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1" r:id="rId1"/>
    <p:sldMasterId id="2147483744" r:id="rId2"/>
    <p:sldMasterId id="2147483765" r:id="rId3"/>
  </p:sldMasterIdLst>
  <p:notesMasterIdLst>
    <p:notesMasterId r:id="rId30"/>
  </p:notesMasterIdLst>
  <p:sldIdLst>
    <p:sldId id="351" r:id="rId4"/>
    <p:sldId id="590" r:id="rId5"/>
    <p:sldId id="532" r:id="rId6"/>
    <p:sldId id="593" r:id="rId7"/>
    <p:sldId id="649" r:id="rId8"/>
    <p:sldId id="650" r:id="rId9"/>
    <p:sldId id="651" r:id="rId10"/>
    <p:sldId id="652" r:id="rId11"/>
    <p:sldId id="653" r:id="rId12"/>
    <p:sldId id="654" r:id="rId13"/>
    <p:sldId id="592" r:id="rId14"/>
    <p:sldId id="655" r:id="rId15"/>
    <p:sldId id="656" r:id="rId16"/>
    <p:sldId id="566" r:id="rId17"/>
    <p:sldId id="645" r:id="rId18"/>
    <p:sldId id="657" r:id="rId19"/>
    <p:sldId id="658" r:id="rId20"/>
    <p:sldId id="660" r:id="rId21"/>
    <p:sldId id="659" r:id="rId22"/>
    <p:sldId id="661" r:id="rId23"/>
    <p:sldId id="662" r:id="rId24"/>
    <p:sldId id="663" r:id="rId25"/>
    <p:sldId id="664" r:id="rId26"/>
    <p:sldId id="665" r:id="rId27"/>
    <p:sldId id="667" r:id="rId28"/>
    <p:sldId id="66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74F9"/>
    <a:srgbClr val="C7F1C7"/>
    <a:srgbClr val="C5F1E0"/>
    <a:srgbClr val="E6F6FE"/>
    <a:srgbClr val="D5EDEF"/>
    <a:srgbClr val="ECF7F8"/>
    <a:srgbClr val="CEE4FE"/>
    <a:srgbClr val="94E494"/>
    <a:srgbClr val="B9E1D5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6" autoAdjust="0"/>
    <p:restoredTop sz="86391" autoAdjust="0"/>
  </p:normalViewPr>
  <p:slideViewPr>
    <p:cSldViewPr>
      <p:cViewPr varScale="1">
        <p:scale>
          <a:sx n="79" d="100"/>
          <a:sy n="79" d="100"/>
        </p:scale>
        <p:origin x="120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18AD1-4357-4602-8C4C-D9B2AD70F00A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9932E2-6948-4974-8B5D-257809176B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3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778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13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82658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3428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0766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289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5173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4294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2384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2792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4158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673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D355CF-5D5D-41CD-BB5B-B10450C0CCA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09936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9926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25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869206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26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54537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D355CF-5D5D-41CD-BB5B-B10450C0CCA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34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D355CF-5D5D-41CD-BB5B-B10450C0CCA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3349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D355CF-5D5D-41CD-BB5B-B10450C0CCA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250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9932E2-6948-4974-8B5D-257809176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915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9932E2-6948-4974-8B5D-257809176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933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530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9932E2-6948-4974-8B5D-257809176B3C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528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306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1152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134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1">
            <a:extLst>
              <a:ext uri="{FF2B5EF4-FFF2-40B4-BE49-F238E27FC236}">
                <a16:creationId xmlns:a16="http://schemas.microsoft.com/office/drawing/2014/main" id="{47CEAAF6-CCA9-40F8-8A3D-FAAD92220D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9144001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7015" y="2404234"/>
            <a:ext cx="3997529" cy="1746504"/>
          </a:xfrm>
        </p:spPr>
        <p:txBody>
          <a:bodyPr vert="horz" lIns="0" tIns="45720" rIns="0" bIns="45720" rtlCol="0" anchor="b" anchorCtr="1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marL="0" lvl="0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885" y="4553291"/>
            <a:ext cx="3787133" cy="521208"/>
          </a:xfrm>
        </p:spPr>
        <p:txBody>
          <a:bodyPr vert="horz" lIns="0" tIns="0" rIns="0" bIns="0" rtlCol="0" anchor="t" anchorCtr="1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500" dirty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4460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важных_изображения (текст 0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D935D313-376E-4CA0-9732-D0CACCC07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48225" y="0"/>
            <a:ext cx="4295775" cy="6858000"/>
          </a:xfrm>
          <a:custGeom>
            <a:avLst/>
            <a:gdLst>
              <a:gd name="connsiteX0" fmla="*/ 1708150 w 5727700"/>
              <a:gd name="connsiteY0" fmla="*/ 0 h 6858000"/>
              <a:gd name="connsiteX1" fmla="*/ 5727700 w 5727700"/>
              <a:gd name="connsiteY1" fmla="*/ 0 h 6858000"/>
              <a:gd name="connsiteX2" fmla="*/ 5727700 w 5727700"/>
              <a:gd name="connsiteY2" fmla="*/ 6858000 h 6858000"/>
              <a:gd name="connsiteX3" fmla="*/ 0 w 5727700"/>
              <a:gd name="connsiteY3" fmla="*/ 6858000 h 6858000"/>
              <a:gd name="connsiteX4" fmla="*/ 0 w 5727700"/>
              <a:gd name="connsiteY4" fmla="*/ 6832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7700" h="6858000">
                <a:moveTo>
                  <a:pt x="1708150" y="0"/>
                </a:moveTo>
                <a:lnTo>
                  <a:pt x="5727700" y="0"/>
                </a:lnTo>
                <a:lnTo>
                  <a:pt x="5727700" y="6858000"/>
                </a:lnTo>
                <a:lnTo>
                  <a:pt x="0" y="6858000"/>
                </a:lnTo>
                <a:lnTo>
                  <a:pt x="0" y="6832600"/>
                </a:lnTo>
                <a:close/>
              </a:path>
            </a:pathLst>
          </a:custGeom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350"/>
            </a:lvl1pPr>
          </a:lstStyle>
          <a:p>
            <a:pPr marL="171450" lvl="0" indent="-171450" algn="ctr" rtl="0"/>
            <a:r>
              <a:rPr lang="ru-RU" noProof="0"/>
              <a:t>Добавить изображение</a:t>
            </a: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83A2DEF1-03FF-475D-994A-6FC6FB1414F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65478" cy="6858000"/>
          </a:xfrm>
          <a:custGeom>
            <a:avLst/>
            <a:gdLst>
              <a:gd name="connsiteX0" fmla="*/ 0 w 8087304"/>
              <a:gd name="connsiteY0" fmla="*/ 0 h 6858000"/>
              <a:gd name="connsiteX1" fmla="*/ 8087304 w 8087304"/>
              <a:gd name="connsiteY1" fmla="*/ 0 h 6858000"/>
              <a:gd name="connsiteX2" fmla="*/ 8087304 w 8087304"/>
              <a:gd name="connsiteY2" fmla="*/ 7620 h 6858000"/>
              <a:gd name="connsiteX3" fmla="*/ 6368365 w 8087304"/>
              <a:gd name="connsiteY3" fmla="*/ 6858000 h 6858000"/>
              <a:gd name="connsiteX4" fmla="*/ 0 w 808730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7304" h="6858000">
                <a:moveTo>
                  <a:pt x="0" y="0"/>
                </a:moveTo>
                <a:lnTo>
                  <a:pt x="8087304" y="0"/>
                </a:lnTo>
                <a:lnTo>
                  <a:pt x="8087304" y="7620"/>
                </a:lnTo>
                <a:lnTo>
                  <a:pt x="636836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 anchor="ctr" anchorCtr="1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50"/>
            </a:lvl1pPr>
          </a:lstStyle>
          <a:p>
            <a:pPr marL="214313" marR="0" lvl="0" indent="-214313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9189" y="5047107"/>
            <a:ext cx="3754211" cy="1005840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189" y="4081468"/>
            <a:ext cx="3754211" cy="822960"/>
          </a:xfrm>
        </p:spPr>
        <p:txBody>
          <a:bodyPr vert="horz" wrap="square" lIns="0" tIns="45720" rIns="91440" bIns="45720" rtlCol="0"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GB" sz="1800" dirty="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marL="0"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0" name="Номер слайда 7">
            <a:extLst>
              <a:ext uri="{FF2B5EF4-FFF2-40B4-BE49-F238E27FC236}">
                <a16:creationId xmlns:a16="http://schemas.microsoft.com/office/drawing/2014/main" id="{1CEA3362-50AD-4D98-92C4-DA1D8C857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61555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1">
            <a:extLst>
              <a:ext uri="{FF2B5EF4-FFF2-40B4-BE49-F238E27FC236}">
                <a16:creationId xmlns:a16="http://schemas.microsoft.com/office/drawing/2014/main" id="{AAF32A0B-D38A-4E4A-BD5E-94B67129650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9144001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D3B46-48AB-439D-A981-D3596F977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2716" y="2313432"/>
            <a:ext cx="4944618" cy="2852737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4500" dirty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2728D712-0D13-4ECD-9BEB-B8EE651FF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42716" y="5193792"/>
            <a:ext cx="4944618" cy="97840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200">
                <a:solidFill>
                  <a:schemeClr val="bg1"/>
                </a:solidFill>
              </a:defRPr>
            </a:lvl1pPr>
          </a:lstStyle>
          <a:p>
            <a:pPr marL="171450" lvl="0" indent="-17145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69402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5007427" y="0"/>
            <a:ext cx="2641786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5007426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55608" y="1291772"/>
            <a:ext cx="3284982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41809" y="5392401"/>
            <a:ext cx="3134106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35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6855260" y="5054600"/>
            <a:ext cx="507206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4447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4134715" y="0"/>
            <a:ext cx="2641786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4128516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55608" y="1291772"/>
            <a:ext cx="3284982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41809" y="5392401"/>
            <a:ext cx="3134106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35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23645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1">
            <a:extLst>
              <a:ext uri="{FF2B5EF4-FFF2-40B4-BE49-F238E27FC236}">
                <a16:creationId xmlns:a16="http://schemas.microsoft.com/office/drawing/2014/main" id="{47CEAAF6-CCA9-40F8-8A3D-FAAD92220D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9144001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7015" y="2404234"/>
            <a:ext cx="3997529" cy="1746504"/>
          </a:xfrm>
        </p:spPr>
        <p:txBody>
          <a:bodyPr vert="horz" lIns="0" tIns="45720" rIns="0" bIns="45720" rtlCol="0" anchor="b" anchorCtr="1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marL="0" lvl="0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885" y="4553291"/>
            <a:ext cx="3787133" cy="521208"/>
          </a:xfrm>
        </p:spPr>
        <p:txBody>
          <a:bodyPr vert="horz" lIns="0" tIns="0" rIns="0" bIns="0" rtlCol="0" anchor="t" anchorCtr="1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500" dirty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79533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1">
            <a:extLst>
              <a:ext uri="{FF2B5EF4-FFF2-40B4-BE49-F238E27FC236}">
                <a16:creationId xmlns:a16="http://schemas.microsoft.com/office/drawing/2014/main" id="{AAF32A0B-D38A-4E4A-BD5E-94B67129650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9144001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D3B46-48AB-439D-A981-D3596F977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2716" y="2313432"/>
            <a:ext cx="4944618" cy="2852737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4500" dirty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2728D712-0D13-4ECD-9BEB-B8EE651FF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42716" y="5193792"/>
            <a:ext cx="4944618" cy="97840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200">
                <a:solidFill>
                  <a:schemeClr val="bg1"/>
                </a:solidFill>
              </a:defRPr>
            </a:lvl1pPr>
          </a:lstStyle>
          <a:p>
            <a:pPr marL="171450" lvl="0" indent="-17145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1060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объект_2 (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27094" y="0"/>
            <a:ext cx="4016906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4" name="Текст 12">
            <a:extLst>
              <a:ext uri="{FF2B5EF4-FFF2-40B4-BE49-F238E27FC236}">
                <a16:creationId xmlns:a16="http://schemas.microsoft.com/office/drawing/2014/main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89919" y="2717804"/>
            <a:ext cx="21259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775" y="2717804"/>
            <a:ext cx="21259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5168673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429838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7" name="Объект 15">
            <a:extLst>
              <a:ext uri="{FF2B5EF4-FFF2-40B4-BE49-F238E27FC236}">
                <a16:creationId xmlns:a16="http://schemas.microsoft.com/office/drawing/2014/main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233982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8" name="Номер слайда 7">
            <a:extLst>
              <a:ext uri="{FF2B5EF4-FFF2-40B4-BE49-F238E27FC236}">
                <a16:creationId xmlns:a16="http://schemas.microsoft.com/office/drawing/2014/main" id="{8728750D-82C7-4A8D-A7C7-554934667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67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610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объект_3 (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4" name="Текст 12">
            <a:extLst>
              <a:ext uri="{FF2B5EF4-FFF2-40B4-BE49-F238E27FC236}">
                <a16:creationId xmlns:a16="http://schemas.microsoft.com/office/drawing/2014/main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16632" y="2717804"/>
            <a:ext cx="17830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775" y="2717804"/>
            <a:ext cx="17830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76546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171575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7" name="Объект 15">
            <a:extLst>
              <a:ext uri="{FF2B5EF4-FFF2-40B4-BE49-F238E27FC236}">
                <a16:creationId xmlns:a16="http://schemas.microsoft.com/office/drawing/2014/main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02432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8" name="Текст 12">
            <a:extLst>
              <a:ext uri="{FF2B5EF4-FFF2-40B4-BE49-F238E27FC236}">
                <a16:creationId xmlns:a16="http://schemas.microsoft.com/office/drawing/2014/main" id="{DEF523FD-B1FC-40A7-93AA-389CB38E17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47489" y="2717804"/>
            <a:ext cx="17830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10" name="Объект 15">
            <a:extLst>
              <a:ext uri="{FF2B5EF4-FFF2-40B4-BE49-F238E27FC236}">
                <a16:creationId xmlns:a16="http://schemas.microsoft.com/office/drawing/2014/main" id="{B60C8CC8-C869-4395-B389-D76DF4A56AA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033289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1" name="Номер слайда 7">
            <a:extLst>
              <a:ext uri="{FF2B5EF4-FFF2-40B4-BE49-F238E27FC236}">
                <a16:creationId xmlns:a16="http://schemas.microsoft.com/office/drawing/2014/main" id="{E10AF5F6-7B7D-4CE6-A1D0-2F46804D3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65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объект_2 (вертикальный 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 dirty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57313" y="1847928"/>
            <a:ext cx="54864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76546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85775" y="2304413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1" name="Текст 12">
            <a:extLst>
              <a:ext uri="{FF2B5EF4-FFF2-40B4-BE49-F238E27FC236}">
                <a16:creationId xmlns:a16="http://schemas.microsoft.com/office/drawing/2014/main" id="{C3BB8EAB-4266-4938-A8CB-6D18C93801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57313" y="4048521"/>
            <a:ext cx="54864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12" name="Объект 15">
            <a:extLst>
              <a:ext uri="{FF2B5EF4-FFF2-40B4-BE49-F238E27FC236}">
                <a16:creationId xmlns:a16="http://schemas.microsoft.com/office/drawing/2014/main" id="{716D363C-A0A5-4FB1-8CC2-850C0CD9F4E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85775" y="4505006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5" name="Номер слайда 7">
            <a:extLst>
              <a:ext uri="{FF2B5EF4-FFF2-40B4-BE49-F238E27FC236}">
                <a16:creationId xmlns:a16="http://schemas.microsoft.com/office/drawing/2014/main" id="{AAF4A39B-C3C3-4691-BB94-371047ADD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803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 объект_1 (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1575" y="1733628"/>
            <a:ext cx="18288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76546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85775" y="1733627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100F546D-5491-4A19-9725-5C920C573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239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1575" y="1733628"/>
            <a:ext cx="64008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05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85775" y="1733627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00AC1958-0DCB-4970-ADE3-E64DAAFC501D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9E71A8D8-5A28-4968-9E80-110E9CB88F92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7239C02C-1FAD-4E73-AB32-5A30A946A44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15" name="Номер слайда 5">
            <a:extLst>
              <a:ext uri="{FF2B5EF4-FFF2-40B4-BE49-F238E27FC236}">
                <a16:creationId xmlns:a16="http://schemas.microsoft.com/office/drawing/2014/main" id="{FF40D550-A563-4E50-AEE9-6D9D19499F9F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557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47617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важных_изображения (текст 0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D935D313-376E-4CA0-9732-D0CACCC07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48225" y="0"/>
            <a:ext cx="4295775" cy="6858000"/>
          </a:xfrm>
          <a:custGeom>
            <a:avLst/>
            <a:gdLst>
              <a:gd name="connsiteX0" fmla="*/ 1708150 w 5727700"/>
              <a:gd name="connsiteY0" fmla="*/ 0 h 6858000"/>
              <a:gd name="connsiteX1" fmla="*/ 5727700 w 5727700"/>
              <a:gd name="connsiteY1" fmla="*/ 0 h 6858000"/>
              <a:gd name="connsiteX2" fmla="*/ 5727700 w 5727700"/>
              <a:gd name="connsiteY2" fmla="*/ 6858000 h 6858000"/>
              <a:gd name="connsiteX3" fmla="*/ 0 w 5727700"/>
              <a:gd name="connsiteY3" fmla="*/ 6858000 h 6858000"/>
              <a:gd name="connsiteX4" fmla="*/ 0 w 5727700"/>
              <a:gd name="connsiteY4" fmla="*/ 6832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7700" h="6858000">
                <a:moveTo>
                  <a:pt x="1708150" y="0"/>
                </a:moveTo>
                <a:lnTo>
                  <a:pt x="5727700" y="0"/>
                </a:lnTo>
                <a:lnTo>
                  <a:pt x="5727700" y="6858000"/>
                </a:lnTo>
                <a:lnTo>
                  <a:pt x="0" y="6858000"/>
                </a:lnTo>
                <a:lnTo>
                  <a:pt x="0" y="6832600"/>
                </a:lnTo>
                <a:close/>
              </a:path>
            </a:pathLst>
          </a:custGeom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350"/>
            </a:lvl1pPr>
          </a:lstStyle>
          <a:p>
            <a:pPr marL="171450" lvl="0" indent="-171450" algn="ctr" rtl="0"/>
            <a:r>
              <a:rPr lang="ru-RU" noProof="0"/>
              <a:t>Добавить изображение</a:t>
            </a: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83A2DEF1-03FF-475D-994A-6FC6FB1414F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65478" cy="6858000"/>
          </a:xfrm>
          <a:custGeom>
            <a:avLst/>
            <a:gdLst>
              <a:gd name="connsiteX0" fmla="*/ 0 w 8087304"/>
              <a:gd name="connsiteY0" fmla="*/ 0 h 6858000"/>
              <a:gd name="connsiteX1" fmla="*/ 8087304 w 8087304"/>
              <a:gd name="connsiteY1" fmla="*/ 0 h 6858000"/>
              <a:gd name="connsiteX2" fmla="*/ 8087304 w 8087304"/>
              <a:gd name="connsiteY2" fmla="*/ 7620 h 6858000"/>
              <a:gd name="connsiteX3" fmla="*/ 6368365 w 8087304"/>
              <a:gd name="connsiteY3" fmla="*/ 6858000 h 6858000"/>
              <a:gd name="connsiteX4" fmla="*/ 0 w 808730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7304" h="6858000">
                <a:moveTo>
                  <a:pt x="0" y="0"/>
                </a:moveTo>
                <a:lnTo>
                  <a:pt x="8087304" y="0"/>
                </a:lnTo>
                <a:lnTo>
                  <a:pt x="8087304" y="7620"/>
                </a:lnTo>
                <a:lnTo>
                  <a:pt x="636836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 anchor="ctr" anchorCtr="1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50"/>
            </a:lvl1pPr>
          </a:lstStyle>
          <a:p>
            <a:pPr marL="214313" marR="0" lvl="0" indent="-214313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9189" y="5047107"/>
            <a:ext cx="3754211" cy="1005840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189" y="4081468"/>
            <a:ext cx="3754211" cy="822960"/>
          </a:xfrm>
        </p:spPr>
        <p:txBody>
          <a:bodyPr vert="horz" wrap="square" lIns="0" tIns="45720" rIns="91440" bIns="45720" rtlCol="0"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GB" sz="1800" dirty="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marL="0"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0" name="Номер слайда 7">
            <a:extLst>
              <a:ext uri="{FF2B5EF4-FFF2-40B4-BE49-F238E27FC236}">
                <a16:creationId xmlns:a16="http://schemas.microsoft.com/office/drawing/2014/main" id="{1CEA3362-50AD-4D98-92C4-DA1D8C857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434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5F3686C7-DF83-47D9-A485-35F4F1D36A69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790B36CF-9391-49E9-B599-8B724B6EF267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468CE156-5D60-42B0-A4F9-33FA8553780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5" name="Номер слайда 7">
            <a:extLst>
              <a:ext uri="{FF2B5EF4-FFF2-40B4-BE49-F238E27FC236}">
                <a16:creationId xmlns:a16="http://schemas.microsoft.com/office/drawing/2014/main" id="{9E4521A1-4C9D-4795-B551-D151E8856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7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ц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A75C086E-F523-4C77-938F-0DB6203DBC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8311" y="2139696"/>
            <a:ext cx="4184246" cy="879928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>
              <a:defRPr lang="en-GB" b="0" dirty="0">
                <a:solidFill>
                  <a:schemeClr val="bg1"/>
                </a:solidFill>
              </a:defRPr>
            </a:lvl1pPr>
          </a:lstStyle>
          <a:p>
            <a:pPr marL="0" lvl="0" algn="ctr" rtl="0"/>
            <a:r>
              <a:rPr lang="ru-RU" noProof="0" dirty="0"/>
              <a:t>ЗАГОЛОВОК</a:t>
            </a:r>
          </a:p>
        </p:txBody>
      </p:sp>
      <p:sp>
        <p:nvSpPr>
          <p:cNvPr id="17" name="Текст 4">
            <a:extLst>
              <a:ext uri="{FF2B5EF4-FFF2-40B4-BE49-F238E27FC236}">
                <a16:creationId xmlns:a16="http://schemas.microsoft.com/office/drawing/2014/main" id="{B293AB9F-7C1D-4A06-9F42-4FD67BF273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19306" y="3653097"/>
            <a:ext cx="2771405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35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dirty="0"/>
              <a:t>Имя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id="{224AF9FB-5C6E-4050-AE8D-3B218C0F1D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19306" y="4392152"/>
            <a:ext cx="2771405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35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dirty="0"/>
              <a:t>Телефон</a:t>
            </a:r>
          </a:p>
        </p:txBody>
      </p:sp>
      <p:sp>
        <p:nvSpPr>
          <p:cNvPr id="19" name="Текст 4">
            <a:extLst>
              <a:ext uri="{FF2B5EF4-FFF2-40B4-BE49-F238E27FC236}">
                <a16:creationId xmlns:a16="http://schemas.microsoft.com/office/drawing/2014/main" id="{68A48B85-2E0B-42B6-AB4A-1302D3C828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19306" y="5131206"/>
            <a:ext cx="2771405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35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dirty="0"/>
              <a:t>Эл. почта</a:t>
            </a:r>
          </a:p>
        </p:txBody>
      </p:sp>
      <p:sp>
        <p:nvSpPr>
          <p:cNvPr id="20" name="Текст 4">
            <a:extLst>
              <a:ext uri="{FF2B5EF4-FFF2-40B4-BE49-F238E27FC236}">
                <a16:creationId xmlns:a16="http://schemas.microsoft.com/office/drawing/2014/main" id="{9244D33F-3A47-4DE3-8198-7AC5316E31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9306" y="5870259"/>
            <a:ext cx="2771405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35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dirty="0"/>
              <a:t>Веб-сайт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220C8B-2E18-4D91-A806-6C7C3940B00F}"/>
              </a:ext>
            </a:extLst>
          </p:cNvPr>
          <p:cNvSpPr>
            <a:spLocks noGrp="1" noChangeAspect="1"/>
          </p:cNvSpPr>
          <p:nvPr>
            <p:ph sz="quarter" idx="19" hasCustomPrompt="1"/>
          </p:nvPr>
        </p:nvSpPr>
        <p:spPr>
          <a:xfrm>
            <a:off x="518310" y="4295744"/>
            <a:ext cx="352360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788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28" name="Объект 2">
            <a:extLst>
              <a:ext uri="{FF2B5EF4-FFF2-40B4-BE49-F238E27FC236}">
                <a16:creationId xmlns:a16="http://schemas.microsoft.com/office/drawing/2014/main" id="{3D1C5933-D103-4989-B652-C7B692341BC3}"/>
              </a:ext>
            </a:extLst>
          </p:cNvPr>
          <p:cNvSpPr>
            <a:spLocks noGrp="1" noChangeAspect="1"/>
          </p:cNvSpPr>
          <p:nvPr>
            <p:ph sz="quarter" idx="20" hasCustomPrompt="1"/>
          </p:nvPr>
        </p:nvSpPr>
        <p:spPr>
          <a:xfrm>
            <a:off x="518310" y="5034798"/>
            <a:ext cx="352360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788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:a16="http://schemas.microsoft.com/office/drawing/2014/main" id="{A80EBF65-A9A1-4724-B962-DB9B79A924AA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518310" y="5773851"/>
            <a:ext cx="352360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788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30" name="Объект 2">
            <a:extLst>
              <a:ext uri="{FF2B5EF4-FFF2-40B4-BE49-F238E27FC236}">
                <a16:creationId xmlns:a16="http://schemas.microsoft.com/office/drawing/2014/main" id="{06251342-E6E3-4C57-A0A9-C7BB3DCAE115}"/>
              </a:ext>
            </a:extLst>
          </p:cNvPr>
          <p:cNvSpPr>
            <a:spLocks noGrp="1" noChangeAspect="1"/>
          </p:cNvSpPr>
          <p:nvPr>
            <p:ph sz="quarter" idx="22" hasCustomPrompt="1"/>
          </p:nvPr>
        </p:nvSpPr>
        <p:spPr>
          <a:xfrm>
            <a:off x="518310" y="3556690"/>
            <a:ext cx="352360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788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</p:spTree>
    <p:extLst>
      <p:ext uri="{BB962C8B-B14F-4D97-AF65-F5344CB8AC3E}">
        <p14:creationId xmlns:p14="http://schemas.microsoft.com/office/powerpoint/2010/main" val="8400096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55608" y="1291772"/>
            <a:ext cx="3284982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41809" y="5392401"/>
            <a:ext cx="3134106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35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6855260" y="5054600"/>
            <a:ext cx="507206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5BE10AC4-CBFC-4ECF-92D5-9CE1874F58D7}"/>
              </a:ext>
            </a:extLst>
          </p:cNvPr>
          <p:cNvSpPr/>
          <p:nvPr userDrawn="1"/>
        </p:nvSpPr>
        <p:spPr>
          <a:xfrm>
            <a:off x="0" y="0"/>
            <a:ext cx="6426724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2523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3251108" y="0"/>
            <a:ext cx="2641786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55608" y="1291772"/>
            <a:ext cx="3284982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41809" y="5392401"/>
            <a:ext cx="3134106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35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6855260" y="5054600"/>
            <a:ext cx="507206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306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4606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Объект 2">
            <a:extLst>
              <a:ext uri="{FF2B5EF4-FFF2-40B4-BE49-F238E27FC236}">
                <a16:creationId xmlns:a16="http://schemas.microsoft.com/office/drawing/2014/main" id="{C7BBA6D3-FEB9-412B-8FBB-095FC3A60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890" y="1825625"/>
            <a:ext cx="8111898" cy="435133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182226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Объект 2">
            <a:extLst>
              <a:ext uri="{FF2B5EF4-FFF2-40B4-BE49-F238E27FC236}">
                <a16:creationId xmlns:a16="http://schemas.microsoft.com/office/drawing/2014/main" id="{64A4F74B-B2CD-407C-865A-037EDFAC9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4889" y="1825625"/>
            <a:ext cx="4039961" cy="4351338"/>
          </a:xfrm>
        </p:spPr>
        <p:txBody>
          <a:bodyPr rtlCol="0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0" name="Объект 3">
            <a:extLst>
              <a:ext uri="{FF2B5EF4-FFF2-40B4-BE49-F238E27FC236}">
                <a16:creationId xmlns:a16="http://schemas.microsoft.com/office/drawing/2014/main" id="{A2548E2E-973A-4D52-ACB9-BF564F407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957638" cy="4351338"/>
          </a:xfrm>
        </p:spPr>
        <p:txBody>
          <a:bodyPr rtlCol="0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89579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Текст 2">
            <a:extLst>
              <a:ext uri="{FF2B5EF4-FFF2-40B4-BE49-F238E27FC236}">
                <a16:creationId xmlns:a16="http://schemas.microsoft.com/office/drawing/2014/main" id="{10CD1AD0-C8B7-4785-A47D-D822CF4F2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890" y="1681163"/>
            <a:ext cx="3999110" cy="82391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0" name="Текст 4">
            <a:extLst>
              <a:ext uri="{FF2B5EF4-FFF2-40B4-BE49-F238E27FC236}">
                <a16:creationId xmlns:a16="http://schemas.microsoft.com/office/drawing/2014/main" id="{90A1BBCF-EEF1-4C9A-BA10-9657A7956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957638" cy="82391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Объект 3">
            <a:extLst>
              <a:ext uri="{FF2B5EF4-FFF2-40B4-BE49-F238E27FC236}">
                <a16:creationId xmlns:a16="http://schemas.microsoft.com/office/drawing/2014/main" id="{79F8415A-57A2-4D5C-97B0-E78499CC7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4890" y="2505075"/>
            <a:ext cx="3999110" cy="3684588"/>
          </a:xfrm>
        </p:spPr>
        <p:txBody>
          <a:bodyPr rtlCol="0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2" name="Объект 5">
            <a:extLst>
              <a:ext uri="{FF2B5EF4-FFF2-40B4-BE49-F238E27FC236}">
                <a16:creationId xmlns:a16="http://schemas.microsoft.com/office/drawing/2014/main" id="{37A31490-A10D-455A-B515-E26064D0E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957638" cy="3684588"/>
          </a:xfrm>
        </p:spPr>
        <p:txBody>
          <a:bodyPr rtlCol="0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58300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Текст 3">
            <a:extLst>
              <a:ext uri="{FF2B5EF4-FFF2-40B4-BE49-F238E27FC236}">
                <a16:creationId xmlns:a16="http://schemas.microsoft.com/office/drawing/2014/main" id="{9F5DF135-B773-4FF0-A198-687768159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0" name="Объект 2">
            <a:extLst>
              <a:ext uri="{FF2B5EF4-FFF2-40B4-BE49-F238E27FC236}">
                <a16:creationId xmlns:a16="http://schemas.microsoft.com/office/drawing/2014/main" id="{4D4BA48E-457A-42FA-BC00-3AE386B38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99397" cy="4873625"/>
          </a:xfrm>
        </p:spPr>
        <p:txBody>
          <a:bodyPr rtlCol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1" name="Заголовок 1">
            <a:extLst>
              <a:ext uri="{FF2B5EF4-FFF2-40B4-BE49-F238E27FC236}">
                <a16:creationId xmlns:a16="http://schemas.microsoft.com/office/drawing/2014/main" id="{43DF8AE6-3466-400C-B6F1-335DF4DED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650062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A3EA16B2-FFAE-4A6E-977D-191BC1DB5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" name="Текст 3">
            <a:extLst>
              <a:ext uri="{FF2B5EF4-FFF2-40B4-BE49-F238E27FC236}">
                <a16:creationId xmlns:a16="http://schemas.microsoft.com/office/drawing/2014/main" id="{436B2E80-B2B9-4309-8C9B-11D0B83C4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Рисунок 2">
            <a:extLst>
              <a:ext uri="{FF2B5EF4-FFF2-40B4-BE49-F238E27FC236}">
                <a16:creationId xmlns:a16="http://schemas.microsoft.com/office/drawing/2014/main" id="{03DB89DF-F372-4E54-9DFD-D53E42A2B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rtlCol="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150951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5007427" y="0"/>
            <a:ext cx="2641786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5007426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55608" y="1291772"/>
            <a:ext cx="3284982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41809" y="5392401"/>
            <a:ext cx="3134106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35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6855260" y="5054600"/>
            <a:ext cx="507206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3335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4134715" y="0"/>
            <a:ext cx="2641786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4128516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55608" y="1291772"/>
            <a:ext cx="3284982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41809" y="5392401"/>
            <a:ext cx="3134106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35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606888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1">
            <a:extLst>
              <a:ext uri="{FF2B5EF4-FFF2-40B4-BE49-F238E27FC236}">
                <a16:creationId xmlns:a16="http://schemas.microsoft.com/office/drawing/2014/main" id="{47CEAAF6-CCA9-40F8-8A3D-FAAD92220D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9144001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7015" y="2404234"/>
            <a:ext cx="3997529" cy="1746504"/>
          </a:xfrm>
        </p:spPr>
        <p:txBody>
          <a:bodyPr vert="horz" lIns="0" tIns="45720" rIns="0" bIns="45720" rtlCol="0" anchor="b" anchorCtr="1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marL="0" lvl="0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885" y="4553291"/>
            <a:ext cx="3787133" cy="521208"/>
          </a:xfrm>
        </p:spPr>
        <p:txBody>
          <a:bodyPr vert="horz" lIns="0" tIns="0" rIns="0" bIns="0" rtlCol="0" anchor="t" anchorCtr="1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500" dirty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1384264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1">
            <a:extLst>
              <a:ext uri="{FF2B5EF4-FFF2-40B4-BE49-F238E27FC236}">
                <a16:creationId xmlns:a16="http://schemas.microsoft.com/office/drawing/2014/main" id="{AAF32A0B-D38A-4E4A-BD5E-94B67129650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9144001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D3B46-48AB-439D-A981-D3596F977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2716" y="2313432"/>
            <a:ext cx="4944618" cy="2852737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4500" dirty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2728D712-0D13-4ECD-9BEB-B8EE651FF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42716" y="5193792"/>
            <a:ext cx="4944618" cy="97840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200">
                <a:solidFill>
                  <a:schemeClr val="bg1"/>
                </a:solidFill>
              </a:defRPr>
            </a:lvl1pPr>
          </a:lstStyle>
          <a:p>
            <a:pPr marL="171450" lvl="0" indent="-17145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32434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объект_2 (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27094" y="0"/>
            <a:ext cx="4016906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4" name="Текст 12">
            <a:extLst>
              <a:ext uri="{FF2B5EF4-FFF2-40B4-BE49-F238E27FC236}">
                <a16:creationId xmlns:a16="http://schemas.microsoft.com/office/drawing/2014/main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89919" y="2717804"/>
            <a:ext cx="21259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775" y="2717804"/>
            <a:ext cx="21259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5168673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429838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7" name="Объект 15">
            <a:extLst>
              <a:ext uri="{FF2B5EF4-FFF2-40B4-BE49-F238E27FC236}">
                <a16:creationId xmlns:a16="http://schemas.microsoft.com/office/drawing/2014/main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233982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8" name="Номер слайда 7">
            <a:extLst>
              <a:ext uri="{FF2B5EF4-FFF2-40B4-BE49-F238E27FC236}">
                <a16:creationId xmlns:a16="http://schemas.microsoft.com/office/drawing/2014/main" id="{8728750D-82C7-4A8D-A7C7-554934667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777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3640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объект_3 (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4" name="Текст 12">
            <a:extLst>
              <a:ext uri="{FF2B5EF4-FFF2-40B4-BE49-F238E27FC236}">
                <a16:creationId xmlns:a16="http://schemas.microsoft.com/office/drawing/2014/main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16632" y="2717804"/>
            <a:ext cx="17830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775" y="2717804"/>
            <a:ext cx="17830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76546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171575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7" name="Объект 15">
            <a:extLst>
              <a:ext uri="{FF2B5EF4-FFF2-40B4-BE49-F238E27FC236}">
                <a16:creationId xmlns:a16="http://schemas.microsoft.com/office/drawing/2014/main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02432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8" name="Текст 12">
            <a:extLst>
              <a:ext uri="{FF2B5EF4-FFF2-40B4-BE49-F238E27FC236}">
                <a16:creationId xmlns:a16="http://schemas.microsoft.com/office/drawing/2014/main" id="{DEF523FD-B1FC-40A7-93AA-389CB38E17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47489" y="2717804"/>
            <a:ext cx="178308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10" name="Объект 15">
            <a:extLst>
              <a:ext uri="{FF2B5EF4-FFF2-40B4-BE49-F238E27FC236}">
                <a16:creationId xmlns:a16="http://schemas.microsoft.com/office/drawing/2014/main" id="{B60C8CC8-C869-4395-B389-D76DF4A56AA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033289" y="1981200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1" name="Номер слайда 7">
            <a:extLst>
              <a:ext uri="{FF2B5EF4-FFF2-40B4-BE49-F238E27FC236}">
                <a16:creationId xmlns:a16="http://schemas.microsoft.com/office/drawing/2014/main" id="{E10AF5F6-7B7D-4CE6-A1D0-2F46804D3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761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объект_2 (вертикальный 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 dirty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57313" y="1847928"/>
            <a:ext cx="54864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76546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85775" y="2304413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1" name="Текст 12">
            <a:extLst>
              <a:ext uri="{FF2B5EF4-FFF2-40B4-BE49-F238E27FC236}">
                <a16:creationId xmlns:a16="http://schemas.microsoft.com/office/drawing/2014/main" id="{C3BB8EAB-4266-4938-A8CB-6D18C93801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57313" y="4048521"/>
            <a:ext cx="54864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12" name="Объект 15">
            <a:extLst>
              <a:ext uri="{FF2B5EF4-FFF2-40B4-BE49-F238E27FC236}">
                <a16:creationId xmlns:a16="http://schemas.microsoft.com/office/drawing/2014/main" id="{716D363C-A0A5-4FB1-8CC2-850C0CD9F4E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85775" y="4505006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5" name="Номер слайда 7">
            <a:extLst>
              <a:ext uri="{FF2B5EF4-FFF2-40B4-BE49-F238E27FC236}">
                <a16:creationId xmlns:a16="http://schemas.microsoft.com/office/drawing/2014/main" id="{AAF4A39B-C3C3-4691-BB94-371047ADD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170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 объект_1 (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1575" y="1733628"/>
            <a:ext cx="18288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05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76546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85775" y="1733627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100F546D-5491-4A19-9725-5C920C573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3399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1575" y="1733628"/>
            <a:ext cx="64008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05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85775" y="1733627"/>
            <a:ext cx="41148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00AC1958-0DCB-4970-ADE3-E64DAAFC501D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9E71A8D8-5A28-4968-9E80-110E9CB88F92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7239C02C-1FAD-4E73-AB32-5A30A946A44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15" name="Номер слайда 5">
            <a:extLst>
              <a:ext uri="{FF2B5EF4-FFF2-40B4-BE49-F238E27FC236}">
                <a16:creationId xmlns:a16="http://schemas.microsoft.com/office/drawing/2014/main" id="{FF40D550-A563-4E50-AEE9-6D9D19499F9F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156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24787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важных_изображения (текст 0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D935D313-376E-4CA0-9732-D0CACCC07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48225" y="0"/>
            <a:ext cx="4295775" cy="6858000"/>
          </a:xfrm>
          <a:custGeom>
            <a:avLst/>
            <a:gdLst>
              <a:gd name="connsiteX0" fmla="*/ 1708150 w 5727700"/>
              <a:gd name="connsiteY0" fmla="*/ 0 h 6858000"/>
              <a:gd name="connsiteX1" fmla="*/ 5727700 w 5727700"/>
              <a:gd name="connsiteY1" fmla="*/ 0 h 6858000"/>
              <a:gd name="connsiteX2" fmla="*/ 5727700 w 5727700"/>
              <a:gd name="connsiteY2" fmla="*/ 6858000 h 6858000"/>
              <a:gd name="connsiteX3" fmla="*/ 0 w 5727700"/>
              <a:gd name="connsiteY3" fmla="*/ 6858000 h 6858000"/>
              <a:gd name="connsiteX4" fmla="*/ 0 w 5727700"/>
              <a:gd name="connsiteY4" fmla="*/ 6832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7700" h="6858000">
                <a:moveTo>
                  <a:pt x="1708150" y="0"/>
                </a:moveTo>
                <a:lnTo>
                  <a:pt x="5727700" y="0"/>
                </a:lnTo>
                <a:lnTo>
                  <a:pt x="5727700" y="6858000"/>
                </a:lnTo>
                <a:lnTo>
                  <a:pt x="0" y="6858000"/>
                </a:lnTo>
                <a:lnTo>
                  <a:pt x="0" y="6832600"/>
                </a:lnTo>
                <a:close/>
              </a:path>
            </a:pathLst>
          </a:custGeom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350"/>
            </a:lvl1pPr>
          </a:lstStyle>
          <a:p>
            <a:pPr marL="171450" lvl="0" indent="-171450" algn="ctr" rtl="0"/>
            <a:r>
              <a:rPr lang="ru-RU" noProof="0"/>
              <a:t>Добавить изображение</a:t>
            </a: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83A2DEF1-03FF-475D-994A-6FC6FB1414F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65478" cy="6858000"/>
          </a:xfrm>
          <a:custGeom>
            <a:avLst/>
            <a:gdLst>
              <a:gd name="connsiteX0" fmla="*/ 0 w 8087304"/>
              <a:gd name="connsiteY0" fmla="*/ 0 h 6858000"/>
              <a:gd name="connsiteX1" fmla="*/ 8087304 w 8087304"/>
              <a:gd name="connsiteY1" fmla="*/ 0 h 6858000"/>
              <a:gd name="connsiteX2" fmla="*/ 8087304 w 8087304"/>
              <a:gd name="connsiteY2" fmla="*/ 7620 h 6858000"/>
              <a:gd name="connsiteX3" fmla="*/ 6368365 w 8087304"/>
              <a:gd name="connsiteY3" fmla="*/ 6858000 h 6858000"/>
              <a:gd name="connsiteX4" fmla="*/ 0 w 808730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7304" h="6858000">
                <a:moveTo>
                  <a:pt x="0" y="0"/>
                </a:moveTo>
                <a:lnTo>
                  <a:pt x="8087304" y="0"/>
                </a:lnTo>
                <a:lnTo>
                  <a:pt x="8087304" y="7620"/>
                </a:lnTo>
                <a:lnTo>
                  <a:pt x="636836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 anchor="ctr" anchorCtr="1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50"/>
            </a:lvl1pPr>
          </a:lstStyle>
          <a:p>
            <a:pPr marL="214313" marR="0" lvl="0" indent="-214313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9189" y="5047107"/>
            <a:ext cx="3754211" cy="1005840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42863" lvl="0" indent="-214313" rtl="0">
              <a:lnSpc>
                <a:spcPct val="100000"/>
              </a:lnSpc>
              <a:spcBef>
                <a:spcPct val="0"/>
              </a:spcBef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189" y="4081468"/>
            <a:ext cx="3754211" cy="822960"/>
          </a:xfrm>
        </p:spPr>
        <p:txBody>
          <a:bodyPr vert="horz" wrap="square" lIns="0" tIns="45720" rIns="91440" bIns="45720" rtlCol="0"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GB" sz="1800" dirty="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marL="0"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0" name="Номер слайда 7">
            <a:extLst>
              <a:ext uri="{FF2B5EF4-FFF2-40B4-BE49-F238E27FC236}">
                <a16:creationId xmlns:a16="http://schemas.microsoft.com/office/drawing/2014/main" id="{1CEA3362-50AD-4D98-92C4-DA1D8C857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2689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5F3686C7-DF83-47D9-A485-35F4F1D36A69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790B36CF-9391-49E9-B599-8B724B6EF267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468CE156-5D60-42B0-A4F9-33FA8553780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5" name="Номер слайда 7">
            <a:extLst>
              <a:ext uri="{FF2B5EF4-FFF2-40B4-BE49-F238E27FC236}">
                <a16:creationId xmlns:a16="http://schemas.microsoft.com/office/drawing/2014/main" id="{9E4521A1-4C9D-4795-B551-D151E8856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bg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white"/>
                </a:solidFill>
              </a:rPr>
              <a:pPr algn="ctr"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3513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ц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18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A75C086E-F523-4C77-938F-0DB6203DBC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8311" y="2139696"/>
            <a:ext cx="4184246" cy="879928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>
              <a:defRPr lang="en-GB" b="0" dirty="0">
                <a:solidFill>
                  <a:schemeClr val="bg1"/>
                </a:solidFill>
              </a:defRPr>
            </a:lvl1pPr>
          </a:lstStyle>
          <a:p>
            <a:pPr marL="0" lvl="0" algn="ctr" rtl="0"/>
            <a:r>
              <a:rPr lang="ru-RU" noProof="0" dirty="0"/>
              <a:t>ЗАГОЛОВОК</a:t>
            </a:r>
          </a:p>
        </p:txBody>
      </p:sp>
      <p:sp>
        <p:nvSpPr>
          <p:cNvPr id="17" name="Текст 4">
            <a:extLst>
              <a:ext uri="{FF2B5EF4-FFF2-40B4-BE49-F238E27FC236}">
                <a16:creationId xmlns:a16="http://schemas.microsoft.com/office/drawing/2014/main" id="{B293AB9F-7C1D-4A06-9F42-4FD67BF273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19306" y="3653097"/>
            <a:ext cx="2771405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35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dirty="0"/>
              <a:t>Имя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id="{224AF9FB-5C6E-4050-AE8D-3B218C0F1D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19306" y="4392152"/>
            <a:ext cx="2771405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35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dirty="0"/>
              <a:t>Телефон</a:t>
            </a:r>
          </a:p>
        </p:txBody>
      </p:sp>
      <p:sp>
        <p:nvSpPr>
          <p:cNvPr id="19" name="Текст 4">
            <a:extLst>
              <a:ext uri="{FF2B5EF4-FFF2-40B4-BE49-F238E27FC236}">
                <a16:creationId xmlns:a16="http://schemas.microsoft.com/office/drawing/2014/main" id="{68A48B85-2E0B-42B6-AB4A-1302D3C828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19306" y="5131206"/>
            <a:ext cx="2771405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35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dirty="0"/>
              <a:t>Эл. почта</a:t>
            </a:r>
          </a:p>
        </p:txBody>
      </p:sp>
      <p:sp>
        <p:nvSpPr>
          <p:cNvPr id="20" name="Текст 4">
            <a:extLst>
              <a:ext uri="{FF2B5EF4-FFF2-40B4-BE49-F238E27FC236}">
                <a16:creationId xmlns:a16="http://schemas.microsoft.com/office/drawing/2014/main" id="{9244D33F-3A47-4DE3-8198-7AC5316E31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9306" y="5870259"/>
            <a:ext cx="2771405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35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dirty="0"/>
              <a:t>Веб-сайт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220C8B-2E18-4D91-A806-6C7C3940B00F}"/>
              </a:ext>
            </a:extLst>
          </p:cNvPr>
          <p:cNvSpPr>
            <a:spLocks noGrp="1" noChangeAspect="1"/>
          </p:cNvSpPr>
          <p:nvPr>
            <p:ph sz="quarter" idx="19" hasCustomPrompt="1"/>
          </p:nvPr>
        </p:nvSpPr>
        <p:spPr>
          <a:xfrm>
            <a:off x="518310" y="4295744"/>
            <a:ext cx="352360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788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28" name="Объект 2">
            <a:extLst>
              <a:ext uri="{FF2B5EF4-FFF2-40B4-BE49-F238E27FC236}">
                <a16:creationId xmlns:a16="http://schemas.microsoft.com/office/drawing/2014/main" id="{3D1C5933-D103-4989-B652-C7B692341BC3}"/>
              </a:ext>
            </a:extLst>
          </p:cNvPr>
          <p:cNvSpPr>
            <a:spLocks noGrp="1" noChangeAspect="1"/>
          </p:cNvSpPr>
          <p:nvPr>
            <p:ph sz="quarter" idx="20" hasCustomPrompt="1"/>
          </p:nvPr>
        </p:nvSpPr>
        <p:spPr>
          <a:xfrm>
            <a:off x="518310" y="5034798"/>
            <a:ext cx="352360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788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:a16="http://schemas.microsoft.com/office/drawing/2014/main" id="{A80EBF65-A9A1-4724-B962-DB9B79A924AA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518310" y="5773851"/>
            <a:ext cx="352360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788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30" name="Объект 2">
            <a:extLst>
              <a:ext uri="{FF2B5EF4-FFF2-40B4-BE49-F238E27FC236}">
                <a16:creationId xmlns:a16="http://schemas.microsoft.com/office/drawing/2014/main" id="{06251342-E6E3-4C57-A0A9-C7BB3DCAE115}"/>
              </a:ext>
            </a:extLst>
          </p:cNvPr>
          <p:cNvSpPr>
            <a:spLocks noGrp="1" noChangeAspect="1"/>
          </p:cNvSpPr>
          <p:nvPr>
            <p:ph sz="quarter" idx="22" hasCustomPrompt="1"/>
          </p:nvPr>
        </p:nvSpPr>
        <p:spPr>
          <a:xfrm>
            <a:off x="518310" y="3556690"/>
            <a:ext cx="352360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788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</p:spTree>
    <p:extLst>
      <p:ext uri="{BB962C8B-B14F-4D97-AF65-F5344CB8AC3E}">
        <p14:creationId xmlns:p14="http://schemas.microsoft.com/office/powerpoint/2010/main" val="11033499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55608" y="1291772"/>
            <a:ext cx="3284982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41809" y="5392401"/>
            <a:ext cx="3134106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35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6855260" y="5054600"/>
            <a:ext cx="507206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5BE10AC4-CBFC-4ECF-92D5-9CE1874F58D7}"/>
              </a:ext>
            </a:extLst>
          </p:cNvPr>
          <p:cNvSpPr/>
          <p:nvPr userDrawn="1"/>
        </p:nvSpPr>
        <p:spPr>
          <a:xfrm>
            <a:off x="0" y="0"/>
            <a:ext cx="6426724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16214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3251108" y="0"/>
            <a:ext cx="2641786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55608" y="1291772"/>
            <a:ext cx="3284982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41809" y="5392401"/>
            <a:ext cx="3134106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35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6855260" y="5054600"/>
            <a:ext cx="507206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877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1065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Объект 2">
            <a:extLst>
              <a:ext uri="{FF2B5EF4-FFF2-40B4-BE49-F238E27FC236}">
                <a16:creationId xmlns:a16="http://schemas.microsoft.com/office/drawing/2014/main" id="{C7BBA6D3-FEB9-412B-8FBB-095FC3A60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890" y="1825625"/>
            <a:ext cx="8111898" cy="435133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815747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Объект 2">
            <a:extLst>
              <a:ext uri="{FF2B5EF4-FFF2-40B4-BE49-F238E27FC236}">
                <a16:creationId xmlns:a16="http://schemas.microsoft.com/office/drawing/2014/main" id="{64A4F74B-B2CD-407C-865A-037EDFAC9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4889" y="1825625"/>
            <a:ext cx="4039961" cy="4351338"/>
          </a:xfrm>
        </p:spPr>
        <p:txBody>
          <a:bodyPr rtlCol="0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0" name="Объект 3">
            <a:extLst>
              <a:ext uri="{FF2B5EF4-FFF2-40B4-BE49-F238E27FC236}">
                <a16:creationId xmlns:a16="http://schemas.microsoft.com/office/drawing/2014/main" id="{A2548E2E-973A-4D52-ACB9-BF564F407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957638" cy="4351338"/>
          </a:xfrm>
        </p:spPr>
        <p:txBody>
          <a:bodyPr rtlCol="0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67594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90" y="557439"/>
            <a:ext cx="8111898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18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Текст 2">
            <a:extLst>
              <a:ext uri="{FF2B5EF4-FFF2-40B4-BE49-F238E27FC236}">
                <a16:creationId xmlns:a16="http://schemas.microsoft.com/office/drawing/2014/main" id="{10CD1AD0-C8B7-4785-A47D-D822CF4F2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890" y="1681163"/>
            <a:ext cx="3999110" cy="82391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0" name="Текст 4">
            <a:extLst>
              <a:ext uri="{FF2B5EF4-FFF2-40B4-BE49-F238E27FC236}">
                <a16:creationId xmlns:a16="http://schemas.microsoft.com/office/drawing/2014/main" id="{90A1BBCF-EEF1-4C9A-BA10-9657A7956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957638" cy="82391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Объект 3">
            <a:extLst>
              <a:ext uri="{FF2B5EF4-FFF2-40B4-BE49-F238E27FC236}">
                <a16:creationId xmlns:a16="http://schemas.microsoft.com/office/drawing/2014/main" id="{79F8415A-57A2-4D5C-97B0-E78499CC7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4890" y="2505075"/>
            <a:ext cx="3999110" cy="3684588"/>
          </a:xfrm>
        </p:spPr>
        <p:txBody>
          <a:bodyPr rtlCol="0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2" name="Объект 5">
            <a:extLst>
              <a:ext uri="{FF2B5EF4-FFF2-40B4-BE49-F238E27FC236}">
                <a16:creationId xmlns:a16="http://schemas.microsoft.com/office/drawing/2014/main" id="{37A31490-A10D-455A-B515-E26064D0E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957638" cy="3684588"/>
          </a:xfrm>
        </p:spPr>
        <p:txBody>
          <a:bodyPr rtlCol="0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07347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Текст 3">
            <a:extLst>
              <a:ext uri="{FF2B5EF4-FFF2-40B4-BE49-F238E27FC236}">
                <a16:creationId xmlns:a16="http://schemas.microsoft.com/office/drawing/2014/main" id="{9F5DF135-B773-4FF0-A198-687768159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0" name="Объект 2">
            <a:extLst>
              <a:ext uri="{FF2B5EF4-FFF2-40B4-BE49-F238E27FC236}">
                <a16:creationId xmlns:a16="http://schemas.microsoft.com/office/drawing/2014/main" id="{4D4BA48E-457A-42FA-BC00-3AE386B38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99397" cy="4873625"/>
          </a:xfrm>
        </p:spPr>
        <p:txBody>
          <a:bodyPr rtlCol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1" name="Заголовок 1">
            <a:extLst>
              <a:ext uri="{FF2B5EF4-FFF2-40B4-BE49-F238E27FC236}">
                <a16:creationId xmlns:a16="http://schemas.microsoft.com/office/drawing/2014/main" id="{43DF8AE6-3466-400C-B6F1-335DF4DED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972639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9144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A4EEE-49CE-4F6C-BF32-B7FCC5EBBF45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A3EA16B2-FFAE-4A6E-977D-191BC1DB5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" name="Текст 3">
            <a:extLst>
              <a:ext uri="{FF2B5EF4-FFF2-40B4-BE49-F238E27FC236}">
                <a16:creationId xmlns:a16="http://schemas.microsoft.com/office/drawing/2014/main" id="{436B2E80-B2B9-4309-8C9B-11D0B83C4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Рисунок 2">
            <a:extLst>
              <a:ext uri="{FF2B5EF4-FFF2-40B4-BE49-F238E27FC236}">
                <a16:creationId xmlns:a16="http://schemas.microsoft.com/office/drawing/2014/main" id="{03DB89DF-F372-4E54-9DFD-D53E42A2B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rtlCol="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1414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280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586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954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311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37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844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86" r:id="rId12"/>
    <p:sldLayoutId id="2147483787" r:id="rId13"/>
    <p:sldLayoutId id="2147483788" r:id="rId14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90F2147C-DDBF-4431-95AC-650CCE32F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tx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black"/>
                </a:solidFill>
              </a:rPr>
              <a:pPr algn="ctr" defTabSz="685800"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24C3681-351A-40D9-8C08-632E98237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607CEF16-92A3-4A77-B95D-A9DB52319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3915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90F2147C-DDBF-4431-95AC-650CCE32F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18407" y="6189346"/>
            <a:ext cx="450731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900" smtClean="0">
                <a:solidFill>
                  <a:schemeClr val="tx1"/>
                </a:solidFill>
              </a:defRPr>
            </a:lvl1pPr>
          </a:lstStyle>
          <a:p>
            <a:pPr algn="ctr" defTabSz="685800"/>
            <a:fld id="{817179DE-9BF3-494C-804F-0C7C90AC8700}" type="slidenum">
              <a:rPr lang="ru-RU" smtClean="0">
                <a:solidFill>
                  <a:prstClr val="black"/>
                </a:solidFill>
              </a:rPr>
              <a:pPr algn="ctr" defTabSz="685800"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24C3681-351A-40D9-8C08-632E98237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607CEF16-92A3-4A77-B95D-A9DB52319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0475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3" r:id="rId18"/>
    <p:sldLayoutId id="2147483784" r:id="rId19"/>
    <p:sldLayoutId id="2147483785" r:id="rId2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microsoft.com/office/2007/relationships/hdphoto" Target="../media/hdphoto5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svg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012822" y="302561"/>
            <a:ext cx="52716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СТРАТЕГІЯ РОЗВИТКУ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65163" y="1055158"/>
            <a:ext cx="73669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НАУКОВОЇ БІБЛІОТЕКИ ТДАТУ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1761260"/>
            <a:ext cx="44614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2021 - 2025 </a:t>
            </a:r>
            <a:r>
              <a:rPr lang="en-A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</a:t>
            </a:r>
            <a:r>
              <a:rPr lang="en-AU" sz="44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79673" y="2443156"/>
            <a:ext cx="2830237" cy="2678092"/>
          </a:xfrm>
          <a:prstGeom prst="diamond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омб 14"/>
          <p:cNvSpPr/>
          <p:nvPr/>
        </p:nvSpPr>
        <p:spPr>
          <a:xfrm>
            <a:off x="1494791" y="3952279"/>
            <a:ext cx="3024336" cy="2742814"/>
          </a:xfrm>
          <a:prstGeom prst="diamond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омб 15"/>
          <p:cNvSpPr/>
          <p:nvPr/>
        </p:nvSpPr>
        <p:spPr>
          <a:xfrm>
            <a:off x="3060081" y="2473796"/>
            <a:ext cx="2953837" cy="2602692"/>
          </a:xfrm>
          <a:prstGeom prst="diamond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омб 16"/>
          <p:cNvSpPr/>
          <p:nvPr/>
        </p:nvSpPr>
        <p:spPr>
          <a:xfrm>
            <a:off x="6228363" y="2456952"/>
            <a:ext cx="2860872" cy="2664296"/>
          </a:xfrm>
          <a:prstGeom prst="diamond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омб 17"/>
          <p:cNvSpPr/>
          <p:nvPr/>
        </p:nvSpPr>
        <p:spPr>
          <a:xfrm>
            <a:off x="4648640" y="3932495"/>
            <a:ext cx="2932267" cy="2600503"/>
          </a:xfrm>
          <a:prstGeom prst="diamond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омб 19"/>
          <p:cNvSpPr/>
          <p:nvPr/>
        </p:nvSpPr>
        <p:spPr>
          <a:xfrm>
            <a:off x="0" y="5007599"/>
            <a:ext cx="1880779" cy="1662694"/>
          </a:xfrm>
          <a:prstGeom prst="diamond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7164288" y="4982748"/>
            <a:ext cx="1924947" cy="1781592"/>
          </a:xfrm>
          <a:prstGeom prst="diamond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261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120954" y="197613"/>
            <a:ext cx="8862353" cy="787984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КРЕАТИВНИЙ ПІДХІД ДО ВИКОНАННЯ ЗАВДАНЬ ТА ФУНКЦІОНАЛЬНИХ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ОБОВ’ЯЗКІВ</a:t>
            </a:r>
            <a:r>
              <a:rPr kumimoji="0" lang="uk-UA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kumimoji="0" lang="uk-UA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</a:br>
            <a:endParaRPr kumimoji="0" lang="uk-UA" sz="12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7" name="Скругленный прямоугольник 14">
            <a:extLst>
              <a:ext uri="{FF2B5EF4-FFF2-40B4-BE49-F238E27FC236}">
                <a16:creationId xmlns:a16="http://schemas.microsoft.com/office/drawing/2014/main" id="{4C6828F7-E128-4214-8247-4346BA42C2A2}"/>
              </a:ext>
            </a:extLst>
          </p:cNvPr>
          <p:cNvSpPr/>
          <p:nvPr/>
        </p:nvSpPr>
        <p:spPr bwMode="auto">
          <a:xfrm>
            <a:off x="117208" y="1083865"/>
            <a:ext cx="8866099" cy="464091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ЗАЛУЧЕННЯ ПЕРСОНАЛУ ДО УЧАСТІ У ГЛОБАЛЬНИХ ПРОЄКТАХ ТДАТУ</a:t>
            </a:r>
            <a:r>
              <a:rPr kumimoji="0" lang="uk-UA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</a:rPr>
              <a:t/>
            </a:r>
            <a:br>
              <a:rPr kumimoji="0" lang="uk-UA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</a:rPr>
            </a:br>
            <a:endParaRPr kumimoji="0" lang="uk-UA" sz="160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271AC93-24FF-4E55-AFC2-0774CE5952A8}"/>
              </a:ext>
            </a:extLst>
          </p:cNvPr>
          <p:cNvSpPr/>
          <p:nvPr/>
        </p:nvSpPr>
        <p:spPr>
          <a:xfrm>
            <a:off x="129364" y="1646224"/>
            <a:ext cx="8862353" cy="599801"/>
          </a:xfrm>
          <a:prstGeom prst="rect">
            <a:avLst/>
          </a:prstGeom>
          <a:solidFill>
            <a:srgbClr val="ECF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ВПРОВАДЖЕННЯ БІБЛІОТЕЧНИХ ІНТЕГРОВАНИХ СИСТЕМ НОВОГО ПОКОЛІННЯ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48929" y="2349227"/>
            <a:ext cx="8834378" cy="504056"/>
          </a:xfrm>
          <a:prstGeom prst="rect">
            <a:avLst/>
          </a:prstGeom>
          <a:solidFill>
            <a:srgbClr val="ECF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ЕФЕКТИВНА КОМУНІКАЦІЯ З УНІВЕРСИТЕТСЬКОЮ СПЛЬНОТОЮ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29364" y="2977869"/>
            <a:ext cx="8834378" cy="504056"/>
          </a:xfrm>
          <a:prstGeom prst="rect">
            <a:avLst/>
          </a:prstGeom>
          <a:solidFill>
            <a:srgbClr val="ECF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ЗАЛУЧЕННЯ ГРАНТОВИХ КОШТІВ НА ПРОЄКТИ МОДЕРНІЗАЦІЇ І РОЗВИТКУ БІБЛІОТЕКИ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32489" y="3585127"/>
            <a:ext cx="8834378" cy="504056"/>
          </a:xfrm>
          <a:prstGeom prst="rect">
            <a:avLst/>
          </a:prstGeom>
          <a:solidFill>
            <a:srgbClr val="ECF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РОЗВИТОК ПАРТНЕРСТВА З ГРОМАДСЬКИМИ, НАУКОВИМИ, СТУДЕНТСЬКИМИ ОРГАНІЗАЦІЯМИ, ПРОФЕСІЙНИМИ СПІЛЬНОТАМИ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29364" y="4185056"/>
            <a:ext cx="8834378" cy="504056"/>
          </a:xfrm>
          <a:prstGeom prst="rect">
            <a:avLst/>
          </a:prstGeom>
          <a:solidFill>
            <a:srgbClr val="ECF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РЕОРГАНІЗАЦІЯ БІБЛІОТЕЧНОГО ПРОСТОРУ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8194" name="Picture 2" descr="Стратегія розвитку бібліотеки СумДУ — Бібліотека Сумського державного  університету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76"/>
          <a:stretch/>
        </p:blipFill>
        <p:spPr bwMode="auto">
          <a:xfrm>
            <a:off x="4644009" y="4821027"/>
            <a:ext cx="3368956" cy="192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konkurent.ua/media/uploads/prev/2020/09/18/18/00/26/5e759d3715a55f177eaf6b914209377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659" y="4775638"/>
            <a:ext cx="3338246" cy="196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460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2500" y="192806"/>
            <a:ext cx="8894816" cy="725290"/>
          </a:xfrm>
          <a:prstGeom prst="downArrowCallout">
            <a:avLst/>
          </a:prstGeom>
          <a:solidFill>
            <a:srgbClr val="D0DFFC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A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 – WEAKNESS – </a:t>
            </a:r>
            <a:r>
              <a:rPr lang="uk-UA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СЛАБКІ СТОРОНИ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95013" y="917081"/>
            <a:ext cx="8862353" cy="4267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ДЕФІЦИТ МОЛОДИХ КАДРІВ</a:t>
            </a:r>
            <a:r>
              <a:rPr lang="uk-UA" sz="1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Скругленный прямоугольник 14">
            <a:extLst>
              <a:ext uri="{FF2B5EF4-FFF2-40B4-BE49-F238E27FC236}">
                <a16:creationId xmlns:a16="http://schemas.microsoft.com/office/drawing/2014/main" id="{4C6828F7-E128-4214-8247-4346BA42C2A2}"/>
              </a:ext>
            </a:extLst>
          </p:cNvPr>
          <p:cNvSpPr/>
          <p:nvPr/>
        </p:nvSpPr>
        <p:spPr bwMode="auto">
          <a:xfrm>
            <a:off x="106452" y="1472557"/>
            <a:ext cx="8866099" cy="4640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КОНСЕРВАТИВНИЙ ПІДХІД ДО ВИКОНАННЯ РОБОТИ ОКРЕМИМИ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СПІВРОБІТНИКАМИ</a:t>
            </a:r>
            <a:r>
              <a:rPr lang="uk-UA" sz="1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400" b="0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271AC93-24FF-4E55-AFC2-0774CE5952A8}"/>
              </a:ext>
            </a:extLst>
          </p:cNvPr>
          <p:cNvSpPr/>
          <p:nvPr/>
        </p:nvSpPr>
        <p:spPr>
          <a:xfrm>
            <a:off x="108740" y="2099743"/>
            <a:ext cx="8862353" cy="5998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НЕРОЗУМІННЯ ДЕЯКИМИ ЧЛЕНАМИ УНІВЕРСИТЕТСЬКОЇ СПІЛЬНОТИ ВАЖЛИВОСТІ </a:t>
            </a:r>
            <a:r>
              <a:rPr lang="ru-RU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</a:t>
            </a:r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 ОБСЯГУ РОБІТ, ЯКІ ЗДІЙСНЮЄ КОЛЕКТИВ БІБЛІОТЕКИ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sz="1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00796" y="2853329"/>
            <a:ext cx="8834378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ЗАСТАРІЛА МАТЕРІАЛЬНО-ТЕХНІЧНА БАЗА ТА КОМП’ЮТЕРНА ТЕХНІКА</a:t>
            </a:r>
            <a:endParaRPr lang="ru-RU" sz="1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22988" y="3478532"/>
            <a:ext cx="8834378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НЕВІДПОВІДНІСТЬ МІЖ ПРОФЕСІЙНИМИ ЗНАННЯМИ БІБЛІОТЕКАРІВ ТА СТРІМКИМ РОЗВИТКОМ ІНФОРМАЦІЙНОГО СУСПІЛЬСТВА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05044" y="4136373"/>
            <a:ext cx="8834378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НЕВІДПОВІДНІСТЬ ПЛАТФОРМИ ВЕБСАЙТУ БІБЛІОТЕКИ СУЧАСНИМ ВИМОГАМ ТА ПОТРЕБАМ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05044" y="4803524"/>
            <a:ext cx="8834378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НИЗЬКИЙ РІВЕНЬ ІНФОРМАЦІЙНО-МЕРЕЖЕВИХ КОМПЕТЕНЦІЙ, НАВИЧОК ЕФЕКТИВНОГО ЛІДЕРСТВА У СПІВРОБІТНИКІВ БІБЛІОТЕКИ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05044" y="5434160"/>
            <a:ext cx="8834378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НЕДОСТАТНЯ ОНОВЛЮВАНІСТЬ ФОНДІВ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22988" y="6044621"/>
            <a:ext cx="8834378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НЕОБХІДНІСТЬ РЕДИЗАЙНУ ПРИМІЩЕНЬ </a:t>
            </a:r>
          </a:p>
        </p:txBody>
      </p:sp>
    </p:spTree>
    <p:extLst>
      <p:ext uri="{BB962C8B-B14F-4D97-AF65-F5344CB8AC3E}">
        <p14:creationId xmlns:p14="http://schemas.microsoft.com/office/powerpoint/2010/main" val="228278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2500" y="192806"/>
            <a:ext cx="8894816" cy="725290"/>
          </a:xfrm>
          <a:prstGeom prst="downArrowCallou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A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 – THREATS – </a:t>
            </a:r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ЗАГРОЗИ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95013" y="917081"/>
            <a:ext cx="8862353" cy="555475"/>
          </a:xfrm>
          <a:prstGeom prst="rect">
            <a:avLst/>
          </a:prstGeom>
          <a:solidFill>
            <a:schemeClr val="bg2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НЕСТАБІЛЬНІСТЬ ЕКОНОМІЧНОЇ СИТУАЦІЇ В УКРАЇНІ, ЗМЕНШЕННЯ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ФІНАНСУВАННЯ </a:t>
            </a:r>
            <a:r>
              <a:rPr lang="uk-UA" sz="1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Скругленный прямоугольник 14">
            <a:extLst>
              <a:ext uri="{FF2B5EF4-FFF2-40B4-BE49-F238E27FC236}">
                <a16:creationId xmlns:a16="http://schemas.microsoft.com/office/drawing/2014/main" id="{4C6828F7-E128-4214-8247-4346BA42C2A2}"/>
              </a:ext>
            </a:extLst>
          </p:cNvPr>
          <p:cNvSpPr/>
          <p:nvPr/>
        </p:nvSpPr>
        <p:spPr bwMode="auto">
          <a:xfrm>
            <a:off x="106028" y="1609273"/>
            <a:ext cx="8866099" cy="529058"/>
          </a:xfrm>
          <a:prstGeom prst="rect">
            <a:avLst/>
          </a:prstGeom>
          <a:solidFill>
            <a:schemeClr val="bg2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ПОТРЕБА У БІБЛІОТЕЦІ ДЛЯ ЧИТАННЯ ПОСТУПАЄТЬСЯ ПОТРЕБІ У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ІНФОРМАЦІЇ ЗАГАЛОМ</a:t>
            </a:r>
            <a:r>
              <a:rPr lang="uk-UA" sz="1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400" b="0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271AC93-24FF-4E55-AFC2-0774CE5952A8}"/>
              </a:ext>
            </a:extLst>
          </p:cNvPr>
          <p:cNvSpPr/>
          <p:nvPr/>
        </p:nvSpPr>
        <p:spPr>
          <a:xfrm>
            <a:off x="86220" y="2228127"/>
            <a:ext cx="8862353" cy="8330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ЗБІЛЬШЕННЯ ЧИСЛА АЛЬТЕРНАТИВНИХ БІБЛІОТЕЦІ ІНФОРМАЦІЙНО-КОМУНІКАТИВНИХ ЗАКЛАДІВ: </a:t>
            </a:r>
            <a:r>
              <a:rPr lang="ru-RU" sz="16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коворкінгів</a:t>
            </a:r>
            <a:r>
              <a:rPr lang="ru-RU" sz="1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 </a:t>
            </a:r>
            <a:r>
              <a:rPr lang="ru-RU" sz="16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антикафе</a:t>
            </a:r>
            <a:r>
              <a:rPr lang="ru-RU" sz="1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і </a:t>
            </a:r>
            <a:r>
              <a:rPr lang="ru-RU" sz="16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креативних</a:t>
            </a:r>
            <a:r>
              <a:rPr lang="ru-RU" sz="1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16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просторів</a:t>
            </a:r>
            <a:r>
              <a:rPr lang="ru-RU" sz="1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.</a:t>
            </a:r>
            <a:endParaRPr lang="ru-RU" sz="12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86220" y="3186705"/>
            <a:ext cx="8834378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ПОСИЛЕННЯ ІНТЕРЕСУ ДО МЕРЕЖЕВИХ РЕСУРСІВ ТА ЕЛЕКТРОННИХ БІБЛІОТЕК</a:t>
            </a:r>
            <a:endParaRPr lang="ru-RU" sz="1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86220" y="3897248"/>
            <a:ext cx="8834378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НИЗЬКА ЗАЛУЧЕНІСТЬ БІБЛІОТЕКИ У КУЛЬТУРНІ ПРОЦЕСИ МІСТА ТА РЕГІОНУ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86220" y="4607791"/>
            <a:ext cx="8834378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ЗМЕНШЕННЯ ЧИСЛА ПОСТІЙНИХ ТА ПОТЕНЦІЙНИХ КОРИСТУВАЧІВ БІБЛІОТЕКИ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86220" y="5291439"/>
            <a:ext cx="8834378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ЗМЕНШЕННЯ КІЛЬКОСТІ СТУДЕНТІВ, ЩО ВПЛИНЕ НА СКОРОЧЕННЯ ШТАТУ БІБЛІОТЕКИ, ТА ЗМІНИ ЇЇ КАТЕГОРІЇ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95012" y="5949280"/>
            <a:ext cx="8834378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НЕДОСКОНАЛА СИСТЕМА ПІДВИЩЕННЯ КВАЛІФІКАЦІЇ ТА СИСТЕМА МОТИВАЦІЇ ПЕРСОНАЛУ</a:t>
            </a:r>
          </a:p>
        </p:txBody>
      </p:sp>
    </p:spTree>
    <p:extLst>
      <p:ext uri="{BB962C8B-B14F-4D97-AF65-F5344CB8AC3E}">
        <p14:creationId xmlns:p14="http://schemas.microsoft.com/office/powerpoint/2010/main" val="1464115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Группа учащихся за столом в библиотеке">
            <a:extLst>
              <a:ext uri="{FF2B5EF4-FFF2-40B4-BE49-F238E27FC236}">
                <a16:creationId xmlns:a16="http://schemas.microsoft.com/office/drawing/2014/main" id="{1A5F02FB-FDF1-427A-AB2F-50F09EBEE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4" y="21831"/>
            <a:ext cx="9144001" cy="6858000"/>
          </a:xfrm>
        </p:spPr>
      </p:pic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C6577883-A694-450C-A2C7-C9C8A85D9915}"/>
              </a:ext>
            </a:extLst>
          </p:cNvPr>
          <p:cNvSpPr/>
          <p:nvPr/>
        </p:nvSpPr>
        <p:spPr>
          <a:xfrm flipH="1" flipV="1">
            <a:off x="0" y="4221088"/>
            <a:ext cx="9144000" cy="2636912"/>
          </a:xfrm>
          <a:custGeom>
            <a:avLst/>
            <a:gdLst>
              <a:gd name="connsiteX0" fmla="*/ 6267450 w 6267450"/>
              <a:gd name="connsiteY0" fmla="*/ 883839 h 883839"/>
              <a:gd name="connsiteX1" fmla="*/ 0 w 6267450"/>
              <a:gd name="connsiteY1" fmla="*/ 883839 h 883839"/>
              <a:gd name="connsiteX2" fmla="*/ 220960 w 6267450"/>
              <a:gd name="connsiteY2" fmla="*/ 0 h 883839"/>
              <a:gd name="connsiteX3" fmla="*/ 6267450 w 6267450"/>
              <a:gd name="connsiteY3" fmla="*/ 0 h 883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7450" h="883839">
                <a:moveTo>
                  <a:pt x="6267450" y="883839"/>
                </a:moveTo>
                <a:lnTo>
                  <a:pt x="0" y="883839"/>
                </a:lnTo>
                <a:lnTo>
                  <a:pt x="220960" y="0"/>
                </a:lnTo>
                <a:lnTo>
                  <a:pt x="626745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sz="1350"/>
          </a:p>
        </p:txBody>
      </p:sp>
      <p:sp>
        <p:nvSpPr>
          <p:cNvPr id="12" name="Подзаголовок 11">
            <a:extLst>
              <a:ext uri="{FF2B5EF4-FFF2-40B4-BE49-F238E27FC236}">
                <a16:creationId xmlns:a16="http://schemas.microsoft.com/office/drawing/2014/main" id="{A6AB5563-AD44-4883-8D3E-93E27EEDAA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512" y="4409367"/>
            <a:ext cx="8568952" cy="2425761"/>
          </a:xfrm>
        </p:spPr>
        <p:txBody>
          <a:bodyPr rtlCol="0"/>
          <a:lstStyle/>
          <a:p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МІСІЄЮ БІБЛІОТЕКИ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1800" b="1" dirty="0" smtClean="0">
                <a:solidFill>
                  <a:srgbClr val="ECF7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Є РОЗВИТОК, СТВОРЕННЯ, ЗБЕРЕЖЕННЯ, ОРГАНІЗАЦІЯ ДОСТУПУ ТА ВИКОРИСТАННЯ ВЛАСНИХ І СВІТОВИХ ІНФОРМАЦІЙНИХ РЕСУРСІВ, ЯКІ ВІДПОВІДАТИМУТЬ НАВЧАЛЬНОМУ ТА НАУКОВОМУ ПРОЦЕСАМ УНІВЕРСИТЕТУ, ЗАБЕЗПЕЧЕННЯ ІНФОРМАЦІЙНИХ ДОСЛІДНИЦЬКИХ ПОТРЕБ СТУДЕНТІВ ТА НАУКОВЦІВ УНІВЕРСИТЕТУ НА ПРИНЦИПАХ ДОСТУПНОСТІ, ОПЕРАТИВНОСТІ, ІНФОРМАТИВНОСТІ </a:t>
            </a:r>
            <a:endParaRPr lang="ru-RU" sz="1800" b="1" dirty="0">
              <a:solidFill>
                <a:srgbClr val="ECF7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072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Ð·Ð°Ð³Ð°Ð»ÑÐ½Ð¸Ð¹ ÑÐ¾Ð½Ð´ Ð±ÑÐ±Ð»ÑÐ¾ÑÐµÐºÐ¸ Ð² Ð¿Ð½Ð³">
            <a:extLst>
              <a:ext uri="{FF2B5EF4-FFF2-40B4-BE49-F238E27FC236}">
                <a16:creationId xmlns:a16="http://schemas.microsoft.com/office/drawing/2014/main" id="{504B9E8E-FD62-473D-A349-E858519CC0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76"/>
          <a:stretch/>
        </p:blipFill>
        <p:spPr bwMode="auto">
          <a:xfrm>
            <a:off x="-54260" y="22888"/>
            <a:ext cx="91982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167556" y="208657"/>
            <a:ext cx="2497858" cy="507041"/>
          </a:xfrm>
          <a:prstGeom prst="roundRect">
            <a:avLst/>
          </a:prstGeom>
          <a:solidFill>
            <a:schemeClr val="bg2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БАЧЕННЯ: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Выноска: стрелка вниз 4">
            <a:extLst>
              <a:ext uri="{FF2B5EF4-FFF2-40B4-BE49-F238E27FC236}">
                <a16:creationId xmlns:a16="http://schemas.microsoft.com/office/drawing/2014/main" id="{D19E7B05-4D46-4AF4-AACB-A4C81EE9863F}"/>
              </a:ext>
            </a:extLst>
          </p:cNvPr>
          <p:cNvSpPr/>
          <p:nvPr/>
        </p:nvSpPr>
        <p:spPr>
          <a:xfrm>
            <a:off x="2485851" y="794008"/>
            <a:ext cx="4118038" cy="1079312"/>
          </a:xfrm>
          <a:prstGeom prst="downArrow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БІБЛІОТЕКА - ЦЕ</a:t>
            </a:r>
            <a:endParaRPr lang="ru-RU" sz="2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Выноска: стрелка вниз 4">
            <a:extLst>
              <a:ext uri="{FF2B5EF4-FFF2-40B4-BE49-F238E27FC236}">
                <a16:creationId xmlns:a16="http://schemas.microsoft.com/office/drawing/2014/main" id="{D19E7B05-4D46-4AF4-AACB-A4C81EE9863F}"/>
              </a:ext>
            </a:extLst>
          </p:cNvPr>
          <p:cNvSpPr/>
          <p:nvPr/>
        </p:nvSpPr>
        <p:spPr>
          <a:xfrm>
            <a:off x="0" y="1951630"/>
            <a:ext cx="9030898" cy="1384017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«ІНТЕЛЕКТУАЛЬНИЙ ЦЕНТР»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– ЗНАННЯ ТА ІДЕЇ НАРОДЖУЮТЬСЯ В БІБЛІОТЕЦІ; ЗНАННЯ ТА ІДЕЇ НАРОДЖУЮТЬСЯ БІБЛІОТЕКОЮ 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3" name="Выноска: стрелка вниз 4">
            <a:extLst>
              <a:ext uri="{FF2B5EF4-FFF2-40B4-BE49-F238E27FC236}">
                <a16:creationId xmlns:a16="http://schemas.microsoft.com/office/drawing/2014/main" id="{D19E7B05-4D46-4AF4-AACB-A4C81EE9863F}"/>
              </a:ext>
            </a:extLst>
          </p:cNvPr>
          <p:cNvSpPr/>
          <p:nvPr/>
        </p:nvSpPr>
        <p:spPr>
          <a:xfrm>
            <a:off x="0" y="3515324"/>
            <a:ext cx="9030898" cy="1569860"/>
          </a:xfrm>
          <a:prstGeom prst="chevron">
            <a:avLst/>
          </a:prstGeom>
          <a:solidFill>
            <a:schemeClr val="bg2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«КОМУНІКАЦІЙНИЙ ЦЕНТР»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– БІБЛІОТЕКА – КОМФОРТНЕ ФІЗИЧНЕ ТА ВІРТУАЛЬНЕ СЕРЕДОВИЩЕ </a:t>
            </a:r>
          </a:p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ДЛЯ СПІЛКУВАННЯ КОРИСТУВАЧІВ; БІБЛІОТЕКА ЗНАХОДИТЬСЯ В ЦЕНТРІ НАУКОВОЇ КОМУНІКАЦІЇ УНІВЕРСИТЕТУ 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Выноска: стрелка вниз 4">
            <a:extLst>
              <a:ext uri="{FF2B5EF4-FFF2-40B4-BE49-F238E27FC236}">
                <a16:creationId xmlns:a16="http://schemas.microsoft.com/office/drawing/2014/main" id="{D19E7B05-4D46-4AF4-AACB-A4C81EE9863F}"/>
              </a:ext>
            </a:extLst>
          </p:cNvPr>
          <p:cNvSpPr/>
          <p:nvPr/>
        </p:nvSpPr>
        <p:spPr>
          <a:xfrm>
            <a:off x="0" y="5264389"/>
            <a:ext cx="9030898" cy="1404971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«ІННОВАЦІЙНИЙ ЦЕНТР»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– БІБЛІОТЕКАРІ ПОСТІЙНО ДОСЛІДЖУЮТЬ, НАВЧАЮТЬСЯ, ОСВОЮЮТЬ, ВПРОВАДЖУЮТЬ ТА ПОШИРЮЮТЬ ІННОВАЦІЇ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756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2500" y="192806"/>
            <a:ext cx="8894816" cy="725290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dirty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СТРАТЕГІЧНІ ПРІОРИТЕТИ ТА </a:t>
            </a:r>
            <a:r>
              <a:rPr lang="uk-UA" sz="32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</a:t>
            </a: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rgbClr val="5974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357812" y="1177266"/>
            <a:ext cx="4645936" cy="168596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ПІДТРИМКА ДОСЛІДЖЕНЬ,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НАВЧАННЯ ТА ВИКЛАДАННЯ</a:t>
            </a:r>
            <a:endParaRPr kumimoji="0" lang="uk-UA" sz="2000" b="0" i="0" u="none" strike="noStrike" kern="1200" cap="none" spc="0" normalizeH="0" baseline="0" noProof="0" dirty="0">
              <a:ln>
                <a:noFill/>
              </a:ln>
              <a:solidFill>
                <a:srgbClr val="5974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108520" y="1127094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1: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0" y="2729114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2500" y="3239227"/>
            <a:ext cx="8894816" cy="7252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ФОРМУВАТИ У СПІВРОБІТНИЦТВІ З КАФЕДРАМИ ТДАТУ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 - КОНТЕНТ ПІДТРИМКИ НАУКОВЦІВ, ВИКЛАДАЧІВ, СТУДЕНТІВ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2500" y="4124363"/>
            <a:ext cx="8894816" cy="7252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РОЗШИРИТИ ІНСТРУМЕНТИ ТА СЕРВІСИ ПОШУКУ І ВИКОРИСТАННЯ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ІНФОРМАЦІЇ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2500" y="5011597"/>
            <a:ext cx="8894816" cy="7252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ІНТЕГРУВАТИ В НАВЧАЛЬНІ ПРОГРАМИ КУРСИ З ІНФОРМАЦІЙНОЇ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ГРАМОТНОСТІ, АКАДЕМІЧНОГО ПИСЬМА ТА КРЕАТИВНОГО МИСЛЕННЯ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7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4460" y="5874970"/>
            <a:ext cx="8894816" cy="7252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ПІДТРИМКА ДОСЛІДЖЕНЬ, НАВЧАННЯ ТА ВИКЛАДАННЯ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8" name="Ромб 27"/>
          <p:cNvSpPr/>
          <p:nvPr/>
        </p:nvSpPr>
        <p:spPr>
          <a:xfrm>
            <a:off x="1995497" y="1238979"/>
            <a:ext cx="2228930" cy="1854936"/>
          </a:xfrm>
          <a:prstGeom prst="diamond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43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537022" y="231502"/>
            <a:ext cx="4398297" cy="14693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СПРИЯННЯ РОЗВИТКУ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НОВИХ КОМПЕТЕНЦІЙ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 ГАЛУЗЕЙ НАУК</a:t>
            </a:r>
            <a:endParaRPr kumimoji="0" lang="uk-UA" sz="2000" b="0" i="0" u="none" strike="noStrike" kern="1200" cap="none" spc="0" normalizeH="0" baseline="0" noProof="0" dirty="0">
              <a:ln>
                <a:noFill/>
              </a:ln>
              <a:solidFill>
                <a:srgbClr val="5974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0" y="188640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2: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6640" y="1390510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92626" y="1872255"/>
            <a:ext cx="8838250" cy="7752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СУПРОВОДЖУВАТИ СТУДЕНТІВ ПЕРШОГО КУРСУ НАВЧАННЯ ДЛЯ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ФОРМУВАННЯ ІНФОРМАЦІЙНОЇ, ТА АКАДЕМІЧНОЇ ГРАМОТНОСТІ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3097" y="2732926"/>
            <a:ext cx="8838250" cy="7252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ПРОДОВЖИТИ РОБОТУ З ФАКУЛЬТЕТАМИ ТА КАФЕДРАМИ ЩОДО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ФОРМУВАННЯ КОЛЕКЦІЙ БІБЛІОТЕКИ ТА РОЗРОБКИ СПІЛЬНИХ ПРОЄКТІВ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8315" y="3537103"/>
            <a:ext cx="8838250" cy="7252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ІНТЕГРУВАТИ В НАВЧАЛЬНІ ПРОГРАМИ КУРСИ З ІНФОРМАЦІЙНОЇ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ГРАМОТНОСТІ, АКАДЕМІЧНОГО ПИСЬМА ТА КРЕАТИВНОГО МИСЛЕННЯ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7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85434" y="4347781"/>
            <a:ext cx="8827986" cy="60245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ПРОВОДИТИ БІБЛІОМЕТРИЧНІ ДОСЛІДЖЕННЯ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82394" y="5051916"/>
            <a:ext cx="8790092" cy="60245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ПОСТІЙНО РОЗВИВАТИ РЕПОЗИТАРІЙ </a:t>
            </a:r>
            <a: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ТДАТУ ELARTSATU. </a:t>
            </a:r>
            <a:endParaRPr lang="ru-RU" sz="1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ПОКРАЩИТИ ПОШУКОВІ МОЖЛИВОСТІ РЕПОЗИТАРІЮ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7176" y="5733256"/>
            <a:ext cx="8790092" cy="86409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АКТИВНО ПРИЙМАТИ УЧАСТЬ У МІЖНАРОДНИХ ПРОЕКТАХ, ЗАЛУЧАТИ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ГРАНТОВІ КОШТИ НА РОЗВИТОК БІБЛІОТЕКИ ТА РЕАЛІЗАЦІЮ НОВИХ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ІНІЦІАТИВ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494922" y="78017"/>
            <a:ext cx="2022684" cy="1715351"/>
          </a:xfrm>
          <a:prstGeom prst="diamond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535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537022" y="231502"/>
            <a:ext cx="4398297" cy="1469305"/>
          </a:xfrm>
          <a:prstGeom prst="roundRect">
            <a:avLst/>
          </a:prstGeom>
          <a:solidFill>
            <a:srgbClr val="CEE4FE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ЗАПРОВАДЖЕННЯ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КЛІЄНТООРІЄНТОВАНОЇ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СЕРВІСНОЇ МОДЕЛІ</a:t>
            </a:r>
            <a:endParaRPr kumimoji="0" lang="uk-UA" sz="2000" b="0" i="0" u="none" strike="noStrike" kern="1200" cap="none" spc="0" normalizeH="0" baseline="0" noProof="0" dirty="0">
              <a:ln>
                <a:noFill/>
              </a:ln>
              <a:solidFill>
                <a:srgbClr val="5974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0" y="188640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3: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6640" y="1390510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7176" y="1872256"/>
            <a:ext cx="8829389" cy="646298"/>
          </a:xfrm>
          <a:prstGeom prst="round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ФОРМУВАТИ АКТУАЛЬНІ КОЛЕКЦІЇ ДРУКОВАНИХ ТА ЕЛЕКТРОННИХ І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НФОРМАЦІЙНИХ РЕСУРСІВ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5066" y="2621615"/>
            <a:ext cx="8868354" cy="664577"/>
          </a:xfrm>
          <a:prstGeom prst="round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ЗАБЕЗПЕЧИТИ ПРІОРИТЕТНЕ ПОПОВНЕННЯ ЕЛЕКТРОННОЇ БІБЛІОТЕКИ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ПОВНОТЕКСТОВИМИ ЕЛЕКТРОННИМИ БАЗАМИ ДАНИХ ТА ПІДРУЧНИКАМИ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0307" y="3389253"/>
            <a:ext cx="8838250" cy="507264"/>
          </a:xfrm>
          <a:prstGeom prst="round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ПРОВОДИТИ АНАЛІЗ УКОМПЛЕКТОВАНОСТІ НАВЧАЛЬНИХ ПРОГРАМ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ДИСЦИПЛІН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7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23029" y="3962499"/>
            <a:ext cx="8865528" cy="1122685"/>
          </a:xfrm>
          <a:prstGeom prst="round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РОЗРОБИТИ </a:t>
            </a:r>
            <a:r>
              <a:rPr lang="en-A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 - </a:t>
            </a: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СЕРВІСИ ДЛЯ СТУДЕНТІВ, ВИКЛАДАЧІВ ТА НАУКОВЦІВ,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ЩО СИСТЕМАТИЗУЮТЬ УСІ НАЯВНІ ДЖЕРЕЛА ЗА НАПРЯМАМИ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ДОСЛІДЖЕНЬ/СПЕЦІАЛЬНОСТЕЙ; ФОРМУЮТЬ ВІДПОВІДНІ ІНФОРМАЦІЙНІ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ТА ДОСЛІДНИЦЬКІ КОМПЕТЕНЦІЇ КОРИСТУВАЧІВ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7176" y="5925374"/>
            <a:ext cx="8790092" cy="749547"/>
          </a:xfrm>
          <a:prstGeom prst="round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УКЛАСТИ УГОДИ З ВИДАВНИЧИМИ КОМПАНІЯМИ ТА РОЗРОБНИКАМИ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ПРОГРАМНОГО ЗАБЕЗПЕЧЕННЯ (ПЗ)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5066" y="5151166"/>
            <a:ext cx="8812202" cy="704458"/>
          </a:xfrm>
          <a:prstGeom prst="round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ЗАБЕЗПЕЧИТИ ПОСТІЙНИЙ ЗВОРОТНІЙ ЗВ'ЯЗОК З КОРИСТУВАЧАМИ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ЧЕРЕЗ ВДОСКОНАЛЕННЯ САЙТУ БІБЛІОТЕКИ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464733" y="66074"/>
            <a:ext cx="2022684" cy="1715351"/>
          </a:xfrm>
          <a:prstGeom prst="diamond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826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351242" y="159404"/>
            <a:ext cx="4635433" cy="164310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ОРГАНІЗАЦІЯ ЄДИНОГО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ІНФОРМАЦІЙНО-ОСВІТНЬОГО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СЕРЕДОВИЩА УНІВЕРСИТЕТУ.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ЗБЕРЕЖЕННЯ БІБЛІОТЕЧНИХ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ФОНДІВ </a:t>
            </a: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04255" y="159405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4: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6640" y="1390510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7176" y="1872256"/>
            <a:ext cx="8829389" cy="606557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РОЗРОБКА І РЕАЛІЗАЦІЯ НОВИХ ПІДХОДІВ В КОМПЛЕКТУВАННІ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БІБЛІОТЕЧНОГО ФОНДУ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5066" y="2536606"/>
            <a:ext cx="8868354" cy="664577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КОМПЛЕКТУВАННЯ ФОНДУ НАВЧАЛЬНОЇ ЛІТЕРАТУРИ НА ОСНОВІ НАВЧАЛЬНИХ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ПЛАНІВ, МОНІТОРИНГУ КНИГОЗАБЕЗПЕЧЕНОСТІ НАВЧАЛЬНИХ ДИСЦИПЛІН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3557" y="3302344"/>
            <a:ext cx="8838250" cy="507264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УДОСКОНАЛЕННЯ ЕЛЕКТРОННОГО КАТАЛОГУ БІБЛІОТЕКИ. </a:t>
            </a: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ПОДАЛЬША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РЕТРОКОНВЕРСІЯ БІБЛІОТЕЧНИХ ФОНДІВ ДО ЕЛЕКТРОННОГО КАТАЛОГУ</a:t>
            </a: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7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8689" y="3886753"/>
            <a:ext cx="8827986" cy="402605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ЗБІЛЬШЕННЯ ЗАГАЛЬНОГО ЧИСЛА ЕЛЕКТРОННИХ ДОКУМЕНТІВ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5066" y="5018314"/>
            <a:ext cx="8868354" cy="479750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МОНІТОРИНГ СТАНУ ФОНДУ ТА УМОВ ЙОГО ЗБЕРІГАННЯ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3557" y="4366503"/>
            <a:ext cx="8843008" cy="574665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ПРОВЕДЕННЯ МОНІТОРИНГУ ЕФЕКТИВНОСТІ ВИКОРИСТАННЯ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ІНФОРМАЦІЙНО-БІБЛІОТЕЧНИХ РЕСУРСІВ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195736" y="105374"/>
            <a:ext cx="2022684" cy="1715351"/>
          </a:xfrm>
          <a:prstGeom prst="diamond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38357" y="5610083"/>
            <a:ext cx="8858208" cy="479750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УПРОВАДЖЕННЯ СУЧАСНИХ ТЕХНІЧНИХ ЗАСОБІВ І СПЕЦІАЛЬНОГО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ОБЛАДНАННЯ ДЛЯ ЗБЕРІГАННЯ ДОКУМЕНТІВ У ПРОЦЕСІ ВИКОРИСТАННЯ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38357" y="6201852"/>
            <a:ext cx="8848318" cy="479750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ОЦИФРУВАННЯ АКТУАЛЬНИХ ІНФОРМАЦІЙНИХ РЕСУРСІВ БІБЛІОТЕКИ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809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351242" y="159404"/>
            <a:ext cx="4580060" cy="1643101"/>
          </a:xfrm>
          <a:prstGeom prst="roundRect">
            <a:avLst/>
          </a:prstGeom>
          <a:solidFill>
            <a:schemeClr val="bg2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УДОСКОНАЛЕННЯ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ЦИФРОВОГО КОНТЕНТУ,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ІНСТРУМЕНТІВ,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ПОСЛУГ</a:t>
            </a:r>
            <a:endParaRPr lang="uk-UA" sz="2000" dirty="0" smtClean="0">
              <a:solidFill>
                <a:srgbClr val="5974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04255" y="159405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5: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6640" y="1390510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1210" y="1872256"/>
            <a:ext cx="8855355" cy="60655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ЗБІЛЬШИТИ ЛІЦЕНЗОВАНИЙ ТА ВІДКРИТИЙ ДОСТУП ДО ЦИФРОВОГО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НАУКОВОГО КОНТЕНТУ У ВСІХ ФОРМАТАХ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5066" y="2536606"/>
            <a:ext cx="8868354" cy="66457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ЗАБЕЗПЕЧИТИ ДОСТУП ДО ВСІХ РЕСУРСІВ БІБЛІОТЕКИ ЧЕРЕЗ ВЕБ-САЙТ З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БУДЬ-ЯКИХІНТЕРФЕЙСІВ, МОБІЛЬНИХ ПРИСТРОЇВ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3557" y="3253576"/>
            <a:ext cx="8838250" cy="5072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ПОКРАЩИТИ МЕРЕЖЕВУ ІНФРАСТРУКТУРУ, РОЗШИРИТИ ЗОНУ ПОКРИТТЯ ТА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ПОСИЛИТИ СИГНАЛ WI-FI 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7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4776" y="4466939"/>
            <a:ext cx="8827986" cy="57946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НАДАВАТИ ПЕРСОНАЛУ ТА КЛІЄНТАМ ДОСТУП ДО НЕОБХІДНОГО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ОБЛАДНАННЯТА ЛІЦЕНЗОВАНОГО ПРОГРАМНОГО ЗАБЕЗПЕЧЕННЯ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3557" y="3813233"/>
            <a:ext cx="8843008" cy="57466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ПІДТРИМУВАТИ ТА ЗАОХОЧУВАТИ ВИКОРИСТАННЯ НОВИХ ЦИФРОВИХ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ІНСТРУМЕНТІВ ДЛЯ НАУКОВОЇ РОБОТИ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195736" y="103653"/>
            <a:ext cx="2022684" cy="1667442"/>
          </a:xfrm>
          <a:prstGeom prst="diamond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674" b="-3548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1210" y="5146072"/>
            <a:ext cx="8790092" cy="58430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АКТИВНО СПІВПРАЦЮВАТИ З ІНШИМИ БІБЛІОТЕКАМИ, ПРОФЕСІЙНИМИ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АСОЦІАЦІЯМИ ТА МІЖНАРОДНИМИ ОРГАНІЗАЦІЯМИ, ВИВЧЕННЯ ДОСВІДУ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1210" y="5805847"/>
            <a:ext cx="8872210" cy="98948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ЗАБЕЗПЕЧУВАТИ НА ОРГАНІЗАЦІЙНО-МЕТОДИЧНУ ТА ІНФОРМАЦІЙНО-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КОНСУЛЬТАТИВНУ ПІДТРИМКУ ПОПУЛЯРИЗАЦІЇ ЕТИКИ АКАДЕМІЧНИХ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ВЗАЄМОВІДНОСИН ТА ДОТРИМАННЯ ПРИНЦИПІВ АКАДЕМІЧНОЇ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ДОБРОЧЕСНОСТІ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746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>
            <a:extLst>
              <a:ext uri="{FF2B5EF4-FFF2-40B4-BE49-F238E27FC236}">
                <a16:creationId xmlns:a16="http://schemas.microsoft.com/office/drawing/2014/main" id="{9CFECF0B-2DB5-4F39-A49B-7B32826F434E}"/>
              </a:ext>
            </a:extLst>
          </p:cNvPr>
          <p:cNvSpPr/>
          <p:nvPr/>
        </p:nvSpPr>
        <p:spPr bwMode="auto">
          <a:xfrm>
            <a:off x="1775132" y="262544"/>
            <a:ext cx="5616625" cy="2590391"/>
          </a:xfrm>
          <a:prstGeom prst="downArrowCallou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СТРАТЕГІЯ РОЗВИТКУ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НАУКОВОЇ БІБЛІОТЕКИ ТДАТУ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 2021–2025 РР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4">
            <a:extLst>
              <a:ext uri="{FF2B5EF4-FFF2-40B4-BE49-F238E27FC236}">
                <a16:creationId xmlns:a16="http://schemas.microsoft.com/office/drawing/2014/main" id="{74FA75EC-F334-4F91-AD88-E0904437804D}"/>
              </a:ext>
            </a:extLst>
          </p:cNvPr>
          <p:cNvSpPr/>
          <p:nvPr/>
        </p:nvSpPr>
        <p:spPr bwMode="auto">
          <a:xfrm>
            <a:off x="391840" y="2852935"/>
            <a:ext cx="8435136" cy="36963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СТРАТЕГІЯ ТРАНСФОРМАЦІЇ,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МЕТОЮ РЕАЛІЗАЦІЇ ЯКОЇ Є ЯКІСНА ЗМІНА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ДІЯЛЬНОСТІ БІБЛІОТЕКИ ВІДПОВІДНО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 ПОТРЕБ КЛІЄНТІВ, УНІВЕРСИТЕТУ,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СУЧАСНИХ ТЕНДЕНЦІЙ ТА КРАЩИХ СВІТОВИХ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ПРАКТИК ЗА ДОПОМОГОЮ ІННОВАЦІЙНИХ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УПРАВЛІНСЬКИХ РІШЕНЬ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 СУЧАСНИХ ТЕХНОЛОГІЙ</a:t>
            </a:r>
            <a:endParaRPr lang="uk-UA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18" y="215712"/>
            <a:ext cx="1080120" cy="244411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352" y="215712"/>
            <a:ext cx="1080120" cy="244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3444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337514" y="139124"/>
            <a:ext cx="4662178" cy="173132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ПОКРАЩЕННЯ ФІЗИЧНОГО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 ВІРТУАЛЬНОГО ПРОСТОРІВ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БІБЛІОТЕКИ</a:t>
            </a:r>
            <a:endParaRPr lang="uk-UA" sz="2000" dirty="0" smtClean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04255" y="159405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6: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6640" y="1390510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70412" y="2057352"/>
            <a:ext cx="8843008" cy="15837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ІНІЦІЮВАТИ РЕНОВАЦІЮ ТА РЕДИЗАЙН ПРИМІЩЕНЬ БІБЛІОТЕКИ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ДЛЯ ЗАБЕЗПЕЧЕННЯ ВІДКРИТОГО ДОСТУПУ ДО ЛІТЕРАТУРИ, СТВОРЕННЯ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КОМФОРТНИХ УМОВ ДЛЯ СПІЛКУВАННЯ ТА </a:t>
            </a:r>
            <a: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ВІДПОЧИНКУ; </a:t>
            </a:r>
            <a:endParaRPr lang="ru-RU" sz="1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КОМПЛЕКТУВАННЯ ТЕХНІКОЮ ТА ПРОГРАМНИМ ЗАБЕЗПЕЧЕННЯМ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КОВОРКІНГ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</a:t>
            </a:r>
            <a:r>
              <a:rPr lang="en-A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COWORKING)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ТА </a:t>
            </a:r>
            <a:r>
              <a:rPr lang="ru-RU" sz="16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МЕЙКЕРСПЕЙС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(</a:t>
            </a:r>
            <a:r>
              <a:rPr lang="en-A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MAKERSPACE)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ПРОСТОРІВ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70412" y="3770080"/>
            <a:ext cx="8843008" cy="77173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ЕФЕКТИВНЕ «ПЕРЕЗАВАНТАЖЕННЯ» УСІХ ТЕХНОЛОГІЧНИХ ПРОЦЕСІВ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БІБЛІОТЕКИ ТА ЇХ МАКСИМАЛЬНА АВТОМАТИЗАЦІЯ ТА </a:t>
            </a: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КОМП’ЮТЕРИЗАЦІЯ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2650" y="4688798"/>
            <a:ext cx="8850770" cy="99831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ПІДВИЩЕННЯ РІВНЯ КОМФОРТНОСТІ КОРИСТУВАЧІВ У ВІРТУАЛЬНОМУ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СЕРЕДОВИЩІ БІБЛІОТЕКИ.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ЗБІЛЬШЕННЯ ВІДВІДУВАНЬ ВЕБ-РЕСУРСІВ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БІБЛІОТЕКИ (</a:t>
            </a:r>
            <a:r>
              <a:rPr lang="ru-RU" sz="1600" dirty="0" smtClean="0">
                <a:solidFill>
                  <a:srgbClr val="5974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ВЕБ-САЙТ, РЕПОЗИТАРІЮ, ЕЛЕКТРОННОЇ БІБЛІОТЕКИ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)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70412" y="5825103"/>
            <a:ext cx="8843008" cy="7648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СТВОРЕННЯ ОСОБАМ ІЗ ОСОБЛИВИМИ ПОТРЕБАМИ УМОВ ДОСТУПУ ДО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ІНФОРМАЦІЙНИХ РЕСУРСІВ БІБЛІОТЕКИ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195736" y="103653"/>
            <a:ext cx="2022684" cy="1667442"/>
          </a:xfrm>
          <a:prstGeom prst="diamond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729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337514" y="256653"/>
            <a:ext cx="4662178" cy="173132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СТВОРЕННЯ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КОМУНІКАЦІЙНОГО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КРЕАТИВНОГО ПРОСТОРУ</a:t>
            </a: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180528" y="256653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7: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6640" y="1390510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70412" y="2204863"/>
            <a:ext cx="8843008" cy="1387901"/>
          </a:xfrm>
          <a:prstGeom prst="roundRect">
            <a:avLst/>
          </a:prstGeom>
          <a:solidFill>
            <a:srgbClr val="E6F6FE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НАЛАГОДИТИ КОМУНІКАЦІЇ ТА ЗАПОЧАТКУВАТИ ПРАКТИКУ ПРОВЕДЕННЯ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СПІЛЬНИХ ПОДІЙ ТА ЗАХОДІВ ЗІ СТУДЕНТСЬКИМИ, ШКІЛЬНИМИ,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ГРОМАДСЬКИМИ, ПРОФЕСІЙНИМИ СПІЛЬНОТАМИ, ДІЛОВИМИ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ПАРТНЕРАМИ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70412" y="3730752"/>
            <a:ext cx="8843008" cy="1138408"/>
          </a:xfrm>
          <a:prstGeom prst="roundRect">
            <a:avLst/>
          </a:prstGeom>
          <a:solidFill>
            <a:srgbClr val="E6F6FE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СТВОРИТИ КОМФОРТНІ УМОВИ ДЛЯ ЗАЛУЧЕННЯ РІЗНИХ ЦІЛЬОВИХ ГРУП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КОРИСТУВАЧІВ, СПРИЯННЯ ЇХ СПІЛКУВАННЮ ТА ВЗАЄМОДІЇ, РЕАЛІЗАЦІЇ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ІННОВАЦІЙНИХ МІЖДИСЦИПЛІНАРНИХ ТА КУЛЬТУРНИХ ПРОЄКТІВ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279038" y="320537"/>
            <a:ext cx="2022684" cy="1667442"/>
          </a:xfrm>
          <a:prstGeom prst="diamond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6684" y="5043724"/>
            <a:ext cx="8843008" cy="1387901"/>
          </a:xfrm>
          <a:prstGeom prst="roundRect">
            <a:avLst/>
          </a:prstGeom>
          <a:solidFill>
            <a:srgbClr val="E6F6FE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ВЖИТИ ЗАХОДИ ДЛЯ НАДАННЯ РІВНИХ МОЖЛИВОСТЕЙ УСІМ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КОРИСТУВАЧАМ: НЕЗАЛЕЖНО ВІД ВІКУ, СТАТІ, ПОХОДЖЕННЯ,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ФІЗИЧНИХ МОЖЛИВОСТЕЙ 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81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337514" y="256653"/>
            <a:ext cx="4662178" cy="1731326"/>
          </a:xfrm>
          <a:prstGeom prst="roundRect">
            <a:avLst/>
          </a:prstGeom>
          <a:solidFill>
            <a:srgbClr val="C7F1C7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КРЕАТИВНЕ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СОЦІОКУЛЬТУРНЕ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СЕРЕДОВИЩЕ</a:t>
            </a: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180528" y="256653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8: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6640" y="1390510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70412" y="2204863"/>
            <a:ext cx="8843008" cy="810511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СПРИЯТИ ТА ПІДТРИМУВАТИ КУЛЬТУРНО-ПРОСВІТНИЦЬКІ ІНІЦІАТИВИ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КОРИСТУВАЧІВ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8484" y="3140969"/>
            <a:ext cx="8843008" cy="864096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РОЗВИВАТИ СПІЛЬНІ З ПАРТНЕРАМИ ТА КОРИСТУВАЧАМИ КУЛЬТУРНО-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ПРОСВІТНИЦЬКІ ПРОГРАМИ ТА ПРОЄКТИ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279038" y="320537"/>
            <a:ext cx="2022684" cy="1667442"/>
          </a:xfrm>
          <a:prstGeom prst="diamond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8484" y="4607345"/>
            <a:ext cx="8843008" cy="983991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ЩОРІЧНЕ ЗБІЛЬШЕННЯ КІЛЬКОСТІ КУЛЬТУРНО-ПРОСВІТНИЦЬКИХ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ІНІЦІАТИВ, ПРОГРАМ ТА ПРОЕКТІВ КОРИСТУВАЧІВ, ПІДТРИМАНИХ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БІБЛІОТЕКОЮ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538319" y="4130660"/>
            <a:ext cx="519743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ПОКАЗНИКИ ДОСЯГНЕННЯ ЦІЛІ: 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8484" y="5701620"/>
            <a:ext cx="8843008" cy="983991"/>
          </a:xfrm>
          <a:prstGeom prst="roundRect">
            <a:avLst/>
          </a:prstGeom>
          <a:solidFill>
            <a:srgbClr val="C5F1E0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ЩОРІЧНЕ ЗБІЛЬШЕННЯ КІЛЬКОСТІ СОЦІОКУЛЬТУРНИХ ЗАХОДІВ,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ОРГАНІЗОВАНИХ БІБЛІОТЕКОЮ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357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331402" y="169092"/>
            <a:ext cx="4662178" cy="169810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УДОСКОНАЛЕННЯ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СТРУКТУРИ УПРАВЛІННЯ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БІБЛІОТЕКОЮ, ПРОЄКТНОЇ ТА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НАУКОВО-МЕТОДИЧНОЇ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ДІЯЛЬНОСТІ</a:t>
            </a:r>
            <a:endParaRPr lang="uk-UA" sz="20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180528" y="256653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9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6640" y="1390510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8908" y="1953527"/>
            <a:ext cx="8843008" cy="5040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УЧАСТЬ У ПРОЄКТАХ ЗІ СТВОРЕННЯ ОСВІТНІХ РЕСУРСІВ ТДАТУ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8908" y="2524367"/>
            <a:ext cx="8843008" cy="6523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РОЗРОБКА ТА ВПРОВАДЖЕННЯ ВНУТРІШНЬОБІБЛІОТЕЧНИХ ПРОЄКТІВ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 РОЗВИТКУ ІНФОРМАЦІЙНО-БІБЛІОТЕЧНИХ ПРОЦЕСІВ І СЕРВІСІВ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308718" y="236493"/>
            <a:ext cx="2022684" cy="1597605"/>
          </a:xfrm>
          <a:prstGeom prst="diamond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b="-20659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6460" y="3226471"/>
            <a:ext cx="8843008" cy="59786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ПРОДОВЖЕННЯ НАУКОВО-ДОСЛІДНОЇ РОБОТИ З ВИВЧЕННЯ КОЛЕКЦІЙ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РІДКІСНИХ ТА ЦІННИХ ВИДАНЬ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66460" y="3871227"/>
            <a:ext cx="8843008" cy="56588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ПРОДОВЖЕННЯ РОБОТИ ІЗ ВПРОВАДЖЕННЯ КРИТЕРІЇВ ЕФЕКТИВНОСТІ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РОБОТИ БІБЛІОТЕКИ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50572" y="4508699"/>
            <a:ext cx="8843008" cy="59330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РОЗРОБКА МЕТОДИЧНОЇ, НОРМАТИВНО - ПРАВОВОЇ, ОРГАНІЗАЦІЙНО –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РОЗПОРЯДЧОЇ ДОКУМЕНТАЦІЇ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4068" y="5156304"/>
            <a:ext cx="8843008" cy="6457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ОПТИМІЗАЦІЯ СИСТЕМИ ПІДВИЩЕННЯ КВАЛІФІКАЦІЇ ФАХІВЦІВ БІБЛІОТЕКИ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ТА БІБЛІОТЕК ЗТО СГБ ІЗ ЗАСТОСУВАННЯМ СУЧАСНИХ ФОРМ І МЕТОДІВ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4068" y="5869159"/>
            <a:ext cx="8843008" cy="89732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ФОРМУВАННЯ НА ВЕБ-САЙТІ БІБЛІОТЕКИ </a:t>
            </a:r>
            <a:r>
              <a:rPr lang="en-A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http://www.tsatu.edu.ua/biblioteka/ </a:t>
            </a:r>
            <a:endParaRPr lang="uk-UA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ПРОФЕСІЙНИХ ІНФОРМАЦІЙНИХ РЕСУРСІВ ДЛЯ САМООСВІТИ БІБЛІОТЕЧНИХ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ФАХІВЦІВ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221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4331402" y="169093"/>
            <a:ext cx="4662178" cy="186895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C7F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КООРДИНУВАННЯ Й НАУКОВО-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C7F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МЕТОДИЧНЕ ЗАБЕЗПЕЧЕННЯ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C7F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ФУНКЦІОНУВАННЯ ЗАПОРІЗЬКОГО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C7F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ТЕРИТОРІАЛЬНОГО ОБ’ЄДНАННЯ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C7F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СІЛЬСЬКОГОСПОДАРСЬКИХ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C7F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БІБЛІОТЕК (ЗТО СГБ)</a:t>
            </a: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62400" y="276599"/>
            <a:ext cx="3317565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ПРІОРИТЕТ 10:  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BCD241D0-C7B7-4A7C-9C7C-9A5E5C0EAEB6}"/>
              </a:ext>
            </a:extLst>
          </p:cNvPr>
          <p:cNvSpPr/>
          <p:nvPr/>
        </p:nvSpPr>
        <p:spPr bwMode="auto">
          <a:xfrm>
            <a:off x="-26640" y="1390510"/>
            <a:ext cx="2756811" cy="476685"/>
          </a:xfrm>
          <a:prstGeom prst="roundRect">
            <a:avLst/>
          </a:prstGeom>
          <a:noFill/>
          <a:ln w="12700"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ЦІЛІ ТА ДІЇ: 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24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10734" y="2242751"/>
            <a:ext cx="8843008" cy="6008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НАУКОВА, МЕТОДИЧНА ТА ОРГАНІЗАЦІЙНА ПІДТРИМКА ІННОВАЦІЙНОЇ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ДІЯЛЬНОСТІ БІБЛІОТЕК ОБ’ЄДНАННЯ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243823" y="376449"/>
            <a:ext cx="2022684" cy="1597605"/>
          </a:xfrm>
          <a:prstGeom prst="diamon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10734" y="2915485"/>
            <a:ext cx="8843008" cy="51351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УДОСКОНАЛЕННЯ ЗАСОБІВ УПРАВЛІННЯ МЕРЕЖЕЮ БІБЛІОТЕК ЗТО СГБ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10734" y="3496056"/>
            <a:ext cx="8843008" cy="80255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ОНОВЛЕННЯ НОРМАТИВНО-ПРАВОВОЇ БАЗИ, ЗОКРЕМА РОЗРОБЛЕННЯ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РЕГЛАМЕНТУЮЧИХ, ОРГАНІЗАЦІЙНО-УПРАВЛІНСЬКИХ, НОРМАТИВНО-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ІНСТРУКТИВНИХ ДОКУМЕНТІВ ДЛЯ БІБЛІОТЕК ЗТО СГБ</a:t>
            </a: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4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10734" y="4405856"/>
            <a:ext cx="8843008" cy="64579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МЕТОДИЧНИЙ МОНІТОРИНГ ЗМІН, ЩО ВІДБУВАЮТЬСЯ ЯК В ОКРЕМИХ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БІБЛІОТЕКАХ, ТАК І В ОБ’ЄДНАННІ ЗАГАЛОМ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10734" y="5101151"/>
            <a:ext cx="8843008" cy="71836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ВИЯВЛЕННЯ, ДОСЛІДЖЕННЯ Й УПРОВАДЖЕННЯ В ПРАКТИКУ РОБОТИ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ОСВІТЯНСЬКИХ БІБЛІОТЕК ІННОВАЦІЙ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333" b="44000" l="55375" r="65625"/>
                    </a14:imgEffect>
                  </a14:imgLayer>
                </a14:imgProps>
              </a:ext>
            </a:extLst>
          </a:blip>
          <a:srcRect l="55442" t="28176" r="34354" b="55497"/>
          <a:stretch/>
        </p:blipFill>
        <p:spPr>
          <a:xfrm>
            <a:off x="2583031" y="534757"/>
            <a:ext cx="1344267" cy="116845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Скругленный прямоугольник 19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25966" y="5873680"/>
            <a:ext cx="8843008" cy="71836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НАДАННЯ МЕТОДИЧНОЇ ДОПОМОГИ ФАХІВЦЯМ БІБЛІОТЕК ЗТО СГБ ІЗ МЕТОЮ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ПРОВЕДЕННЯ УПРАВЛІНСЬКОГО КОНСУЛЬТУВАННЯ</a:t>
            </a:r>
            <a:endParaRPr kumimoji="0" lang="uk-UA" sz="15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263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рупный план страниц книги">
            <a:extLst>
              <a:ext uri="{FF2B5EF4-FFF2-40B4-BE49-F238E27FC236}">
                <a16:creationId xmlns:a16="http://schemas.microsoft.com/office/drawing/2014/main" id="{18718FBA-CF32-41C2-9D07-1F0F7F19F73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5080"/>
          <a:stretch/>
        </p:blipFill>
        <p:spPr>
          <a:xfrm>
            <a:off x="22488" y="11803"/>
            <a:ext cx="9252520" cy="6858000"/>
          </a:xfrm>
        </p:spPr>
      </p:pic>
      <p:grpSp>
        <p:nvGrpSpPr>
          <p:cNvPr id="23" name="Группа 22" descr="Декоративный элемент">
            <a:extLst>
              <a:ext uri="{FF2B5EF4-FFF2-40B4-BE49-F238E27FC236}">
                <a16:creationId xmlns:a16="http://schemas.microsoft.com/office/drawing/2014/main" id="{28C94A8D-A234-408C-8281-33CCC01BE2A8}"/>
              </a:ext>
            </a:extLst>
          </p:cNvPr>
          <p:cNvGrpSpPr/>
          <p:nvPr/>
        </p:nvGrpSpPr>
        <p:grpSpPr>
          <a:xfrm>
            <a:off x="7680" y="0"/>
            <a:ext cx="9252520" cy="6836536"/>
            <a:chOff x="-745906" y="-1474023"/>
            <a:chExt cx="4358930" cy="7977077"/>
          </a:xfrm>
        </p:grpSpPr>
        <p:sp>
          <p:nvSpPr>
            <p:cNvPr id="18" name="Полилиния: Фигура 17">
              <a:extLst>
                <a:ext uri="{FF2B5EF4-FFF2-40B4-BE49-F238E27FC236}">
                  <a16:creationId xmlns:a16="http://schemas.microsoft.com/office/drawing/2014/main" id="{AD1E7D22-630D-4E19-8BE6-9C21E4A652BD}"/>
                </a:ext>
              </a:extLst>
            </p:cNvPr>
            <p:cNvSpPr/>
            <p:nvPr/>
          </p:nvSpPr>
          <p:spPr>
            <a:xfrm>
              <a:off x="-745906" y="-1474023"/>
              <a:ext cx="3946799" cy="7977076"/>
            </a:xfrm>
            <a:custGeom>
              <a:avLst/>
              <a:gdLst>
                <a:gd name="connsiteX0" fmla="*/ 0 w 3946799"/>
                <a:gd name="connsiteY0" fmla="*/ 0 h 6858000"/>
                <a:gd name="connsiteX1" fmla="*/ 3946799 w 3946799"/>
                <a:gd name="connsiteY1" fmla="*/ 0 h 6858000"/>
                <a:gd name="connsiteX2" fmla="*/ 2297602 w 3946799"/>
                <a:gd name="connsiteY2" fmla="*/ 6858000 h 6858000"/>
                <a:gd name="connsiteX3" fmla="*/ 0 w 3946799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6799" h="6858000">
                  <a:moveTo>
                    <a:pt x="0" y="0"/>
                  </a:moveTo>
                  <a:lnTo>
                    <a:pt x="3946799" y="0"/>
                  </a:lnTo>
                  <a:lnTo>
                    <a:pt x="229760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sz="1350"/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id="{318BD405-EEE9-4A08-8DA2-A70AFCF1D240}"/>
                </a:ext>
              </a:extLst>
            </p:cNvPr>
            <p:cNvSpPr/>
            <p:nvPr/>
          </p:nvSpPr>
          <p:spPr>
            <a:xfrm>
              <a:off x="-745906" y="-1474023"/>
              <a:ext cx="4358930" cy="7977077"/>
            </a:xfrm>
            <a:custGeom>
              <a:avLst/>
              <a:gdLst>
                <a:gd name="connsiteX0" fmla="*/ 0 w 3723822"/>
                <a:gd name="connsiteY0" fmla="*/ 0 h 6858000"/>
                <a:gd name="connsiteX1" fmla="*/ 3723822 w 3723822"/>
                <a:gd name="connsiteY1" fmla="*/ 0 h 6858000"/>
                <a:gd name="connsiteX2" fmla="*/ 2074625 w 3723822"/>
                <a:gd name="connsiteY2" fmla="*/ 6858000 h 6858000"/>
                <a:gd name="connsiteX3" fmla="*/ 0 w 3723822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3822" h="6858000">
                  <a:moveTo>
                    <a:pt x="0" y="0"/>
                  </a:moveTo>
                  <a:lnTo>
                    <a:pt x="3723822" y="0"/>
                  </a:lnTo>
                  <a:lnTo>
                    <a:pt x="207462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2"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sz="1350"/>
            </a:p>
          </p:txBody>
        </p:sp>
      </p:grpSp>
      <p:sp>
        <p:nvSpPr>
          <p:cNvPr id="34" name="Заголовок 33">
            <a:extLst>
              <a:ext uri="{FF2B5EF4-FFF2-40B4-BE49-F238E27FC236}">
                <a16:creationId xmlns:a16="http://schemas.microsoft.com/office/drawing/2014/main" id="{3749FE94-FC7C-4359-A56E-6C7A87BDE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86" y="130323"/>
            <a:ext cx="8712967" cy="1354461"/>
          </a:xfrm>
        </p:spPr>
        <p:txBody>
          <a:bodyPr rtlCol="0"/>
          <a:lstStyle/>
          <a:p>
            <a:pPr algn="ctr"/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РЕАЛІЗАЦІЯ </a:t>
            </a:r>
            <a:r>
              <a:rPr lang="ru-R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ПРІОРИТЕТІВ РОЗВИТКУ </a:t>
            </a:r>
            <a:br>
              <a:rPr lang="ru-R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ОЧІКУВАНІ </a:t>
            </a: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</a:t>
            </a:r>
            <a:endParaRPr lang="ru-RU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79386" y="1484784"/>
            <a:ext cx="8893747" cy="1555909"/>
          </a:xfrm>
          <a:prstGeom prst="downArrowCallou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РЕАЛІЗАЦІЯ СТРАТЕГІЇ РОЗВИТКУ НАУКОВОЇ БІБЛІОТЕКИ ТАВРІЙСЬКОГО ДЕРЖАВНОГО АГРОТЕХНОЛОГІЧНОГО УНІВЕРСИТЕТУ ІМЕНІ ДМИТРА МОТОРНОГО НА 2021–2023 РОКИ СПРИЯТИМЕ: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1706" y="3040693"/>
            <a:ext cx="8893747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ПОБУДОВІ ІННОВАЦІЙНОЇ МОДЕЛІ НАУКОВОЇ БІБЛІОТЕКИ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2130" y="3560494"/>
            <a:ext cx="8893747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ТРАНСФОРМАЦІЇ УСТАНОВИ У ІНФОРМАЦІЙНО-КОМУНІКАЦІЙНИЙ ЦЕНТР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2129" y="4078548"/>
            <a:ext cx="8893747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ПІДВИЩЕННЮ ЯКОСТІ НАУКОВО-ІНФОРМАЦІЙНОГО СУПРОВОДУ ОСВІТИ Й НАУКИ, БІБЛІОТЕЧНО-ІНФОРМАЦІЙНОГО ОБСЛУГОВУВАННЯ КОРИСТУВАЧІВ, ПЕРЕДУСІМ ВІДДАЛЕНИХ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62128" y="5114097"/>
            <a:ext cx="8893747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РОЗВ’ЯЗАННЮ СИСТЕМНИХ ПИТАНЬ НАУКОВО-ІНФОРМАЦІЙНОЇ, МЕТОДИЧНОЇ ТА НАУКОВОЇ РОБОТИ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5224" y="5877259"/>
            <a:ext cx="8893747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СПРИЯТИМЕ ПОДАЛЬШОМУ ФОРМУВАННЮ ПОЗИТИВНОГО ІМІДЖУ БІБЛІОТЕКИ У СУСПІЛЬСТВІ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57042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Мальчик перед стеллажами библиотеки">
            <a:extLst>
              <a:ext uri="{FF2B5EF4-FFF2-40B4-BE49-F238E27FC236}">
                <a16:creationId xmlns:a16="http://schemas.microsoft.com/office/drawing/2014/main" id="{141CBC39-54B4-4424-84FB-FDAABDFFAE1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3234" y="0"/>
            <a:ext cx="4932040" cy="6381328"/>
          </a:xfrm>
        </p:spPr>
      </p:pic>
      <p:grpSp>
        <p:nvGrpSpPr>
          <p:cNvPr id="9" name="Группа 8" descr="Декоративный элемент">
            <a:extLst>
              <a:ext uri="{FF2B5EF4-FFF2-40B4-BE49-F238E27FC236}">
                <a16:creationId xmlns:a16="http://schemas.microsoft.com/office/drawing/2014/main" id="{E7969C14-1078-4610-9BC5-74119C9B87BE}"/>
              </a:ext>
            </a:extLst>
          </p:cNvPr>
          <p:cNvGrpSpPr/>
          <p:nvPr/>
        </p:nvGrpSpPr>
        <p:grpSpPr>
          <a:xfrm>
            <a:off x="-1" y="1"/>
            <a:ext cx="6624217" cy="6381329"/>
            <a:chOff x="-1255119" y="3968762"/>
            <a:chExt cx="8887950" cy="2594867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E531D018-EFA3-4346-AB80-7CE436393D9E}"/>
                </a:ext>
              </a:extLst>
            </p:cNvPr>
            <p:cNvSpPr/>
            <p:nvPr/>
          </p:nvSpPr>
          <p:spPr>
            <a:xfrm>
              <a:off x="-383382" y="3968762"/>
              <a:ext cx="8016213" cy="2594867"/>
            </a:xfrm>
            <a:custGeom>
              <a:avLst/>
              <a:gdLst>
                <a:gd name="connsiteX0" fmla="*/ 0 w 7833208"/>
                <a:gd name="connsiteY0" fmla="*/ 0 h 2547440"/>
                <a:gd name="connsiteX1" fmla="*/ 7833208 w 7833208"/>
                <a:gd name="connsiteY1" fmla="*/ 0 h 2547440"/>
                <a:gd name="connsiteX2" fmla="*/ 7135846 w 7833208"/>
                <a:gd name="connsiteY2" fmla="*/ 2547440 h 2547440"/>
                <a:gd name="connsiteX3" fmla="*/ 0 w 7833208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3208" h="2547440">
                  <a:moveTo>
                    <a:pt x="0" y="0"/>
                  </a:moveTo>
                  <a:lnTo>
                    <a:pt x="7833208" y="0"/>
                  </a:lnTo>
                  <a:lnTo>
                    <a:pt x="7135846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sz="135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FA9D7AC8-80D5-49DC-A585-FCFFA6CA4B66}"/>
                </a:ext>
              </a:extLst>
            </p:cNvPr>
            <p:cNvSpPr/>
            <p:nvPr/>
          </p:nvSpPr>
          <p:spPr>
            <a:xfrm>
              <a:off x="-1255119" y="3968762"/>
              <a:ext cx="7692570" cy="2594867"/>
            </a:xfrm>
            <a:custGeom>
              <a:avLst/>
              <a:gdLst>
                <a:gd name="connsiteX0" fmla="*/ 0 w 7692571"/>
                <a:gd name="connsiteY0" fmla="*/ 0 h 2547440"/>
                <a:gd name="connsiteX1" fmla="*/ 7692571 w 7692571"/>
                <a:gd name="connsiteY1" fmla="*/ 0 h 2547440"/>
                <a:gd name="connsiteX2" fmla="*/ 6995209 w 7692571"/>
                <a:gd name="connsiteY2" fmla="*/ 2547440 h 2547440"/>
                <a:gd name="connsiteX3" fmla="*/ 0 w 7692571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92571" h="2547440">
                  <a:moveTo>
                    <a:pt x="0" y="0"/>
                  </a:moveTo>
                  <a:lnTo>
                    <a:pt x="7692571" y="0"/>
                  </a:lnTo>
                  <a:lnTo>
                    <a:pt x="6995209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 sz="1350"/>
            </a:p>
          </p:txBody>
        </p:sp>
      </p:grpSp>
      <p:sp>
        <p:nvSpPr>
          <p:cNvPr id="14" name="Прямоугольник 13" descr="Декоративный элемент">
            <a:extLst>
              <a:ext uri="{FF2B5EF4-FFF2-40B4-BE49-F238E27FC236}">
                <a16:creationId xmlns:a16="http://schemas.microsoft.com/office/drawing/2014/main" id="{C862BC4D-BD7A-417E-A34A-59CE4D4A6AC8}"/>
              </a:ext>
            </a:extLst>
          </p:cNvPr>
          <p:cNvSpPr/>
          <p:nvPr/>
        </p:nvSpPr>
        <p:spPr>
          <a:xfrm>
            <a:off x="0" y="5887100"/>
            <a:ext cx="914400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350"/>
          </a:p>
        </p:txBody>
      </p:sp>
      <p:sp>
        <p:nvSpPr>
          <p:cNvPr id="33" name="Заголовок 32">
            <a:extLst>
              <a:ext uri="{FF2B5EF4-FFF2-40B4-BE49-F238E27FC236}">
                <a16:creationId xmlns:a16="http://schemas.microsoft.com/office/drawing/2014/main" id="{18CDD97B-6E25-4FB4-B239-493E54AA0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66258"/>
            <a:ext cx="5017236" cy="5223166"/>
          </a:xfrm>
        </p:spPr>
        <p:txBody>
          <a:bodyPr rtlCol="0"/>
          <a:lstStyle/>
          <a:p>
            <a:pPr algn="ctr"/>
            <a: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БІБЛІОТЕКА СТАНЕ КОНКУРЕНТОСПРОМОЖНИМ ЦЕНТРОМ КУЛЬТУРНИХ КОМУНІКАЦІЙ, ІНТЕЛЕКТУАЛЬНОГО Й СОЦІАЛЬНОГО РОЗВИТКУ ТА БЕЗПЕРЕРВНОЇ ОСВІТИ, ПОЄДНУЮЧИ БІБЛІОТЕЧНИЙ ПРОСТІР І СУЧАСНІ ІНФОРМАЦІЙНІ ТЕХНОЛОГІЇ, СФОРМУЄ ОСОБЛИВИЙ ПРОСТІР ДЛЯ ОПРИЛЮДНЕННЯ ІДЕЙ, СПІЛКУВАННЯ, ТВОРЧОСТІ, ВІД ЧОГО ЗРОСТУТЬ ЇЇ АКТУАЛЬНІСТЬ, СОЦІАЛЬНИЙ ЕФЕКТ І ПРАКТИЧНА ЗНАЧУЩІСТЬ </a:t>
            </a:r>
            <a:endParaRPr lang="ru-RU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олилиния: Фигура 10">
            <a:extLst>
              <a:ext uri="{FF2B5EF4-FFF2-40B4-BE49-F238E27FC236}">
                <a16:creationId xmlns:a16="http://schemas.microsoft.com/office/drawing/2014/main" id="{FA9D7AC8-80D5-49DC-A585-FCFFA6CA4B66}"/>
              </a:ext>
            </a:extLst>
          </p:cNvPr>
          <p:cNvSpPr/>
          <p:nvPr/>
        </p:nvSpPr>
        <p:spPr>
          <a:xfrm>
            <a:off x="-8728" y="5955680"/>
            <a:ext cx="9152728" cy="91409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rtl="0"/>
            <a:r>
              <a:rPr lang="uk-UA" b="1" dirty="0" smtClean="0"/>
              <a:t>                  </a:t>
            </a:r>
            <a:r>
              <a:rPr lang="uk-UA" b="1" dirty="0" smtClean="0">
                <a:solidFill>
                  <a:schemeClr val="bg2">
                    <a:lumMod val="90000"/>
                  </a:schemeClr>
                </a:solidFill>
              </a:rPr>
              <a:t>АВТОР ПРЕЗЕНТАЦІЇ: </a:t>
            </a:r>
          </a:p>
          <a:p>
            <a:pPr rtl="0"/>
            <a:r>
              <a:rPr lang="uk-UA" b="1" dirty="0">
                <a:solidFill>
                  <a:schemeClr val="bg2">
                    <a:lumMod val="90000"/>
                  </a:schemeClr>
                </a:solidFill>
              </a:rPr>
              <a:t>	</a:t>
            </a:r>
            <a:r>
              <a:rPr lang="uk-UA" b="1" dirty="0" smtClean="0">
                <a:solidFill>
                  <a:schemeClr val="bg2">
                    <a:lumMod val="90000"/>
                  </a:schemeClr>
                </a:solidFill>
              </a:rPr>
              <a:t>	                      ЗАСТУПНИК ДИРЕКТОРА НБ ТДАТУ </a:t>
            </a:r>
          </a:p>
          <a:p>
            <a:pPr algn="ctr" rtl="0"/>
            <a:r>
              <a:rPr lang="uk-UA" b="1" dirty="0" smtClean="0">
                <a:solidFill>
                  <a:schemeClr val="bg2">
                    <a:lumMod val="90000"/>
                  </a:schemeClr>
                </a:solidFill>
              </a:rPr>
              <a:t>		                                                                      ОЛЬГА ПОЧЕПНЯ </a:t>
            </a:r>
            <a:endParaRPr lang="ru-RU" b="1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603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323528" y="1124744"/>
            <a:ext cx="8496944" cy="1296144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ГЛОБАЛЬНІ ТРЕНДИ, ЩО Є ТЕХНОЛОГІЧНИМИ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ДРАЙВЕРАМИ ЗМІН:</a:t>
            </a: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2747855" y="260648"/>
            <a:ext cx="3456733" cy="6598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b="1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ТРЕНДИ</a:t>
            </a:r>
            <a:endParaRPr lang="ru-RU" sz="2800" b="1" dirty="0" smtClean="0">
              <a:solidFill>
                <a:srgbClr val="FF0000"/>
              </a:solidFill>
              <a:effectLst>
                <a:glow rad="101600">
                  <a:schemeClr val="bg1">
                    <a:alpha val="97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228831" y="2441392"/>
            <a:ext cx="4608512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ЦИФРОВІЗАЦІЯ ЖИТТЯ</a:t>
            </a:r>
            <a:endParaRPr lang="ru-RU" sz="2000" b="1" dirty="0" smtClean="0">
              <a:solidFill>
                <a:srgbClr val="000099"/>
              </a:solidFill>
              <a:effectLst>
                <a:glow rad="101600">
                  <a:schemeClr val="bg1">
                    <a:alpha val="97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228831" y="3953124"/>
            <a:ext cx="4608512" cy="63359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РОБОТИЗАЦІЯ</a:t>
            </a:r>
            <a:endParaRPr lang="ru-RU" sz="2000" b="1" dirty="0" smtClean="0">
              <a:solidFill>
                <a:srgbClr val="000099"/>
              </a:solidFill>
              <a:effectLst>
                <a:glow rad="101600">
                  <a:schemeClr val="bg1">
                    <a:alpha val="97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214351" y="3183936"/>
            <a:ext cx="4608512" cy="7077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ШТУЧНИЙ ТА НАВКОЛИШНІЙ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ІНТЕЛЕКТ</a:t>
            </a:r>
            <a:endParaRPr lang="ru-RU" sz="2000" b="1" dirty="0" smtClean="0">
              <a:solidFill>
                <a:srgbClr val="000099"/>
              </a:solidFill>
              <a:effectLst>
                <a:glow rad="101600">
                  <a:schemeClr val="bg1">
                    <a:alpha val="97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227290" y="4688090"/>
            <a:ext cx="4611594" cy="54111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ІНТЕРНЕТ РЕЧЕЙ</a:t>
            </a:r>
            <a:endParaRPr lang="ru-RU" sz="2000" b="1" dirty="0" smtClean="0">
              <a:solidFill>
                <a:srgbClr val="000099"/>
              </a:solidFill>
              <a:effectLst>
                <a:glow rad="101600">
                  <a:schemeClr val="bg1">
                    <a:alpha val="97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234046" y="5339060"/>
            <a:ext cx="4611594" cy="82271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ВІРТУАЛЬНА ТА ДОПОВНЕНА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РЕАЛЬНІСТЬ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234046" y="6223223"/>
            <a:ext cx="4611594" cy="54400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ВЕЛИКІ ДАНІ</a:t>
            </a:r>
            <a:endParaRPr lang="ru-RU" sz="2000" b="1" dirty="0" smtClean="0">
              <a:solidFill>
                <a:srgbClr val="000099"/>
              </a:solidFill>
              <a:effectLst>
                <a:glow rad="101600">
                  <a:schemeClr val="bg1">
                    <a:alpha val="97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26" name="Picture 2" descr="Цифровізація — це добре, ал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690" y="2486191"/>
            <a:ext cx="3919584" cy="220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Віртуальна та доповнена реальність: як нові технології надихають вчитися —  освітній блог | «Освіторія»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7" r="7468"/>
          <a:stretch/>
        </p:blipFill>
        <p:spPr bwMode="auto">
          <a:xfrm>
            <a:off x="5022690" y="4854732"/>
            <a:ext cx="3919584" cy="181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329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323528" y="141091"/>
            <a:ext cx="8640960" cy="65989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ТРЕНДИ УНІВЕРСИТЕТСЬКОЇ ОСВІТИ</a:t>
            </a:r>
            <a:endParaRPr lang="ru-RU" b="1" dirty="0" smtClean="0">
              <a:solidFill>
                <a:srgbClr val="000099"/>
              </a:solidFill>
              <a:effectLst>
                <a:glow rad="101600">
                  <a:schemeClr val="bg1">
                    <a:alpha val="97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300126" y="963482"/>
            <a:ext cx="8664362" cy="52130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ВІДКРИТА ОСВІТА /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AU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Open Education</a:t>
            </a:r>
            <a:r>
              <a:rPr lang="uk-UA" sz="1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6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300126" y="1629773"/>
            <a:ext cx="8664362" cy="621891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ЦИФРОВІЗАЦІЯ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/ </a:t>
            </a:r>
            <a:r>
              <a:rPr lang="ru-RU" sz="1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цифрова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грамотність</a:t>
            </a:r>
            <a:r>
              <a:rPr lang="ru-RU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та </a:t>
            </a:r>
            <a:r>
              <a:rPr lang="ru-RU" sz="1600" b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цифрова</a:t>
            </a:r>
            <a:r>
              <a:rPr lang="ru-RU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безпека</a:t>
            </a:r>
            <a:r>
              <a:rPr lang="ru-RU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uk-UA" sz="1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5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309016" y="2430438"/>
            <a:ext cx="8655472" cy="621891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ПЕРСОНАЛІЗАЦІЯ </a:t>
            </a:r>
            <a:r>
              <a:rPr lang="uk-UA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/ </a:t>
            </a:r>
            <a:r>
              <a:rPr lang="uk-UA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індивідуальна </a:t>
            </a:r>
            <a:r>
              <a:rPr lang="uk-UA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освітня траєкторія</a:t>
            </a:r>
            <a:r>
              <a:rPr lang="uk-UA" sz="1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306040" y="3197318"/>
            <a:ext cx="8658448" cy="683803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ДІДЖИТАЛІЗАЦІЯ ОСВІТИ 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/</a:t>
            </a:r>
            <a:r>
              <a:rPr lang="ru-RU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онлайн-</a:t>
            </a:r>
            <a:r>
              <a:rPr lang="ru-RU" sz="1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бібліотека</a:t>
            </a:r>
            <a:r>
              <a:rPr lang="ru-RU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; 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онлайн-</a:t>
            </a:r>
            <a:r>
              <a:rPr lang="ru-RU" sz="1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курси</a:t>
            </a:r>
            <a:r>
              <a:rPr lang="ru-RU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; </a:t>
            </a:r>
            <a:endParaRPr lang="ru-RU" sz="16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соціальні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1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медіа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; </a:t>
            </a:r>
            <a:r>
              <a:rPr lang="ru-RU" sz="1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навчальний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портал; </a:t>
            </a:r>
            <a:r>
              <a:rPr lang="ru-RU" sz="1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репозитарій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1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тощо</a:t>
            </a: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1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310750" y="3997983"/>
            <a:ext cx="8653738" cy="1015193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УДОСКОНАЛЕННЯ НАВЧАЛЬНОГО СЕРЕДОВИЩА </a:t>
            </a:r>
            <a:r>
              <a:rPr lang="uk-UA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/ </a:t>
            </a:r>
            <a:r>
              <a:rPr lang="uk-UA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розвиток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бібліотек </a:t>
            </a:r>
            <a:r>
              <a:rPr lang="uk-UA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 навчальних ресурсних центрів; наукові </a:t>
            </a:r>
            <a:r>
              <a:rPr lang="uk-UA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 </a:t>
            </a:r>
            <a:r>
              <a:rPr lang="uk-UA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комп'ютерні </a:t>
            </a:r>
            <a:endParaRPr lang="uk-UA" sz="16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Лабораторії тощо</a:t>
            </a:r>
            <a:r>
              <a:rPr lang="uk-UA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Picture 2" descr="1576.ua - Тексти - Відкрита освіт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6" t="-288" r="2336" b="46868"/>
          <a:stretch/>
        </p:blipFill>
        <p:spPr bwMode="auto">
          <a:xfrm>
            <a:off x="149833" y="5142176"/>
            <a:ext cx="1895610" cy="156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Цифровизация — новый способ подавления человека? | Общественный центр  информации | Яндекс Дзе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275" y="5131910"/>
            <a:ext cx="2088231" cy="156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ерсонализация 2018: что это и как ею пользоваться? - Инвестгазет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186" y="5139550"/>
            <a:ext cx="2171941" cy="155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БЕРЕЗНІВСЬКА РАЙОННА ДЕРЖАВНА АДМІНІСТРАЦІЯ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3" t="15694" r="21741" b="836"/>
          <a:stretch/>
        </p:blipFill>
        <p:spPr bwMode="auto">
          <a:xfrm>
            <a:off x="6804248" y="5176880"/>
            <a:ext cx="2160240" cy="151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534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chemeClr val="accent3">
                <a:lumMod val="20000"/>
                <a:lumOff val="80000"/>
              </a:schemeClr>
            </a:gs>
            <a:gs pos="9000">
              <a:schemeClr val="accent3">
                <a:lumMod val="20000"/>
                <a:lumOff val="80000"/>
              </a:schemeClr>
            </a:gs>
            <a:gs pos="16000">
              <a:srgbClr val="CEE4FE"/>
            </a:gs>
            <a:gs pos="14000">
              <a:schemeClr val="accent4">
                <a:lumMod val="20000"/>
                <a:lumOff val="80000"/>
              </a:schemeClr>
            </a:gs>
            <a:gs pos="0">
              <a:schemeClr val="accent4">
                <a:lumMod val="20000"/>
                <a:lumOff val="80000"/>
              </a:schemeClr>
            </a:gs>
            <a:gs pos="24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ид сверху на молодого человека, сидящего перед ноутбуком">
            <a:extLst>
              <a:ext uri="{FF2B5EF4-FFF2-40B4-BE49-F238E27FC236}">
                <a16:creationId xmlns:a16="http://schemas.microsoft.com/office/drawing/2014/main" id="{3C2A7DCB-B005-424A-8446-ACA533D0BC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-1014"/>
            <a:ext cx="3937232" cy="6858000"/>
          </a:xfrm>
        </p:spPr>
      </p:pic>
      <p:sp>
        <p:nvSpPr>
          <p:cNvPr id="44" name="Номер слайда 5">
            <a:extLst>
              <a:ext uri="{FF2B5EF4-FFF2-40B4-BE49-F238E27FC236}">
                <a16:creationId xmlns:a16="http://schemas.microsoft.com/office/drawing/2014/main" id="{11457662-C1A5-4B93-8E30-88025E27C462}"/>
              </a:ext>
            </a:extLst>
          </p:cNvPr>
          <p:cNvSpPr txBox="1">
            <a:spLocks/>
          </p:cNvSpPr>
          <p:nvPr/>
        </p:nvSpPr>
        <p:spPr>
          <a:xfrm>
            <a:off x="8318407" y="5499259"/>
            <a:ext cx="450731" cy="29643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fld id="{247A4EEE-49CE-4F6C-BF32-B7FCC5EBBF45}" type="slidenum">
              <a:rPr lang="ru-RU" sz="900">
                <a:solidFill>
                  <a:prstClr val="white"/>
                </a:solidFill>
                <a:latin typeface="Calibri Light"/>
              </a:rPr>
              <a:pPr algn="ctr" defTabSz="685800"/>
              <a:t>5</a:t>
            </a:fld>
            <a:endParaRPr lang="ru-RU" sz="900">
              <a:solidFill>
                <a:prstClr val="white"/>
              </a:solidFill>
              <a:latin typeface="Calibri Light"/>
            </a:endParaRPr>
          </a:p>
        </p:txBody>
      </p:sp>
      <p:pic>
        <p:nvPicPr>
          <p:cNvPr id="35" name="Объект 34" descr="Открытая книга">
            <a:extLst>
              <a:ext uri="{FF2B5EF4-FFF2-40B4-BE49-F238E27FC236}">
                <a16:creationId xmlns:a16="http://schemas.microsoft.com/office/drawing/2014/main" id="{56174A3F-A7B3-40BE-88BD-1796890E4B4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890779" y="1724273"/>
            <a:ext cx="1350668" cy="1350668"/>
          </a:xfrm>
        </p:spPr>
      </p:pic>
      <p:sp>
        <p:nvSpPr>
          <p:cNvPr id="17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128178" y="264276"/>
            <a:ext cx="4875870" cy="1459997"/>
          </a:xfrm>
          <a:prstGeom prst="downArrowCallout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НОВІ МЕТОДИКИ НАВЧАННЯ</a:t>
            </a:r>
            <a:endParaRPr lang="ru-RU" b="1" dirty="0" smtClean="0">
              <a:solidFill>
                <a:srgbClr val="000099"/>
              </a:solidFill>
              <a:effectLst>
                <a:glow rad="101600">
                  <a:schemeClr val="bg1">
                    <a:alpha val="97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67751" y="3137993"/>
            <a:ext cx="5043846" cy="659890"/>
          </a:xfrm>
          <a:prstGeom prst="roundRect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C0000"/>
                </a:solidFill>
                <a:latin typeface="Arial Black" pitchFamily="34" charset="0"/>
              </a:rPr>
              <a:t>ЗМІШАНЕ НАВЧАННЯ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6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59242" y="4031263"/>
            <a:ext cx="5043846" cy="659890"/>
          </a:xfrm>
          <a:prstGeom prst="roundRect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C0000"/>
                </a:solidFill>
                <a:latin typeface="Arial Black" pitchFamily="34" charset="0"/>
              </a:rPr>
              <a:t>ПОВСЮДНЕ І МОБІЛЬНЕ НАВЧАННЯ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7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59242" y="4839369"/>
            <a:ext cx="5013742" cy="659890"/>
          </a:xfrm>
          <a:prstGeom prst="roundRect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C0000"/>
                </a:solidFill>
                <a:latin typeface="Arial Black" pitchFamily="34" charset="0"/>
              </a:rPr>
              <a:t>	</a:t>
            </a:r>
            <a:r>
              <a:rPr lang="ru-RU" b="1" dirty="0" smtClean="0">
                <a:solidFill>
                  <a:srgbClr val="CC0000"/>
                </a:solidFill>
                <a:latin typeface="Arial Black" pitchFamily="34" charset="0"/>
              </a:rPr>
              <a:t>МАСОВІ ВІДКРИТІ ОНЛАЙНОВІ КУРСИ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8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82803" y="5647475"/>
            <a:ext cx="5013742" cy="659890"/>
          </a:xfrm>
          <a:prstGeom prst="roundRect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C0000"/>
                </a:solidFill>
                <a:latin typeface="Arial Black" pitchFamily="34" charset="0"/>
              </a:rPr>
              <a:t>ВІДКРИТІ ОСВІТНІ РЕСУРСИ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825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20000"/>
                <a:lumOff val="80000"/>
              </a:schemeClr>
            </a:gs>
            <a:gs pos="9000">
              <a:schemeClr val="accent3">
                <a:lumMod val="20000"/>
                <a:lumOff val="80000"/>
              </a:schemeClr>
            </a:gs>
            <a:gs pos="16000">
              <a:schemeClr val="accent1">
                <a:lumMod val="20000"/>
                <a:lumOff val="80000"/>
              </a:schemeClr>
            </a:gs>
            <a:gs pos="0">
              <a:schemeClr val="accent4">
                <a:lumMod val="20000"/>
                <a:lumOff val="80000"/>
              </a:schemeClr>
            </a:gs>
            <a:gs pos="0">
              <a:schemeClr val="accent4">
                <a:lumMod val="20000"/>
                <a:lumOff val="80000"/>
              </a:schemeClr>
            </a:gs>
            <a:gs pos="24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Номер слайда 5">
            <a:extLst>
              <a:ext uri="{FF2B5EF4-FFF2-40B4-BE49-F238E27FC236}">
                <a16:creationId xmlns:a16="http://schemas.microsoft.com/office/drawing/2014/main" id="{11457662-C1A5-4B93-8E30-88025E27C462}"/>
              </a:ext>
            </a:extLst>
          </p:cNvPr>
          <p:cNvSpPr txBox="1">
            <a:spLocks/>
          </p:cNvSpPr>
          <p:nvPr/>
        </p:nvSpPr>
        <p:spPr>
          <a:xfrm>
            <a:off x="8318407" y="5499259"/>
            <a:ext cx="450731" cy="29643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fld id="{247A4EEE-49CE-4F6C-BF32-B7FCC5EBBF45}" type="slidenum">
              <a:rPr lang="ru-RU" sz="900">
                <a:solidFill>
                  <a:prstClr val="white"/>
                </a:solidFill>
                <a:latin typeface="Calibri Light"/>
              </a:rPr>
              <a:pPr algn="ctr" defTabSz="685800"/>
              <a:t>6</a:t>
            </a:fld>
            <a:endParaRPr lang="ru-RU" sz="90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17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107504" y="104994"/>
            <a:ext cx="8908318" cy="609487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101600">
                    <a:schemeClr val="bg1">
                      <a:alpha val="9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ТРЕНДИ В НАУКОВИХ ДОСЛІДЖЕННЯХ: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3926454" y="3180402"/>
            <a:ext cx="4966026" cy="659890"/>
          </a:xfrm>
          <a:prstGeom prst="homePlate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ВІДКРИТА НАУКА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</a:t>
            </a:r>
            <a:r>
              <a:rPr lang="en-AU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OPEN SCIENCE)  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Рисунок 12" descr="Помещение с красными стульями перед окном">
            <a:extLst>
              <a:ext uri="{FF2B5EF4-FFF2-40B4-BE49-F238E27FC236}">
                <a16:creationId xmlns:a16="http://schemas.microsoft.com/office/drawing/2014/main" id="{E983D85E-34D8-430D-875F-7EBB69A6B73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836712"/>
            <a:ext cx="3707904" cy="6021288"/>
          </a:xfrm>
        </p:spPr>
      </p:pic>
      <p:sp>
        <p:nvSpPr>
          <p:cNvPr id="14" name="Полилиния: Фигура 10">
            <a:extLst>
              <a:ext uri="{FF2B5EF4-FFF2-40B4-BE49-F238E27FC236}">
                <a16:creationId xmlns:a16="http://schemas.microsoft.com/office/drawing/2014/main" id="{927C3783-B800-4093-BB0D-D5AEF08C3B59}"/>
              </a:ext>
            </a:extLst>
          </p:cNvPr>
          <p:cNvSpPr/>
          <p:nvPr/>
        </p:nvSpPr>
        <p:spPr>
          <a:xfrm>
            <a:off x="1" y="836712"/>
            <a:ext cx="3563887" cy="6021288"/>
          </a:xfrm>
          <a:custGeom>
            <a:avLst/>
            <a:gdLst>
              <a:gd name="connsiteX0" fmla="*/ 0 w 6208649"/>
              <a:gd name="connsiteY0" fmla="*/ 0 h 6858000"/>
              <a:gd name="connsiteX1" fmla="*/ 6208649 w 6208649"/>
              <a:gd name="connsiteY1" fmla="*/ 0 h 6858000"/>
              <a:gd name="connsiteX2" fmla="*/ 2737815 w 6208649"/>
              <a:gd name="connsiteY2" fmla="*/ 6858000 h 6858000"/>
              <a:gd name="connsiteX3" fmla="*/ 0 w 620864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8649" h="6858000">
                <a:moveTo>
                  <a:pt x="0" y="0"/>
                </a:moveTo>
                <a:lnTo>
                  <a:pt x="6208649" y="0"/>
                </a:lnTo>
                <a:lnTo>
                  <a:pt x="273781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sz="1350"/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3926454" y="3966465"/>
            <a:ext cx="5089368" cy="812536"/>
          </a:xfrm>
          <a:prstGeom prst="homePlate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ІНТЕРНАЦІОНАЛІЗАЦІЯ,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НАУКОВА КООПЕРАЦІЯ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6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3913214" y="4856982"/>
            <a:ext cx="5102608" cy="812536"/>
          </a:xfrm>
          <a:prstGeom prst="homePlate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ГЕОГРАФІЧНА МІГРАЦІЯ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ТА АУТСОРСИНГ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3926454" y="5825480"/>
            <a:ext cx="4966026" cy="860728"/>
          </a:xfrm>
          <a:prstGeom prst="homePlate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ТРАНСФЕР ІННОВАЦІЙ,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КОМЕРЦІАЛІЗАЦІЯ</a:t>
            </a:r>
          </a:p>
        </p:txBody>
      </p:sp>
      <p:pic>
        <p:nvPicPr>
          <p:cNvPr id="3074" name="Picture 2" descr="Навчальний курс &amp;quot;Основи наукових літературознавчих досліджень&amp;quot; — Вікі ЦДП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742" y="930988"/>
            <a:ext cx="2088232" cy="209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332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Книги на полке">
            <a:extLst>
              <a:ext uri="{FF2B5EF4-FFF2-40B4-BE49-F238E27FC236}">
                <a16:creationId xmlns:a16="http://schemas.microsoft.com/office/drawing/2014/main" id="{0BCD2159-BE65-43D5-9E0A-9EB4B1B2F8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71400"/>
            <a:ext cx="9144001" cy="7159724"/>
          </a:xfrm>
        </p:spPr>
      </p:pic>
      <p:sp>
        <p:nvSpPr>
          <p:cNvPr id="8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251520" y="40"/>
            <a:ext cx="8395213" cy="6926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000099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C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 Black" pitchFamily="34" charset="0"/>
              </a:rPr>
              <a:t>СИТУАЦІЙНИЙ </a:t>
            </a:r>
            <a:r>
              <a:rPr lang="en-AU" sz="2400" b="1" dirty="0">
                <a:solidFill>
                  <a:srgbClr val="CC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 Black" pitchFamily="34" charset="0"/>
              </a:rPr>
              <a:t>SWOT – </a:t>
            </a:r>
            <a:r>
              <a:rPr lang="ru-RU" sz="2400" b="1" dirty="0">
                <a:solidFill>
                  <a:srgbClr val="CC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 Black" pitchFamily="34" charset="0"/>
              </a:rPr>
              <a:t>АНАЛІЗ БІБЛІОТЕКИ</a:t>
            </a:r>
            <a:endParaRPr kumimoji="0" lang="uk-UA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14">
            <a:extLst>
              <a:ext uri="{FF2B5EF4-FFF2-40B4-BE49-F238E27FC236}">
                <a16:creationId xmlns:a16="http://schemas.microsoft.com/office/drawing/2014/main" id="{F9E5665D-B10F-499D-8BE8-E56890433C8C}"/>
              </a:ext>
            </a:extLst>
          </p:cNvPr>
          <p:cNvSpPr/>
          <p:nvPr/>
        </p:nvSpPr>
        <p:spPr bwMode="auto">
          <a:xfrm>
            <a:off x="251519" y="853881"/>
            <a:ext cx="8395213" cy="702912"/>
          </a:xfrm>
          <a:prstGeom prst="downArrowCallout">
            <a:avLst/>
          </a:prstGeom>
          <a:solidFill>
            <a:schemeClr val="accent2">
              <a:lumMod val="10000"/>
              <a:lumOff val="90000"/>
            </a:schemeClr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AU" b="1" dirty="0" smtClean="0">
                <a:solidFill>
                  <a:srgbClr val="CC0000"/>
                </a:solidFill>
                <a:latin typeface="Arial Black" pitchFamily="34" charset="0"/>
              </a:rPr>
              <a:t>S – STRENGTH – </a:t>
            </a:r>
            <a:r>
              <a:rPr lang="ru-RU" b="1" dirty="0" smtClean="0">
                <a:solidFill>
                  <a:srgbClr val="CC0000"/>
                </a:solidFill>
                <a:latin typeface="Arial Black" pitchFamily="34" charset="0"/>
              </a:rPr>
              <a:t>СИЛЬНІ СТОРОНИ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245405" y="1584955"/>
            <a:ext cx="8791091" cy="426779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ДОСВІДЧЕНИЙ КОМПЕТЕНТНИЙ КОЛЕКТИВ </a:t>
            </a: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245404" y="2082177"/>
            <a:ext cx="8791092" cy="426779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ПРАГНЕННЯ ВІДПОВІДАТИ СУЧАСНИМ ВИМОГАМ ДО ПРОФЕСІЇ</a:t>
            </a:r>
            <a:r>
              <a:rPr lang="uk-UA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241583" y="2614795"/>
            <a:ext cx="8794913" cy="426779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ВІДПОВІДНІСТЬ ЛІЦЕНЗІЙНИМ УМОВАМ</a:t>
            </a:r>
            <a: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251518" y="3682907"/>
            <a:ext cx="8784978" cy="426779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ПРЕДСТАВНИЦТВО БІБЛІОТЕКИ У ВІРТУАЛЬНОМУ ПРОСТОРІ</a:t>
            </a:r>
            <a: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1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224454" y="3144699"/>
            <a:ext cx="8812042" cy="426779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СИСТЕМАТИЗОВАНІСТЬ ФОНДІВ</a:t>
            </a:r>
            <a: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267079" y="4225816"/>
            <a:ext cx="8769417" cy="536717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ВІДДАЛЕНИЙ ЦІЛОДОБОВИЙ ДОСТУП 24/7 ДО ІНФОРМАЦІЙНИХ РЕСУРСІВ</a:t>
            </a:r>
            <a: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130" name="Picture 10" descr="Відомий перелік книжок, які закуплять для поповнення бібліотечних фондів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79" y="4857996"/>
            <a:ext cx="3989825" cy="1890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6052" y="4889394"/>
            <a:ext cx="3682303" cy="1896020"/>
          </a:xfrm>
          <a:prstGeom prst="rect">
            <a:avLst/>
          </a:prstGeom>
        </p:spPr>
      </p:pic>
      <p:pic>
        <p:nvPicPr>
          <p:cNvPr id="5138" name="Picture 18" descr="24/7 сервис Бизнес Сантехника Повреждение водой, Бизнес, текст, сервис,  люди png | PNGWi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711" y="4629480"/>
            <a:ext cx="4005741" cy="223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572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Книги на полке">
            <a:extLst>
              <a:ext uri="{FF2B5EF4-FFF2-40B4-BE49-F238E27FC236}">
                <a16:creationId xmlns:a16="http://schemas.microsoft.com/office/drawing/2014/main" id="{0BCD2159-BE65-43D5-9E0A-9EB4B1B2F8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82677"/>
            <a:ext cx="9144001" cy="7159724"/>
          </a:xfrm>
        </p:spPr>
      </p:pic>
      <p:sp>
        <p:nvSpPr>
          <p:cNvPr id="11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176453" y="229979"/>
            <a:ext cx="8791091" cy="426779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ВІРТУАЛЬНІ </a:t>
            </a:r>
            <a:r>
              <a:rPr lang="en-A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ON-LINE </a:t>
            </a:r>
            <a:r>
              <a:rPr lang="uk-UA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СЕРВІСИ</a:t>
            </a:r>
            <a:endParaRPr kumimoji="0" lang="uk-UA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176453" y="794918"/>
            <a:ext cx="8791092" cy="426779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ДОСВІД ОРГАНІЗАЦІЇ ІНФОРМАЦІЙНО-КОМУНІКАТИВНИХ ЗАХОДІВ</a:t>
            </a:r>
            <a:r>
              <a:rPr lang="uk-UA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172631" y="1350058"/>
            <a:ext cx="8794913" cy="426779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ДОСВІД ПРОВЕДЕННЯ СОЦІОКУЛЬТУРНИХ ЗАХОДІВ </a:t>
            </a:r>
            <a: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172631" y="2654432"/>
            <a:ext cx="8784978" cy="572461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ВЕЛИКИЙ ЧИТАЛЬНИЙ ЗАЛ МАЄ ПРОСТІР ДЛЯ ІНДИВІДУАЛЬНОЇ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ТА ГРУПОВОЇ РОБОТИ</a:t>
            </a:r>
            <a: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1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187044" y="1922519"/>
            <a:ext cx="8812042" cy="592747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ЗАЛ ЕЛЕКТРОННИХ РЕСУРСІВ УКОМПЛЕКТОВАНИЙ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КОМП’ЮТЕРНОЮ ТЕХНІКОЮ</a:t>
            </a:r>
            <a: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172631" y="3366059"/>
            <a:ext cx="8769417" cy="536717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C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БАЖАННЯ ТА ПОТЕНЦІАЛ КОЛЕКТИВУ ДО ЗМІН</a:t>
            </a:r>
            <a: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uk-UA" sz="1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kumimoji="0" lang="uk-UA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F65144D-A9B9-4E28-A366-9C21078010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029" y="4041942"/>
            <a:ext cx="5136139" cy="2627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2" descr="ÐÐ¾ÑÐ¾Ð¶ÐµÐµ Ð¸Ð·Ð¾Ð±ÑÐ°Ð¶ÐµÐ½Ð¸Ðµ">
            <a:extLst>
              <a:ext uri="{FF2B5EF4-FFF2-40B4-BE49-F238E27FC236}">
                <a16:creationId xmlns:a16="http://schemas.microsoft.com/office/drawing/2014/main" id="{053F2C6A-048D-4E4F-BF6F-1A6343CE5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31" y="4547110"/>
            <a:ext cx="3528752" cy="1354131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glow rad="101600">
              <a:schemeClr val="bg1"/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248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>
            <a:extLst>
              <a:ext uri="{FF2B5EF4-FFF2-40B4-BE49-F238E27FC236}">
                <a16:creationId xmlns:a16="http://schemas.microsoft.com/office/drawing/2014/main" id="{6CFEC214-35FD-429F-87C3-A6CC687772DE}"/>
              </a:ext>
            </a:extLst>
          </p:cNvPr>
          <p:cNvSpPr/>
          <p:nvPr/>
        </p:nvSpPr>
        <p:spPr bwMode="auto">
          <a:xfrm>
            <a:off x="142500" y="192806"/>
            <a:ext cx="8894816" cy="725290"/>
          </a:xfrm>
          <a:prstGeom prst="downArrowCallout">
            <a:avLst/>
          </a:prstGeom>
          <a:solidFill>
            <a:srgbClr val="B9E1D5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AU" sz="2000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 – OPPORTUNITIES – </a:t>
            </a:r>
            <a:r>
              <a:rPr lang="uk-UA" sz="2000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МОЖЛИВОСТІ</a:t>
            </a:r>
            <a:endParaRPr kumimoji="0" lang="uk-UA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14">
            <a:extLst>
              <a:ext uri="{FF2B5EF4-FFF2-40B4-BE49-F238E27FC236}">
                <a16:creationId xmlns:a16="http://schemas.microsoft.com/office/drawing/2014/main" id="{E6CB6D6C-B21C-4A49-84F1-8068E416D209}"/>
              </a:ext>
            </a:extLst>
          </p:cNvPr>
          <p:cNvSpPr/>
          <p:nvPr/>
        </p:nvSpPr>
        <p:spPr bwMode="auto">
          <a:xfrm>
            <a:off x="95013" y="917081"/>
            <a:ext cx="8862353" cy="426779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СТВОРЕННЯ КОМФОРТНОГО ФІЗИЧНОГО ТА ВІРТУАЛЬНОГО СЕРЕДОВИЩА</a:t>
            </a:r>
            <a:r>
              <a:rPr kumimoji="0" lang="uk-UA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kumimoji="0" lang="uk-UA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</a:br>
            <a:endParaRPr kumimoji="0" lang="uk-UA" sz="12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7" name="Скругленный прямоугольник 14">
            <a:extLst>
              <a:ext uri="{FF2B5EF4-FFF2-40B4-BE49-F238E27FC236}">
                <a16:creationId xmlns:a16="http://schemas.microsoft.com/office/drawing/2014/main" id="{4C6828F7-E128-4214-8247-4346BA42C2A2}"/>
              </a:ext>
            </a:extLst>
          </p:cNvPr>
          <p:cNvSpPr/>
          <p:nvPr/>
        </p:nvSpPr>
        <p:spPr bwMode="auto">
          <a:xfrm>
            <a:off x="106452" y="1472557"/>
            <a:ext cx="8866099" cy="464091"/>
          </a:xfrm>
          <a:prstGeom prst="rect">
            <a:avLst/>
          </a:prstGeom>
          <a:solidFill>
            <a:srgbClr val="ECF7F8"/>
          </a:solidFill>
          <a:ln w="12700">
            <a:solidFill>
              <a:srgbClr val="000099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ЗБІЛЬШЕННЯ КІЛЬКОСТІ ПОСЛУГ, ПОВ’ЯЗАНИХ З ЦИФРОВИМ КОНТЕНТОМ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ТА МУЛЬТИМЕДІА</a:t>
            </a:r>
            <a:r>
              <a:rPr kumimoji="0" lang="uk-UA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</a:rPr>
              <a:t/>
            </a:r>
            <a:br>
              <a:rPr kumimoji="0" lang="uk-UA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</a:rPr>
            </a:br>
            <a:endParaRPr kumimoji="0" lang="uk-UA" sz="160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271AC93-24FF-4E55-AFC2-0774CE5952A8}"/>
              </a:ext>
            </a:extLst>
          </p:cNvPr>
          <p:cNvSpPr/>
          <p:nvPr/>
        </p:nvSpPr>
        <p:spPr>
          <a:xfrm>
            <a:off x="108324" y="2043053"/>
            <a:ext cx="8862353" cy="599801"/>
          </a:xfrm>
          <a:prstGeom prst="rect">
            <a:avLst/>
          </a:prstGeom>
          <a:solidFill>
            <a:srgbClr val="ECF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САМООСВІТА ВПРОДОВЖ ЖИТТЯ, ПІДВИЩЕННЯ КВАЛІФІКАЦІЇ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00796" y="2853329"/>
            <a:ext cx="8834378" cy="504056"/>
          </a:xfrm>
          <a:prstGeom prst="rect">
            <a:avLst/>
          </a:prstGeom>
          <a:solidFill>
            <a:srgbClr val="ECF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ВПРОВАДЖЕННЯ В ПРАКТИКУ РОБОТИ ІННОВАЦІЙНОГО ДОСВІДУ БІБЛІОТЕК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22988" y="3478532"/>
            <a:ext cx="8834378" cy="504056"/>
          </a:xfrm>
          <a:prstGeom prst="rect">
            <a:avLst/>
          </a:prstGeom>
          <a:solidFill>
            <a:srgbClr val="ECF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ФОРМУВАННЯ ШТАТІВ ЧЕРЕЗ ЗАЛУЧЕННЯ МОЛОДІ ДО РОБОТИ У КОЛЕКТИВІ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D64AD99-F138-42F9-B1CB-D45F9A5B6909}"/>
              </a:ext>
            </a:extLst>
          </p:cNvPr>
          <p:cNvSpPr/>
          <p:nvPr/>
        </p:nvSpPr>
        <p:spPr>
          <a:xfrm>
            <a:off x="105044" y="4136373"/>
            <a:ext cx="8834378" cy="504056"/>
          </a:xfrm>
          <a:prstGeom prst="rect">
            <a:avLst/>
          </a:prstGeom>
          <a:solidFill>
            <a:srgbClr val="ECF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НАДАННЯ ЯКІСНИХ ІНФОРМАЦІЙНИХ ПОСЛУГ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753544"/>
            <a:ext cx="3240360" cy="19660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17749"/>
          <a:stretch/>
        </p:blipFill>
        <p:spPr>
          <a:xfrm>
            <a:off x="683568" y="4753544"/>
            <a:ext cx="4176464" cy="197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15753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MSFT_04_Educ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2606E"/>
      </a:accent1>
      <a:accent2>
        <a:srgbClr val="0F3955"/>
      </a:accent2>
      <a:accent3>
        <a:srgbClr val="FFC000"/>
      </a:accent3>
      <a:accent4>
        <a:srgbClr val="BF678E"/>
      </a:accent4>
      <a:accent5>
        <a:srgbClr val="731F1C"/>
      </a:accent5>
      <a:accent6>
        <a:srgbClr val="7A9E56"/>
      </a:accent6>
      <a:hlink>
        <a:srgbClr val="00B0F0"/>
      </a:hlink>
      <a:folHlink>
        <a:srgbClr val="595959"/>
      </a:folHlink>
    </a:clrScheme>
    <a:fontScheme name="MSFT_04_Education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478226_TF00475556" id="{B4555943-04F2-4CB3-8390-D6F0D45A095E}" vid="{1A981C8E-D58C-4027-BEFE-8329C07BCACB}"/>
    </a:ext>
  </a:extLst>
</a:theme>
</file>

<file path=ppt/theme/theme3.xml><?xml version="1.0" encoding="utf-8"?>
<a:theme xmlns:a="http://schemas.openxmlformats.org/drawingml/2006/main" name="1_Тема Office">
  <a:themeElements>
    <a:clrScheme name="MSFT_04_Educ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2606E"/>
      </a:accent1>
      <a:accent2>
        <a:srgbClr val="0F3955"/>
      </a:accent2>
      <a:accent3>
        <a:srgbClr val="FFC000"/>
      </a:accent3>
      <a:accent4>
        <a:srgbClr val="BF678E"/>
      </a:accent4>
      <a:accent5>
        <a:srgbClr val="731F1C"/>
      </a:accent5>
      <a:accent6>
        <a:srgbClr val="7A9E56"/>
      </a:accent6>
      <a:hlink>
        <a:srgbClr val="00B0F0"/>
      </a:hlink>
      <a:folHlink>
        <a:srgbClr val="595959"/>
      </a:folHlink>
    </a:clrScheme>
    <a:fontScheme name="MSFT_04_Education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478226_TF00475556" id="{B4555943-04F2-4CB3-8390-D6F0D45A095E}" vid="{1A981C8E-D58C-4027-BEFE-8329C07BCACB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16886</TotalTime>
  <Words>1558</Words>
  <Application>Microsoft Office PowerPoint</Application>
  <PresentationFormat>Экран (4:3)</PresentationFormat>
  <Paragraphs>378</Paragraphs>
  <Slides>26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26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Corbel</vt:lpstr>
      <vt:lpstr>Courier New</vt:lpstr>
      <vt:lpstr>Wingdings</vt:lpstr>
      <vt:lpstr>Ретро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РЕАЛІЗАЦІЯ ПРІОРИТЕТІВ РОЗВИТКУ  ТА ОЧІКУВАНІ РЕЗУЛЬТАТИ</vt:lpstr>
      <vt:lpstr>БІБЛІОТЕКА СТАНЕ КОНКУРЕНТОСПРОМОЖНИМ ЦЕНТРОМ КУЛЬТУРНИХ КОМУНІКАЦІЙ, ІНТЕЛЕКТУАЛЬНОГО Й СОЦІАЛЬНОГО РОЗВИТКУ ТА БЕЗПЕРЕРВНОЇ ОСВІТИ, ПОЄДНУЮЧИ БІБЛІОТЕЧНИЙ ПРОСТІР І СУЧАСНІ ІНФОРМАЦІЙНІ ТЕХНОЛОГІЇ, СФОРМУЄ ОСОБЛИВИЙ ПРОСТІР ДЛЯ ОПРИЛЮДНЕННЯ ІДЕЙ, СПІЛКУВАННЯ, ТВОРЧОСТІ, ВІД ЧОГО ЗРОСТУТЬ ЇЇ АКТУАЛЬНІСТЬ, СОЦІАЛЬНИЙ ЕФЕКТ І ПРАКТИЧНА ЗНАЧУЩІСТЬ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Amin</cp:lastModifiedBy>
  <cp:revision>1178</cp:revision>
  <dcterms:modified xsi:type="dcterms:W3CDTF">2021-06-30T11:01:56Z</dcterms:modified>
</cp:coreProperties>
</file>