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79" r:id="rId3"/>
    <p:sldId id="280" r:id="rId4"/>
    <p:sldId id="281" r:id="rId5"/>
    <p:sldId id="283" r:id="rId6"/>
    <p:sldId id="282" r:id="rId7"/>
    <p:sldId id="285" r:id="rId8"/>
    <p:sldId id="284" r:id="rId9"/>
    <p:sldId id="286" r:id="rId10"/>
    <p:sldId id="287" r:id="rId11"/>
    <p:sldId id="288" r:id="rId12"/>
    <p:sldId id="289" r:id="rId13"/>
    <p:sldId id="290" r:id="rId14"/>
    <p:sldId id="291" r:id="rId15"/>
    <p:sldId id="294" r:id="rId16"/>
    <p:sldId id="293" r:id="rId17"/>
    <p:sldId id="292" r:id="rId18"/>
    <p:sldId id="296" r:id="rId19"/>
    <p:sldId id="298" r:id="rId20"/>
    <p:sldId id="29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94" autoAdjust="0"/>
    <p:restoredTop sz="94667" autoAdjust="0"/>
  </p:normalViewPr>
  <p:slideViewPr>
    <p:cSldViewPr>
      <p:cViewPr varScale="1">
        <p:scale>
          <a:sx n="68" d="100"/>
          <a:sy n="68" d="100"/>
        </p:scale>
        <p:origin x="145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>
            <a:extLst>
              <a:ext uri="{FF2B5EF4-FFF2-40B4-BE49-F238E27FC236}">
                <a16:creationId xmlns:a16="http://schemas.microsoft.com/office/drawing/2014/main" id="{F76BF35C-211E-410A-8EC5-1059B5D8488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3315" name="Rectangle 3">
              <a:extLst>
                <a:ext uri="{FF2B5EF4-FFF2-40B4-BE49-F238E27FC236}">
                  <a16:creationId xmlns:a16="http://schemas.microsoft.com/office/drawing/2014/main" id="{4BB2B85B-01DA-468B-A074-689ED54F11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3316" name="Group 4">
              <a:extLst>
                <a:ext uri="{FF2B5EF4-FFF2-40B4-BE49-F238E27FC236}">
                  <a16:creationId xmlns:a16="http://schemas.microsoft.com/office/drawing/2014/main" id="{3A8A5E90-2F48-4029-867F-33E751B37693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3317" name="Rectangle 5">
                <a:extLst>
                  <a:ext uri="{FF2B5EF4-FFF2-40B4-BE49-F238E27FC236}">
                    <a16:creationId xmlns:a16="http://schemas.microsoft.com/office/drawing/2014/main" id="{C16BAD4D-BB02-4BC4-86CC-8C9AC8C08F5B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18" name="Rectangle 6">
                <a:extLst>
                  <a:ext uri="{FF2B5EF4-FFF2-40B4-BE49-F238E27FC236}">
                    <a16:creationId xmlns:a16="http://schemas.microsoft.com/office/drawing/2014/main" id="{BD3A1F1B-5E75-416F-97BF-6302E1EC85D2}"/>
                  </a:ext>
                </a:extLst>
              </p:cNvPr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19" name="Line 7">
                <a:extLst>
                  <a:ext uri="{FF2B5EF4-FFF2-40B4-BE49-F238E27FC236}">
                    <a16:creationId xmlns:a16="http://schemas.microsoft.com/office/drawing/2014/main" id="{58FDDB86-657F-41CE-B836-76E8A11078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3320" name="Group 8">
              <a:extLst>
                <a:ext uri="{FF2B5EF4-FFF2-40B4-BE49-F238E27FC236}">
                  <a16:creationId xmlns:a16="http://schemas.microsoft.com/office/drawing/2014/main" id="{7EBBF83E-CD67-40BD-8A16-76E896AAE81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3321" name="Rectangle 9">
                <a:extLst>
                  <a:ext uri="{FF2B5EF4-FFF2-40B4-BE49-F238E27FC236}">
                    <a16:creationId xmlns:a16="http://schemas.microsoft.com/office/drawing/2014/main" id="{22E42460-E073-41C5-9934-619562B084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22" name="Line 10">
                <a:extLst>
                  <a:ext uri="{FF2B5EF4-FFF2-40B4-BE49-F238E27FC236}">
                    <a16:creationId xmlns:a16="http://schemas.microsoft.com/office/drawing/2014/main" id="{6B941140-1DF6-46EF-9C2F-577E14DC5A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3323" name="Rectangle 11">
            <a:extLst>
              <a:ext uri="{FF2B5EF4-FFF2-40B4-BE49-F238E27FC236}">
                <a16:creationId xmlns:a16="http://schemas.microsoft.com/office/drawing/2014/main" id="{D43DD6B1-5244-4056-8367-94F852787AA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13324" name="Rectangle 12">
            <a:extLst>
              <a:ext uri="{FF2B5EF4-FFF2-40B4-BE49-F238E27FC236}">
                <a16:creationId xmlns:a16="http://schemas.microsoft.com/office/drawing/2014/main" id="{88CD27B3-ECC3-4F65-A91D-AAEAC3E1A2E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13325" name="Rectangle 13">
            <a:extLst>
              <a:ext uri="{FF2B5EF4-FFF2-40B4-BE49-F238E27FC236}">
                <a16:creationId xmlns:a16="http://schemas.microsoft.com/office/drawing/2014/main" id="{A356B7AC-10F3-40F8-8337-4F09D24BD14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3326" name="Rectangle 14">
            <a:extLst>
              <a:ext uri="{FF2B5EF4-FFF2-40B4-BE49-F238E27FC236}">
                <a16:creationId xmlns:a16="http://schemas.microsoft.com/office/drawing/2014/main" id="{25F56D5E-906F-462F-9D78-45D051E9044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3327" name="Rectangle 15">
            <a:extLst>
              <a:ext uri="{FF2B5EF4-FFF2-40B4-BE49-F238E27FC236}">
                <a16:creationId xmlns:a16="http://schemas.microsoft.com/office/drawing/2014/main" id="{F56FD8C0-2437-44DE-A58C-5B8F7A7B7FC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62BF79A-08F0-4FCA-AD05-BF61EDB0CE2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9689C1-2301-437F-9729-1BD2B7A6B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D2423D-58F8-4393-8995-45538C4BB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C65565-290F-4568-B626-188907B6A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EE68FE-C31A-424A-91E7-D731387E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5004FBA-E662-4640-ACA5-C4FCCED44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3CC07-C97B-4925-979A-8205C1EDD2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7856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0B5F63-4731-4AE3-A9A8-7A547B2D5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49A34AB-B920-4FA4-A793-DBB8AA18B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34296F-8FB0-478E-9952-936E1D161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A0F2E6-24D9-46FD-9B16-3A0EC0A73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372E36-75D6-4BF5-8C22-54C3E2272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54B0A-A5E2-4645-8FE5-4508F9718B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7756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E3CC2D-F1F1-428B-9AD1-06A123586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6CBB6B-EA64-4008-94EF-107E7CE301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7AA90EA-81DD-47AD-A194-8CC7B2555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B492FC-ACAA-447C-B2A0-BBE8CA4C5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97D47D-0ED1-40FE-BBB1-DA6E6CEBB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B15CED6-44AF-4032-AC21-9B4A08305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B56A46-D923-4763-9448-B951DA6338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0196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3571E1-F001-406B-9B83-953ABB68F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484650-FA03-45B6-AA2F-2598A7FC1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2FFE5E0-DFD6-49DB-BE34-5C4E5C73EF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0094D94-D18B-40D0-A127-76FC942071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600BEAF-07A5-44CB-86D5-9C55DD0EBC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E853135-0FEC-466F-BFC4-471101F54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3CDAF9B-BB4C-4623-AFD4-5586993F4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EB6C60B-1C14-4BCD-8D69-F9BC9DED4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C9CD71-0039-4468-9643-064FE65BD5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1098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2AA42-B84F-4F4F-ADB6-E6C516518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8CFCD6A-70F2-40FD-9F83-D91F60D7A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77367E7-8DF6-4E95-BB39-BB1BA98A6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C54172A-4238-4232-9369-F02398001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FD260-5AD2-4337-A796-314C060B3D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7327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F0A0248-EDC4-4D86-B578-5F17F23F9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7BC213B-D5E5-4459-B326-9838BE631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298EAB0-FF14-4C96-9AEE-CD89A62AA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0E9DE-9A57-4E03-8760-F85E076E866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3397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DFF016-4A56-49A3-A5C3-4AFC2C8CB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E90147-09D2-40CB-9C80-19F5214ED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272B860-EAF2-4F37-8CD0-98334603FE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C9AAD8-2920-443C-BB96-002CB9063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A01ECF-4DDC-4446-BDEB-C51381B98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F79264E-0BB2-46E8-99AF-9CA8F72BD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CD405-5B9F-40FA-946A-F72B26939D4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451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14206F-9A40-4159-8BE8-A1657B0DF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AC5EFD5-57A9-4AD0-A15A-B6B51FF436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99787DF-FF01-495C-BBCB-2B9B5889A3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174EA5-147B-40FC-AEEA-82E784464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9675A7-B065-4F8F-9BA2-8D9255D5D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94139F-9AA4-42BD-B572-BE579392A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611654-2E7E-47F0-BC2B-618E21CCC7A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28416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84129C-49F9-4E0B-8990-D14497467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A0073F5-0BE1-4943-B397-732494247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885488-DDA4-49E0-A60D-FA4DBA12D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C8C0C3-7B9F-40AB-B391-3B2D3C316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1643C2-62E4-4BF1-9D91-0D1D3F013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94C16-7179-4B8B-B636-744A278257C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546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DAA70A-BE8D-45EF-8817-C2C4B9665C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E280720-A26A-4EB4-9CF4-379D380624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5BB724-9DF1-4384-A705-264E94476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6AAD6D-1B9D-4453-85B1-F40481BA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C06E0E-72DF-44F4-A55B-D9E740D2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F32B6-E2AF-4479-9502-3F4538E4CCC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7891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>
            <a:extLst>
              <a:ext uri="{FF2B5EF4-FFF2-40B4-BE49-F238E27FC236}">
                <a16:creationId xmlns:a16="http://schemas.microsoft.com/office/drawing/2014/main" id="{0FD403EA-BCF9-41F0-85E0-44E4241B54E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2291" name="Rectangle 3">
              <a:extLst>
                <a:ext uri="{FF2B5EF4-FFF2-40B4-BE49-F238E27FC236}">
                  <a16:creationId xmlns:a16="http://schemas.microsoft.com/office/drawing/2014/main" id="{04717DBD-61DA-4C62-9B27-1906DE0C09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2292" name="Group 4">
              <a:extLst>
                <a:ext uri="{FF2B5EF4-FFF2-40B4-BE49-F238E27FC236}">
                  <a16:creationId xmlns:a16="http://schemas.microsoft.com/office/drawing/2014/main" id="{1EDF1AB8-B03C-44F1-B79F-C6DF7A596E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2293" name="Rectangle 5">
                <a:extLst>
                  <a:ext uri="{FF2B5EF4-FFF2-40B4-BE49-F238E27FC236}">
                    <a16:creationId xmlns:a16="http://schemas.microsoft.com/office/drawing/2014/main" id="{CC78488A-48FC-4DD4-AAC1-5FDEA84072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94" name="Line 6">
                <a:extLst>
                  <a:ext uri="{FF2B5EF4-FFF2-40B4-BE49-F238E27FC236}">
                    <a16:creationId xmlns:a16="http://schemas.microsoft.com/office/drawing/2014/main" id="{6164C3BE-40D5-4DEA-8B80-3D7AACB619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2295" name="Rectangle 7">
            <a:extLst>
              <a:ext uri="{FF2B5EF4-FFF2-40B4-BE49-F238E27FC236}">
                <a16:creationId xmlns:a16="http://schemas.microsoft.com/office/drawing/2014/main" id="{A8054D29-03F0-43C0-8A54-BA6D004C35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2296" name="Rectangle 8">
            <a:extLst>
              <a:ext uri="{FF2B5EF4-FFF2-40B4-BE49-F238E27FC236}">
                <a16:creationId xmlns:a16="http://schemas.microsoft.com/office/drawing/2014/main" id="{7EA330A6-5BC6-4FF1-ABA0-F79053F9C5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id="{403B0726-C47D-4591-906A-CC6DCA697C7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ru-RU" altLang="ru-RU"/>
          </a:p>
        </p:txBody>
      </p:sp>
      <p:sp>
        <p:nvSpPr>
          <p:cNvPr id="12298" name="Rectangle 10">
            <a:extLst>
              <a:ext uri="{FF2B5EF4-FFF2-40B4-BE49-F238E27FC236}">
                <a16:creationId xmlns:a16="http://schemas.microsoft.com/office/drawing/2014/main" id="{A334F7D4-16F9-4FEF-A937-D726B543051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ru-RU" altLang="ru-RU"/>
          </a:p>
        </p:txBody>
      </p:sp>
      <p:sp>
        <p:nvSpPr>
          <p:cNvPr id="12299" name="Rectangle 11">
            <a:extLst>
              <a:ext uri="{FF2B5EF4-FFF2-40B4-BE49-F238E27FC236}">
                <a16:creationId xmlns:a16="http://schemas.microsoft.com/office/drawing/2014/main" id="{3437F2BA-1110-4312-B00C-D1FDEC30E62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D9D58C73-EDF0-438F-BD16-416F916D8334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2300" name="Line 12">
            <a:extLst>
              <a:ext uri="{FF2B5EF4-FFF2-40B4-BE49-F238E27FC236}">
                <a16:creationId xmlns:a16="http://schemas.microsoft.com/office/drawing/2014/main" id="{58608F43-041C-46A6-9325-AAAA7C67ADDB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98C2639-184A-494E-BF2F-263724C437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sz="3800"/>
              <a:t>Лекція №2</a:t>
            </a:r>
            <a:endParaRPr lang="ru-RU" altLang="ru-RU" sz="3800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F9F7BB9-784E-4339-B59E-ECE29C7769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90600" y="1981200"/>
            <a:ext cx="7772400" cy="22098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uk-UA" altLang="ru-RU" sz="4000"/>
              <a:t>МІСЦЕ МАШИНОВИКОРИСТАННЯ В БІЗНЕС-ПРОЕКТАХ ВИРОБНИЦТВА С.-Г. ПРОДУКЦІЇ</a:t>
            </a:r>
            <a:endParaRPr lang="ru-RU" altLang="ru-RU" sz="4000"/>
          </a:p>
        </p:txBody>
      </p:sp>
      <p:sp>
        <p:nvSpPr>
          <p:cNvPr id="4103" name="Text Box 7">
            <a:extLst>
              <a:ext uri="{FF2B5EF4-FFF2-40B4-BE49-F238E27FC236}">
                <a16:creationId xmlns:a16="http://schemas.microsoft.com/office/drawing/2014/main" id="{730512C8-CC1E-4E7C-986B-99E97A5AF4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5715000"/>
            <a:ext cx="5867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altLang="ru-RU" sz="2800"/>
              <a:t>Доц. Мовчан Віталій Федорович</a:t>
            </a:r>
          </a:p>
          <a:p>
            <a:pPr>
              <a:spcBef>
                <a:spcPct val="50000"/>
              </a:spcBef>
            </a:pPr>
            <a:r>
              <a:rPr lang="uk-UA" altLang="ru-RU" sz="2800"/>
              <a:t>Ас. Ігнатьєв Є.І.</a:t>
            </a:r>
            <a:endParaRPr lang="ru-RU" altLang="ru-RU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6C500534-A23B-42CA-982C-42F0AC55AB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400"/>
              <a:t>Особливості формування парку машин і обладнання в сучасних умовах</a:t>
            </a:r>
            <a:r>
              <a:rPr lang="ru-RU" altLang="ru-RU" sz="3800"/>
              <a:t> 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626D3A8-0F8E-4C2B-BDE3-9DD9C4BE9D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uk-UA" altLang="ru-RU" sz="2000"/>
              <a:t>сільськогосподарське виробництво розосереджене на значній території, на техніку відсутні бортові засоби зв'язку;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земля є основним засобом виробництва, від родючості ґрунтів і продуктивності тварин залежить успіх або неуспіх сільського товаровиробника;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сільськогосподарські процеси виконуються в повному обсязі й у строго певні агрозоостроки, що залежать від календарної пори року, часу доби й зональних умов господарства;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техніка взаємодіє з живим середовищем і організмами, що перебувають у безперервній зміні й розвитку, часто працює в агресивному середовищі;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багато видів сільгосппродукції не підлягають тривалому зберіганню, потрібні їхня оперативна переробка, транспортування й реалізація.</a:t>
            </a:r>
            <a:r>
              <a:rPr lang="ru-RU" altLang="ru-RU" sz="200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99F54EE4-102A-4B27-90BA-727C781A98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Особливості організації використання техніки</a:t>
            </a:r>
            <a:endParaRPr lang="ru-RU" altLang="ru-RU" sz="3800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24F1FB47-6B8F-455B-8B63-B83C7E83D9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 sz="2400"/>
              <a:t>Система заходів щодо підвищення продуктивності й економічності робіт:</a:t>
            </a:r>
          </a:p>
          <a:p>
            <a:pPr>
              <a:lnSpc>
                <a:spcPct val="90000"/>
              </a:lnSpc>
            </a:pPr>
            <a:r>
              <a:rPr lang="uk-UA" altLang="ru-RU" sz="2400"/>
              <a:t> підвищення ступеня використання часу зміни;</a:t>
            </a:r>
          </a:p>
          <a:p>
            <a:pPr>
              <a:lnSpc>
                <a:spcPct val="90000"/>
              </a:lnSpc>
            </a:pPr>
            <a:r>
              <a:rPr lang="uk-UA" altLang="ru-RU" sz="2400"/>
              <a:t> коефіцієнта змінності за рахунок ретельної підготовки полів; </a:t>
            </a:r>
          </a:p>
          <a:p>
            <a:pPr>
              <a:lnSpc>
                <a:spcPct val="90000"/>
              </a:lnSpc>
            </a:pPr>
            <a:r>
              <a:rPr lang="uk-UA" altLang="ru-RU" sz="2400"/>
              <a:t>при організації роботи МТА на загоні;</a:t>
            </a:r>
          </a:p>
          <a:p>
            <a:pPr>
              <a:lnSpc>
                <a:spcPct val="90000"/>
              </a:lnSpc>
            </a:pPr>
            <a:r>
              <a:rPr lang="uk-UA" altLang="ru-RU" sz="2400"/>
              <a:t> застосування поточно-циклового методу використання техніки;</a:t>
            </a:r>
          </a:p>
          <a:p>
            <a:pPr>
              <a:lnSpc>
                <a:spcPct val="90000"/>
              </a:lnSpc>
            </a:pPr>
            <a:r>
              <a:rPr lang="uk-UA" altLang="ru-RU" sz="2400"/>
              <a:t>технологічного оснащення робочих місць;</a:t>
            </a:r>
          </a:p>
          <a:p>
            <a:pPr>
              <a:lnSpc>
                <a:spcPct val="90000"/>
              </a:lnSpc>
            </a:pPr>
            <a:r>
              <a:rPr lang="uk-UA" altLang="ru-RU" sz="2400"/>
              <a:t>забезпечення безвідмовності техніки шляхом раціональної організації її технічного й технологічного обслуговування;</a:t>
            </a:r>
            <a:r>
              <a:rPr lang="ru-RU" altLang="ru-RU" sz="240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7A6FCD8F-D3D0-4764-9021-72CB9281BB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Особливості використання техніки у фермерських господарствах</a:t>
            </a:r>
            <a:r>
              <a:rPr lang="ru-RU" altLang="ru-RU" sz="3800"/>
              <a:t> 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0572F7B7-8A08-4EA9-A9BB-3783F14B7F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altLang="ru-RU"/>
              <a:t>нечисленність робітників;</a:t>
            </a:r>
          </a:p>
          <a:p>
            <a:r>
              <a:rPr lang="uk-UA" altLang="ru-RU"/>
              <a:t>порівняно невеликі розміри сільгоспугідь;</a:t>
            </a:r>
          </a:p>
          <a:p>
            <a:r>
              <a:rPr lang="uk-UA" altLang="ru-RU"/>
              <a:t>недостатня технічна оснащеність</a:t>
            </a:r>
            <a:r>
              <a:rPr lang="ru-RU" altLang="ru-RU"/>
              <a:t>;</a:t>
            </a:r>
          </a:p>
          <a:p>
            <a:r>
              <a:rPr lang="uk-UA" altLang="ru-RU"/>
              <a:t>розподіл та спеціалізація праці;</a:t>
            </a:r>
          </a:p>
          <a:p>
            <a:r>
              <a:rPr lang="uk-UA" altLang="ru-RU"/>
              <a:t>висока кваліфікація та універсальність кожного робітника.</a:t>
            </a:r>
            <a:endParaRPr lang="ru-RU" alt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3B808757-07F2-4A85-B4EB-81AD7C68F8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42875"/>
            <a:ext cx="8001000" cy="1143000"/>
          </a:xfrm>
        </p:spPr>
        <p:txBody>
          <a:bodyPr/>
          <a:lstStyle/>
          <a:p>
            <a:r>
              <a:rPr lang="uk-UA" altLang="ru-RU" sz="3400"/>
              <a:t>Високоефективне використання техніки у фермерських господарствах досягається за рахунок</a:t>
            </a:r>
            <a:r>
              <a:rPr lang="ru-RU" altLang="ru-RU" sz="3800"/>
              <a:t> 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114562FE-5227-4B32-A8B1-321B5EF00E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905000"/>
            <a:ext cx="7772400" cy="3962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uk-UA" altLang="ru-RU" sz="2000"/>
              <a:t>раціональної виробничої спеціалізації господарства і його розмірів;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спеціальних машин і обладнання більше високого технічного рівня;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забезпечити господарства досконалими й недорогими засобами для діагностування й ТОР;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удосконалення форми організації використання техніки і її ТОіР;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використання в господарствах найманих висококваліфікованих працівників у напружені періоди;</a:t>
            </a:r>
          </a:p>
          <a:p>
            <a:pPr>
              <a:lnSpc>
                <a:spcPct val="90000"/>
              </a:lnSpc>
            </a:pPr>
            <a:r>
              <a:rPr lang="uk-UA" altLang="ru-RU" sz="2000"/>
              <a:t>розробки й організації системи підготовки й перепідготовки працівників господарств для підвищення їхньої кваліфікації.</a:t>
            </a:r>
            <a:endParaRPr lang="ru-RU" altLang="ru-RU" sz="2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EC03AEE6-64CB-4FAC-97EF-AFF6C258B4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971800"/>
            <a:ext cx="7772400" cy="1143000"/>
          </a:xfrm>
        </p:spPr>
        <p:txBody>
          <a:bodyPr/>
          <a:lstStyle/>
          <a:p>
            <a:r>
              <a:rPr lang="uk-UA" altLang="ru-RU" sz="3800" b="1" i="1"/>
              <a:t>БІЗНЕС-ПЛАН </a:t>
            </a:r>
            <a:r>
              <a:rPr lang="uk-UA" altLang="ru-RU" sz="3800" i="1"/>
              <a:t>є відображенням стратегії підприємства, що охоплює питання визначення напрямів розвитку підприємства і здійснення його довгострокових планів, спрямованих на отримання</a:t>
            </a:r>
            <a:r>
              <a:rPr lang="uk-UA" altLang="ru-RU" sz="3800" b="1" i="1"/>
              <a:t> </a:t>
            </a:r>
            <a:r>
              <a:rPr lang="uk-UA" altLang="ru-RU" sz="3800" i="1"/>
              <a:t>максимального прибутку</a:t>
            </a:r>
            <a:r>
              <a:rPr lang="ru-RU" altLang="ru-RU" sz="3800"/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C0D9CEC7-837B-4A26-B1CA-B892AB8F95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Бізнес-план використовують дуже широко і з різною метою, зокрема:</a:t>
            </a:r>
            <a:endParaRPr lang="ru-RU" altLang="ru-RU" sz="3800"/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2F0B97A6-80E7-4771-B7B1-99F60EC94B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altLang="ru-RU"/>
              <a:t>для розробки концепції ведення бізнесу</a:t>
            </a:r>
            <a:r>
              <a:rPr lang="ru-RU" altLang="ru-RU"/>
              <a:t>;</a:t>
            </a:r>
          </a:p>
          <a:p>
            <a:r>
              <a:rPr lang="uk-UA" altLang="ru-RU"/>
              <a:t>як засіб, за допомогою якого підприємець може оцінити фактичні результати діяльності підприємства за певний період</a:t>
            </a:r>
            <a:r>
              <a:rPr lang="ru-RU" altLang="ru-RU"/>
              <a:t>;</a:t>
            </a:r>
          </a:p>
          <a:p>
            <a:r>
              <a:rPr lang="uk-UA" altLang="ru-RU"/>
              <a:t>як інструмент для залучення грошових коштів</a:t>
            </a:r>
            <a:r>
              <a:rPr lang="ru-RU" altLang="ru-RU"/>
              <a:t>;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74001BC2-7510-495F-9B35-82DA324820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Структура бізнес-плану містить наступні розділи:</a:t>
            </a:r>
            <a:endParaRPr lang="ru-RU" altLang="ru-RU" sz="380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1D46950C-1FFA-4275-9C73-C1E4697CFE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uk-UA" altLang="ru-RU"/>
              <a:t>Резюме.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Опис підприємства.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Оцінка ринку збуту.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Конкуренція і стратегія маркетингу.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План виробництва.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Організаційний план.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Юридичний план.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Фінансовий план.</a:t>
            </a:r>
          </a:p>
          <a:p>
            <a:pPr marL="533400" indent="-533400">
              <a:lnSpc>
                <a:spcPct val="90000"/>
              </a:lnSpc>
            </a:pPr>
            <a:r>
              <a:rPr lang="uk-UA" altLang="ru-RU"/>
              <a:t>Ризики та шляхи їх усунення</a:t>
            </a:r>
            <a:endParaRPr lang="ru-RU" alt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38B7EB45-74B2-4D84-8A20-631FF87FBF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Таблиця</a:t>
            </a:r>
            <a:endParaRPr lang="ru-RU" altLang="ru-RU"/>
          </a:p>
        </p:txBody>
      </p:sp>
      <p:pic>
        <p:nvPicPr>
          <p:cNvPr id="43012" name="Picture 4">
            <a:extLst>
              <a:ext uri="{FF2B5EF4-FFF2-40B4-BE49-F238E27FC236}">
                <a16:creationId xmlns:a16="http://schemas.microsoft.com/office/drawing/2014/main" id="{0D563B2A-E1E7-47E1-B406-576FB594C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9838"/>
            <a:ext cx="9144000" cy="561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3C3B8001-98B7-4890-900D-BDA9B13FDF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/>
              <a:t>Таблиця</a:t>
            </a:r>
            <a:endParaRPr lang="ru-RU" altLang="ru-RU"/>
          </a:p>
        </p:txBody>
      </p:sp>
      <p:pic>
        <p:nvPicPr>
          <p:cNvPr id="44036" name="Picture 4">
            <a:extLst>
              <a:ext uri="{FF2B5EF4-FFF2-40B4-BE49-F238E27FC236}">
                <a16:creationId xmlns:a16="http://schemas.microsoft.com/office/drawing/2014/main" id="{928D6D3E-EDD4-4E38-9E15-2407F5336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1100"/>
            <a:ext cx="9083675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50EB553E-3C91-465B-8E8D-4FA55A399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 i="1"/>
              <a:t>Графічний розрахунок точки беззбитковості</a:t>
            </a:r>
            <a:endParaRPr lang="ru-RU" altLang="ru-RU" sz="3800" i="1"/>
          </a:p>
        </p:txBody>
      </p:sp>
      <p:pic>
        <p:nvPicPr>
          <p:cNvPr id="45060" name="Picture 4">
            <a:extLst>
              <a:ext uri="{FF2B5EF4-FFF2-40B4-BE49-F238E27FC236}">
                <a16:creationId xmlns:a16="http://schemas.microsoft.com/office/drawing/2014/main" id="{BFE5FEB6-438F-489E-9DE9-6A92007B8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9144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8C7E5A13-F4C2-4646-82BE-AE390746A4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Таблиця 3. Виробництво продукції рослинництва</a:t>
            </a:r>
            <a:r>
              <a:rPr lang="ru-RU" altLang="ru-RU" sz="3800"/>
              <a:t> </a:t>
            </a:r>
          </a:p>
        </p:txBody>
      </p:sp>
      <p:pic>
        <p:nvPicPr>
          <p:cNvPr id="46084" name="Picture 4">
            <a:extLst>
              <a:ext uri="{FF2B5EF4-FFF2-40B4-BE49-F238E27FC236}">
                <a16:creationId xmlns:a16="http://schemas.microsoft.com/office/drawing/2014/main" id="{195D087C-B07A-46A9-9434-7EEF98186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50F37423-179F-4CBF-BDF1-5145F7AF8B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 b="1"/>
              <a:t>Вибір технологічних процесів у виробництві</a:t>
            </a:r>
            <a:r>
              <a:rPr lang="ru-RU" altLang="ru-RU" sz="3800"/>
              <a:t> 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31D052D7-F65C-4D7E-914E-E1E100AA35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uk-UA" altLang="ru-RU" sz="2400" i="1"/>
              <a:t>прогресивна, </a:t>
            </a:r>
            <a:r>
              <a:rPr lang="uk-UA" altLang="ru-RU" sz="2400"/>
              <a:t>ефективним використанням природних та інших не поновлюваних ресурсів;</a:t>
            </a:r>
            <a:endParaRPr lang="uk-UA" altLang="ru-RU" sz="2400" i="1"/>
          </a:p>
          <a:p>
            <a:pPr>
              <a:lnSpc>
                <a:spcPct val="80000"/>
              </a:lnSpc>
            </a:pPr>
            <a:r>
              <a:rPr lang="uk-UA" altLang="ru-RU" sz="2400" i="1"/>
              <a:t>інтенсивна, </a:t>
            </a:r>
            <a:r>
              <a:rPr lang="uk-UA" altLang="ru-RU" sz="2400"/>
              <a:t>ефективний цілеспрямований вплив на рослини відповідно до фаз їх розвитку;</a:t>
            </a:r>
            <a:endParaRPr lang="uk-UA" altLang="ru-RU" sz="2400" i="1"/>
          </a:p>
          <a:p>
            <a:pPr>
              <a:lnSpc>
                <a:spcPct val="80000"/>
              </a:lnSpc>
            </a:pPr>
            <a:r>
              <a:rPr lang="uk-UA" altLang="ru-RU" sz="2400" i="1"/>
              <a:t>ресурсозберігаюча - </a:t>
            </a:r>
            <a:r>
              <a:rPr lang="uk-UA" altLang="ru-RU" sz="2400"/>
              <a:t>мінімально необхідні витрати непоновлюваних ресурсів;</a:t>
            </a:r>
          </a:p>
          <a:p>
            <a:pPr>
              <a:lnSpc>
                <a:spcPct val="80000"/>
              </a:lnSpc>
            </a:pPr>
            <a:r>
              <a:rPr lang="uk-UA" altLang="ru-RU" sz="2400" i="1"/>
              <a:t>ґрунтозахисна </a:t>
            </a:r>
            <a:r>
              <a:rPr lang="uk-UA" altLang="ru-RU" sz="2400"/>
              <a:t>технологія забезпечує підвищення або збереження родючості ґрунтів шляхом усунення причин машинної та природної деградації ґрунтів;</a:t>
            </a:r>
            <a:endParaRPr lang="uk-UA" altLang="ru-RU" sz="2400" i="1"/>
          </a:p>
          <a:p>
            <a:pPr>
              <a:lnSpc>
                <a:spcPct val="80000"/>
              </a:lnSpc>
            </a:pPr>
            <a:r>
              <a:rPr lang="uk-UA" altLang="ru-RU" sz="2400" i="1"/>
              <a:t>екологічно чиста </a:t>
            </a:r>
            <a:r>
              <a:rPr lang="uk-UA" altLang="ru-RU" sz="2400"/>
              <a:t>технологія спрямована на вирощування високоякісної продукції із застосуванням жорсткого контролю використання пестицидів.</a:t>
            </a:r>
            <a:endParaRPr lang="ru-RU" altLang="ru-RU"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8D0FC208-5634-441A-BED4-604327F992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i="1"/>
              <a:t>Технології у виробництві</a:t>
            </a:r>
            <a:endParaRPr lang="ru-RU" altLang="ru-RU" i="1"/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38CF30B6-0A18-4FAE-9D09-FE7E2F8836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anose="05000000000000000000" pitchFamily="2" charset="2"/>
              <a:buNone/>
            </a:pPr>
            <a:r>
              <a:rPr lang="uk-UA" altLang="ru-RU"/>
              <a:t>Технологія - це найважливіший ресурс не тільки для окремих операцій виробничого процесу, але й для росту і підвищення ефективності роботи організації в цілому</a:t>
            </a:r>
            <a:r>
              <a:rPr lang="ru-RU" altLang="ru-RU"/>
              <a:t> </a:t>
            </a:r>
          </a:p>
          <a:p>
            <a:pPr marL="533400" indent="-533400">
              <a:buFont typeface="Wingdings" panose="05000000000000000000" pitchFamily="2" charset="2"/>
              <a:buNone/>
            </a:pPr>
            <a:endParaRPr lang="ru-RU" altLang="ru-RU"/>
          </a:p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uk-UA" altLang="ru-RU"/>
              <a:t>системи технічного забезпечення </a:t>
            </a:r>
          </a:p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uk-UA" altLang="ru-RU"/>
              <a:t>системи програмного забезпечення</a:t>
            </a:r>
            <a:r>
              <a:rPr lang="ru-RU" altLang="ru-RU"/>
              <a:t>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2FF8F251-E85D-470A-A376-35F9080DC3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 i="1"/>
              <a:t>Технології системи точного землеробства</a:t>
            </a:r>
            <a:r>
              <a:rPr lang="uk-UA" altLang="ru-RU" sz="3800"/>
              <a:t> </a:t>
            </a:r>
            <a:endParaRPr lang="ru-RU" altLang="ru-RU" sz="3800"/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A67080AC-3594-4CEC-B149-F1A7427E8B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uk-UA" altLang="ru-RU" sz="2400"/>
              <a:t>Вони дозволяють керувати сільськогосподарськими роботами з урахуванням особливостей навіть дуже маленьких земельних ділянок.</a:t>
            </a:r>
            <a:r>
              <a:rPr lang="ru-RU" altLang="ru-RU" sz="2400"/>
              <a:t> </a:t>
            </a:r>
          </a:p>
          <a:p>
            <a:r>
              <a:rPr lang="uk-UA" altLang="ru-RU" sz="2400"/>
              <a:t>ведуть до зниження витрат і підвищення врожайності своїх полів</a:t>
            </a:r>
            <a:r>
              <a:rPr lang="ru-RU" altLang="ru-RU" sz="2400"/>
              <a:t>;</a:t>
            </a:r>
          </a:p>
          <a:p>
            <a:r>
              <a:rPr lang="uk-UA" altLang="ru-RU" sz="2400"/>
              <a:t>базуються на супутниковій системі навігації</a:t>
            </a:r>
            <a:r>
              <a:rPr lang="ru-RU" altLang="ru-RU" sz="2400"/>
              <a:t>;</a:t>
            </a:r>
          </a:p>
          <a:p>
            <a:r>
              <a:rPr lang="uk-UA" altLang="ru-RU" sz="2400"/>
              <a:t>аналіз найрізноманітніших характеристик полів;</a:t>
            </a:r>
          </a:p>
          <a:p>
            <a:r>
              <a:rPr lang="uk-UA" altLang="ru-RU" sz="2400"/>
              <a:t>змінна норма внесення технологічних матеріалів.</a:t>
            </a:r>
            <a:endParaRPr lang="ru-RU" altLang="ru-RU" sz="2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6C3EFF0E-65C9-420B-BF26-4A3BB7AB23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/>
              <a:t>Система точного землеробства дає можливість</a:t>
            </a:r>
            <a:r>
              <a:rPr lang="ru-RU" altLang="ru-RU" sz="3800"/>
              <a:t> 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B302B634-CC08-48D5-AF85-25C08D4F45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/>
            <a:r>
              <a:rPr lang="uk-UA" altLang="ru-RU"/>
              <a:t>прогнозувати урожайність сільськогосподарських культур;</a:t>
            </a:r>
          </a:p>
          <a:p>
            <a:pPr marL="533400" indent="-533400"/>
            <a:r>
              <a:rPr lang="uk-UA" altLang="ru-RU"/>
              <a:t>вирощувати екологічно чисту продукцію;</a:t>
            </a:r>
          </a:p>
          <a:p>
            <a:pPr marL="533400" indent="-533400"/>
            <a:r>
              <a:rPr lang="uk-UA" altLang="ru-RU"/>
              <a:t>заощаджувати технологічні матеріали: насіння, добрива, пестициди;</a:t>
            </a:r>
          </a:p>
          <a:p>
            <a:pPr marL="533400" indent="-533400"/>
            <a:r>
              <a:rPr lang="uk-UA" altLang="ru-RU"/>
              <a:t>підвищувати урожайність сільськогосподарських культур;</a:t>
            </a:r>
          </a:p>
          <a:p>
            <a:pPr marL="533400" indent="-533400"/>
            <a:r>
              <a:rPr lang="uk-UA" altLang="ru-RU"/>
              <a:t>підняти культуру землеробства.</a:t>
            </a:r>
            <a:endParaRPr lang="ru-RU" alt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8F858B7E-E648-49D0-8831-59EDD9C662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800" i="1"/>
              <a:t>Структура виробництва продукції</a:t>
            </a:r>
            <a:r>
              <a:rPr lang="ru-RU" altLang="ru-RU" sz="3800"/>
              <a:t> </a:t>
            </a:r>
          </a:p>
        </p:txBody>
      </p:sp>
      <p:sp>
        <p:nvSpPr>
          <p:cNvPr id="50181" name="Rectangle 5">
            <a:extLst>
              <a:ext uri="{FF2B5EF4-FFF2-40B4-BE49-F238E27FC236}">
                <a16:creationId xmlns:a16="http://schemas.microsoft.com/office/drawing/2014/main" id="{066505BA-ADBC-4668-B3BA-91F2C8619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48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50180" name="Object 4">
            <a:extLst>
              <a:ext uri="{FF2B5EF4-FFF2-40B4-BE49-F238E27FC236}">
                <a16:creationId xmlns:a16="http://schemas.microsoft.com/office/drawing/2014/main" id="{32A2B7DE-E13A-456D-8347-54762C2DB40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2000" y="1295400"/>
          <a:ext cx="7924800" cy="556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2" name="Рисунок" r:id="rId3" imgW="5501535" imgH="5497659" progId="Word.Picture.8">
                  <p:embed/>
                </p:oleObj>
              </mc:Choice>
              <mc:Fallback>
                <p:oleObj name="Рисунок" r:id="rId3" imgW="5501535" imgH="5497659" progId="Word.Pictur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3723" t="3107" r="-1329" b="-1196"/>
                      <a:stretch>
                        <a:fillRect/>
                      </a:stretch>
                    </p:blipFill>
                    <p:spPr bwMode="auto">
                      <a:xfrm>
                        <a:off x="762000" y="1295400"/>
                        <a:ext cx="7924800" cy="556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D895D93-3DCE-4973-A7F8-1930CAD98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800" i="1"/>
              <a:t>Види технологій виробництва с.-г культур</a:t>
            </a:r>
            <a:r>
              <a:rPr lang="ru-RU" altLang="ru-RU" sz="3800"/>
              <a:t> </a:t>
            </a:r>
          </a:p>
        </p:txBody>
      </p:sp>
      <p:sp>
        <p:nvSpPr>
          <p:cNvPr id="54278" name="Rectangle 6">
            <a:extLst>
              <a:ext uri="{FF2B5EF4-FFF2-40B4-BE49-F238E27FC236}">
                <a16:creationId xmlns:a16="http://schemas.microsoft.com/office/drawing/2014/main" id="{0913F58B-0AD5-46E6-B469-E9D96B4D2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478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54277" name="Object 5">
            <a:extLst>
              <a:ext uri="{FF2B5EF4-FFF2-40B4-BE49-F238E27FC236}">
                <a16:creationId xmlns:a16="http://schemas.microsoft.com/office/drawing/2014/main" id="{82F02828-0B12-4CDD-9EFA-9F988F2C6B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" y="1628775"/>
          <a:ext cx="8382000" cy="522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" name="Рисунок" r:id="rId3" imgW="6787896" imgH="4614672" progId="Word.Picture.8">
                  <p:embed/>
                </p:oleObj>
              </mc:Choice>
              <mc:Fallback>
                <p:oleObj name="Рисунок" r:id="rId3" imgW="6787896" imgH="4614672" progId="Word.Pictur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5925" b="8459"/>
                      <a:stretch>
                        <a:fillRect/>
                      </a:stretch>
                    </p:blipFill>
                    <p:spPr bwMode="auto">
                      <a:xfrm>
                        <a:off x="457200" y="1628775"/>
                        <a:ext cx="8382000" cy="5229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E17F278-AAEA-466C-BDB8-511F4BA5A0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800"/>
              <a:t>Технологічні виробничі процеси в рослинництві </a:t>
            </a:r>
          </a:p>
        </p:txBody>
      </p:sp>
      <p:pic>
        <p:nvPicPr>
          <p:cNvPr id="56325" name="Picture 5">
            <a:extLst>
              <a:ext uri="{FF2B5EF4-FFF2-40B4-BE49-F238E27FC236}">
                <a16:creationId xmlns:a16="http://schemas.microsoft.com/office/drawing/2014/main" id="{15674D93-8782-4DCB-A3BE-B39E81490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5" b="15915"/>
          <a:stretch>
            <a:fillRect/>
          </a:stretch>
        </p:blipFill>
        <p:spPr bwMode="auto">
          <a:xfrm>
            <a:off x="0" y="1562100"/>
            <a:ext cx="9144000" cy="529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89032AF4-9C33-42B2-A008-DB4BB3327E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743200"/>
            <a:ext cx="8153400" cy="1143000"/>
          </a:xfrm>
        </p:spPr>
        <p:txBody>
          <a:bodyPr/>
          <a:lstStyle/>
          <a:p>
            <a:r>
              <a:rPr lang="uk-UA" altLang="ru-RU" sz="8000"/>
              <a:t>Дякую за увагу!!!</a:t>
            </a:r>
            <a:endParaRPr lang="ru-RU" altLang="ru-RU" sz="8000"/>
          </a:p>
        </p:txBody>
      </p:sp>
      <p:sp>
        <p:nvSpPr>
          <p:cNvPr id="53252" name="Text Box 4">
            <a:extLst>
              <a:ext uri="{FF2B5EF4-FFF2-40B4-BE49-F238E27FC236}">
                <a16:creationId xmlns:a16="http://schemas.microsoft.com/office/drawing/2014/main" id="{44AF9604-D65D-4314-A2CE-4819E6097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762625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3200" b="1" i="1"/>
              <a:t>http://</a:t>
            </a:r>
            <a:r>
              <a:rPr lang="en-US" altLang="ru-RU" sz="3200" b="1" i="1"/>
              <a:t>mvz.tsatu.edu.ua</a:t>
            </a:r>
            <a:endParaRPr lang="ru-RU" altLang="ru-RU" sz="3200" b="1" i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190</TotalTime>
  <Words>615</Words>
  <Application>Microsoft Office PowerPoint</Application>
  <PresentationFormat>Экран (4:3)</PresentationFormat>
  <Paragraphs>78</Paragraphs>
  <Slides>20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Times New Roman</vt:lpstr>
      <vt:lpstr>Wingdings</vt:lpstr>
      <vt:lpstr>Слои</vt:lpstr>
      <vt:lpstr>Рисунок Microsoft Word</vt:lpstr>
      <vt:lpstr>Лекція №2</vt:lpstr>
      <vt:lpstr>Особливості формування парку машин і обладнання в сучасних умовах </vt:lpstr>
      <vt:lpstr>Особливості організації використання техніки</vt:lpstr>
      <vt:lpstr>Особливості використання техніки у фермерських господарствах </vt:lpstr>
      <vt:lpstr>Високоефективне використання техніки у фермерських господарствах досягається за рахунок </vt:lpstr>
      <vt:lpstr>БІЗНЕС-ПЛАН є відображенням стратегії підприємства, що охоплює питання визначення напрямів розвитку підприємства і здійснення його довгострокових планів, спрямованих на отримання максимального прибутку </vt:lpstr>
      <vt:lpstr>Бізнес-план використовують дуже широко і з різною метою, зокрема:</vt:lpstr>
      <vt:lpstr>Структура бізнес-плану містить наступні розділи:</vt:lpstr>
      <vt:lpstr>Таблиця</vt:lpstr>
      <vt:lpstr>Таблиця</vt:lpstr>
      <vt:lpstr>Графічний розрахунок точки беззбитковості</vt:lpstr>
      <vt:lpstr>Таблиця 3. Виробництво продукції рослинництва </vt:lpstr>
      <vt:lpstr>Вибір технологічних процесів у виробництві </vt:lpstr>
      <vt:lpstr>Технології у виробництві</vt:lpstr>
      <vt:lpstr>Технології системи точного землеробства </vt:lpstr>
      <vt:lpstr>Система точного землеробства дає можливість </vt:lpstr>
      <vt:lpstr>Структура виробництва продукції </vt:lpstr>
      <vt:lpstr>Види технологій виробництва с.-г культур </vt:lpstr>
      <vt:lpstr>Технологічні виробничі процеси в рослинництві </vt:lpstr>
      <vt:lpstr>Дякую за увагу!!!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ЗЭР</dc:creator>
  <cp:lastModifiedBy>ЗЭР</cp:lastModifiedBy>
  <cp:revision>10</cp:revision>
  <cp:lastPrinted>1601-01-01T00:00:00Z</cp:lastPrinted>
  <dcterms:created xsi:type="dcterms:W3CDTF">1601-01-01T00:00:00Z</dcterms:created>
  <dcterms:modified xsi:type="dcterms:W3CDTF">2019-06-11T10:29:57Z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