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7" r:id="rId2"/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658" y="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A1381-83D1-4418-AEC6-956D94ECBBCB}" type="datetimeFigureOut">
              <a:rPr lang="uk-UA" smtClean="0"/>
              <a:t>09.10.2025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9F24E-B390-438E-A98D-A56BF864EC2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9314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9F24E-B390-438E-A98D-A56BF864EC27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523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microsoft.com/office/2007/relationships/hdphoto" Target="../media/hdphoto1.wdp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hyperlink" Target="http://elar.tsatu.edu.ua/handle/123456789/17968" TargetMode="Externa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lar.tsatu.edu.ua/handle/123456789/18916" TargetMode="External"/><Relationship Id="rId5" Type="http://schemas.microsoft.com/office/2007/relationships/hdphoto" Target="../media/hdphoto4.wdp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6.png"/><Relationship Id="rId4" Type="http://schemas.openxmlformats.org/officeDocument/2006/relationships/hyperlink" Target="http://elar.tsatu.edu.ua/handle/123456789/1837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hyperlink" Target="http://elar.tsatu.edu.ua/handle/123456789/1845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18.jpeg"/><Relationship Id="rId4" Type="http://schemas.openxmlformats.org/officeDocument/2006/relationships/hyperlink" Target="http://elar.tsatu.edu.ua/handle/123456789/1944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hyperlink" Target="http://elar.tsatu.edu.ua/handle/123456789/1943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hyperlink" Target="http://elar.tsatu.edu.ua/handle/123456789/1919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elar.tsatu.edu.ua/handle/123456789/1929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/>
              <a:t>\</a:t>
            </a:r>
          </a:p>
        </p:txBody>
      </p:sp>
      <p:pic>
        <p:nvPicPr>
          <p:cNvPr id="1026" name="Picture 2" descr="Створене зображен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увати 8">
            <a:extLst>
              <a:ext uri="{FF2B5EF4-FFF2-40B4-BE49-F238E27FC236}">
                <a16:creationId xmlns:a16="http://schemas.microsoft.com/office/drawing/2014/main" id="{D76A2496-61DF-4D50-9F53-2030284BFA8D}"/>
              </a:ext>
            </a:extLst>
          </p:cNvPr>
          <p:cNvGrpSpPr/>
          <p:nvPr/>
        </p:nvGrpSpPr>
        <p:grpSpPr>
          <a:xfrm>
            <a:off x="6990781" y="255186"/>
            <a:ext cx="2074358" cy="1236444"/>
            <a:chOff x="2571558" y="1304166"/>
            <a:chExt cx="4675912" cy="2345054"/>
          </a:xfrm>
        </p:grpSpPr>
        <p:sp>
          <p:nvSpPr>
            <p:cNvPr id="9" name="Заголовок 1">
              <a:extLst>
                <a:ext uri="{FF2B5EF4-FFF2-40B4-BE49-F238E27FC236}">
                  <a16:creationId xmlns:a16="http://schemas.microsoft.com/office/drawing/2014/main" id="{A3218ECB-AD86-49FB-83B6-EA162ED51E06}"/>
                </a:ext>
              </a:extLst>
            </p:cNvPr>
            <p:cNvSpPr txBox="1">
              <a:spLocks/>
            </p:cNvSpPr>
            <p:nvPr/>
          </p:nvSpPr>
          <p:spPr>
            <a:xfrm>
              <a:off x="2571558" y="2010919"/>
              <a:ext cx="4675912" cy="1638301"/>
            </a:xfrm>
            <a:prstGeom prst="rect">
              <a:avLst/>
            </a:prstGeom>
            <a:ln>
              <a:noFill/>
            </a:ln>
            <a:effectLst>
              <a:glow>
                <a:schemeClr val="accent1"/>
              </a:glow>
            </a:effectLst>
          </p:spPr>
          <p:txBody>
            <a:bodyPr vert="horz" wrap="square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uk-UA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______                ______</a:t>
              </a:r>
            </a:p>
            <a:p>
              <a:pPr algn="ctr"/>
              <a:r>
                <a:rPr lang="uk-UA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uk-UA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НАУКОВА БІБЛІОТЕКА</a:t>
              </a:r>
            </a:p>
            <a:p>
              <a:pPr algn="ctr"/>
              <a:r>
                <a:rPr lang="uk-UA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ТДАТУ</a:t>
              </a:r>
              <a:endParaRPr lang="uk-UA" sz="1200" b="1" dirty="0">
                <a:ln w="9525">
                  <a:solidFill>
                    <a:schemeClr val="bg1"/>
                  </a:solidFill>
                </a:ln>
                <a:effectLst>
                  <a:glow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A1A7EA6D-A34E-4C88-9CDD-A387DD2BD9A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19" y="1304166"/>
              <a:ext cx="2434751" cy="1795715"/>
            </a:xfrm>
            <a:prstGeom prst="rect">
              <a:avLst/>
            </a:prstGeom>
            <a:effectLst>
              <a:glow rad="38100">
                <a:schemeClr val="bg1">
                  <a:alpha val="31000"/>
                </a:schemeClr>
              </a:glow>
            </a:effectLst>
          </p:spPr>
        </p:pic>
      </p:grp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36" t="7812" r="7621" b="7071"/>
          <a:stretch/>
        </p:blipFill>
        <p:spPr>
          <a:xfrm>
            <a:off x="834541" y="195910"/>
            <a:ext cx="1090946" cy="148915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8" t="6597" r="7262" b="4512"/>
          <a:stretch/>
        </p:blipFill>
        <p:spPr>
          <a:xfrm>
            <a:off x="3707735" y="186244"/>
            <a:ext cx="1055945" cy="148915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2" t="7002" r="10135" b="2761"/>
          <a:stretch/>
        </p:blipFill>
        <p:spPr>
          <a:xfrm>
            <a:off x="703069" y="3399846"/>
            <a:ext cx="1096743" cy="159396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9" t="7408" r="11931" b="9225"/>
          <a:stretch/>
        </p:blipFill>
        <p:spPr>
          <a:xfrm>
            <a:off x="2239956" y="173137"/>
            <a:ext cx="1070554" cy="148915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68" y="1759141"/>
            <a:ext cx="6840760" cy="1502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479930" y="1803203"/>
            <a:ext cx="7272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Навчальні видання викладачів ТДАТУ </a:t>
            </a:r>
          </a:p>
          <a:p>
            <a:pPr algn="ctr"/>
            <a:r>
              <a:rPr lang="uk-UA" sz="2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від видавничого дому ГЕЛЬВЕТИКА</a:t>
            </a:r>
          </a:p>
          <a:p>
            <a:pPr algn="ctr"/>
            <a:r>
              <a:rPr lang="uk-UA" sz="2800" b="1" dirty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Віртуальна виставка</a:t>
            </a:r>
          </a:p>
          <a:p>
            <a:pPr algn="just"/>
            <a:endParaRPr lang="uk-UA" sz="28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6" t="4478" r="6982" b="8519"/>
          <a:stretch/>
        </p:blipFill>
        <p:spPr>
          <a:xfrm rot="16200000">
            <a:off x="1941620" y="3653829"/>
            <a:ext cx="1593964" cy="11661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" t="3016" r="24362" b="7673"/>
          <a:stretch/>
        </p:blipFill>
        <p:spPr>
          <a:xfrm rot="16200000">
            <a:off x="3521979" y="3542730"/>
            <a:ext cx="1627403" cy="13416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" t="3640" r="1886" b="5486"/>
          <a:stretch/>
        </p:blipFill>
        <p:spPr>
          <a:xfrm rot="16200000">
            <a:off x="4896123" y="385395"/>
            <a:ext cx="1482221" cy="105613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" t="3216" r="4209" b="2486"/>
          <a:stretch/>
        </p:blipFill>
        <p:spPr>
          <a:xfrm>
            <a:off x="5349311" y="3358688"/>
            <a:ext cx="1199334" cy="16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769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ворене зображення"/>
          <p:cNvPicPr>
            <a:picLocks noChangeAspect="1" noChangeArrowheads="1"/>
          </p:cNvPicPr>
          <p:nvPr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236562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411510"/>
            <a:ext cx="5379315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/>
              <a:t>Коваленко О. І., Коваленко, Л. Р. </a:t>
            </a:r>
            <a:r>
              <a:rPr lang="ru-RU" sz="1600" dirty="0" err="1"/>
              <a:t>Основи</a:t>
            </a:r>
            <a:r>
              <a:rPr lang="ru-RU" sz="1600" dirty="0"/>
              <a:t> </a:t>
            </a:r>
            <a:r>
              <a:rPr lang="ru-RU" sz="1600" dirty="0" err="1"/>
              <a:t>електропостачання</a:t>
            </a:r>
            <a:r>
              <a:rPr lang="ru-RU" sz="1600" dirty="0"/>
              <a:t> : </a:t>
            </a:r>
            <a:r>
              <a:rPr lang="ru-RU" sz="1600" dirty="0" err="1"/>
              <a:t>навчальний</a:t>
            </a:r>
            <a:r>
              <a:rPr lang="ru-RU" sz="1600" dirty="0"/>
              <a:t> </a:t>
            </a:r>
            <a:r>
              <a:rPr lang="ru-RU" sz="1600" dirty="0" err="1"/>
              <a:t>посібник</a:t>
            </a:r>
            <a:r>
              <a:rPr lang="ru-RU" sz="1600" dirty="0"/>
              <a:t>. </a:t>
            </a:r>
            <a:r>
              <a:rPr lang="ru-RU" sz="1600" dirty="0" err="1"/>
              <a:t>Запоріжжя</a:t>
            </a:r>
            <a:r>
              <a:rPr lang="ru-RU" sz="1600" dirty="0"/>
              <a:t> : ТДАТУ, 2024. 237 с.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64568" y="1749464"/>
            <a:ext cx="5379314" cy="28007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навчальному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представлено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матеріал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про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основні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задачі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електропостачання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народногосподарських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об’єктів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вимоги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щодо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надійності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електропостачання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якості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електричної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енергії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електричні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навантаження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споживачів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будову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розрахунок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електричних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мереж за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економічними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показниками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допустимим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нагріванням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за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втратою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напруги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відомості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про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струми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короткого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замикання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методики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їх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визначення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містить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теоретичні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відомості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приклади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розв’язання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задач,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запитання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для самоконтролю.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9333" y="3965456"/>
            <a:ext cx="2734475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http://elar.tsatu.edu.ua/handle/123456789/17968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" t="3216" r="4209" b="2486"/>
          <a:stretch/>
        </p:blipFill>
        <p:spPr>
          <a:xfrm>
            <a:off x="141409" y="266291"/>
            <a:ext cx="2601178" cy="352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390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ворене зображення"/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528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elvetica Publishing Group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9508"/>
            <a:ext cx="4500500" cy="237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651267"/>
            <a:ext cx="2376264" cy="2376264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899592" y="1349172"/>
            <a:ext cx="5399632" cy="30469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Презентуємо навчальні видання викладачів ТДАТУ, які вийшли друком у 2025 році у видавництві ОЛДІ плюс+ видавничого дому ГЕЛЬВЕТИКА.</a:t>
            </a:r>
          </a:p>
          <a:p>
            <a:pPr algn="just"/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Всі видання мають гриф Вченої ради ТДАТУ та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ISBN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Книжкової палати України.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28" y="3241127"/>
            <a:ext cx="1187624" cy="190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994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ворене зображення"/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8" y="312504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36" t="7812" r="7621" b="7071"/>
          <a:stretch/>
        </p:blipFill>
        <p:spPr>
          <a:xfrm>
            <a:off x="86480" y="337857"/>
            <a:ext cx="2685319" cy="36654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15817" y="339502"/>
            <a:ext cx="5904656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Інженерна механіка. Теоретична механіка. Динаміка: </a:t>
            </a:r>
            <a:r>
              <a:rPr lang="uk-UA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. посібник для здобувачів першого (бакалаврського) рівня вищої освіти зі спеціальності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G9 «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Прикладна механіка» та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G11 «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Машинобудування» / О. Ю. Михайленко, Г. В. Антонова, Є. А. Гавриленко; ТДАТУ. - Запоріжжя, 2025. 200 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8691" y="2170602"/>
            <a:ext cx="5904655" cy="206210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У навчальному посібнику викладено теоретичний матеріал курсу «Інженерна механіка. Теоретична механіка» розділ «Динаміка». Формат викладення матеріалу - конспект лекцій, доповнений великою кількістю прикладів вирішення завдань. Навчальний посібник призначений для здобувачів ступеня вищої освіти зі спеціальності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G9 «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Прикладна механіка» та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G11 «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Машинобудування».</a:t>
            </a:r>
          </a:p>
          <a:p>
            <a:pPr algn="just"/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481" y="4155926"/>
            <a:ext cx="268531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http://elar.tsatu.edu.ua/handle/123456789/18916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347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ворене зображення"/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496" y="24496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9791" y="555526"/>
            <a:ext cx="6097163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Демко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В. С.,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Колокольчикова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І. В.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Основи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туристичної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діяльності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теорія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і практика: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.-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Запоріжжя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2025. - 207 с.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0" y="1707654"/>
            <a:ext cx="6097164" cy="28007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рекомендується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використання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у закладах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вищої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ІІI-IV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рівнів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акредитації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спеціальності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242 «Туризм і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рекреація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всіх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форм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Структура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побудована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відповідно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курсу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Основи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туристичної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діяльності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 і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складається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 тем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курсу,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можуть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бути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взяті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за основу при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визначенні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окремого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модульного курсу.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поглибленого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засвоєння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матеріалу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вміщує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значний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обсяг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теоретичних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положень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питань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перевірки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практичних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робіт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тестових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завдань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список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рекомендованої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літератури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034" y="3872249"/>
            <a:ext cx="2386734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http://elar.tsatu.edu.ua/handle/123456789/18370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60" y="244960"/>
            <a:ext cx="2418192" cy="340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080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ворене зображення"/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136" y="-2711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339502"/>
            <a:ext cx="5665115" cy="10772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Дереза О. О., Вершков О. О.,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Тетервак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І. Р.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проєктування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середовищі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AUTODESK INVENTOR :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—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Запоріжжя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2025. — 204 с.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1707654"/>
            <a:ext cx="5665115" cy="25545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призначений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підготовки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бакалаврів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спеціальностей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: 131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Прикладна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механіка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», 133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Галузеве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машинобудування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Метою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даного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є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формування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студентів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знань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методів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проєктування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вузлів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і деталей машин з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застосуванням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компанії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Autodesk.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Розглянуто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можливості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майстра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проєктування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Autodesk Inventor,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методи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моделювання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розрахунку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з’єднань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передач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механізмів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допомогою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його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генераторів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1" y="4155926"/>
            <a:ext cx="2767129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http://elar.tsatu.edu.ua/handle/123456789/18458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218823"/>
            <a:ext cx="2623113" cy="369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959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ворене зображення"/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136" y="-2711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39" y="412615"/>
            <a:ext cx="5665115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Інженерна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механіка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здобувачів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першого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бакалаврського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рівня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вищої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спеціальності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G3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Електрична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інженерія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 / О. Є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Мацулевич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Г. В. Антонова, М. В. Супрун; ТДАТУ. -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Запоріжжя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2025. 219 с.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39" y="2067694"/>
            <a:ext cx="5665116" cy="28007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Відповідно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робочої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дисципліни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матеріал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теоретично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послідовно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поділений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на 10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лекційних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блоків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дозволяє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студентам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спеціальності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G3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Електрична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інженерія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 легко в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ньому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орієнтуватися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і регулярно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опрацьовувати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потрібні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лекції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протягом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семестру.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інженерної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механіки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буде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корисним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самостійної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роботи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при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здобутті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вищої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за очною та заочною формами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допоможе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систематизувати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отримані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раніше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знання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успішно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скласти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іспит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дисципліни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Інженерна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механіка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083918"/>
            <a:ext cx="2637851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http://elar.tsatu.edu.ua/handle/123456789/19444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59" t="7408" r="11931" b="9225"/>
          <a:stretch/>
        </p:blipFill>
        <p:spPr>
          <a:xfrm>
            <a:off x="251520" y="233052"/>
            <a:ext cx="2637851" cy="366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34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ворене зображення"/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136" y="-2711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75856" y="112666"/>
            <a:ext cx="5400600" cy="1815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Лемещенко-Лагода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В. В., Кривонос І. А.,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Ганчук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М. М.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English for Geodesists and Land Surveyors :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дисципліни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Іноземна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мова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професійним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спрямуванням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англійська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)»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здобувачів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вищої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спеціальності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G18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Геодезія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землеустрій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». 2-ге вид.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доповн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переробл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Запоріжжя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: ТДАТУ, 2025. 280 с.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067189"/>
            <a:ext cx="5400600" cy="28007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призначено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вивчення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дисципліни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Іноземна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мова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професійним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спрямуванням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 (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англійська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здобувачами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вищої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спеціальності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G18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Геодезія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землеустрій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створено з метою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розвитку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граматичних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лексичних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письмових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навичок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практичних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умінь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навичок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розуміння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професійно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спрямованої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літератури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англійською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мовою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Рекомендовано як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проведення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аудиторної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так і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позааудиторної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самостійної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роботи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у закладах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вищої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передвищої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0" y="4011910"/>
            <a:ext cx="2664297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http://elar.tsatu.edu.ua/handle/123456789/19432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6" t="4478" r="6982" b="8519"/>
          <a:stretch/>
        </p:blipFill>
        <p:spPr>
          <a:xfrm rot="16200000">
            <a:off x="-309216" y="715343"/>
            <a:ext cx="3641750" cy="26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403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ворене зображення"/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30" y="-2711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54610" y="329753"/>
            <a:ext cx="5507811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Геоекологічні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проблеми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землеустрої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/ А. С. Попов, О. Б.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Мазикіна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Н. П.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Третяк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П. М.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Телюк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Запоріжжя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: ТДАТУ, 2025. 263 с.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4611" y="1419622"/>
            <a:ext cx="5507811" cy="35394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навчальному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висвітлені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фундаментальні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положення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принципи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завдання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функції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сутність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геоекології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геоекологічного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аналізу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їх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місце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при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здійсненні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землеустрою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сутність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причини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виникнення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шляхи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вирішення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геоекологічения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проблем; заводи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із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землеустрою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водо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виявлення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пом'якшення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вирішення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геоекологічних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проблем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землекористування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містить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інформацію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яка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дасть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змогу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здобувачам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вищої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аналізувати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використовувати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практиці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комплексні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методи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прийняття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обгрунтованих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землевпорядних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заходів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ввоза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ефективного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раціонального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сталого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використання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земельних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ресурсів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територкальних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громад.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961488"/>
            <a:ext cx="3024336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http://elar.tsatu.edu.ua/handle/123456789/19195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" t="3016" r="24362" b="7673"/>
          <a:stretch/>
        </p:blipFill>
        <p:spPr>
          <a:xfrm rot="16200000">
            <a:off x="-100300" y="592704"/>
            <a:ext cx="3322116" cy="279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507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ворене зображення"/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136" y="-2711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448672"/>
            <a:ext cx="5942592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err="1"/>
              <a:t>Зінов’єва</a:t>
            </a:r>
            <a:r>
              <a:rPr lang="ru-RU" sz="1600" dirty="0"/>
              <a:t> О. Г., Шаров С. В., Паламарчук І. П. </a:t>
            </a:r>
            <a:r>
              <a:rPr lang="ru-RU" sz="1600" dirty="0" err="1"/>
              <a:t>Імітаційне</a:t>
            </a:r>
            <a:r>
              <a:rPr lang="ru-RU" sz="1600" dirty="0"/>
              <a:t> </a:t>
            </a:r>
            <a:r>
              <a:rPr lang="ru-RU" sz="1600" dirty="0" err="1"/>
              <a:t>моделювання</a:t>
            </a:r>
            <a:r>
              <a:rPr lang="ru-RU" sz="1600" dirty="0"/>
              <a:t> та </a:t>
            </a:r>
            <a:r>
              <a:rPr lang="ru-RU" sz="1600" dirty="0" err="1"/>
              <a:t>моделювання</a:t>
            </a:r>
            <a:r>
              <a:rPr lang="ru-RU" sz="1600" dirty="0"/>
              <a:t> систем: </a:t>
            </a:r>
            <a:r>
              <a:rPr lang="ru-RU" sz="1600" dirty="0" err="1"/>
              <a:t>навчальний</a:t>
            </a:r>
            <a:r>
              <a:rPr lang="ru-RU" sz="1600" dirty="0"/>
              <a:t> </a:t>
            </a:r>
            <a:r>
              <a:rPr lang="ru-RU" sz="1600" dirty="0" err="1"/>
              <a:t>посібник</a:t>
            </a:r>
            <a:r>
              <a:rPr lang="ru-RU" sz="1600" dirty="0"/>
              <a:t>. </a:t>
            </a:r>
            <a:r>
              <a:rPr lang="ru-RU" sz="1600" dirty="0" err="1"/>
              <a:t>Запоріжжя</a:t>
            </a:r>
            <a:r>
              <a:rPr lang="ru-RU" sz="1600" dirty="0"/>
              <a:t> : ФОП Однорог Т.В., 2025. 203 с.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1707654"/>
            <a:ext cx="5942593" cy="30469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охоплює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шість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тем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робочої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дисципліни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Імітаційне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моделювання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моделювання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систем». У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викладено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основні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поняття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моделювання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систем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імітаційного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моделювання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розкрито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етапи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імітаціного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моделювання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систем,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описані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засоби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створення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імітаційних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моделей,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наведені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приклади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імітаційного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моделювання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системі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GPSS World.</a:t>
            </a:r>
          </a:p>
          <a:p>
            <a:pPr algn="just"/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Навчальний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посібник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призначено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здобувачів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вищої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першого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бакалаврського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рівня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спеціальності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F3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Комп’ютерні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науки»,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вивичають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дисципліну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Імітаційне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моделювання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моделювання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систем».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562" y="3956451"/>
            <a:ext cx="2820246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http://elar.tsatu.edu.ua/handle/123456789/19291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" t="3640" r="1886" b="5486"/>
          <a:stretch/>
        </p:blipFill>
        <p:spPr>
          <a:xfrm rot="16200000">
            <a:off x="-319160" y="746727"/>
            <a:ext cx="3505690" cy="249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43434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1538</TotalTime>
  <Words>1060</Words>
  <Application>Microsoft Office PowerPoint</Application>
  <PresentationFormat>Екран (16:9)</PresentationFormat>
  <Paragraphs>38</Paragraphs>
  <Slides>10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Arial</vt:lpstr>
      <vt:lpstr>Calibri</vt:lpstr>
      <vt:lpstr>Georgia</vt:lpstr>
      <vt:lpstr>Roboto</vt:lpstr>
      <vt:lpstr>Trebuchet MS</vt:lpstr>
      <vt:lpstr>Воздушный поток</vt:lpstr>
      <vt:lpstr>\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Olga Belotska</cp:lastModifiedBy>
  <cp:revision>21</cp:revision>
  <dcterms:created xsi:type="dcterms:W3CDTF">2025-10-07T15:33:14Z</dcterms:created>
  <dcterms:modified xsi:type="dcterms:W3CDTF">2025-10-09T07:58:00Z</dcterms:modified>
</cp:coreProperties>
</file>