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28" autoAdjust="0"/>
  </p:normalViewPr>
  <p:slideViewPr>
    <p:cSldViewPr>
      <p:cViewPr>
        <p:scale>
          <a:sx n="60" d="100"/>
          <a:sy n="60" d="100"/>
        </p:scale>
        <p:origin x="-1656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1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663DA38-0303-4C2C-B3CC-D66604D7C563}" type="datetimeFigureOut">
              <a:rPr lang="ru-RU" smtClean="0"/>
              <a:t>21.06.2012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E3C7EB1-643C-4CB7-A397-D70323A872A7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5112568"/>
          </a:xfrm>
        </p:spPr>
        <p:txBody>
          <a:bodyPr>
            <a:normAutofit fontScale="92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uk-UA" b="1" i="1" spc="50" dirty="0" smtClean="0">
              <a:ln w="11430">
                <a:solidFill>
                  <a:schemeClr val="tx2">
                    <a:lumMod val="7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b="1" i="1" spc="50" dirty="0" smtClean="0">
              <a:ln w="11430">
                <a:solidFill>
                  <a:schemeClr val="tx2">
                    <a:lumMod val="75000"/>
                  </a:scheme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48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/>
                <a:ea typeface="Times New Roman"/>
              </a:rPr>
              <a:t>До 100-річчя </a:t>
            </a:r>
            <a:r>
              <a:rPr lang="uk-UA" sz="48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/>
                <a:ea typeface="Times New Roman"/>
              </a:rPr>
              <a:t>від</a:t>
            </a:r>
            <a:r>
              <a:rPr lang="ru-RU" sz="48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/>
                <a:ea typeface="Times New Roman"/>
              </a:rPr>
              <a:t> дня народження </a:t>
            </a:r>
            <a:r>
              <a:rPr lang="uk-UA" sz="4800" b="1" i="1" spc="50" dirty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/>
                <a:ea typeface="Times New Roman"/>
              </a:rPr>
              <a:t>кандидата технічних наук, викладача і науковця</a:t>
            </a:r>
            <a:endParaRPr lang="ru-RU" sz="4800" b="1" spc="50" dirty="0" smtClean="0">
              <a:ln w="11430">
                <a:solidFill>
                  <a:schemeClr val="tx2">
                    <a:lumMod val="75000"/>
                  </a:schemeClr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48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/>
                <a:ea typeface="Times New Roman"/>
              </a:rPr>
              <a:t>Гелела Семеновича Ялпачика </a:t>
            </a:r>
            <a:endParaRPr lang="ru-RU" sz="4800" b="1" spc="50" dirty="0" smtClean="0">
              <a:ln w="11430">
                <a:solidFill>
                  <a:schemeClr val="tx2">
                    <a:lumMod val="75000"/>
                  </a:schemeClr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331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581128"/>
            <a:ext cx="8064896" cy="2016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Ялпачик Г. С.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 К критике расчета барабана (из пояснительной записки к дипломному проекту «Зерновой комбайн») / Г. С. Ялпачик // Научные записки / НКЗ СССР; Мелитопольский ин-т инженеров-механиков сельского хозяйства им. ОГПУ; редкол. Г. Ф. Гулливер и др. – Харьков, 1938. – Выпуск первый. – С. 73-78.</a:t>
            </a:r>
            <a:endParaRPr lang="ru-RU" sz="2000" dirty="0">
              <a:solidFill>
                <a:schemeClr val="accent2">
                  <a:lumMod val="60000"/>
                  <a:lumOff val="40000"/>
                </a:schemeClr>
              </a:solidFill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32" y="270657"/>
            <a:ext cx="3066272" cy="39504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344" y="270657"/>
            <a:ext cx="3168137" cy="39504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3964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229200"/>
            <a:ext cx="8686800" cy="1224136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ru-RU" sz="2000" b="1" dirty="0" smtClean="0">
                <a:latin typeface="Georgia" pitchFamily="18" charset="0"/>
                <a:ea typeface="Calibri"/>
                <a:cs typeface="Times New Roman"/>
              </a:rPr>
              <a:t>  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Ялпачик </a:t>
            </a:r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Г. 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Автомат управления лотками стенда КО-1608 / Г. С. Ялпачик, А. Бородай // Техника в сельском хозяйстве. – 1962. - № 6. – С. 80-83.</a:t>
            </a:r>
          </a:p>
          <a:p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2346"/>
            <a:ext cx="3226690" cy="4212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29798"/>
            <a:ext cx="3218911" cy="4212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190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628800"/>
            <a:ext cx="4104456" cy="4032448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Ялпачик, Г. С.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 Исследование натяжения клиноременных передач сельскохозяйственных машин : автореферат дис... канд. техн. наук  / Г. С. Ялпачик ; ВИСХОМ. - М. : [б. и.], 1967. - 22 с.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17" y="188640"/>
            <a:ext cx="4248472" cy="62646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267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0522" y="1514462"/>
            <a:ext cx="4104456" cy="3352385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Ялпачик Г. С.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 Шесть лекций по курсу «Детали машин»: для студ. заочников / Г. С. Ялпачик; МИМСХ. – Мелитополь, 1968. - 45 с.</a:t>
            </a:r>
          </a:p>
          <a:p>
            <a:endParaRPr lang="ru-RU" sz="2400" dirty="0">
              <a:latin typeface="Georgia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368874" cy="63502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7751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797152"/>
            <a:ext cx="7776864" cy="1586806"/>
          </a:xfrm>
        </p:spPr>
        <p:txBody>
          <a:bodyPr>
            <a:normAutofit fontScale="92500"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ru-RU" sz="19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Ялпачик Г. С. </a:t>
            </a:r>
            <a:r>
              <a:rPr lang="ru-RU" sz="19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Ротационный динамометр для стендов замкнутого контура / Г. С. Ялпачик, В. И. Лебедев, Ф. Е. Ялпачик // Научные труды УСХА / УСХА; редкол. В. А. Аранзон и др. – К., 1971. – Вып. 52: Повышение работоспособности ременных передач. – С. 91-96.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1886"/>
            <a:ext cx="3266272" cy="43372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4118"/>
            <a:ext cx="3205981" cy="43050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1421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5013176"/>
            <a:ext cx="7776864" cy="165618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ru-RU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Ялпачик Г. С. </a:t>
            </a:r>
            <a:r>
              <a:rPr lang="ru-RU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Вероятностный фракционный состав измельченных стеблей / Г. С. Ялпачик, Ф. Е. Ялпачик // Механизация и электрификация сельского хозяйства. – 1986. - № 5. – С. 57-58.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0777"/>
            <a:ext cx="3520375" cy="43206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0776"/>
            <a:ext cx="3446034" cy="43206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858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5812" y="1916832"/>
            <a:ext cx="4316668" cy="3469382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Ялпачик Г. С. 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Переработка рисовой соломы на корм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 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Calibri"/>
                <a:cs typeface="Times New Roman"/>
              </a:rPr>
              <a:t>/ Г. С. Ялпачик, Ф. Е. Ялпачик. – М.: Агропромиздат, 1988. – 64 с.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84" y="476672"/>
            <a:ext cx="3875476" cy="58786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0574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700808"/>
            <a:ext cx="4222304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</a:rPr>
              <a:t>Кормодробилки: конструкция, расчет 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</a:rPr>
              <a:t>[Текст] / Ф. Е.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</a:rPr>
              <a:t>Ялпачик, Г. С. Ялпачик, Н. Л. Крыжачковский, В. Н. Кюрчев; под ред. Г. С.  Ялпачик. - Запорожье : Коммунар, 1992. - 290 с.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27" y="476672"/>
            <a:ext cx="3846633" cy="59766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4135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565" y="476672"/>
            <a:ext cx="7467600" cy="4525963"/>
          </a:xfrm>
        </p:spPr>
        <p:txBody>
          <a:bodyPr>
            <a:normAutofit fontScale="92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6576" lvl="0" indent="0" algn="ctr">
              <a:buClr>
                <a:srgbClr val="6EA0B0"/>
              </a:buClr>
              <a:buNone/>
            </a:pPr>
            <a:r>
              <a:rPr lang="ru-RU" sz="40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 п</a:t>
            </a:r>
            <a:r>
              <a:rPr lang="uk-UA" sz="40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овним </a:t>
            </a:r>
            <a:r>
              <a:rPr lang="uk-UA" sz="40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переліком</a:t>
            </a:r>
          </a:p>
          <a:p>
            <a:pPr marL="36576" lvl="0" indent="0" algn="ctr">
              <a:buClr>
                <a:srgbClr val="6EA0B0"/>
              </a:buClr>
              <a:buNone/>
            </a:pPr>
            <a:r>
              <a:rPr lang="uk-UA" sz="40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публікацій</a:t>
            </a:r>
          </a:p>
          <a:p>
            <a:pPr marL="36576" lvl="0" indent="0" algn="ctr">
              <a:buClr>
                <a:srgbClr val="6EA0B0"/>
              </a:buClr>
              <a:buNone/>
            </a:pPr>
            <a:r>
              <a:rPr lang="uk-UA" sz="40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Гелела Семеновича Ялпачика</a:t>
            </a:r>
            <a:r>
              <a:rPr lang="uk-UA" sz="44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uk-UA" sz="4400" b="1" i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6576" lvl="0" indent="0" algn="ctr">
              <a:buClr>
                <a:srgbClr val="6EA0B0"/>
              </a:buClr>
              <a:buNone/>
            </a:pPr>
            <a:r>
              <a:rPr lang="uk-UA" sz="40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можна </a:t>
            </a:r>
            <a:r>
              <a:rPr lang="uk-UA" sz="40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ознайомитись в</a:t>
            </a:r>
          </a:p>
          <a:p>
            <a:pPr marL="36576" lvl="0" indent="0" algn="ctr">
              <a:buClr>
                <a:srgbClr val="6EA0B0"/>
              </a:buClr>
              <a:buNone/>
            </a:pPr>
            <a:r>
              <a:rPr lang="uk-UA" sz="40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науковій </a:t>
            </a:r>
            <a:r>
              <a:rPr lang="uk-UA" sz="40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бібліотеці</a:t>
            </a:r>
          </a:p>
          <a:p>
            <a:pPr marL="36576" lvl="0" indent="0" algn="ctr">
              <a:buClr>
                <a:srgbClr val="6EA0B0"/>
              </a:buClr>
              <a:buNone/>
            </a:pPr>
            <a:r>
              <a:rPr lang="uk-UA" sz="40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ТДАТУ</a:t>
            </a:r>
            <a:endParaRPr lang="ru-RU" sz="4000" b="1" i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3212977"/>
            <a:ext cx="2448271" cy="2808311"/>
          </a:xfrm>
          <a:prstGeom prst="roundRect">
            <a:avLst>
              <a:gd name="adj" fmla="val 11111"/>
            </a:avLst>
          </a:prstGeom>
          <a:ln w="28575" cap="rnd">
            <a:solidFill>
              <a:schemeClr val="accent2">
                <a:lumMod val="40000"/>
                <a:lumOff val="60000"/>
              </a:schemeClr>
            </a:solidFill>
            <a:prstDash val="solid"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  <a:reflection blurRad="6350" stA="50000" endA="300" endPos="55500" dist="101600" dir="5400000" sy="-100000" algn="bl" rotWithShape="0"/>
          </a:effectLst>
          <a:scene3d>
            <a:camera prst="orthographicFron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91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66211" y="1196752"/>
            <a:ext cx="4696758" cy="2592288"/>
          </a:xfrm>
        </p:spPr>
        <p:txBody>
          <a:bodyPr>
            <a:normAutofit fontScale="8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i="1" spc="50" dirty="0" smtClean="0">
              <a:ln w="11430">
                <a:solidFill>
                  <a:schemeClr val="accent6">
                    <a:lumMod val="7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 algn="ctr"/>
            <a:r>
              <a:rPr lang="ru-RU" sz="6300" b="1" i="1" spc="50" dirty="0" smtClean="0">
                <a:ln w="11430"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Ялпачик Гелел Семенович</a:t>
            </a:r>
          </a:p>
          <a:p>
            <a:pPr algn="ctr"/>
            <a:r>
              <a:rPr lang="ru-RU" sz="6300" b="1" i="1" spc="50" dirty="0" smtClean="0">
                <a:ln w="11430"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1912- 1993</a:t>
            </a:r>
            <a:endParaRPr lang="ru-RU" sz="6300" b="1" spc="50" dirty="0">
              <a:ln w="11430"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542358" cy="44644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7" name="Picture 3" descr="C:\Documents and Settings\Читатель\Мои документы\ingenieri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386" y="4336337"/>
            <a:ext cx="3744416" cy="252166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0134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5760640" cy="4536504"/>
          </a:xfrm>
        </p:spPr>
        <p:txBody>
          <a:bodyPr>
            <a:norm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sz="32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Times New Roman"/>
              </a:rPr>
              <a:t>Ялпачик Гелел </a:t>
            </a:r>
            <a:r>
              <a:rPr lang="ru-RU" sz="3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Times New Roman"/>
              </a:rPr>
              <a:t>Семенович, засновник династ</a:t>
            </a:r>
            <a:r>
              <a:rPr lang="uk-UA" sz="3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Times New Roman"/>
              </a:rPr>
              <a:t>ії викладачів Вищої школи,</a:t>
            </a:r>
            <a:r>
              <a:rPr lang="ru-RU" sz="3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Times New Roman"/>
              </a:rPr>
              <a:t> пройшов </a:t>
            </a:r>
            <a:r>
              <a:rPr lang="ru-RU" sz="32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Times New Roman"/>
              </a:rPr>
              <a:t>великий життєвий шлях від десятника- будівельника до наукового працівника вузу</a:t>
            </a:r>
            <a:r>
              <a:rPr lang="ru-RU" sz="3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  <a:ea typeface="Times New Roman"/>
              </a:rPr>
              <a:t>. </a:t>
            </a:r>
            <a:endParaRPr lang="ru-RU" sz="3200" dirty="0">
              <a:solidFill>
                <a:schemeClr val="accent2">
                  <a:lumMod val="60000"/>
                  <a:lumOff val="40000"/>
                </a:schemeClr>
              </a:solidFill>
              <a:latin typeface="Georgia" pitchFamily="18" charset="0"/>
              <a:ea typeface="Times New Roman"/>
            </a:endParaRPr>
          </a:p>
          <a:p>
            <a:endParaRPr lang="ru-RU" dirty="0"/>
          </a:p>
        </p:txBody>
      </p:sp>
      <p:pic>
        <p:nvPicPr>
          <p:cNvPr id="2051" name="Picture 3" descr="C:\Documents and Settings\Читатель\Мои документы\1255540836_g.jalpach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68960"/>
            <a:ext cx="2760836" cy="3517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8652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78" y="764704"/>
            <a:ext cx="7360734" cy="5472608"/>
          </a:xfrm>
        </p:spPr>
        <p:txBody>
          <a:bodyPr>
            <a:normAutofit lnSpcReduction="1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Закінчивши в 1937 році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Мелітопольський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інститут інженерів-механіків сільського господарства, Гелел Семенович майже все життя присвятив справі навчання і виховання студентів. З 1938 по 1940 рік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він працював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асистентом кафедри «Опір матеріалів», а з 1940 р. в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иконував обов'язки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доцента кафедри «Трактори і автомобілі". Після повернення інституту з евакуації, Гелел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Семенович продовжив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працювати на цій кафедрі старшим викладачем.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3074" name="Picture 2" descr="C:\Documents and Settings\Читатель\Мои документы\pap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59795">
            <a:off x="7222952" y="533966"/>
            <a:ext cx="1987244" cy="198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78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0666" y="332656"/>
            <a:ext cx="5362303" cy="6336704"/>
          </a:xfrm>
        </p:spPr>
        <p:txBody>
          <a:bodyPr>
            <a:normAutofit lnSpcReduction="1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З 1950 по 1967 р. Гелел Семенович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викладав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в Мелітопольському сільськогосподарському технікумі. Викладацька діяльність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поєднувалась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з науково-дослідною роботою. У співдружності з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ІТР Бердянського заводу сільськогосподарських машин, Г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. С.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Ялпачик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виконав розрахунки ріжучих апаратів, мотовила і карданних передач жаток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ЖРБ-4,9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,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ЖРБ-3,2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.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4100" name="Picture 4" descr="C:\Documents and Settings\Читатель\Мои документы\1332666443_r13.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3266834" cy="23418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099" name="Picture 3" descr="C:\Documents and Settings\Читатель\Мои документы\1332666426_r13.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967" y="2204864"/>
            <a:ext cx="2171700" cy="23241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098" name="Picture 2" descr="C:\Documents and Settings\Читатель\Мои документы\1332666694_r13.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91" y="3933056"/>
            <a:ext cx="2301670" cy="23081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1739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5616624" cy="6264696"/>
          </a:xfrm>
        </p:spPr>
        <p:txBody>
          <a:bodyPr>
            <a:normAutofit lnSpcReduction="1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Times New Roman"/>
              </a:rPr>
              <a:t>    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З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1962 року Г. С.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Ялпачик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брав участь в дослідженнях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клиноремінних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передач сільгоспмашин, які проводила кафедра «Деталі машин»  разом з НІРПом, Херсонським комбайновим заводом і Бердянським заводом сільгоспмашин.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Результати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зазначених робіт увійшли в дисертацію на здобуття наукового ступеня кандидата технічних наук, яка успішно була захищена автором в 1967 році.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48680"/>
            <a:ext cx="3264363" cy="51845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8860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5131296" cy="5760640"/>
          </a:xfrm>
        </p:spPr>
        <p:txBody>
          <a:bodyPr>
            <a:normAutofit fontScale="92500" lnSpcReduction="2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У вересні 1967 року </a:t>
            </a:r>
            <a:endParaRPr lang="ru-RU" i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Ялпачик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Г. С. </a:t>
            </a:r>
            <a:r>
              <a:rPr lang="uk-UA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повертається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 в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інститут на посаду старшого викладача кафедри «Деталі машин та опір матеріалів», а з 1968 року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його обирають 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доцентом </a:t>
            </a:r>
            <a:r>
              <a:rPr lang="ru-RU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кафедри</a:t>
            </a: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.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Поряд з усіма видами навчальної та виховної роботи, Гелел Семенович веде науково-дослідну та методичну роботу, активно працює зі студентами в гуртках НДРС.</a:t>
            </a:r>
            <a:endParaRPr lang="ru-RU" sz="24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D:\книга ТГАТУ\фото ТГАТУ\1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64194" y="908720"/>
            <a:ext cx="3526507" cy="2880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0090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7632848" cy="5400600"/>
          </a:xfrm>
        </p:spPr>
        <p:txBody>
          <a:bodyPr>
            <a:normAutofit fontScale="850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i="1" dirty="0" smtClean="0">
                <a:latin typeface="Times New Roman"/>
                <a:ea typeface="Times New Roman"/>
              </a:rPr>
              <a:t>     </a:t>
            </a:r>
            <a:r>
              <a:rPr lang="ru-RU" sz="36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Гелел </a:t>
            </a:r>
            <a:r>
              <a:rPr lang="ru-RU" sz="3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Семенович Ялпачик - один з ініціаторів, а </a:t>
            </a:r>
            <a:r>
              <a:rPr lang="ru-RU" sz="36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згодом </a:t>
            </a:r>
            <a:r>
              <a:rPr lang="ru-RU" sz="3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і редактор першого випуску «Бібліографічного покажчика літератури (наукові статті співробітників МІМСХ, видані з 1932 по 1977 роки</a:t>
            </a:r>
            <a:r>
              <a:rPr lang="ru-RU" sz="36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)».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36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Висока </a:t>
            </a:r>
            <a:r>
              <a:rPr lang="ru-RU" sz="3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ерудиція і культура, принциповість і вимогливість дозволили Гелелу Семеновичу зробити великий внесок у справу підготовки фахівців сільськогосподарського виробництва. Його сумлінна </a:t>
            </a:r>
            <a:r>
              <a:rPr lang="ru-RU" sz="36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праця </a:t>
            </a:r>
            <a:r>
              <a:rPr lang="ru-RU" sz="3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відзначена численними подяками в наказах та медаллю «Ветеран праці».</a:t>
            </a:r>
            <a:endParaRPr lang="ru-RU" sz="36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ea typeface="Times New Roman"/>
            </a:endParaRPr>
          </a:p>
          <a:p>
            <a:pPr lvl="0">
              <a:buClr>
                <a:srgbClr val="F0A22E"/>
              </a:buClr>
            </a:pPr>
            <a:endParaRPr lang="ru-RU" sz="3000" dirty="0">
              <a:solidFill>
                <a:srgbClr val="4E3B3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endParaRPr lang="ru-RU" sz="24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377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136904" cy="5102027"/>
          </a:xfrm>
        </p:spPr>
        <p:txBody>
          <a:bodyPr>
            <a:normAutofit fontScale="8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indent="0">
              <a:spcAft>
                <a:spcPts val="0"/>
              </a:spcAft>
              <a:buNone/>
            </a:pPr>
            <a:endParaRPr lang="ru-RU" b="1" i="1" spc="50" dirty="0" smtClean="0">
              <a:ln w="11430">
                <a:solidFill>
                  <a:schemeClr val="tx2">
                    <a:lumMod val="75000"/>
                  </a:scheme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 indent="0" algn="ctr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 Презентуємо </a:t>
            </a: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публікаці</a:t>
            </a:r>
            <a:r>
              <a:rPr lang="uk-UA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ї</a:t>
            </a: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</a:p>
          <a:p>
            <a:pPr indent="0" algn="ctr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та книги</a:t>
            </a:r>
          </a:p>
          <a:p>
            <a:pPr indent="0" algn="ctr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Гелела </a:t>
            </a:r>
            <a:r>
              <a:rPr lang="ru-RU" sz="5400" b="1" i="1" spc="50" dirty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Семеновича </a:t>
            </a: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Ялпачика,</a:t>
            </a:r>
          </a:p>
          <a:p>
            <a:pPr indent="0" algn="ctr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 як</a:t>
            </a:r>
            <a:r>
              <a:rPr lang="uk-UA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і</a:t>
            </a: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5400" b="1" i="1" spc="50" dirty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є </a:t>
            </a:r>
            <a:r>
              <a:rPr lang="ru-RU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в фондах</a:t>
            </a:r>
          </a:p>
          <a:p>
            <a:pPr indent="0" algn="ctr">
              <a:lnSpc>
                <a:spcPct val="110000"/>
              </a:lnSpc>
              <a:spcAft>
                <a:spcPts val="0"/>
              </a:spcAft>
              <a:buNone/>
            </a:pPr>
            <a:r>
              <a:rPr lang="uk-UA" sz="5400" b="1" i="1" spc="50" dirty="0" smtClean="0">
                <a:ln w="11430"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наукової бібліотеки ТДАТУ</a:t>
            </a:r>
            <a:endParaRPr lang="ru-RU" sz="5400" b="1" spc="50" dirty="0">
              <a:ln w="11430">
                <a:solidFill>
                  <a:schemeClr val="tx2">
                    <a:lumMod val="75000"/>
                  </a:schemeClr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  <a:p>
            <a:pPr>
              <a:lnSpc>
                <a:spcPct val="110000"/>
              </a:lnSpc>
            </a:pP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118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316</TotalTime>
  <Words>755</Words>
  <Application>Microsoft Office PowerPoint</Application>
  <PresentationFormat>Экран (4:3)</PresentationFormat>
  <Paragraphs>36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Техническая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Читатель</dc:creator>
  <cp:lastModifiedBy>Читатель</cp:lastModifiedBy>
  <cp:revision>31</cp:revision>
  <dcterms:created xsi:type="dcterms:W3CDTF">2012-06-19T10:46:43Z</dcterms:created>
  <dcterms:modified xsi:type="dcterms:W3CDTF">2012-06-21T08:49:19Z</dcterms:modified>
</cp:coreProperties>
</file>