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72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E6B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7" autoAdjust="0"/>
    <p:restoredTop sz="94660"/>
  </p:normalViewPr>
  <p:slideViewPr>
    <p:cSldViewPr>
      <p:cViewPr varScale="1">
        <p:scale>
          <a:sx n="74" d="100"/>
          <a:sy n="74" d="100"/>
        </p:scale>
        <p:origin x="18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hyperlink" Target="http://www.mendeley.com/download-desktop-new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yendnoteweb.com/" TargetMode="External"/><Relationship Id="rId3" Type="http://schemas.openxmlformats.org/officeDocument/2006/relationships/hyperlink" Target="https://www.zotero.org/support/quick_start_guide" TargetMode="External"/><Relationship Id="rId7" Type="http://schemas.openxmlformats.org/officeDocument/2006/relationships/hyperlink" Target="http://surl.li/rxwu" TargetMode="External"/><Relationship Id="rId2" Type="http://schemas.openxmlformats.org/officeDocument/2006/relationships/hyperlink" Target="https://www.zotero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ndeley.com/guides" TargetMode="External"/><Relationship Id="rId5" Type="http://schemas.openxmlformats.org/officeDocument/2006/relationships/hyperlink" Target="https://www.mendeley.com/" TargetMode="External"/><Relationship Id="rId4" Type="http://schemas.openxmlformats.org/officeDocument/2006/relationships/hyperlink" Target="http://surl.li/rxws" TargetMode="External"/><Relationship Id="rId9" Type="http://schemas.openxmlformats.org/officeDocument/2006/relationships/hyperlink" Target="http://surl.li/rxw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59898"/>
            <a:ext cx="8587680" cy="2781070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6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6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Бібліографічні менеджери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077072"/>
            <a:ext cx="8640960" cy="2016224"/>
          </a:xfrm>
        </p:spPr>
        <p:txBody>
          <a:bodyPr>
            <a:noAutofit/>
          </a:bodyPr>
          <a:lstStyle/>
          <a:p>
            <a:pPr algn="ctr"/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Програми, які створені для зберігання бібліографічних даних, повних текстів, оформлення посилань та списків літератури для їх подальшого використання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1AF2F7-75A2-A2C0-DDD2-6C77BC45E4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9846"/>
            <a:ext cx="1608115" cy="16081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272808" cy="77809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Організація роботи </a:t>
            </a:r>
            <a:r>
              <a:rPr lang="uk-UA" sz="36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Mendeley</a:t>
            </a:r>
            <a:endParaRPr lang="uk-UA" sz="3600" i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47800"/>
            <a:ext cx="5616624" cy="5221560"/>
          </a:xfrm>
        </p:spPr>
        <p:txBody>
          <a:bodyPr>
            <a:normAutofit fontScale="92500"/>
          </a:bodyPr>
          <a:lstStyle/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200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Створення облікового запису</a:t>
            </a:r>
          </a:p>
          <a:p>
            <a:pPr>
              <a:buClr>
                <a:srgbClr val="660033"/>
              </a:buClr>
              <a:buNone/>
            </a:pPr>
            <a:r>
              <a:rPr lang="uk-UA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https://www.mendeley.com/</a:t>
            </a:r>
            <a:endParaRPr lang="uk-UA" sz="22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Завантаження програми на робочий стіл</a:t>
            </a:r>
          </a:p>
          <a:p>
            <a:pPr>
              <a:buClr>
                <a:srgbClr val="660033"/>
              </a:buClr>
              <a:buNone/>
            </a:pPr>
            <a:r>
              <a:rPr lang="en-US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www.mendeley.com/download-desktop-new</a:t>
            </a:r>
            <a:r>
              <a:rPr lang="uk-UA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Встановлення </a:t>
            </a:r>
            <a:r>
              <a:rPr lang="uk-UA" sz="2200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плагіну</a:t>
            </a:r>
            <a:r>
              <a:rPr lang="en-US" sz="2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Mendeley Web Importer</a:t>
            </a:r>
            <a:endParaRPr lang="uk-UA" sz="2200" b="1" i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Додавання посилання автоматично</a:t>
            </a: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Додавання посилання вручну</a:t>
            </a: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ru-RU" sz="2200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Додавання</a:t>
            </a:r>
            <a:r>
              <a:rPr lang="ru-RU" sz="2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посилань</a:t>
            </a:r>
            <a:r>
              <a:rPr lang="ru-RU" sz="2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файлу RIS</a:t>
            </a: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Створення Бібліографії</a:t>
            </a:r>
          </a:p>
          <a:p>
            <a:pPr>
              <a:buClr>
                <a:srgbClr val="660033"/>
              </a:buClr>
              <a:buNone/>
            </a:pPr>
            <a:r>
              <a:rPr lang="uk-UA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2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Відео та навчальні посібники щодо користування </a:t>
            </a:r>
            <a:r>
              <a:rPr lang="en-US" sz="2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Mendeley</a:t>
            </a:r>
            <a:endParaRPr lang="uk-UA" sz="2200" b="1" i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https://www.mendeley.com/guides</a:t>
            </a:r>
          </a:p>
          <a:p>
            <a:pPr>
              <a:buNone/>
            </a:pPr>
            <a:r>
              <a:rPr lang="uk-UA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http://surl.li/rxwu</a:t>
            </a:r>
            <a:endParaRPr lang="uk-UA" sz="22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660033"/>
              </a:buClr>
              <a:buNone/>
            </a:pPr>
            <a:endParaRPr lang="uk-UA" sz="2000" dirty="0">
              <a:solidFill>
                <a:srgbClr val="660033"/>
              </a:solidFill>
              <a:latin typeface="Georgia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 l="5397" t="6696" r="4580" b="9330"/>
          <a:stretch>
            <a:fillRect/>
          </a:stretch>
        </p:blipFill>
        <p:spPr bwMode="auto">
          <a:xfrm>
            <a:off x="5652120" y="1052736"/>
            <a:ext cx="3308131" cy="55739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332656"/>
            <a:ext cx="5976664" cy="2232248"/>
          </a:xfrm>
        </p:spPr>
        <p:txBody>
          <a:bodyPr>
            <a:noAutofit/>
          </a:bodyPr>
          <a:lstStyle/>
          <a:p>
            <a:pPr algn="just"/>
            <a:r>
              <a:rPr lang="uk-UA" sz="24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Zotero</a:t>
            </a:r>
            <a:r>
              <a:rPr lang="uk-UA" sz="24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 зручна, безкоштовна програма, яка може витягувати бібліографічну інформацію з тисячі сайтів. Незамінний помічник для наукових співробітників, аспірантів, студентів та всіх, хто публікує наукові тексти.</a:t>
            </a:r>
            <a:endParaRPr lang="uk-UA" sz="2400" dirty="0">
              <a:solidFill>
                <a:srgbClr val="660033"/>
              </a:solidFill>
            </a:endParaRPr>
          </a:p>
        </p:txBody>
      </p:sp>
      <p:pic>
        <p:nvPicPr>
          <p:cNvPr id="4" name="Picture 4" descr="Zotero Plugin Add-on Pc Microsoft Word Missing - YouTub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2564524" cy="2448272"/>
          </a:xfrm>
          <a:prstGeom prst="ellipse">
            <a:avLst/>
          </a:prstGeom>
          <a:ln w="63500" cap="rnd">
            <a:solidFill>
              <a:srgbClr val="6600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67544" y="889844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660033"/>
              </a:buClr>
            </a:pPr>
            <a:r>
              <a:rPr lang="en-US" sz="24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Zotero</a:t>
            </a:r>
            <a:r>
              <a:rPr lang="en-US" sz="24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дозволить вам:</a:t>
            </a:r>
          </a:p>
          <a:p>
            <a:pPr>
              <a:buClr>
                <a:srgbClr val="660033"/>
              </a:buClr>
            </a:pPr>
            <a:endParaRPr lang="uk-UA" sz="800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1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Імпортувати та зберігати бібліографічну інформацію з </a:t>
            </a:r>
            <a:r>
              <a:rPr lang="en-US" sz="21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PDF-</a:t>
            </a:r>
            <a:r>
              <a:rPr lang="uk-UA" sz="21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файлів, баз даних, каталогів бібліотек, </a:t>
            </a:r>
            <a:r>
              <a:rPr lang="uk-UA" sz="2100" b="1" i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веб-сайтів</a:t>
            </a:r>
            <a:r>
              <a:rPr lang="uk-UA" sz="21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із знімками тощо;</a:t>
            </a:r>
          </a:p>
          <a:p>
            <a:pPr marL="285750" indent="-285750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1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Миттєво створювати та форматувати текстові цитати та бібліографію;</a:t>
            </a:r>
          </a:p>
          <a:p>
            <a:pPr marL="285750" indent="-285750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1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Синхронізуватися з сервером для зберігання вашої бази даних;</a:t>
            </a:r>
          </a:p>
          <a:p>
            <a:pPr marL="285750" indent="-285750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1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Індексувати бази даних;</a:t>
            </a:r>
          </a:p>
          <a:p>
            <a:pPr marL="285750" indent="-285750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1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 ваш профіль </a:t>
            </a:r>
            <a:r>
              <a:rPr lang="en-US" sz="21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</a:t>
            </a:r>
            <a:r>
              <a:rPr lang="uk-UA" sz="21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100" b="1" i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1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вимагає для роботи постійного підключення до Інтернету;</a:t>
            </a:r>
          </a:p>
          <a:p>
            <a:pPr marL="285750" indent="-285750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21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Ліміт безкоштовної книжкової полиці: 300 Мб.</a:t>
            </a:r>
            <a:endParaRPr lang="x-none" sz="2100" b="1" i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12968" cy="720080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Створення власної бібліотеки </a:t>
            </a:r>
            <a:r>
              <a:rPr lang="en-US" sz="4000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Zotero</a:t>
            </a:r>
            <a:endParaRPr lang="uk-UA" sz="4000" b="1" i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767808"/>
          </a:xfrm>
        </p:spPr>
        <p:txBody>
          <a:bodyPr>
            <a:normAutofit fontScale="92500"/>
          </a:bodyPr>
          <a:lstStyle/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Створення колекції</a:t>
            </a:r>
            <a:endParaRPr lang="en-US" b="1" i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Імпорт посилань</a:t>
            </a: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Створення записів вручну</a:t>
            </a: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Імпорт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посилань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плагіна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Zotero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connector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посилань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плагіну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текстового </a:t>
            </a:r>
            <a:r>
              <a:rPr lang="ru-RU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процесора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i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Zotero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ru-RU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en-US" b="1" i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Створення списку посилань/бібліографії за міжнародними стилями</a:t>
            </a:r>
          </a:p>
          <a:p>
            <a:pPr>
              <a:buNone/>
            </a:pPr>
            <a:r>
              <a:rPr lang="ru-RU" b="1" dirty="0">
                <a:solidFill>
                  <a:srgbClr val="660033"/>
                </a:solidFill>
              </a:rPr>
              <a:t>  </a:t>
            </a:r>
            <a:r>
              <a:rPr lang="ru-RU" sz="22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Навчальні</a:t>
            </a:r>
            <a:r>
              <a:rPr lang="ru-RU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користування</a:t>
            </a:r>
            <a:r>
              <a:rPr lang="ru-RU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програмою</a:t>
            </a:r>
            <a:r>
              <a:rPr lang="ru-RU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ZOTERO:</a:t>
            </a:r>
          </a:p>
          <a:p>
            <a:pPr algn="ctr">
              <a:buNone/>
            </a:pPr>
            <a:r>
              <a:rPr lang="en-US" sz="2200" b="1" u="sng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https://www.zotero.org/support/quick_start_guide</a:t>
            </a:r>
            <a:endParaRPr lang="uk-UA" sz="2200" b="1" u="sng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400" b="1" u="sng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http://surl.li/rxws</a:t>
            </a:r>
            <a:endParaRPr lang="en-US" sz="2200" b="1" i="1" u="sng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b="1" i="1" dirty="0"/>
          </a:p>
          <a:p>
            <a:pPr>
              <a:buNone/>
            </a:pPr>
            <a:endParaRPr lang="ru-RU" b="1" i="1" dirty="0"/>
          </a:p>
          <a:p>
            <a:pPr>
              <a:buFont typeface="Wingdings" pitchFamily="2" charset="2"/>
              <a:buChar char="Ø"/>
            </a:pPr>
            <a:endParaRPr lang="uk-UA" dirty="0"/>
          </a:p>
          <a:p>
            <a:pPr>
              <a:buFont typeface="Wingdings" pitchFamily="2" charset="2"/>
              <a:buChar char="Ø"/>
            </a:pPr>
            <a:endParaRPr lang="uk-UA" dirty="0"/>
          </a:p>
          <a:p>
            <a:pPr>
              <a:buFont typeface="Wingdings" pitchFamily="2" charset="2"/>
              <a:buChar char="Ø"/>
            </a:pPr>
            <a:endParaRPr lang="uk-U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04664"/>
            <a:ext cx="5832648" cy="1584176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EndNote</a:t>
            </a:r>
            <a:r>
              <a:rPr lang="en-US" sz="24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4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комерційна система управління бібліографічною інформацією, що дозволяє завантажувати та форматувати посилання за численними стандартами цитування  </a:t>
            </a:r>
            <a:endParaRPr lang="uk-UA" sz="2400" dirty="0">
              <a:solidFill>
                <a:srgbClr val="66003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708920"/>
            <a:ext cx="8435280" cy="3960440"/>
          </a:xfrm>
        </p:spPr>
        <p:txBody>
          <a:bodyPr>
            <a:normAutofit fontScale="77500" lnSpcReduction="20000"/>
          </a:bodyPr>
          <a:lstStyle/>
          <a:p>
            <a:pPr marL="0" lvl="0" indent="0" algn="ctr">
              <a:spcBef>
                <a:spcPts val="600"/>
              </a:spcBef>
              <a:buClr>
                <a:srgbClr val="660033"/>
              </a:buClr>
              <a:buNone/>
            </a:pPr>
            <a:r>
              <a:rPr lang="en-US" sz="2400" b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EndNote</a:t>
            </a:r>
            <a:r>
              <a:rPr lang="en-US" sz="24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дозволить вам:</a:t>
            </a:r>
          </a:p>
          <a:p>
            <a:pPr marL="0" lvl="0" indent="0" algn="ctr">
              <a:spcBef>
                <a:spcPts val="600"/>
              </a:spcBef>
              <a:buClr>
                <a:srgbClr val="660033"/>
              </a:buClr>
              <a:buNone/>
            </a:pPr>
            <a:endParaRPr lang="ru-RU" sz="1000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Bef>
                <a:spcPts val="600"/>
              </a:spcBef>
              <a:buClr>
                <a:srgbClr val="660033"/>
              </a:buClr>
              <a:buNone/>
            </a:pPr>
            <a:endParaRPr lang="ru-RU" sz="1000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660033"/>
              </a:buClr>
              <a:buFont typeface="Wingdings" pitchFamily="2" charset="2"/>
              <a:buChar char="Ø"/>
            </a:pPr>
            <a:r>
              <a:rPr lang="ru-RU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у свою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бібліотеку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en-US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Web of Science</a:t>
            </a:r>
            <a:endParaRPr lang="ru-RU" b="1" i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Якісно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відбирати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бібліографічну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Інтернеті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таких як</a:t>
            </a:r>
            <a:r>
              <a:rPr lang="uk-UA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PubMed</a:t>
            </a:r>
            <a:r>
              <a:rPr lang="en-US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Google Scholar 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spcBef>
                <a:spcPts val="600"/>
              </a:spcBef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EndNote</a:t>
            </a:r>
            <a:r>
              <a:rPr lang="en-US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ril Fatface" panose="020B0604020202020204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базу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захищену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паролем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доступну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будь-якого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підключення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там записи.</a:t>
            </a:r>
          </a:p>
          <a:p>
            <a:pPr lvl="0" algn="just">
              <a:spcBef>
                <a:spcPts val="600"/>
              </a:spcBef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колективно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записи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EndNote</a:t>
            </a:r>
            <a:r>
              <a:rPr lang="en-US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полегшення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spcBef>
                <a:spcPts val="600"/>
              </a:spcBef>
              <a:buClr>
                <a:srgbClr val="660033"/>
              </a:buClr>
              <a:buFont typeface="Wingdings" pitchFamily="2" charset="2"/>
              <a:buChar char="Ø"/>
            </a:pP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форматований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бібліографічних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стилів</a:t>
            </a:r>
            <a:r>
              <a:rPr lang="ru-RU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ril Fatface" panose="020B0604020202020204" charset="0"/>
              <a:cs typeface="Times New Roman" panose="02020603050405020304" pitchFamily="18" charset="0"/>
            </a:endParaRPr>
          </a:p>
          <a:p>
            <a:pPr>
              <a:buClr>
                <a:srgbClr val="660033"/>
              </a:buClr>
              <a:buNone/>
            </a:pPr>
            <a:endParaRPr lang="uk-UA" sz="24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Бібліографічні менеджери - Наукова бiблioтека ЗНУ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6794" y="548680"/>
            <a:ext cx="2597014" cy="2520280"/>
          </a:xfrm>
          <a:prstGeom prst="ellipse">
            <a:avLst/>
          </a:prstGeom>
          <a:ln w="63500" cap="rnd">
            <a:solidFill>
              <a:srgbClr val="6600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2016224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4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4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4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4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4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Безкоштовна версія</a:t>
            </a:r>
            <a:r>
              <a:rPr lang="en-US" sz="40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ENDNOTE</a:t>
            </a:r>
            <a:r>
              <a:rPr lang="uk-UA" sz="31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ONLINE</a:t>
            </a:r>
            <a:b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u="sng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webofscience.com </a:t>
            </a:r>
            <a:r>
              <a:rPr lang="en-US" sz="27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7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u="sng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my.endnote.com </a:t>
            </a:r>
            <a:br>
              <a:rPr lang="en-US" sz="2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u="sng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564904"/>
            <a:ext cx="5400600" cy="324036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9005" t="4188" r="6077" b="57559"/>
          <a:stretch>
            <a:fillRect/>
          </a:stretch>
        </p:blipFill>
        <p:spPr bwMode="auto">
          <a:xfrm>
            <a:off x="5292080" y="2204864"/>
            <a:ext cx="3528392" cy="443711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5882" b="15686"/>
          <a:stretch>
            <a:fillRect/>
          </a:stretch>
        </p:blipFill>
        <p:spPr bwMode="auto">
          <a:xfrm>
            <a:off x="251520" y="1196752"/>
            <a:ext cx="5760640" cy="288032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D7C27F-7BFB-4E1A-A8B2-721E56A356AD}"/>
              </a:ext>
            </a:extLst>
          </p:cNvPr>
          <p:cNvPicPr/>
          <p:nvPr/>
        </p:nvPicPr>
        <p:blipFill rotWithShape="1">
          <a:blip r:embed="rId3" cstate="print"/>
          <a:srcRect l="644" t="13192" r="31393" b="25780"/>
          <a:stretch/>
        </p:blipFill>
        <p:spPr>
          <a:xfrm>
            <a:off x="1475656" y="2708920"/>
            <a:ext cx="5472608" cy="381642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Як це виглядає на прикладі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437112"/>
            <a:ext cx="1584176" cy="7200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15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Запит: бібліотечний менеджмент</a:t>
            </a:r>
          </a:p>
        </p:txBody>
      </p:sp>
      <p:sp>
        <p:nvSpPr>
          <p:cNvPr id="6" name="Овал 5"/>
          <p:cNvSpPr/>
          <p:nvPr/>
        </p:nvSpPr>
        <p:spPr>
          <a:xfrm>
            <a:off x="1763688" y="4437112"/>
            <a:ext cx="1008112" cy="432048"/>
          </a:xfrm>
          <a:prstGeom prst="ellipse">
            <a:avLst/>
          </a:prstGeom>
          <a:noFill/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4437112"/>
            <a:ext cx="1584176" cy="720080"/>
          </a:xfrm>
          <a:prstGeom prst="rect">
            <a:avLst/>
          </a:prstGeom>
          <a:noFill/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41AF603-7F20-4B1E-9F45-75DF4C7D13B1}"/>
              </a:ext>
            </a:extLst>
          </p:cNvPr>
          <p:cNvPicPr/>
          <p:nvPr/>
        </p:nvPicPr>
        <p:blipFill rotWithShape="1">
          <a:blip r:embed="rId4" cstate="print"/>
          <a:srcRect l="1202" t="12825" r="22785" b="5382"/>
          <a:stretch/>
        </p:blipFill>
        <p:spPr>
          <a:xfrm>
            <a:off x="3995936" y="3284983"/>
            <a:ext cx="4968552" cy="357301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Овал 10"/>
          <p:cNvSpPr/>
          <p:nvPr/>
        </p:nvSpPr>
        <p:spPr>
          <a:xfrm>
            <a:off x="6444208" y="4293096"/>
            <a:ext cx="1008112" cy="360040"/>
          </a:xfrm>
          <a:prstGeom prst="ellipse">
            <a:avLst/>
          </a:prstGeom>
          <a:noFill/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080120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Платна версія </a:t>
            </a:r>
            <a:r>
              <a:rPr lang="en-US" sz="24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ENDNOTE</a:t>
            </a:r>
            <a:br>
              <a:rPr lang="uk-UA" sz="24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https://support.clarivate.com/Endnote/s/article/EndNote-Installer-download?language=en_US</a:t>
            </a:r>
            <a:endParaRPr lang="uk-UA" sz="24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44208" y="3501008"/>
            <a:ext cx="2242592" cy="2823592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1339" t="1271" r="740" b="4640"/>
          <a:stretch>
            <a:fillRect/>
          </a:stretch>
        </p:blipFill>
        <p:spPr bwMode="auto">
          <a:xfrm>
            <a:off x="251520" y="1484784"/>
            <a:ext cx="864096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Autofit/>
          </a:bodyPr>
          <a:lstStyle/>
          <a:p>
            <a:pPr algn="ctr"/>
            <a:r>
              <a:rPr lang="uk-UA" sz="44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Корисні посилання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389120"/>
          </a:xfrm>
        </p:spPr>
        <p:txBody>
          <a:bodyPr/>
          <a:lstStyle/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en-US" b="1" u="sng" dirty="0">
                <a:solidFill>
                  <a:srgbClr val="660033"/>
                </a:solidFill>
                <a:hlinkClick r:id="rId2"/>
              </a:rPr>
              <a:t>https://www.zotero.org/</a:t>
            </a:r>
            <a:r>
              <a:rPr lang="uk-UA" b="1" u="sng" dirty="0">
                <a:solidFill>
                  <a:srgbClr val="660033"/>
                </a:solidFill>
              </a:rPr>
              <a:t> </a:t>
            </a: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en-US" b="1" u="sng" dirty="0">
                <a:solidFill>
                  <a:srgbClr val="660033"/>
                </a:solidFill>
                <a:hlinkClick r:id="rId3"/>
              </a:rPr>
              <a:t>https://www.zotero.org/support/quick_start_guide</a:t>
            </a:r>
            <a:endParaRPr lang="uk-UA" b="1" u="sng" dirty="0">
              <a:solidFill>
                <a:srgbClr val="660033"/>
              </a:solidFill>
            </a:endParaRP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en-US" b="1" u="sng" dirty="0">
                <a:solidFill>
                  <a:srgbClr val="660033"/>
                </a:solidFill>
                <a:hlinkClick r:id="rId4"/>
              </a:rPr>
              <a:t>http://surl.li/rxws</a:t>
            </a:r>
            <a:r>
              <a:rPr lang="uk-UA" b="1" u="sng" dirty="0">
                <a:solidFill>
                  <a:srgbClr val="660033"/>
                </a:solidFill>
              </a:rPr>
              <a:t> </a:t>
            </a: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en-US" b="1" u="sng" dirty="0">
                <a:solidFill>
                  <a:srgbClr val="660033"/>
                </a:solidFill>
                <a:hlinkClick r:id="rId5"/>
              </a:rPr>
              <a:t>https://www.mendeley.com</a:t>
            </a:r>
            <a:r>
              <a:rPr lang="uk-UA" b="1" u="sng" dirty="0">
                <a:solidFill>
                  <a:srgbClr val="660033"/>
                </a:solidFill>
              </a:rPr>
              <a:t> </a:t>
            </a:r>
            <a:endParaRPr lang="en-US" b="1" u="sng" dirty="0">
              <a:solidFill>
                <a:srgbClr val="660033"/>
              </a:solidFill>
            </a:endParaRP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en-US" b="1" u="sng" dirty="0">
                <a:solidFill>
                  <a:srgbClr val="660033"/>
                </a:solidFill>
                <a:hlinkClick r:id="rId6"/>
              </a:rPr>
              <a:t>https://www.mendeley.com/guides</a:t>
            </a:r>
            <a:endParaRPr lang="uk-UA" b="1" u="sng" dirty="0">
              <a:solidFill>
                <a:srgbClr val="660033"/>
              </a:solidFill>
            </a:endParaRP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en-US" b="1" u="sng" dirty="0">
                <a:solidFill>
                  <a:srgbClr val="660033"/>
                </a:solidFill>
                <a:hlinkClick r:id="rId7"/>
              </a:rPr>
              <a:t>http://surl.li/rxwu</a:t>
            </a:r>
            <a:endParaRPr lang="uk-UA" b="1" u="sng" dirty="0">
              <a:solidFill>
                <a:srgbClr val="660033"/>
              </a:solidFill>
            </a:endParaRP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en-US" b="1" u="sng" dirty="0">
                <a:solidFill>
                  <a:srgbClr val="660033"/>
                </a:solidFill>
                <a:hlinkClick r:id="rId8"/>
              </a:rPr>
              <a:t>www.myendnoteweb.com</a:t>
            </a:r>
            <a:r>
              <a:rPr lang="uk-UA" b="1" u="sng" dirty="0">
                <a:solidFill>
                  <a:srgbClr val="660033"/>
                </a:solidFill>
              </a:rPr>
              <a:t> </a:t>
            </a:r>
            <a:endParaRPr lang="en-US" b="1" u="sng" dirty="0">
              <a:solidFill>
                <a:srgbClr val="660033"/>
              </a:solidFill>
            </a:endParaRP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en-US" b="1" u="sng" dirty="0">
                <a:solidFill>
                  <a:srgbClr val="660033"/>
                </a:solidFill>
                <a:hlinkClick r:id="rId9"/>
              </a:rPr>
              <a:t>http://surl.li/rxwa</a:t>
            </a:r>
            <a:r>
              <a:rPr lang="uk-UA" b="1" u="sng" dirty="0">
                <a:solidFill>
                  <a:srgbClr val="660033"/>
                </a:solidFill>
              </a:rPr>
              <a:t> </a:t>
            </a:r>
            <a:endParaRPr lang="en-US" b="1" u="sng" dirty="0">
              <a:solidFill>
                <a:srgbClr val="660033"/>
              </a:solidFill>
            </a:endParaRP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890080" cy="1944216"/>
          </a:xfrm>
        </p:spPr>
        <p:txBody>
          <a:bodyPr>
            <a:normAutofit fontScale="90000"/>
          </a:bodyPr>
          <a:lstStyle/>
          <a:p>
            <a:pPr lvl="0" algn="ctr"/>
            <a:br>
              <a:rPr lang="uk-UA" sz="5300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uk-UA" sz="1600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uk-UA" sz="1600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1600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1600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1600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5300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effectLst/>
                <a:latin typeface="Times New Roman" pitchFamily="18" charset="0"/>
                <a:cs typeface="Times New Roman" pitchFamily="18" charset="0"/>
              </a:rPr>
              <a:t>Цикл наукової статті </a:t>
            </a:r>
            <a:br>
              <a:rPr lang="uk-UA" sz="4400" b="1" dirty="0">
                <a:ln w="10541" cmpd="sng">
                  <a:solidFill>
                    <a:schemeClr val="tx2">
                      <a:lumMod val="90000"/>
                      <a:lumOff val="10000"/>
                    </a:schemeClr>
                  </a:solidFill>
                  <a:prstDash val="solid"/>
                </a:ln>
                <a:solidFill>
                  <a:srgbClr val="66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uk-UA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556792"/>
            <a:ext cx="8064896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lvl="0" algn="just">
              <a:spcBef>
                <a:spcPts val="600"/>
              </a:spcBef>
              <a:buClr>
                <a:srgbClr val="660033"/>
              </a:buClr>
              <a:buSzPct val="100000"/>
              <a:buFont typeface="Wingdings" pitchFamily="2" charset="2"/>
              <a:buChar char="Ø"/>
              <a:defRPr/>
            </a:pPr>
            <a:r>
              <a:rPr lang="uk-UA" sz="2800" b="1" i="1" dirty="0">
                <a:solidFill>
                  <a:srgbClr val="660033"/>
                </a:solidFill>
                <a:latin typeface="+mj-lt"/>
              </a:rPr>
              <a:t>   </a:t>
            </a:r>
            <a:r>
              <a:rPr lang="uk-UA" sz="3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підбір інформації, підготовка проєкту;</a:t>
            </a:r>
          </a:p>
          <a:p>
            <a:pPr marL="174625" lvl="0" algn="just">
              <a:spcBef>
                <a:spcPts val="600"/>
              </a:spcBef>
              <a:buClr>
                <a:srgbClr val="660033"/>
              </a:buClr>
              <a:buSzPct val="100000"/>
              <a:buFont typeface="Wingdings" pitchFamily="2" charset="2"/>
              <a:buChar char="Ø"/>
              <a:defRPr/>
            </a:pPr>
            <a:r>
              <a:rPr lang="uk-UA" sz="3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написання статті;</a:t>
            </a:r>
          </a:p>
          <a:p>
            <a:pPr marL="174625" lvl="0" algn="just">
              <a:spcBef>
                <a:spcPts val="600"/>
              </a:spcBef>
              <a:buClr>
                <a:srgbClr val="660033"/>
              </a:buClr>
              <a:buSzPct val="100000"/>
              <a:buFont typeface="Wingdings" pitchFamily="2" charset="2"/>
              <a:buChar char="Ø"/>
              <a:defRPr/>
            </a:pPr>
            <a:r>
              <a:rPr lang="uk-UA" sz="3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публікація  і розповсюдження;</a:t>
            </a:r>
          </a:p>
          <a:p>
            <a:pPr marL="174625" lvl="0" algn="just">
              <a:spcBef>
                <a:spcPts val="600"/>
              </a:spcBef>
              <a:buClr>
                <a:srgbClr val="660033"/>
              </a:buClr>
              <a:buSzPct val="100000"/>
              <a:buFont typeface="Wingdings" pitchFamily="2" charset="2"/>
              <a:buChar char="Ø"/>
              <a:defRPr/>
            </a:pPr>
            <a:r>
              <a:rPr lang="uk-UA" sz="3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оцінка впливу або цитування.</a:t>
            </a:r>
            <a:endParaRPr lang="uk-UA" sz="3200" i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35881" t="36832" r="27785" b="31861"/>
          <a:stretch>
            <a:fillRect/>
          </a:stretch>
        </p:blipFill>
        <p:spPr bwMode="auto">
          <a:xfrm>
            <a:off x="2483768" y="4293096"/>
            <a:ext cx="4536504" cy="2160240"/>
          </a:xfrm>
          <a:prstGeom prst="rect">
            <a:avLst/>
          </a:prstGeom>
          <a:noFill/>
          <a:ln w="19050">
            <a:solidFill>
              <a:srgbClr val="660033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Дослідникам — Наукова бібліотека Одеського національного університету імені  І. І. Мечникова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643221" y="1772816"/>
            <a:ext cx="4500779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7776864" cy="1426170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effectLst/>
                <a:latin typeface="Times New Roman" pitchFamily="18" charset="0"/>
                <a:cs typeface="Times New Roman" pitchFamily="18" charset="0"/>
              </a:rPr>
              <a:t>Найбільші затрати часу</a:t>
            </a:r>
            <a:endParaRPr lang="uk-UA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653136"/>
            <a:ext cx="8496944" cy="1872208"/>
          </a:xfrm>
        </p:spPr>
        <p:txBody>
          <a:bodyPr>
            <a:noAutofit/>
          </a:bodyPr>
          <a:lstStyle/>
          <a:p>
            <a:pPr marL="0" lvl="0" indent="0" algn="just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36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підбір джерел за темою;</a:t>
            </a:r>
            <a:endParaRPr lang="uk-UA" sz="36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36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оформлення джерел цитування за вимогами видання.</a:t>
            </a:r>
            <a:endParaRPr lang="uk-UA" sz="36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" descr="Оформлення бібліографічних списків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419872" y="2636912"/>
            <a:ext cx="1640721" cy="16072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3568" y="2348880"/>
            <a:ext cx="3240360" cy="1080120"/>
          </a:xfrm>
          <a:prstGeom prst="roundRect">
            <a:avLst/>
          </a:prstGeom>
          <a:solidFill>
            <a:srgbClr val="E6BA00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uk-UA" sz="3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Цитування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435280" cy="1143000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Бібліографічний апарат наукової роботи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64088" y="2348880"/>
            <a:ext cx="3240360" cy="1080120"/>
          </a:xfrm>
          <a:prstGeom prst="roundRect">
            <a:avLst/>
          </a:prstGeom>
          <a:solidFill>
            <a:srgbClr val="E6BA00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uk-UA" sz="3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Бібліографічні посилання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11760" y="4509120"/>
            <a:ext cx="5040560" cy="1080120"/>
          </a:xfrm>
          <a:prstGeom prst="roundRect">
            <a:avLst/>
          </a:prstGeom>
          <a:solidFill>
            <a:srgbClr val="E6BA00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uk-UA" sz="3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Список використаних джерел</a:t>
            </a:r>
          </a:p>
        </p:txBody>
      </p:sp>
      <p:cxnSp>
        <p:nvCxnSpPr>
          <p:cNvPr id="9" name="Прямая со стрелкой 8"/>
          <p:cNvCxnSpPr>
            <a:stCxn id="4" idx="3"/>
            <a:endCxn id="5" idx="1"/>
          </p:cNvCxnSpPr>
          <p:nvPr/>
        </p:nvCxnSpPr>
        <p:spPr>
          <a:xfrm>
            <a:off x="3923928" y="2888940"/>
            <a:ext cx="1440160" cy="0"/>
          </a:xfrm>
          <a:prstGeom prst="straightConnector1">
            <a:avLst/>
          </a:prstGeom>
          <a:ln w="28575">
            <a:solidFill>
              <a:srgbClr val="660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2"/>
            <a:endCxn id="7" idx="0"/>
          </p:cNvCxnSpPr>
          <p:nvPr/>
        </p:nvCxnSpPr>
        <p:spPr>
          <a:xfrm flipH="1">
            <a:off x="4932040" y="3429000"/>
            <a:ext cx="2052228" cy="1080120"/>
          </a:xfrm>
          <a:prstGeom prst="straightConnector1">
            <a:avLst/>
          </a:prstGeom>
          <a:ln w="28575">
            <a:solidFill>
              <a:srgbClr val="660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Основи академічного письма. Робота з науковими джереламиМатеріали до  заняття Теоретичний матеріа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698606"/>
            <a:ext cx="6048672" cy="4729824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1512168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Програми, які розроблені для зберігання бібліографічних даних, повних текстів і оформлення посилань та списків літератури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2132856"/>
            <a:ext cx="2736304" cy="120032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endParaRPr lang="ru-RU" sz="22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uk-UA" sz="28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Бібліографічні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63889" y="3429000"/>
            <a:ext cx="2520279" cy="52322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uk-UA" sz="28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8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менеджери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568952" cy="5555704"/>
          </a:xfrm>
        </p:spPr>
        <p:txBody>
          <a:bodyPr>
            <a:normAutofit/>
          </a:bodyPr>
          <a:lstStyle/>
          <a:p>
            <a:pPr marL="174625" indent="-92075">
              <a:buNone/>
            </a:pPr>
            <a:r>
              <a:rPr lang="uk-UA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latin typeface="+mj-lt"/>
              </a:rPr>
              <a:t>		</a:t>
            </a:r>
          </a:p>
          <a:p>
            <a:pPr marL="174625" indent="-92075" algn="just">
              <a:buNone/>
            </a:pPr>
            <a:r>
              <a:rPr lang="uk-UA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latin typeface="+mj-lt"/>
              </a:rPr>
              <a:t>		</a:t>
            </a:r>
            <a:r>
              <a:rPr lang="uk-UA" sz="2800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Бібліографічні менеджери створені для зберігання бібліографічних даних, текстів </a:t>
            </a:r>
            <a:r>
              <a:rPr lang="en-US" sz="2800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PDF </a:t>
            </a:r>
            <a:r>
              <a:rPr lang="uk-UA" sz="2800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і оформлення списків літератури. 	</a:t>
            </a:r>
          </a:p>
          <a:p>
            <a:pPr marL="174625" indent="-92075" algn="just">
              <a:buNone/>
            </a:pPr>
            <a:r>
              <a:rPr lang="uk-UA" sz="2800" b="1" dirty="0">
                <a:ln w="10541" cmpd="sng">
                  <a:noFill/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		Бібліографічні менеджери використовують як програми, в які можна завантажити всі види наукових джерел, і з зручністю цитувати їх в подальшому в наукових статтях, кваліфікаційних роботах, дисертаціях, звітах по проєктам, програмах освітніх курсів.</a:t>
            </a:r>
            <a:endParaRPr lang="uk-UA" sz="28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Переваги бібліографічних менеджерів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2204864"/>
            <a:ext cx="7344816" cy="4119736"/>
          </a:xfrm>
        </p:spPr>
        <p:txBody>
          <a:bodyPr/>
          <a:lstStyle/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адаптованість під різні потреби наукових дисциплін;</a:t>
            </a: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інтеграція з базами даних наукової періодики;</a:t>
            </a: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багатофункціональність: пошук, збереження, систематизація, пошук всередині колекцій;</a:t>
            </a:r>
          </a:p>
          <a:p>
            <a:pPr>
              <a:buClr>
                <a:srgbClr val="660033"/>
              </a:buClr>
              <a:buFont typeface="Wingdings" pitchFamily="2" charset="2"/>
              <a:buChar char="Ø"/>
            </a:pPr>
            <a:r>
              <a:rPr lang="uk-UA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цитування, спільна робота.</a:t>
            </a:r>
          </a:p>
        </p:txBody>
      </p:sp>
      <p:pic>
        <p:nvPicPr>
          <p:cNvPr id="1026" name="Picture 2" descr="C:\Users\admin\Desktop\Для презентацій\IMG_20250430_112040_3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653136"/>
            <a:ext cx="2238794" cy="1368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1584176"/>
          </a:xfrm>
        </p:spPr>
        <p:txBody>
          <a:bodyPr>
            <a:normAutofit/>
          </a:bodyPr>
          <a:lstStyle/>
          <a:p>
            <a:pPr algn="ctr"/>
            <a:r>
              <a:rPr lang="uk-UA" sz="3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Бібліографічних менеджерів існує безліч: </a:t>
            </a:r>
            <a:r>
              <a:rPr lang="en-US" sz="30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EndNote</a:t>
            </a:r>
            <a:r>
              <a:rPr lang="en-US" sz="3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RefWorks</a:t>
            </a:r>
            <a:r>
              <a:rPr lang="en-US" sz="3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, Mendeley, </a:t>
            </a:r>
            <a:r>
              <a:rPr lang="en-US" sz="30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Zotero</a:t>
            </a:r>
            <a:r>
              <a:rPr lang="en-US" sz="3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Citavi</a:t>
            </a:r>
            <a:r>
              <a:rPr lang="en-US" sz="3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BibTeX</a:t>
            </a:r>
            <a:r>
              <a:rPr lang="en-US" sz="3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Citeulike</a:t>
            </a:r>
            <a:r>
              <a:rPr lang="en-US" sz="3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Colwiz</a:t>
            </a:r>
            <a:r>
              <a:rPr lang="en-US" sz="3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JabRef</a:t>
            </a:r>
            <a:r>
              <a:rPr lang="en-US" sz="3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30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та інші. </a:t>
            </a:r>
          </a:p>
        </p:txBody>
      </p:sp>
      <p:pic>
        <p:nvPicPr>
          <p:cNvPr id="4" name="Picture 2" descr="Бібліографічні менеджери - Наукова бiблioтека ЗНУ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140968"/>
            <a:ext cx="2382738" cy="2382738"/>
          </a:xfrm>
          <a:prstGeom prst="ellipse">
            <a:avLst/>
          </a:prstGeom>
          <a:ln w="63500" cap="rnd">
            <a:solidFill>
              <a:srgbClr val="6600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4" descr="Zotero Plugin Add-on Pc Microsoft Word Missing - YouTub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212976"/>
            <a:ext cx="2376264" cy="2304256"/>
          </a:xfrm>
          <a:prstGeom prst="ellipse">
            <a:avLst/>
          </a:prstGeom>
          <a:ln w="63500" cap="rnd">
            <a:solidFill>
              <a:srgbClr val="6600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Бібліографічні менеджери - Наукова бiблioтека ЗНУ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72200" y="3212976"/>
            <a:ext cx="2455473" cy="2304256"/>
          </a:xfrm>
          <a:prstGeom prst="ellipse">
            <a:avLst/>
          </a:prstGeom>
          <a:ln w="63500" cap="rnd">
            <a:solidFill>
              <a:srgbClr val="6600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188640"/>
            <a:ext cx="5801848" cy="2880320"/>
          </a:xfrm>
        </p:spPr>
        <p:txBody>
          <a:bodyPr>
            <a:normAutofit fontScale="90000"/>
          </a:bodyPr>
          <a:lstStyle/>
          <a:p>
            <a:pPr lvl="0" algn="just">
              <a:lnSpc>
                <a:spcPct val="90000"/>
              </a:lnSpc>
            </a:pPr>
            <a:r>
              <a:rPr lang="uk-UA" sz="24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Mendeley </a:t>
            </a:r>
            <a:r>
              <a:rPr lang="uk-UA" sz="24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2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найпопулярніший у світі референс-менеджер. Програма характеризує себе не просто як бібліографічний менеджер,  а як комплексний інструмент для супроводу роботи вченого.</a:t>
            </a:r>
            <a:br>
              <a:rPr lang="uk-UA" sz="22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2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Це безкоштовний сервіс, який дозволяє не лише створювати і упорядковувати бібліографічну базу, а й використовується як соціальна мережа для дослідників</a:t>
            </a:r>
            <a:r>
              <a:rPr lang="uk-UA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uk-UA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708920"/>
            <a:ext cx="8682168" cy="3888432"/>
          </a:xfrm>
        </p:spPr>
        <p:txBody>
          <a:bodyPr>
            <a:normAutofit fontScale="32500" lnSpcReduction="20000"/>
          </a:bodyPr>
          <a:lstStyle/>
          <a:p>
            <a:pPr lvl="0" algn="ctr">
              <a:buNone/>
            </a:pPr>
            <a:endParaRPr lang="uk-UA" sz="45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lvl="0" algn="ctr">
              <a:buNone/>
            </a:pPr>
            <a:r>
              <a:rPr lang="uk-UA" sz="74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Mendeley</a:t>
            </a:r>
            <a:r>
              <a:rPr lang="uk-UA" sz="74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дозволить вам: </a:t>
            </a:r>
          </a:p>
          <a:p>
            <a:pPr marL="285750" lvl="0" indent="-285750" algn="just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74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Завантаження статті безпосередньо з таких платформ, як Science Direct; </a:t>
            </a:r>
          </a:p>
          <a:p>
            <a:pPr marL="285750" lvl="0" indent="-285750" algn="just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74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Зберігати документи в особистій бібліотеці, а також керувати і користуватися ними в будь-який час як он-лайн, так і оф-лайн; </a:t>
            </a:r>
          </a:p>
          <a:p>
            <a:pPr marL="285750" lvl="0" indent="-285750" algn="just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74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Виділяти фрагменти статей, коментувати їх і ділитися інформацією з членами своєї дослідницької групи; </a:t>
            </a:r>
          </a:p>
          <a:p>
            <a:pPr marL="285750" lvl="0" indent="-285750" algn="just">
              <a:buClr>
                <a:srgbClr val="660033"/>
              </a:buClr>
              <a:buFont typeface="Wingdings" pitchFamily="2" charset="2"/>
              <a:buChar char="Ø"/>
            </a:pPr>
            <a:r>
              <a:rPr lang="uk-UA" sz="74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Створювати бібліографічні списки і посилання для вашої нової роботи одним натисканням кнопки, вибираючи відповідний стиль. </a:t>
            </a:r>
            <a:endParaRPr lang="en-US" sz="7400" b="1" i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dirty="0"/>
          </a:p>
        </p:txBody>
      </p:sp>
      <p:pic>
        <p:nvPicPr>
          <p:cNvPr id="4" name="Picture 2" descr="Бібліографічні менеджери - Наукова бiблioтека ЗН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361072"/>
            <a:ext cx="2563871" cy="2563872"/>
          </a:xfrm>
          <a:prstGeom prst="ellipse">
            <a:avLst/>
          </a:prstGeom>
          <a:ln w="63500" cap="rnd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9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BF654C"/>
      </a:accent5>
      <a:accent6>
        <a:srgbClr val="475A8D"/>
      </a:accent6>
      <a:hlink>
        <a:srgbClr val="8DC765"/>
      </a:hlink>
      <a:folHlink>
        <a:srgbClr val="AA8A1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380</TotalTime>
  <Words>818</Words>
  <Application>Microsoft Office PowerPoint</Application>
  <PresentationFormat>Екран (4:3)</PresentationFormat>
  <Paragraphs>102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5" baseType="lpstr">
      <vt:lpstr>Abril Fatface</vt:lpstr>
      <vt:lpstr>Calibri</vt:lpstr>
      <vt:lpstr>Constantia</vt:lpstr>
      <vt:lpstr>Georgia</vt:lpstr>
      <vt:lpstr>Times New Roman</vt:lpstr>
      <vt:lpstr>Wingdings</vt:lpstr>
      <vt:lpstr>Wingdings 2</vt:lpstr>
      <vt:lpstr>Поток</vt:lpstr>
      <vt:lpstr> Бібліографічні менеджери</vt:lpstr>
      <vt:lpstr>      Цикл наукової статті  </vt:lpstr>
      <vt:lpstr>Найбільші затрати часу</vt:lpstr>
      <vt:lpstr>Бібліографічний апарат наукової роботи</vt:lpstr>
      <vt:lpstr>Програми, які розроблені для зберігання бібліографічних даних, повних текстів і оформлення посилань та списків літератури</vt:lpstr>
      <vt:lpstr>Презентація PowerPoint</vt:lpstr>
      <vt:lpstr>Переваги бібліографічних менеджерів </vt:lpstr>
      <vt:lpstr>Бібліографічних менеджерів існує безліч: EndNote, RefWorks, Mendeley, Zotero, Citavi, BibTeX, Citeulike, Colwiz, JabRef  та інші. </vt:lpstr>
      <vt:lpstr>Mendeley – найпопулярніший у світі референс-менеджер. Програма характеризує себе не просто як бібліографічний менеджер,  а як комплексний інструмент для супроводу роботи вченого.  Це безкоштовний сервіс, який дозволяє не лише створювати і упорядковувати бібліографічну базу, а й використовується як соціальна мережа для дослідників. </vt:lpstr>
      <vt:lpstr>Організація роботи Mendeley</vt:lpstr>
      <vt:lpstr>Zotero - це зручна, безкоштовна програма, яка може витягувати бібліографічну інформацію з тисячі сайтів. Незамінний помічник для наукових співробітників, аспірантів, студентів та всіх, хто публікує наукові тексти.</vt:lpstr>
      <vt:lpstr>Створення власної бібліотеки Zotero</vt:lpstr>
      <vt:lpstr>EndNote – комерційна система управління бібліографічною інформацією, що дозволяє завантажувати та форматувати посилання за численними стандартами цитування  </vt:lpstr>
      <vt:lpstr>      Безкоштовна версія ENDNOTE  ONLINE  webofscience.com    my.endnote.com   </vt:lpstr>
      <vt:lpstr>Як це виглядає на прикладі</vt:lpstr>
      <vt:lpstr>Платна версія ENDNOTE https://support.clarivate.com/Endnote/s/article/EndNote-Installer-download?language=en_US</vt:lpstr>
      <vt:lpstr>Корисні посилання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Бібліографічні менеджери</dc:title>
  <dc:creator>admin</dc:creator>
  <cp:lastModifiedBy>Olga Belotska</cp:lastModifiedBy>
  <cp:revision>46</cp:revision>
  <dcterms:created xsi:type="dcterms:W3CDTF">2025-06-25T18:57:05Z</dcterms:created>
  <dcterms:modified xsi:type="dcterms:W3CDTF">2025-08-21T13:33:47Z</dcterms:modified>
</cp:coreProperties>
</file>