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84" r:id="rId3"/>
    <p:sldId id="283" r:id="rId4"/>
    <p:sldId id="275" r:id="rId5"/>
    <p:sldId id="285" r:id="rId6"/>
    <p:sldId id="286" r:id="rId7"/>
    <p:sldId id="270"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37D8AA70-A7DA-4945-9F2C-37B1D7FEBA6F}">
          <p14:sldIdLst>
            <p14:sldId id="259"/>
            <p14:sldId id="284"/>
            <p14:sldId id="283"/>
            <p14:sldId id="275"/>
            <p14:sldId id="285"/>
            <p14:sldId id="286"/>
            <p14:sldId id="27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F4E4"/>
    <a:srgbClr val="4D79C7"/>
    <a:srgbClr val="009900"/>
    <a:srgbClr val="D60093"/>
    <a:srgbClr val="C6FE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47" autoAdjust="0"/>
    <p:restoredTop sz="94660"/>
  </p:normalViewPr>
  <p:slideViewPr>
    <p:cSldViewPr snapToGrid="0">
      <p:cViewPr varScale="1">
        <p:scale>
          <a:sx n="72" d="100"/>
          <a:sy n="72" d="100"/>
        </p:scale>
        <p:origin x="140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19757CD-A762-4242-9012-3ECDE14BD4B0}" type="datetimeFigureOut">
              <a:rPr lang="ru-RU" smtClean="0"/>
              <a:t>30.07.2021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FFE6819-2CCC-4172-8216-C46374B4D04A}" type="slidenum">
              <a:rPr lang="ru-RU" smtClean="0"/>
              <a:t>‹#›</a:t>
            </a:fld>
            <a:endParaRPr lang="ru-RU"/>
          </a:p>
        </p:txBody>
      </p:sp>
    </p:spTree>
    <p:extLst>
      <p:ext uri="{BB962C8B-B14F-4D97-AF65-F5344CB8AC3E}">
        <p14:creationId xmlns:p14="http://schemas.microsoft.com/office/powerpoint/2010/main" val="3193383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19757CD-A762-4242-9012-3ECDE14BD4B0}" type="datetimeFigureOut">
              <a:rPr lang="ru-RU" smtClean="0"/>
              <a:t>30.07.2021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FFE6819-2CCC-4172-8216-C46374B4D04A}" type="slidenum">
              <a:rPr lang="ru-RU" smtClean="0"/>
              <a:t>‹#›</a:t>
            </a:fld>
            <a:endParaRPr lang="ru-RU"/>
          </a:p>
        </p:txBody>
      </p:sp>
    </p:spTree>
    <p:extLst>
      <p:ext uri="{BB962C8B-B14F-4D97-AF65-F5344CB8AC3E}">
        <p14:creationId xmlns:p14="http://schemas.microsoft.com/office/powerpoint/2010/main" val="1161379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19757CD-A762-4242-9012-3ECDE14BD4B0}" type="datetimeFigureOut">
              <a:rPr lang="ru-RU" smtClean="0"/>
              <a:t>30.07.2021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FFE6819-2CCC-4172-8216-C46374B4D04A}" type="slidenum">
              <a:rPr lang="ru-RU" smtClean="0"/>
              <a:t>‹#›</a:t>
            </a:fld>
            <a:endParaRPr lang="ru-RU"/>
          </a:p>
        </p:txBody>
      </p:sp>
    </p:spTree>
    <p:extLst>
      <p:ext uri="{BB962C8B-B14F-4D97-AF65-F5344CB8AC3E}">
        <p14:creationId xmlns:p14="http://schemas.microsoft.com/office/powerpoint/2010/main" val="1683568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19757CD-A762-4242-9012-3ECDE14BD4B0}" type="datetimeFigureOut">
              <a:rPr lang="ru-RU" smtClean="0"/>
              <a:t>30.07.2021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FFE6819-2CCC-4172-8216-C46374B4D04A}" type="slidenum">
              <a:rPr lang="ru-RU" smtClean="0"/>
              <a:t>‹#›</a:t>
            </a:fld>
            <a:endParaRPr lang="ru-RU"/>
          </a:p>
        </p:txBody>
      </p:sp>
    </p:spTree>
    <p:extLst>
      <p:ext uri="{BB962C8B-B14F-4D97-AF65-F5344CB8AC3E}">
        <p14:creationId xmlns:p14="http://schemas.microsoft.com/office/powerpoint/2010/main" val="4257858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19757CD-A762-4242-9012-3ECDE14BD4B0}" type="datetimeFigureOut">
              <a:rPr lang="ru-RU" smtClean="0"/>
              <a:t>30.07.2021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FFE6819-2CCC-4172-8216-C46374B4D04A}" type="slidenum">
              <a:rPr lang="ru-RU" smtClean="0"/>
              <a:t>‹#›</a:t>
            </a:fld>
            <a:endParaRPr lang="ru-RU"/>
          </a:p>
        </p:txBody>
      </p:sp>
    </p:spTree>
    <p:extLst>
      <p:ext uri="{BB962C8B-B14F-4D97-AF65-F5344CB8AC3E}">
        <p14:creationId xmlns:p14="http://schemas.microsoft.com/office/powerpoint/2010/main" val="4272929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19757CD-A762-4242-9012-3ECDE14BD4B0}" type="datetimeFigureOut">
              <a:rPr lang="ru-RU" smtClean="0"/>
              <a:t>30.07.2021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FFE6819-2CCC-4172-8216-C46374B4D04A}" type="slidenum">
              <a:rPr lang="ru-RU" smtClean="0"/>
              <a:t>‹#›</a:t>
            </a:fld>
            <a:endParaRPr lang="ru-RU"/>
          </a:p>
        </p:txBody>
      </p:sp>
    </p:spTree>
    <p:extLst>
      <p:ext uri="{BB962C8B-B14F-4D97-AF65-F5344CB8AC3E}">
        <p14:creationId xmlns:p14="http://schemas.microsoft.com/office/powerpoint/2010/main" val="1543361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19757CD-A762-4242-9012-3ECDE14BD4B0}" type="datetimeFigureOut">
              <a:rPr lang="ru-RU" smtClean="0"/>
              <a:t>30.07.2021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FFE6819-2CCC-4172-8216-C46374B4D04A}" type="slidenum">
              <a:rPr lang="ru-RU" smtClean="0"/>
              <a:t>‹#›</a:t>
            </a:fld>
            <a:endParaRPr lang="ru-RU"/>
          </a:p>
        </p:txBody>
      </p:sp>
    </p:spTree>
    <p:extLst>
      <p:ext uri="{BB962C8B-B14F-4D97-AF65-F5344CB8AC3E}">
        <p14:creationId xmlns:p14="http://schemas.microsoft.com/office/powerpoint/2010/main" val="2521244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19757CD-A762-4242-9012-3ECDE14BD4B0}" type="datetimeFigureOut">
              <a:rPr lang="ru-RU" smtClean="0"/>
              <a:t>30.07.2021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FFE6819-2CCC-4172-8216-C46374B4D04A}" type="slidenum">
              <a:rPr lang="ru-RU" smtClean="0"/>
              <a:t>‹#›</a:t>
            </a:fld>
            <a:endParaRPr lang="ru-RU"/>
          </a:p>
        </p:txBody>
      </p:sp>
    </p:spTree>
    <p:extLst>
      <p:ext uri="{BB962C8B-B14F-4D97-AF65-F5344CB8AC3E}">
        <p14:creationId xmlns:p14="http://schemas.microsoft.com/office/powerpoint/2010/main" val="789815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9757CD-A762-4242-9012-3ECDE14BD4B0}" type="datetimeFigureOut">
              <a:rPr lang="ru-RU" smtClean="0"/>
              <a:t>30.07.2021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FFE6819-2CCC-4172-8216-C46374B4D04A}" type="slidenum">
              <a:rPr lang="ru-RU" smtClean="0"/>
              <a:t>‹#›</a:t>
            </a:fld>
            <a:endParaRPr lang="ru-RU"/>
          </a:p>
        </p:txBody>
      </p:sp>
    </p:spTree>
    <p:extLst>
      <p:ext uri="{BB962C8B-B14F-4D97-AF65-F5344CB8AC3E}">
        <p14:creationId xmlns:p14="http://schemas.microsoft.com/office/powerpoint/2010/main" val="3377833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19757CD-A762-4242-9012-3ECDE14BD4B0}" type="datetimeFigureOut">
              <a:rPr lang="ru-RU" smtClean="0"/>
              <a:t>30.07.2021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FFE6819-2CCC-4172-8216-C46374B4D04A}" type="slidenum">
              <a:rPr lang="ru-RU" smtClean="0"/>
              <a:t>‹#›</a:t>
            </a:fld>
            <a:endParaRPr lang="ru-RU"/>
          </a:p>
        </p:txBody>
      </p:sp>
    </p:spTree>
    <p:extLst>
      <p:ext uri="{BB962C8B-B14F-4D97-AF65-F5344CB8AC3E}">
        <p14:creationId xmlns:p14="http://schemas.microsoft.com/office/powerpoint/2010/main" val="362964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19757CD-A762-4242-9012-3ECDE14BD4B0}" type="datetimeFigureOut">
              <a:rPr lang="ru-RU" smtClean="0"/>
              <a:t>30.07.2021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FFE6819-2CCC-4172-8216-C46374B4D04A}" type="slidenum">
              <a:rPr lang="ru-RU" smtClean="0"/>
              <a:t>‹#›</a:t>
            </a:fld>
            <a:endParaRPr lang="ru-RU"/>
          </a:p>
        </p:txBody>
      </p:sp>
    </p:spTree>
    <p:extLst>
      <p:ext uri="{BB962C8B-B14F-4D97-AF65-F5344CB8AC3E}">
        <p14:creationId xmlns:p14="http://schemas.microsoft.com/office/powerpoint/2010/main" val="2558276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9757CD-A762-4242-9012-3ECDE14BD4B0}" type="datetimeFigureOut">
              <a:rPr lang="ru-RU" smtClean="0"/>
              <a:t>30.07.2021</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E6819-2CCC-4172-8216-C46374B4D04A}" type="slidenum">
              <a:rPr lang="ru-RU" smtClean="0"/>
              <a:t>‹#›</a:t>
            </a:fld>
            <a:endParaRPr lang="ru-RU"/>
          </a:p>
        </p:txBody>
      </p:sp>
    </p:spTree>
    <p:extLst>
      <p:ext uri="{BB962C8B-B14F-4D97-AF65-F5344CB8AC3E}">
        <p14:creationId xmlns:p14="http://schemas.microsoft.com/office/powerpoint/2010/main" val="2036094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microsoft.com/office/2007/relationships/hdphoto" Target="../media/hdphoto4.wdp"/></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2.xml"/><Relationship Id="rId5" Type="http://schemas.microsoft.com/office/2007/relationships/hdphoto" Target="../media/hdphoto5.wdp"/><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C8F27C5E-307D-4DFB-AB96-8123B0F5FB81}"/>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11607" b="14445"/>
          <a:stretch/>
        </p:blipFill>
        <p:spPr>
          <a:xfrm>
            <a:off x="23346" y="0"/>
            <a:ext cx="9120654" cy="6857999"/>
          </a:xfrm>
          <a:prstGeom prst="rect">
            <a:avLst/>
          </a:prstGeom>
        </p:spPr>
      </p:pic>
      <p:sp>
        <p:nvSpPr>
          <p:cNvPr id="2" name="TextBox 1">
            <a:extLst>
              <a:ext uri="{FF2B5EF4-FFF2-40B4-BE49-F238E27FC236}">
                <a16:creationId xmlns:a16="http://schemas.microsoft.com/office/drawing/2014/main" id="{54BB7325-D8F3-40FC-94A6-DA2A4B310018}"/>
              </a:ext>
            </a:extLst>
          </p:cNvPr>
          <p:cNvSpPr txBox="1"/>
          <p:nvPr/>
        </p:nvSpPr>
        <p:spPr>
          <a:xfrm>
            <a:off x="135398" y="442214"/>
            <a:ext cx="8570068" cy="5016758"/>
          </a:xfrm>
          <a:prstGeom prst="rect">
            <a:avLst/>
          </a:prstGeom>
          <a:noFill/>
        </p:spPr>
        <p:txBody>
          <a:bodyPr wrap="square" rtlCol="0">
            <a:spAutoFit/>
            <a:scene3d>
              <a:camera prst="orthographicFront"/>
              <a:lightRig rig="soft" dir="t">
                <a:rot lat="0" lon="0" rev="15600000"/>
              </a:lightRig>
            </a:scene3d>
            <a:sp3d extrusionH="57150" prstMaterial="softEdge">
              <a:bevelT w="25400" h="38100" prst="coolSlant"/>
            </a:sp3d>
          </a:bodyPr>
          <a:lstStyle/>
          <a:p>
            <a:pPr algn="ctr"/>
            <a:r>
              <a:rPr lang="uk-UA" sz="8000" b="1" dirty="0">
                <a:ln w="28575">
                  <a:solidFill>
                    <a:srgbClr val="0070C0"/>
                  </a:solidFill>
                </a:ln>
                <a:solidFill>
                  <a:srgbClr val="4D79C7"/>
                </a:solidFill>
                <a:latin typeface="Adventure" panose="02000503020000020003" pitchFamily="2" charset="0"/>
                <a:cs typeface="Times New Roman" panose="02020603050405020304" pitchFamily="18" charset="0"/>
              </a:rPr>
              <a:t>Вища освіта України </a:t>
            </a:r>
          </a:p>
          <a:p>
            <a:pPr algn="ctr"/>
            <a:r>
              <a:rPr lang="uk-UA" sz="8000" b="1" dirty="0">
                <a:ln w="28575">
                  <a:solidFill>
                    <a:srgbClr val="0070C0"/>
                  </a:solidFill>
                </a:ln>
                <a:solidFill>
                  <a:srgbClr val="4D79C7"/>
                </a:solidFill>
                <a:latin typeface="Adventure" panose="02000503020000020003" pitchFamily="2" charset="0"/>
                <a:cs typeface="Times New Roman" panose="02020603050405020304" pitchFamily="18" charset="0"/>
              </a:rPr>
              <a:t>на сторінках періодичних видань</a:t>
            </a:r>
            <a:endParaRPr lang="ru-RU" sz="8000" b="1" dirty="0">
              <a:ln w="28575">
                <a:solidFill>
                  <a:srgbClr val="0070C0"/>
                </a:solidFill>
              </a:ln>
              <a:solidFill>
                <a:srgbClr val="4D79C7"/>
              </a:solidFill>
              <a:latin typeface="Adventure" panose="02000503020000020003" pitchFamily="2" charset="0"/>
              <a:cs typeface="Times New Roman" panose="02020603050405020304" pitchFamily="18" charset="0"/>
            </a:endParaRPr>
          </a:p>
        </p:txBody>
      </p:sp>
    </p:spTree>
    <p:extLst>
      <p:ext uri="{BB962C8B-B14F-4D97-AF65-F5344CB8AC3E}">
        <p14:creationId xmlns:p14="http://schemas.microsoft.com/office/powerpoint/2010/main" val="3193216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E458CDE9-CFC7-4898-9E05-A601B7A17F72}"/>
              </a:ext>
            </a:extLst>
          </p:cNvPr>
          <p:cNvPicPr>
            <a:picLocks noChangeAspect="1"/>
          </p:cNvPicPr>
          <p:nvPr/>
        </p:nvPicPr>
        <p:blipFill>
          <a:blip r:embed="rId2"/>
          <a:stretch>
            <a:fillRect/>
          </a:stretch>
        </p:blipFill>
        <p:spPr>
          <a:xfrm>
            <a:off x="0" y="0"/>
            <a:ext cx="9119616" cy="6858000"/>
          </a:xfrm>
          <a:prstGeom prst="rect">
            <a:avLst/>
          </a:prstGeom>
        </p:spPr>
      </p:pic>
      <p:sp>
        <p:nvSpPr>
          <p:cNvPr id="7" name="TextBox 6">
            <a:extLst>
              <a:ext uri="{FF2B5EF4-FFF2-40B4-BE49-F238E27FC236}">
                <a16:creationId xmlns:a16="http://schemas.microsoft.com/office/drawing/2014/main" id="{24762EB3-6636-424B-AD98-53659E223AEB}"/>
              </a:ext>
            </a:extLst>
          </p:cNvPr>
          <p:cNvSpPr txBox="1"/>
          <p:nvPr/>
        </p:nvSpPr>
        <p:spPr>
          <a:xfrm>
            <a:off x="24384" y="188545"/>
            <a:ext cx="8350989" cy="1646605"/>
          </a:xfrm>
          <a:prstGeom prst="rect">
            <a:avLst/>
          </a:prstGeom>
          <a:noFill/>
        </p:spPr>
        <p:txBody>
          <a:bodyPr wrap="square" rtlCol="0">
            <a:spAutoFit/>
          </a:bodyPr>
          <a:lstStyle/>
          <a:p>
            <a:r>
              <a:rPr lang="uk-UA" sz="1600" dirty="0">
                <a:latin typeface="Times New Roman" panose="02020603050405020304" pitchFamily="18" charset="0"/>
                <a:cs typeface="Times New Roman" panose="02020603050405020304" pitchFamily="18" charset="0"/>
              </a:rPr>
              <a:t>	</a:t>
            </a:r>
            <a:r>
              <a:rPr lang="uk-UA" sz="1700" dirty="0">
                <a:solidFill>
                  <a:schemeClr val="accent1">
                    <a:lumMod val="75000"/>
                  </a:schemeClr>
                </a:solidFill>
                <a:latin typeface="Times New Roman" panose="02020603050405020304" pitchFamily="18" charset="0"/>
                <a:cs typeface="Times New Roman" panose="02020603050405020304" pitchFamily="18" charset="0"/>
              </a:rPr>
              <a:t>В червні наукова бібліотека ТДАТУ отримала низку журналів на сторінках </a:t>
            </a:r>
          </a:p>
          <a:p>
            <a:r>
              <a:rPr lang="uk-UA" sz="1700" dirty="0">
                <a:solidFill>
                  <a:schemeClr val="accent1">
                    <a:lumMod val="75000"/>
                  </a:schemeClr>
                </a:solidFill>
                <a:latin typeface="Times New Roman" panose="02020603050405020304" pitchFamily="18" charset="0"/>
                <a:cs typeface="Times New Roman" panose="02020603050405020304" pitchFamily="18" charset="0"/>
              </a:rPr>
              <a:t>яких опубліковано статті з питань вищої освіти України. Серед них науково-</a:t>
            </a:r>
          </a:p>
          <a:p>
            <a:r>
              <a:rPr lang="uk-UA" sz="1700" dirty="0">
                <a:solidFill>
                  <a:schemeClr val="accent1">
                    <a:lumMod val="75000"/>
                  </a:schemeClr>
                </a:solidFill>
                <a:latin typeface="Times New Roman" panose="02020603050405020304" pitchFamily="18" charset="0"/>
                <a:cs typeface="Times New Roman" panose="02020603050405020304" pitchFamily="18" charset="0"/>
              </a:rPr>
              <a:t>практичний журнал «Вища освіта», </a:t>
            </a:r>
            <a:r>
              <a:rPr lang="ru-RU" sz="1700" dirty="0" err="1">
                <a:solidFill>
                  <a:schemeClr val="accent1">
                    <a:lumMod val="75000"/>
                  </a:schemeClr>
                </a:solidFill>
                <a:latin typeface="Times New Roman" panose="02020603050405020304" pitchFamily="18" charset="0"/>
                <a:cs typeface="Times New Roman" panose="02020603050405020304" pitchFamily="18" charset="0"/>
              </a:rPr>
              <a:t>сусп</a:t>
            </a:r>
            <a:r>
              <a:rPr lang="uk-UA" sz="1700" dirty="0">
                <a:solidFill>
                  <a:schemeClr val="accent1">
                    <a:lumMod val="75000"/>
                  </a:schemeClr>
                </a:solidFill>
                <a:latin typeface="Times New Roman" panose="02020603050405020304" pitchFamily="18" charset="0"/>
                <a:cs typeface="Times New Roman" panose="02020603050405020304" pitchFamily="18" charset="0"/>
              </a:rPr>
              <a:t>і</a:t>
            </a:r>
            <a:r>
              <a:rPr lang="ru-RU" sz="1700" dirty="0" err="1">
                <a:solidFill>
                  <a:schemeClr val="accent1">
                    <a:lumMod val="75000"/>
                  </a:schemeClr>
                </a:solidFill>
                <a:latin typeface="Times New Roman" panose="02020603050405020304" pitchFamily="18" charset="0"/>
                <a:cs typeface="Times New Roman" panose="02020603050405020304" pitchFamily="18" charset="0"/>
              </a:rPr>
              <a:t>льно-політичний</a:t>
            </a:r>
            <a:r>
              <a:rPr lang="ru-RU" sz="1700" dirty="0">
                <a:solidFill>
                  <a:schemeClr val="accent1">
                    <a:lumMod val="75000"/>
                  </a:schemeClr>
                </a:solidFill>
                <a:latin typeface="Times New Roman" panose="02020603050405020304" pitchFamily="18" charset="0"/>
                <a:cs typeface="Times New Roman" panose="02020603050405020304" pitchFamily="18" charset="0"/>
              </a:rPr>
              <a:t> журнал «Новое время страны», </a:t>
            </a:r>
            <a:r>
              <a:rPr lang="ru-RU" sz="1700" dirty="0" err="1">
                <a:solidFill>
                  <a:schemeClr val="accent1">
                    <a:lumMod val="75000"/>
                  </a:schemeClr>
                </a:solidFill>
                <a:latin typeface="Times New Roman" panose="02020603050405020304" pitchFamily="18" charset="0"/>
                <a:cs typeface="Times New Roman" panose="02020603050405020304" pitchFamily="18" charset="0"/>
              </a:rPr>
              <a:t>соціально-політичний</a:t>
            </a:r>
            <a:r>
              <a:rPr lang="ru-RU" sz="1700" dirty="0">
                <a:solidFill>
                  <a:schemeClr val="accent1">
                    <a:lumMod val="75000"/>
                  </a:schemeClr>
                </a:solidFill>
                <a:latin typeface="Times New Roman" panose="02020603050405020304" pitchFamily="18" charset="0"/>
                <a:cs typeface="Times New Roman" panose="02020603050405020304" pitchFamily="18" charset="0"/>
              </a:rPr>
              <a:t> журнал «Фокус», </a:t>
            </a:r>
            <a:r>
              <a:rPr lang="ru-RU" sz="1700" dirty="0" err="1">
                <a:solidFill>
                  <a:schemeClr val="accent1">
                    <a:lumMod val="75000"/>
                  </a:schemeClr>
                </a:solidFill>
                <a:latin typeface="Times New Roman" panose="02020603050405020304" pitchFamily="18" charset="0"/>
                <a:cs typeface="Times New Roman" panose="02020603050405020304" pitchFamily="18" charset="0"/>
              </a:rPr>
              <a:t>науково-фаховий</a:t>
            </a:r>
            <a:r>
              <a:rPr lang="ru-RU" sz="1700" dirty="0">
                <a:solidFill>
                  <a:schemeClr val="accent1">
                    <a:lumMod val="75000"/>
                  </a:schemeClr>
                </a:solidFill>
                <a:latin typeface="Times New Roman" panose="02020603050405020304" pitchFamily="18" charset="0"/>
                <a:cs typeface="Times New Roman" panose="02020603050405020304" pitchFamily="18" charset="0"/>
              </a:rPr>
              <a:t> журнал «</a:t>
            </a:r>
            <a:r>
              <a:rPr lang="ru-RU" sz="1700" dirty="0" err="1">
                <a:solidFill>
                  <a:schemeClr val="accent1">
                    <a:lumMod val="75000"/>
                  </a:schemeClr>
                </a:solidFill>
                <a:latin typeface="Times New Roman" panose="02020603050405020304" pitchFamily="18" charset="0"/>
                <a:cs typeface="Times New Roman" panose="02020603050405020304" pitchFamily="18" charset="0"/>
              </a:rPr>
              <a:t>Економіка</a:t>
            </a:r>
            <a:r>
              <a:rPr lang="ru-RU" sz="1700" dirty="0">
                <a:solidFill>
                  <a:schemeClr val="accent1">
                    <a:lumMod val="75000"/>
                  </a:schemeClr>
                </a:solidFill>
                <a:latin typeface="Times New Roman" panose="02020603050405020304" pitchFamily="18" charset="0"/>
                <a:cs typeface="Times New Roman" panose="02020603050405020304" pitchFamily="18" charset="0"/>
              </a:rPr>
              <a:t> та держава».</a:t>
            </a:r>
            <a:endParaRPr lang="uk-UA" sz="1700" dirty="0">
              <a:solidFill>
                <a:schemeClr val="accent1">
                  <a:lumMod val="75000"/>
                </a:schemeClr>
              </a:solidFill>
              <a:latin typeface="Times New Roman" panose="02020603050405020304" pitchFamily="18" charset="0"/>
              <a:cs typeface="Times New Roman" panose="02020603050405020304" pitchFamily="18" charset="0"/>
            </a:endParaRPr>
          </a:p>
          <a:p>
            <a:r>
              <a:rPr lang="uk-UA" sz="1600" dirty="0">
                <a:solidFill>
                  <a:schemeClr val="accent1">
                    <a:lumMod val="75000"/>
                  </a:schemeClr>
                </a:solidFill>
                <a:latin typeface="Times New Roman" panose="02020603050405020304" pitchFamily="18" charset="0"/>
                <a:cs typeface="Times New Roman" panose="02020603050405020304" pitchFamily="18" charset="0"/>
              </a:rPr>
              <a:t>	</a:t>
            </a:r>
            <a:endParaRPr lang="uk-UA" sz="1600"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6" name="Рисунок 5">
            <a:extLst>
              <a:ext uri="{FF2B5EF4-FFF2-40B4-BE49-F238E27FC236}">
                <a16:creationId xmlns:a16="http://schemas.microsoft.com/office/drawing/2014/main" id="{092429ED-AF24-44F2-91E0-E02886F9AD06}"/>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Effect>
                      <a14:brightnessContrast bright="20000" contrast="-20000"/>
                    </a14:imgEffect>
                  </a14:imgLayer>
                </a14:imgProps>
              </a:ext>
            </a:extLst>
          </a:blip>
          <a:srcRect l="7371" t="1351" r="2246"/>
          <a:stretch/>
        </p:blipFill>
        <p:spPr>
          <a:xfrm>
            <a:off x="277925" y="1576683"/>
            <a:ext cx="2467592" cy="3704634"/>
          </a:xfrm>
          <a:prstGeom prst="rect">
            <a:avLst/>
          </a:prstGeom>
          <a:ln>
            <a:solidFill>
              <a:srgbClr val="92D050"/>
            </a:solidFill>
          </a:ln>
          <a:effectLst>
            <a:outerShdw blurRad="292100" dist="139700" dir="2700000" algn="tl" rotWithShape="0">
              <a:srgbClr val="333333">
                <a:alpha val="65000"/>
              </a:srgbClr>
            </a:outerShdw>
          </a:effectLst>
        </p:spPr>
      </p:pic>
      <p:pic>
        <p:nvPicPr>
          <p:cNvPr id="11" name="Рисунок 10">
            <a:extLst>
              <a:ext uri="{FF2B5EF4-FFF2-40B4-BE49-F238E27FC236}">
                <a16:creationId xmlns:a16="http://schemas.microsoft.com/office/drawing/2014/main" id="{0350B9D1-8DEE-442E-834D-20927C5C28C4}"/>
              </a:ext>
            </a:extLst>
          </p:cNvPr>
          <p:cNvPicPr>
            <a:picLocks noChangeAspect="1"/>
          </p:cNvPicPr>
          <p:nvPr/>
        </p:nvPicPr>
        <p:blipFill>
          <a:blip r:embed="rId5"/>
          <a:stretch>
            <a:fillRect/>
          </a:stretch>
        </p:blipFill>
        <p:spPr>
          <a:xfrm>
            <a:off x="3466264" y="1936923"/>
            <a:ext cx="2467592" cy="3625410"/>
          </a:xfrm>
          <a:prstGeom prst="rect">
            <a:avLst/>
          </a:prstGeom>
          <a:ln>
            <a:solidFill>
              <a:srgbClr val="92D050"/>
            </a:solidFill>
          </a:ln>
          <a:effectLst>
            <a:outerShdw blurRad="292100" dist="139700" dir="2700000" algn="tl" rotWithShape="0">
              <a:srgbClr val="333333">
                <a:alpha val="65000"/>
              </a:srgbClr>
            </a:outerShdw>
          </a:effectLst>
        </p:spPr>
      </p:pic>
      <p:pic>
        <p:nvPicPr>
          <p:cNvPr id="10" name="Рисунок 9">
            <a:extLst>
              <a:ext uri="{FF2B5EF4-FFF2-40B4-BE49-F238E27FC236}">
                <a16:creationId xmlns:a16="http://schemas.microsoft.com/office/drawing/2014/main" id="{37B7888D-81B0-4C99-ACAB-2707164D9458}"/>
              </a:ext>
            </a:extLst>
          </p:cNvPr>
          <p:cNvPicPr>
            <a:picLocks noChangeAspect="1"/>
          </p:cNvPicPr>
          <p:nvPr/>
        </p:nvPicPr>
        <p:blipFill>
          <a:blip r:embed="rId6"/>
          <a:stretch>
            <a:fillRect/>
          </a:stretch>
        </p:blipFill>
        <p:spPr>
          <a:xfrm>
            <a:off x="1548528" y="3629621"/>
            <a:ext cx="2239485" cy="2940350"/>
          </a:xfrm>
          <a:prstGeom prst="rect">
            <a:avLst/>
          </a:prstGeom>
          <a:ln>
            <a:solidFill>
              <a:srgbClr val="92D050"/>
            </a:solidFill>
          </a:ln>
          <a:effectLst>
            <a:outerShdw blurRad="292100" dist="139700" dir="2700000" algn="tl" rotWithShape="0">
              <a:srgbClr val="333333">
                <a:alpha val="65000"/>
              </a:srgbClr>
            </a:outerShdw>
          </a:effectLst>
        </p:spPr>
      </p:pic>
      <p:pic>
        <p:nvPicPr>
          <p:cNvPr id="12" name="Рисунок 11">
            <a:extLst>
              <a:ext uri="{FF2B5EF4-FFF2-40B4-BE49-F238E27FC236}">
                <a16:creationId xmlns:a16="http://schemas.microsoft.com/office/drawing/2014/main" id="{62674CB1-09E2-4749-956F-89C45CDC7FEA}"/>
              </a:ext>
            </a:extLst>
          </p:cNvPr>
          <p:cNvPicPr>
            <a:picLocks noChangeAspect="1"/>
          </p:cNvPicPr>
          <p:nvPr/>
        </p:nvPicPr>
        <p:blipFill>
          <a:blip r:embed="rId7">
            <a:extLst>
              <a:ext uri="{BEBA8EAE-BF5A-486C-A8C5-ECC9F3942E4B}">
                <a14:imgProps xmlns:a14="http://schemas.microsoft.com/office/drawing/2010/main">
                  <a14:imgLayer r:embed="rId8">
                    <a14:imgEffect>
                      <a14:colorTemperature colorTemp="7200"/>
                    </a14:imgEffect>
                    <a14:imgEffect>
                      <a14:brightnessContrast bright="20000" contrast="-40000"/>
                    </a14:imgEffect>
                  </a14:imgLayer>
                </a14:imgProps>
              </a:ext>
            </a:extLst>
          </a:blip>
          <a:stretch>
            <a:fillRect/>
          </a:stretch>
        </p:blipFill>
        <p:spPr>
          <a:xfrm>
            <a:off x="6603663" y="1302126"/>
            <a:ext cx="2123810" cy="3009524"/>
          </a:xfrm>
          <a:prstGeom prst="rect">
            <a:avLst/>
          </a:prstGeom>
          <a:ln>
            <a:solidFill>
              <a:srgbClr val="92D050"/>
            </a:solidFill>
          </a:ln>
          <a:effectLst>
            <a:outerShdw blurRad="292100" dist="139700" dir="2700000" algn="tl" rotWithShape="0">
              <a:srgbClr val="333333">
                <a:alpha val="65000"/>
              </a:srgbClr>
            </a:outerShdw>
          </a:effectLst>
        </p:spPr>
      </p:pic>
      <p:pic>
        <p:nvPicPr>
          <p:cNvPr id="5" name="Рисунок 4">
            <a:extLst>
              <a:ext uri="{FF2B5EF4-FFF2-40B4-BE49-F238E27FC236}">
                <a16:creationId xmlns:a16="http://schemas.microsoft.com/office/drawing/2014/main" id="{E3E1CB0E-89B6-46B2-B032-4922E4A7A5D4}"/>
              </a:ext>
            </a:extLst>
          </p:cNvPr>
          <p:cNvPicPr>
            <a:picLocks noChangeAspect="1"/>
          </p:cNvPicPr>
          <p:nvPr/>
        </p:nvPicPr>
        <p:blipFill>
          <a:blip r:embed="rId9"/>
          <a:stretch>
            <a:fillRect/>
          </a:stretch>
        </p:blipFill>
        <p:spPr>
          <a:xfrm>
            <a:off x="5728550" y="3356610"/>
            <a:ext cx="2290298" cy="2951668"/>
          </a:xfrm>
          <a:prstGeom prst="rect">
            <a:avLst/>
          </a:prstGeom>
          <a:ln>
            <a:solidFill>
              <a:srgbClr val="92D050"/>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96656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E458CDE9-CFC7-4898-9E05-A601B7A17F72}"/>
              </a:ext>
            </a:extLst>
          </p:cNvPr>
          <p:cNvPicPr>
            <a:picLocks noChangeAspect="1"/>
          </p:cNvPicPr>
          <p:nvPr/>
        </p:nvPicPr>
        <p:blipFill>
          <a:blip r:embed="rId2"/>
          <a:stretch>
            <a:fillRect/>
          </a:stretch>
        </p:blipFill>
        <p:spPr>
          <a:xfrm>
            <a:off x="12192" y="0"/>
            <a:ext cx="9119616" cy="6858000"/>
          </a:xfrm>
          <a:prstGeom prst="rect">
            <a:avLst/>
          </a:prstGeom>
        </p:spPr>
      </p:pic>
      <p:sp>
        <p:nvSpPr>
          <p:cNvPr id="7" name="TextBox 6">
            <a:extLst>
              <a:ext uri="{FF2B5EF4-FFF2-40B4-BE49-F238E27FC236}">
                <a16:creationId xmlns:a16="http://schemas.microsoft.com/office/drawing/2014/main" id="{BCC42D0D-7421-4B7D-A74C-2C47B8B5D8B4}"/>
              </a:ext>
            </a:extLst>
          </p:cNvPr>
          <p:cNvSpPr txBox="1"/>
          <p:nvPr/>
        </p:nvSpPr>
        <p:spPr>
          <a:xfrm>
            <a:off x="1783644" y="802466"/>
            <a:ext cx="1580444" cy="338554"/>
          </a:xfrm>
          <a:prstGeom prst="rect">
            <a:avLst/>
          </a:prstGeom>
          <a:noFill/>
        </p:spPr>
        <p:txBody>
          <a:bodyPr wrap="square" rtlCol="0">
            <a:spAutoFit/>
          </a:bodyPr>
          <a:lstStyle/>
          <a:p>
            <a:pPr algn="ctr"/>
            <a:endParaRPr lang="uk-UA" sz="800" dirty="0"/>
          </a:p>
          <a:p>
            <a:pPr algn="ctr"/>
            <a:endParaRPr lang="uk-UA" sz="800" dirty="0"/>
          </a:p>
        </p:txBody>
      </p:sp>
      <p:sp>
        <p:nvSpPr>
          <p:cNvPr id="10" name="TextBox 9">
            <a:extLst>
              <a:ext uri="{FF2B5EF4-FFF2-40B4-BE49-F238E27FC236}">
                <a16:creationId xmlns:a16="http://schemas.microsoft.com/office/drawing/2014/main" id="{2DF248C0-B150-4FEB-971E-2079D02E79D4}"/>
              </a:ext>
            </a:extLst>
          </p:cNvPr>
          <p:cNvSpPr txBox="1"/>
          <p:nvPr/>
        </p:nvSpPr>
        <p:spPr>
          <a:xfrm>
            <a:off x="3364087" y="186449"/>
            <a:ext cx="4233335" cy="338554"/>
          </a:xfrm>
          <a:prstGeom prst="rect">
            <a:avLst/>
          </a:prstGeom>
          <a:noFill/>
        </p:spPr>
        <p:txBody>
          <a:bodyPr wrap="square" rtlCol="0">
            <a:spAutoFit/>
          </a:bodyPr>
          <a:lstStyle/>
          <a:p>
            <a:pPr algn="just"/>
            <a:r>
              <a:rPr lang="uk-UA" sz="1600" dirty="0">
                <a:latin typeface="Times New Roman" panose="02020603050405020304" pitchFamily="18" charset="0"/>
                <a:cs typeface="Times New Roman" panose="02020603050405020304" pitchFamily="18" charset="0"/>
              </a:rPr>
              <a:t>	</a:t>
            </a:r>
            <a:endParaRPr lang="ru-RU" sz="1600" dirty="0">
              <a:solidFill>
                <a:schemeClr val="tx2">
                  <a:lumMod val="75000"/>
                </a:schemeClr>
              </a:solidFill>
              <a:latin typeface="Times New Roman" panose="02020603050405020304" pitchFamily="18" charset="0"/>
              <a:cs typeface="Times New Roman" panose="02020603050405020304" pitchFamily="18" charset="0"/>
            </a:endParaRPr>
          </a:p>
        </p:txBody>
      </p:sp>
      <p:pic>
        <p:nvPicPr>
          <p:cNvPr id="2" name="Рисунок 1">
            <a:extLst>
              <a:ext uri="{FF2B5EF4-FFF2-40B4-BE49-F238E27FC236}">
                <a16:creationId xmlns:a16="http://schemas.microsoft.com/office/drawing/2014/main" id="{1EB2F540-ECB0-4B5C-9AA0-A7AC2B40CA97}"/>
              </a:ext>
            </a:extLst>
          </p:cNvPr>
          <p:cNvPicPr>
            <a:picLocks noChangeAspect="1"/>
          </p:cNvPicPr>
          <p:nvPr/>
        </p:nvPicPr>
        <p:blipFill>
          <a:blip r:embed="rId3"/>
          <a:stretch>
            <a:fillRect/>
          </a:stretch>
        </p:blipFill>
        <p:spPr>
          <a:xfrm>
            <a:off x="257681" y="1418483"/>
            <a:ext cx="2161822" cy="2811148"/>
          </a:xfrm>
          <a:prstGeom prst="rect">
            <a:avLst/>
          </a:prstGeom>
          <a:ln>
            <a:solidFill>
              <a:srgbClr val="92D050"/>
            </a:solidFill>
          </a:ln>
          <a:effectLst>
            <a:outerShdw blurRad="292100" dist="139700" dir="2700000" algn="tl" rotWithShape="0">
              <a:srgbClr val="333333">
                <a:alpha val="65000"/>
              </a:srgbClr>
            </a:outerShdw>
          </a:effectLst>
        </p:spPr>
      </p:pic>
      <p:pic>
        <p:nvPicPr>
          <p:cNvPr id="3" name="Рисунок 2">
            <a:extLst>
              <a:ext uri="{FF2B5EF4-FFF2-40B4-BE49-F238E27FC236}">
                <a16:creationId xmlns:a16="http://schemas.microsoft.com/office/drawing/2014/main" id="{E216207E-008E-4742-AA48-50EE090213B1}"/>
              </a:ext>
            </a:extLst>
          </p:cNvPr>
          <p:cNvPicPr>
            <a:picLocks noChangeAspect="1"/>
          </p:cNvPicPr>
          <p:nvPr/>
        </p:nvPicPr>
        <p:blipFill rotWithShape="1">
          <a:blip r:embed="rId4"/>
          <a:srcRect t="11849" b="7608"/>
          <a:stretch/>
        </p:blipFill>
        <p:spPr>
          <a:xfrm>
            <a:off x="361303" y="2409319"/>
            <a:ext cx="2844681" cy="3318610"/>
          </a:xfrm>
          <a:prstGeom prst="rect">
            <a:avLst/>
          </a:prstGeom>
          <a:ln>
            <a:solidFill>
              <a:srgbClr val="92D050"/>
            </a:solid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2368D92B-10B0-4502-B0E1-90CD239557DB}"/>
              </a:ext>
            </a:extLst>
          </p:cNvPr>
          <p:cNvSpPr txBox="1"/>
          <p:nvPr/>
        </p:nvSpPr>
        <p:spPr>
          <a:xfrm>
            <a:off x="3364087" y="1725796"/>
            <a:ext cx="5522232" cy="4247317"/>
          </a:xfrm>
          <a:prstGeom prst="rect">
            <a:avLst/>
          </a:prstGeom>
          <a:noFill/>
        </p:spPr>
        <p:txBody>
          <a:bodyPr wrap="square" rtlCol="0">
            <a:spAutoFit/>
          </a:bodyPr>
          <a:lstStyle/>
          <a:p>
            <a:pPr algn="just"/>
            <a:r>
              <a:rPr lang="uk-UA" sz="1600" dirty="0">
                <a:solidFill>
                  <a:prstClr val="black"/>
                </a:solidFill>
                <a:latin typeface="Times New Roman" panose="02020603050405020304" pitchFamily="18" charset="0"/>
                <a:cs typeface="Times New Roman" panose="02020603050405020304" pitchFamily="18" charset="0"/>
              </a:rPr>
              <a:t>	</a:t>
            </a:r>
            <a:r>
              <a:rPr lang="uk-UA" sz="1600" dirty="0">
                <a:solidFill>
                  <a:schemeClr val="accent1">
                    <a:lumMod val="75000"/>
                  </a:schemeClr>
                </a:solidFill>
                <a:latin typeface="Times New Roman" panose="02020603050405020304" pitchFamily="18" charset="0"/>
                <a:cs typeface="Times New Roman" panose="02020603050405020304" pitchFamily="18" charset="0"/>
              </a:rPr>
              <a:t>	</a:t>
            </a:r>
            <a:r>
              <a:rPr lang="uk-UA" dirty="0">
                <a:solidFill>
                  <a:schemeClr val="accent1">
                    <a:lumMod val="75000"/>
                  </a:schemeClr>
                </a:solidFill>
                <a:latin typeface="Times New Roman" panose="02020603050405020304" pitchFamily="18" charset="0"/>
                <a:cs typeface="Times New Roman" panose="02020603050405020304" pitchFamily="18" charset="0"/>
              </a:rPr>
              <a:t>Автори запропонували власну модель управління якістю національної системи вищої освіти, що передбачає практичне втілення загальної стратегії якості, неперервне вдосконалення стандартів, критеріїв якості на основі узгоджених механізмів та умов успішного функціонування. Визначили умови успішної реалізації моделі, розкрили особливості її компонентів у процесі ухвалення управлінських рішень. Авторську  модель спроєктовано на основі загальноєвропейських принципів пріоритетності забезпечення якості вищої освіти. </a:t>
            </a:r>
            <a:r>
              <a:rPr lang="uk-UA" dirty="0" err="1">
                <a:solidFill>
                  <a:schemeClr val="accent1">
                    <a:lumMod val="75000"/>
                  </a:schemeClr>
                </a:solidFill>
                <a:latin typeface="Times New Roman" panose="02020603050405020304" pitchFamily="18" charset="0"/>
                <a:cs typeface="Times New Roman" panose="02020603050405020304" pitchFamily="18" charset="0"/>
              </a:rPr>
              <a:t>Суб</a:t>
            </a:r>
            <a:r>
              <a:rPr lang="en-US" dirty="0">
                <a:solidFill>
                  <a:schemeClr val="accent1">
                    <a:lumMod val="75000"/>
                  </a:schemeClr>
                </a:solidFill>
                <a:latin typeface="Times New Roman" panose="02020603050405020304" pitchFamily="18" charset="0"/>
                <a:cs typeface="Times New Roman" panose="02020603050405020304" pitchFamily="18" charset="0"/>
              </a:rPr>
              <a:t>’</a:t>
            </a:r>
            <a:r>
              <a:rPr lang="uk-UA" dirty="0" err="1">
                <a:solidFill>
                  <a:schemeClr val="accent1">
                    <a:lumMod val="75000"/>
                  </a:schemeClr>
                </a:solidFill>
                <a:latin typeface="Times New Roman" panose="02020603050405020304" pitchFamily="18" charset="0"/>
                <a:cs typeface="Times New Roman" panose="02020603050405020304" pitchFamily="18" charset="0"/>
              </a:rPr>
              <a:t>єктами</a:t>
            </a:r>
            <a:r>
              <a:rPr lang="uk-UA" dirty="0">
                <a:solidFill>
                  <a:schemeClr val="accent1">
                    <a:lumMod val="75000"/>
                  </a:schemeClr>
                </a:solidFill>
                <a:latin typeface="Times New Roman" panose="02020603050405020304" pitchFamily="18" charset="0"/>
                <a:cs typeface="Times New Roman" panose="02020603050405020304" pitchFamily="18" charset="0"/>
              </a:rPr>
              <a:t> спроєктованої моделі виступають як окремі інституції (МОН України, НАЗЯВО, незалежні агенції, роботодавці, навчальні заклади), так і здобувачі вищої освіти.</a:t>
            </a:r>
            <a:endParaRPr lang="ru-RU" dirty="0">
              <a:solidFill>
                <a:schemeClr val="accent1">
                  <a:lumMod val="75000"/>
                </a:schemeClr>
              </a:solidFill>
            </a:endParaRPr>
          </a:p>
        </p:txBody>
      </p:sp>
      <p:sp>
        <p:nvSpPr>
          <p:cNvPr id="5" name="TextBox 4">
            <a:extLst>
              <a:ext uri="{FF2B5EF4-FFF2-40B4-BE49-F238E27FC236}">
                <a16:creationId xmlns:a16="http://schemas.microsoft.com/office/drawing/2014/main" id="{9A4DD777-7E2A-48C9-A9E7-1A0BBDA69A9B}"/>
              </a:ext>
            </a:extLst>
          </p:cNvPr>
          <p:cNvSpPr txBox="1"/>
          <p:nvPr/>
        </p:nvSpPr>
        <p:spPr>
          <a:xfrm>
            <a:off x="257681" y="370975"/>
            <a:ext cx="7273270" cy="923330"/>
          </a:xfrm>
          <a:prstGeom prst="rect">
            <a:avLst/>
          </a:prstGeom>
          <a:noFill/>
          <a:effectLst>
            <a:softEdge rad="31750"/>
          </a:effectLst>
        </p:spPr>
        <p:txBody>
          <a:bodyPr wrap="square" rtlCol="0">
            <a:spAutoFit/>
          </a:bodyPr>
          <a:lstStyle/>
          <a:p>
            <a:r>
              <a:rPr lang="uk-UA" b="1" dirty="0">
                <a:solidFill>
                  <a:schemeClr val="accent1">
                    <a:lumMod val="75000"/>
                  </a:schemeClr>
                </a:solidFill>
                <a:latin typeface="Times New Roman" panose="02020603050405020304" pitchFamily="18" charset="0"/>
                <a:cs typeface="Times New Roman" panose="02020603050405020304" pitchFamily="18" charset="0"/>
              </a:rPr>
              <a:t>Вітченко А. Національна стратегія управління якістю вищої освіти в Україні: наслідування чи змагальність? / А. Вітченко, А. Вітченко // Вища школа. – 2021. – № 3-4. – С. 51-64</a:t>
            </a:r>
          </a:p>
        </p:txBody>
      </p:sp>
    </p:spTree>
    <p:extLst>
      <p:ext uri="{BB962C8B-B14F-4D97-AF65-F5344CB8AC3E}">
        <p14:creationId xmlns:p14="http://schemas.microsoft.com/office/powerpoint/2010/main" val="3611025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105033DA-582B-4B59-A1A8-8F0B88DF478E}"/>
              </a:ext>
            </a:extLst>
          </p:cNvPr>
          <p:cNvPicPr>
            <a:picLocks noChangeAspect="1"/>
          </p:cNvPicPr>
          <p:nvPr/>
        </p:nvPicPr>
        <p:blipFill>
          <a:blip r:embed="rId2"/>
          <a:stretch>
            <a:fillRect/>
          </a:stretch>
        </p:blipFill>
        <p:spPr>
          <a:xfrm>
            <a:off x="12192" y="0"/>
            <a:ext cx="9119616" cy="6858000"/>
          </a:xfrm>
          <a:prstGeom prst="rect">
            <a:avLst/>
          </a:prstGeom>
        </p:spPr>
      </p:pic>
      <p:sp>
        <p:nvSpPr>
          <p:cNvPr id="5" name="TextBox 4">
            <a:extLst>
              <a:ext uri="{FF2B5EF4-FFF2-40B4-BE49-F238E27FC236}">
                <a16:creationId xmlns:a16="http://schemas.microsoft.com/office/drawing/2014/main" id="{391ED863-E812-4A09-997D-93F1583DB7B3}"/>
              </a:ext>
            </a:extLst>
          </p:cNvPr>
          <p:cNvSpPr txBox="1"/>
          <p:nvPr/>
        </p:nvSpPr>
        <p:spPr>
          <a:xfrm>
            <a:off x="269302" y="766656"/>
            <a:ext cx="7723630" cy="369332"/>
          </a:xfrm>
          <a:prstGeom prst="rect">
            <a:avLst/>
          </a:prstGeom>
          <a:noFill/>
        </p:spPr>
        <p:txBody>
          <a:bodyPr wrap="square" rtlCol="0">
            <a:spAutoFit/>
          </a:bodyPr>
          <a:lstStyle/>
          <a:p>
            <a:r>
              <a:rPr lang="uk-UA"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pic>
        <p:nvPicPr>
          <p:cNvPr id="7" name="Рисунок 6">
            <a:extLst>
              <a:ext uri="{FF2B5EF4-FFF2-40B4-BE49-F238E27FC236}">
                <a16:creationId xmlns:a16="http://schemas.microsoft.com/office/drawing/2014/main" id="{229B8621-06BB-4D0B-8985-9FDFA2C83D69}"/>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Effect>
                      <a14:saturation sat="200000"/>
                    </a14:imgEffect>
                    <a14:imgEffect>
                      <a14:brightnessContrast bright="20000" contrast="-20000"/>
                    </a14:imgEffect>
                  </a14:imgLayer>
                </a14:imgProps>
              </a:ext>
            </a:extLst>
          </a:blip>
          <a:stretch>
            <a:fillRect/>
          </a:stretch>
        </p:blipFill>
        <p:spPr>
          <a:xfrm>
            <a:off x="7193729" y="66489"/>
            <a:ext cx="1833705" cy="2554545"/>
          </a:xfrm>
          <a:prstGeom prst="rect">
            <a:avLst/>
          </a:prstGeom>
          <a:ln>
            <a:solidFill>
              <a:srgbClr val="92D050"/>
            </a:solid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B9245EAF-9DEF-47B0-9BCE-CAAB79378FA6}"/>
              </a:ext>
            </a:extLst>
          </p:cNvPr>
          <p:cNvSpPr txBox="1"/>
          <p:nvPr/>
        </p:nvSpPr>
        <p:spPr>
          <a:xfrm>
            <a:off x="116565" y="113746"/>
            <a:ext cx="7006108" cy="2554545"/>
          </a:xfrm>
          <a:prstGeom prst="rect">
            <a:avLst/>
          </a:prstGeom>
          <a:noFill/>
        </p:spPr>
        <p:txBody>
          <a:bodyPr wrap="square" rtlCol="0">
            <a:spAutoFit/>
          </a:bodyPr>
          <a:lstStyle/>
          <a:p>
            <a:r>
              <a:rPr lang="uk-UA" sz="1600" b="1" dirty="0">
                <a:solidFill>
                  <a:schemeClr val="accent1">
                    <a:lumMod val="75000"/>
                  </a:schemeClr>
                </a:solidFill>
                <a:latin typeface="Times New Roman" panose="02020603050405020304" pitchFamily="18" charset="0"/>
                <a:cs typeface="Times New Roman" panose="02020603050405020304" pitchFamily="18" charset="0"/>
              </a:rPr>
              <a:t>Марценюк Л. В. Дуальна освіта як засіб ефективного поєднання теорії та практики / Л. В. Марценюк, О. В. Груздєв // Економіка та держава . – 2021. - № 3. – С. 58-65</a:t>
            </a:r>
          </a:p>
          <a:p>
            <a:pPr algn="just"/>
            <a:r>
              <a:rPr lang="uk-UA" sz="1600" b="1" dirty="0">
                <a:solidFill>
                  <a:schemeClr val="accent1">
                    <a:lumMod val="75000"/>
                  </a:schemeClr>
                </a:solidFill>
                <a:latin typeface="Times New Roman" panose="02020603050405020304" pitchFamily="18" charset="0"/>
                <a:cs typeface="Times New Roman" panose="02020603050405020304" pitchFamily="18" charset="0"/>
              </a:rPr>
              <a:t>	</a:t>
            </a:r>
            <a:r>
              <a:rPr lang="uk-UA" sz="1600" dirty="0">
                <a:solidFill>
                  <a:schemeClr val="accent1">
                    <a:lumMod val="75000"/>
                  </a:schemeClr>
                </a:solidFill>
                <a:latin typeface="Times New Roman" panose="02020603050405020304" pitchFamily="18" charset="0"/>
                <a:cs typeface="Times New Roman" panose="02020603050405020304" pitchFamily="18" charset="0"/>
              </a:rPr>
              <a:t>Автори проаналізували системи дуальної освіти в провідних країнах світу, визначили переваги та недоліки для всіх учасників освітнього процесу. Впровадження  дуальної форми здобуття освіти є запорукою підвищення якості підготовки фахівців з урахуванням вимог роботодавців. Здобувачі мають більше шансів отримати своє перше робоче місце після закінчення навчання, а заклади освіти підвищать свою конкурентоздатність на ринку освітніх послуг.</a:t>
            </a:r>
            <a:endParaRPr lang="uk-UA" sz="1600"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CD96B0D7-15F2-4FCF-AADA-E70878A7BFFF}"/>
              </a:ext>
            </a:extLst>
          </p:cNvPr>
          <p:cNvSpPr txBox="1"/>
          <p:nvPr/>
        </p:nvSpPr>
        <p:spPr>
          <a:xfrm>
            <a:off x="1303804" y="2712113"/>
            <a:ext cx="7723630" cy="1815882"/>
          </a:xfrm>
          <a:prstGeom prst="rect">
            <a:avLst/>
          </a:prstGeom>
          <a:noFill/>
        </p:spPr>
        <p:txBody>
          <a:bodyPr wrap="square" rtlCol="0">
            <a:spAutoFit/>
          </a:bodyPr>
          <a:lstStyle/>
          <a:p>
            <a:r>
              <a:rPr lang="uk-UA" sz="1600" b="1" dirty="0">
                <a:solidFill>
                  <a:schemeClr val="accent1">
                    <a:lumMod val="75000"/>
                  </a:schemeClr>
                </a:solidFill>
                <a:latin typeface="Times New Roman" panose="02020603050405020304" pitchFamily="18" charset="0"/>
                <a:cs typeface="Times New Roman" panose="02020603050405020304" pitchFamily="18" charset="0"/>
              </a:rPr>
              <a:t>Мурашко М. І. </a:t>
            </a:r>
            <a:r>
              <a:rPr lang="en-US" sz="1600" b="1" dirty="0">
                <a:solidFill>
                  <a:schemeClr val="accent1">
                    <a:lumMod val="75000"/>
                  </a:schemeClr>
                </a:solidFill>
                <a:latin typeface="Times New Roman" panose="02020603050405020304" pitchFamily="18" charset="0"/>
                <a:cs typeface="Times New Roman" panose="02020603050405020304" pitchFamily="18" charset="0"/>
              </a:rPr>
              <a:t>EDTECH</a:t>
            </a:r>
            <a:r>
              <a:rPr lang="uk-UA" sz="1600" b="1" dirty="0">
                <a:solidFill>
                  <a:schemeClr val="accent1">
                    <a:lumMod val="75000"/>
                  </a:schemeClr>
                </a:solidFill>
                <a:latin typeface="Times New Roman" panose="02020603050405020304" pitchFamily="18" charset="0"/>
                <a:cs typeface="Times New Roman" panose="02020603050405020304" pitchFamily="18" charset="0"/>
              </a:rPr>
              <a:t> ринок – аналітичний огляд / М. І. Мурашко, С. О. Назарко, С. Г. Суворова // Економіка та держава. – 2021. – № 3. – С. 83-87</a:t>
            </a:r>
          </a:p>
          <a:p>
            <a:pPr algn="just"/>
            <a:r>
              <a:rPr lang="uk-UA" sz="1600" b="1" dirty="0">
                <a:solidFill>
                  <a:schemeClr val="accent1">
                    <a:lumMod val="75000"/>
                  </a:schemeClr>
                </a:solidFill>
                <a:latin typeface="Times New Roman" panose="02020603050405020304" pitchFamily="18" charset="0"/>
                <a:cs typeface="Times New Roman" panose="02020603050405020304" pitchFamily="18" charset="0"/>
              </a:rPr>
              <a:t>	</a:t>
            </a:r>
            <a:r>
              <a:rPr lang="uk-UA" sz="1600" dirty="0">
                <a:solidFill>
                  <a:schemeClr val="accent1">
                    <a:lumMod val="75000"/>
                  </a:schemeClr>
                </a:solidFill>
                <a:latin typeface="Times New Roman" panose="02020603050405020304" pitchFamily="18" charset="0"/>
                <a:cs typeface="Times New Roman" panose="02020603050405020304" pitchFamily="18" charset="0"/>
              </a:rPr>
              <a:t>У статті розглядаються переваги та недоліки навчання за дистанційною формою для студентів, викладачів та навчального закладу. Звичайно, самонавчання онлайн вимагає більшої мотивації та самоконтролю, однак якщо визначити мотивацію та поставити чіткі цілі,  то за допомогою онлайн-освіти можна якісно здобувати нові знання, опановувати нову професію, підвищити кваліфікацію.</a:t>
            </a:r>
          </a:p>
        </p:txBody>
      </p:sp>
      <p:sp>
        <p:nvSpPr>
          <p:cNvPr id="3" name="TextBox 2">
            <a:extLst>
              <a:ext uri="{FF2B5EF4-FFF2-40B4-BE49-F238E27FC236}">
                <a16:creationId xmlns:a16="http://schemas.microsoft.com/office/drawing/2014/main" id="{CC75C3F1-C5DA-450D-945D-37175435843A}"/>
              </a:ext>
            </a:extLst>
          </p:cNvPr>
          <p:cNvSpPr txBox="1"/>
          <p:nvPr/>
        </p:nvSpPr>
        <p:spPr>
          <a:xfrm>
            <a:off x="116565" y="4716479"/>
            <a:ext cx="7684057" cy="1815882"/>
          </a:xfrm>
          <a:prstGeom prst="rect">
            <a:avLst/>
          </a:prstGeom>
          <a:noFill/>
        </p:spPr>
        <p:txBody>
          <a:bodyPr wrap="square" rtlCol="0">
            <a:spAutoFit/>
          </a:bodyPr>
          <a:lstStyle/>
          <a:p>
            <a:pPr algn="just"/>
            <a:r>
              <a:rPr lang="uk-UA" sz="1600" b="1" dirty="0">
                <a:solidFill>
                  <a:schemeClr val="accent1">
                    <a:lumMod val="75000"/>
                  </a:schemeClr>
                </a:solidFill>
                <a:latin typeface="Times New Roman" panose="02020603050405020304" pitchFamily="18" charset="0"/>
                <a:cs typeface="Times New Roman" panose="02020603050405020304" pitchFamily="18" charset="0"/>
              </a:rPr>
              <a:t>Лівенко А. І. Економіко-організаційні аспекти формування освітніх ресурсів у сучасних умовах України / А. І. Лівенко // Економіка та держава. – 2021. –  № 3. – С. 94-98</a:t>
            </a:r>
          </a:p>
          <a:p>
            <a:pPr algn="just"/>
            <a:r>
              <a:rPr lang="uk-UA" sz="1600" b="1" dirty="0">
                <a:solidFill>
                  <a:schemeClr val="accent1">
                    <a:lumMod val="75000"/>
                  </a:schemeClr>
                </a:solidFill>
                <a:latin typeface="Times New Roman" panose="02020603050405020304" pitchFamily="18" charset="0"/>
                <a:cs typeface="Times New Roman" panose="02020603050405020304" pitchFamily="18" charset="0"/>
              </a:rPr>
              <a:t>	</a:t>
            </a:r>
            <a:r>
              <a:rPr lang="uk-UA" sz="1600" dirty="0">
                <a:solidFill>
                  <a:schemeClr val="accent1">
                    <a:lumMod val="75000"/>
                  </a:schemeClr>
                </a:solidFill>
                <a:latin typeface="Times New Roman" panose="02020603050405020304" pitchFamily="18" charset="0"/>
                <a:cs typeface="Times New Roman" panose="02020603050405020304" pitchFamily="18" charset="0"/>
              </a:rPr>
              <a:t>Автор підкреслив важливість модернізації освіти, її оновлення з урахуванням актуальних світових тенденцій. Запропонував заходи щодо підвищення ефективності освітньої системи України. Результатом має стати формування освітніх ресурсів, які б найбільш адекватно відповідали потребам і запитам суспільства і ринку праці.                                      </a:t>
            </a:r>
            <a:endParaRPr lang="ru-RU" sz="1600"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3678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2F119E0D-6FDD-42B1-9724-2883BE1FBA33}"/>
              </a:ext>
            </a:extLst>
          </p:cNvPr>
          <p:cNvPicPr>
            <a:picLocks noGrp="1" noChangeAspect="1"/>
          </p:cNvPicPr>
          <p:nvPr>
            <p:ph idx="1"/>
          </p:nvPr>
        </p:nvPicPr>
        <p:blipFill>
          <a:blip r:embed="rId2"/>
          <a:stretch>
            <a:fillRect/>
          </a:stretch>
        </p:blipFill>
        <p:spPr>
          <a:xfrm>
            <a:off x="16766" y="0"/>
            <a:ext cx="9127234" cy="6858000"/>
          </a:xfrm>
          <a:prstGeom prst="rect">
            <a:avLst/>
          </a:prstGeom>
          <a:solidFill>
            <a:schemeClr val="accent5">
              <a:lumMod val="40000"/>
              <a:lumOff val="60000"/>
            </a:schemeClr>
          </a:solidFill>
        </p:spPr>
      </p:pic>
      <p:sp>
        <p:nvSpPr>
          <p:cNvPr id="8" name="Прямоугольник 7">
            <a:extLst>
              <a:ext uri="{FF2B5EF4-FFF2-40B4-BE49-F238E27FC236}">
                <a16:creationId xmlns:a16="http://schemas.microsoft.com/office/drawing/2014/main" id="{C7335082-5EEB-4FC8-BEC0-3F2765F67DF0}"/>
              </a:ext>
            </a:extLst>
          </p:cNvPr>
          <p:cNvSpPr/>
          <p:nvPr/>
        </p:nvSpPr>
        <p:spPr>
          <a:xfrm>
            <a:off x="16766" y="359392"/>
            <a:ext cx="6816751" cy="1600438"/>
          </a:xfrm>
          <a:prstGeom prst="rect">
            <a:avLst/>
          </a:prstGeom>
          <a:noFill/>
        </p:spPr>
        <p:txBody>
          <a:bodyPr wrap="square">
            <a:spAutoFit/>
          </a:bodyPr>
          <a:lstStyle/>
          <a:p>
            <a:r>
              <a:rPr lang="ru-RU" sz="1600" b="1" dirty="0">
                <a:solidFill>
                  <a:schemeClr val="accent1">
                    <a:lumMod val="75000"/>
                  </a:schemeClr>
                </a:solidFill>
                <a:latin typeface="Times New Roman" panose="02020603050405020304" pitchFamily="18" charset="0"/>
                <a:cs typeface="Times New Roman" panose="02020603050405020304" pitchFamily="18" charset="0"/>
              </a:rPr>
              <a:t>Крикуненко И. Молодые и ранние / И. Крикуненко // Новое время страны. – 2021. – № 15. – С. 42-45</a:t>
            </a:r>
          </a:p>
          <a:p>
            <a:pPr algn="just"/>
            <a:r>
              <a:rPr lang="ru-RU" b="1" dirty="0">
                <a:solidFill>
                  <a:schemeClr val="accent1">
                    <a:lumMod val="50000"/>
                  </a:schemeClr>
                </a:solidFill>
                <a:latin typeface="Times New Roman" panose="02020603050405020304" pitchFamily="18" charset="0"/>
                <a:cs typeface="Times New Roman" panose="02020603050405020304" pitchFamily="18" charset="0"/>
              </a:rPr>
              <a:t>	</a:t>
            </a:r>
            <a:r>
              <a:rPr lang="ru-RU" sz="1600" dirty="0">
                <a:solidFill>
                  <a:schemeClr val="accent1">
                    <a:lumMod val="75000"/>
                  </a:schemeClr>
                </a:solidFill>
                <a:latin typeface="Times New Roman" panose="02020603050405020304" pitchFamily="18" charset="0"/>
                <a:cs typeface="Times New Roman" panose="02020603050405020304" pitchFamily="18" charset="0"/>
              </a:rPr>
              <a:t>Как карантин дал студентам шанс начать карьеру пораньше - где и за сколько они находят работу. Ковидный год, принесший одни лишения системе образования, оказался годом возможностей для студентов, готовых начать карьеру чуть ли не с первого курса.</a:t>
            </a:r>
            <a:endParaRPr lang="ru-RU" sz="1600" cap="all" dirty="0">
              <a:solidFill>
                <a:schemeClr val="accent1">
                  <a:lumMod val="75000"/>
                </a:schemeClr>
              </a:solidFill>
              <a:effectLst/>
              <a:latin typeface="Times New Roman" panose="02020603050405020304" pitchFamily="18" charset="0"/>
              <a:cs typeface="Times New Roman" panose="02020603050405020304" pitchFamily="18" charset="0"/>
            </a:endParaRPr>
          </a:p>
        </p:txBody>
      </p:sp>
      <p:pic>
        <p:nvPicPr>
          <p:cNvPr id="12" name="Рисунок 11">
            <a:extLst>
              <a:ext uri="{FF2B5EF4-FFF2-40B4-BE49-F238E27FC236}">
                <a16:creationId xmlns:a16="http://schemas.microsoft.com/office/drawing/2014/main" id="{8BBF1E41-D876-4B63-AA23-579FCAE0DC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9861" y="2182830"/>
            <a:ext cx="4897640" cy="1853230"/>
          </a:xfrm>
          <a:prstGeom prst="rect">
            <a:avLst/>
          </a:prstGeom>
          <a:solidFill>
            <a:schemeClr val="accent5">
              <a:lumMod val="40000"/>
              <a:lumOff val="60000"/>
            </a:schemeClr>
          </a:solidFill>
          <a:ln>
            <a:solidFill>
              <a:srgbClr val="92D050"/>
            </a:solidFill>
          </a:ln>
          <a:effectLst>
            <a:outerShdw blurRad="292100" dist="139700" dir="2700000" algn="tl" rotWithShape="0">
              <a:srgbClr val="333333">
                <a:alpha val="65000"/>
              </a:srgbClr>
            </a:outerShdw>
          </a:effectLst>
        </p:spPr>
      </p:pic>
      <p:pic>
        <p:nvPicPr>
          <p:cNvPr id="13" name="Рисунок 12">
            <a:extLst>
              <a:ext uri="{FF2B5EF4-FFF2-40B4-BE49-F238E27FC236}">
                <a16:creationId xmlns:a16="http://schemas.microsoft.com/office/drawing/2014/main" id="{9E14DECF-FBCD-40C1-BCD7-D49EFDC09B4F}"/>
              </a:ext>
            </a:extLst>
          </p:cNvPr>
          <p:cNvPicPr>
            <a:picLocks noChangeAspect="1"/>
          </p:cNvPicPr>
          <p:nvPr/>
        </p:nvPicPr>
        <p:blipFill>
          <a:blip r:embed="rId4"/>
          <a:stretch>
            <a:fillRect/>
          </a:stretch>
        </p:blipFill>
        <p:spPr>
          <a:xfrm>
            <a:off x="7022657" y="200965"/>
            <a:ext cx="2018390" cy="2598677"/>
          </a:xfrm>
          <a:prstGeom prst="rect">
            <a:avLst/>
          </a:prstGeom>
          <a:ln>
            <a:solidFill>
              <a:srgbClr val="92D050"/>
            </a:solidFill>
          </a:ln>
          <a:effectLst>
            <a:outerShdw blurRad="292100" dist="139700" dir="2700000" algn="tl" rotWithShape="0">
              <a:srgbClr val="333333">
                <a:alpha val="65000"/>
              </a:srgbClr>
            </a:outerShdw>
          </a:effectLst>
        </p:spPr>
      </p:pic>
      <p:pic>
        <p:nvPicPr>
          <p:cNvPr id="14" name="Рисунок 13">
            <a:extLst>
              <a:ext uri="{FF2B5EF4-FFF2-40B4-BE49-F238E27FC236}">
                <a16:creationId xmlns:a16="http://schemas.microsoft.com/office/drawing/2014/main" id="{B545CA57-359C-4BDA-A1A0-ED6CAA222663}"/>
              </a:ext>
            </a:extLst>
          </p:cNvPr>
          <p:cNvPicPr>
            <a:picLocks noChangeAspect="1"/>
          </p:cNvPicPr>
          <p:nvPr/>
        </p:nvPicPr>
        <p:blipFill>
          <a:blip r:embed="rId5"/>
          <a:stretch>
            <a:fillRect/>
          </a:stretch>
        </p:blipFill>
        <p:spPr>
          <a:xfrm>
            <a:off x="150088" y="4036060"/>
            <a:ext cx="2012569" cy="2591183"/>
          </a:xfrm>
          <a:prstGeom prst="rect">
            <a:avLst/>
          </a:prstGeom>
          <a:ln>
            <a:solidFill>
              <a:srgbClr val="92D050"/>
            </a:solidFill>
          </a:ln>
          <a:effectLst>
            <a:outerShdw blurRad="292100" dist="139700" dir="2700000" algn="tl" rotWithShape="0">
              <a:srgbClr val="333333">
                <a:alpha val="65000"/>
              </a:srgbClr>
            </a:outerShdw>
          </a:effectLst>
        </p:spPr>
      </p:pic>
      <p:sp>
        <p:nvSpPr>
          <p:cNvPr id="2" name="TextBox 1">
            <a:extLst>
              <a:ext uri="{FF2B5EF4-FFF2-40B4-BE49-F238E27FC236}">
                <a16:creationId xmlns:a16="http://schemas.microsoft.com/office/drawing/2014/main" id="{C0055D2A-D844-4843-B554-CFC4B4B4E5A5}"/>
              </a:ext>
            </a:extLst>
          </p:cNvPr>
          <p:cNvSpPr txBox="1"/>
          <p:nvPr/>
        </p:nvSpPr>
        <p:spPr>
          <a:xfrm>
            <a:off x="2295979" y="4415978"/>
            <a:ext cx="6611956" cy="2062103"/>
          </a:xfrm>
          <a:prstGeom prst="rect">
            <a:avLst/>
          </a:prstGeom>
          <a:noFill/>
        </p:spPr>
        <p:txBody>
          <a:bodyPr wrap="square" rtlCol="0">
            <a:spAutoFit/>
          </a:bodyPr>
          <a:lstStyle/>
          <a:p>
            <a:r>
              <a:rPr lang="uk-UA" sz="1600" b="1" dirty="0">
                <a:solidFill>
                  <a:schemeClr val="accent1">
                    <a:lumMod val="75000"/>
                  </a:schemeClr>
                </a:solidFill>
                <a:latin typeface="Times New Roman" panose="02020603050405020304" pitchFamily="18" charset="0"/>
                <a:cs typeface="Times New Roman" panose="02020603050405020304" pitchFamily="18" charset="0"/>
              </a:rPr>
              <a:t>Пасховер А. Снова в школу / А. Пасховер // Новое время стран</a:t>
            </a:r>
            <a:r>
              <a:rPr lang="ru-RU" sz="1600" b="1" dirty="0">
                <a:solidFill>
                  <a:schemeClr val="accent1">
                    <a:lumMod val="75000"/>
                  </a:schemeClr>
                </a:solidFill>
                <a:latin typeface="Times New Roman" panose="02020603050405020304" pitchFamily="18" charset="0"/>
                <a:cs typeface="Times New Roman" panose="02020603050405020304" pitchFamily="18" charset="0"/>
              </a:rPr>
              <a:t>ы. – 2021. – № 17. – С. 50-53 </a:t>
            </a:r>
          </a:p>
          <a:p>
            <a:pPr algn="just"/>
            <a:r>
              <a:rPr lang="ru-RU" sz="1600" b="1" dirty="0">
                <a:solidFill>
                  <a:schemeClr val="accent1">
                    <a:lumMod val="75000"/>
                  </a:schemeClr>
                </a:solidFill>
                <a:latin typeface="Times New Roman" panose="02020603050405020304" pitchFamily="18" charset="0"/>
                <a:cs typeface="Times New Roman" panose="02020603050405020304" pitchFamily="18" charset="0"/>
              </a:rPr>
              <a:t>	</a:t>
            </a:r>
            <a:r>
              <a:rPr lang="ru-RU" sz="1600" dirty="0">
                <a:solidFill>
                  <a:schemeClr val="accent1">
                    <a:lumMod val="75000"/>
                  </a:schemeClr>
                </a:solidFill>
                <a:latin typeface="Times New Roman" panose="02020603050405020304" pitchFamily="18" charset="0"/>
                <a:cs typeface="Times New Roman" panose="02020603050405020304" pitchFamily="18" charset="0"/>
              </a:rPr>
              <a:t>Впервые в новейшей биографии Украины крупный и средний бизнес объединился, чтобы пожертвовать немалые средства на строительство вуза западного образца. Киевская школа экономики получила новое здание. Теперь КШЭ готова принять студентов как на магистратуру так и на бакалаврат.</a:t>
            </a:r>
          </a:p>
          <a:p>
            <a:endParaRPr lang="ru-RU" sz="1600"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4744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3">
            <a:extLst>
              <a:ext uri="{FF2B5EF4-FFF2-40B4-BE49-F238E27FC236}">
                <a16:creationId xmlns:a16="http://schemas.microsoft.com/office/drawing/2014/main" id="{33DB2AD4-5379-46A2-AF3F-3873A5A0DE01}"/>
              </a:ext>
            </a:extLst>
          </p:cNvPr>
          <p:cNvPicPr>
            <a:picLocks noChangeAspect="1"/>
          </p:cNvPicPr>
          <p:nvPr/>
        </p:nvPicPr>
        <p:blipFill>
          <a:blip r:embed="rId2"/>
          <a:stretch>
            <a:fillRect/>
          </a:stretch>
        </p:blipFill>
        <p:spPr>
          <a:xfrm>
            <a:off x="0" y="0"/>
            <a:ext cx="9127234" cy="6858000"/>
          </a:xfrm>
          <a:prstGeom prst="rect">
            <a:avLst/>
          </a:prstGeom>
        </p:spPr>
      </p:pic>
      <p:sp>
        <p:nvSpPr>
          <p:cNvPr id="3" name="TextBox 2">
            <a:extLst>
              <a:ext uri="{FF2B5EF4-FFF2-40B4-BE49-F238E27FC236}">
                <a16:creationId xmlns:a16="http://schemas.microsoft.com/office/drawing/2014/main" id="{FC2FDC36-CAEA-455C-89E1-28A3DFA666D6}"/>
              </a:ext>
            </a:extLst>
          </p:cNvPr>
          <p:cNvSpPr txBox="1"/>
          <p:nvPr/>
        </p:nvSpPr>
        <p:spPr>
          <a:xfrm>
            <a:off x="204548" y="1909424"/>
            <a:ext cx="6549468" cy="4708981"/>
          </a:xfrm>
          <a:prstGeom prst="rect">
            <a:avLst/>
          </a:prstGeom>
          <a:noFill/>
        </p:spPr>
        <p:txBody>
          <a:bodyPr wrap="square" rtlCol="0">
            <a:spAutoFit/>
          </a:bodyPr>
          <a:lstStyle/>
          <a:p>
            <a:r>
              <a:rPr lang="uk-UA" sz="1600" b="1" dirty="0">
                <a:solidFill>
                  <a:schemeClr val="accent1">
                    <a:lumMod val="75000"/>
                  </a:schemeClr>
                </a:solidFill>
                <a:latin typeface="Times New Roman" panose="02020603050405020304" pitchFamily="18" charset="0"/>
                <a:cs typeface="Times New Roman" panose="02020603050405020304" pitchFamily="18" charset="0"/>
              </a:rPr>
              <a:t>Коро</a:t>
            </a:r>
            <a:r>
              <a:rPr lang="ru-RU" sz="1600" b="1" dirty="0" err="1">
                <a:solidFill>
                  <a:schemeClr val="accent1">
                    <a:lumMod val="75000"/>
                  </a:schemeClr>
                </a:solidFill>
                <a:latin typeface="Times New Roman" panose="02020603050405020304" pitchFamily="18" charset="0"/>
                <a:cs typeface="Times New Roman" panose="02020603050405020304" pitchFamily="18" charset="0"/>
              </a:rPr>
              <a:t>лёва</a:t>
            </a:r>
            <a:r>
              <a:rPr lang="ru-RU" sz="1600" b="1" dirty="0">
                <a:solidFill>
                  <a:schemeClr val="accent1">
                    <a:lumMod val="75000"/>
                  </a:schemeClr>
                </a:solidFill>
                <a:latin typeface="Times New Roman" panose="02020603050405020304" pitchFamily="18" charset="0"/>
                <a:cs typeface="Times New Roman" panose="02020603050405020304" pitchFamily="18" charset="0"/>
              </a:rPr>
              <a:t> Е. Инвестиции раздора / Е. Королёва // Фокус. – 2021. – № 19. – С. 42-45</a:t>
            </a:r>
          </a:p>
          <a:p>
            <a:pPr algn="just"/>
            <a:r>
              <a:rPr lang="ru-RU" sz="1600" b="1" dirty="0">
                <a:solidFill>
                  <a:schemeClr val="accent1">
                    <a:lumMod val="75000"/>
                  </a:schemeClr>
                </a:solidFill>
                <a:latin typeface="Times New Roman" panose="02020603050405020304" pitchFamily="18" charset="0"/>
                <a:cs typeface="Times New Roman" panose="02020603050405020304" pitchFamily="18" charset="0"/>
              </a:rPr>
              <a:t>	</a:t>
            </a:r>
            <a:r>
              <a:rPr lang="ru-RU" sz="1600" dirty="0">
                <a:solidFill>
                  <a:schemeClr val="accent1">
                    <a:lumMod val="75000"/>
                  </a:schemeClr>
                </a:solidFill>
                <a:latin typeface="Times New Roman" panose="02020603050405020304" pitchFamily="18" charset="0"/>
                <a:cs typeface="Times New Roman" panose="02020603050405020304" pitchFamily="18" charset="0"/>
              </a:rPr>
              <a:t>В конце апреля широко разошлась новость о том, что Всемирный банк выделяет заем $200 млн на закрытие некоторых вузов в Украине: сначала проведут аудит всех высших учебных заведений, после чего решат, какие из них оставлять, а какие нет.</a:t>
            </a:r>
            <a:r>
              <a:rPr lang="ru-RU" dirty="0">
                <a:solidFill>
                  <a:schemeClr val="accent1">
                    <a:lumMod val="75000"/>
                  </a:schemeClr>
                </a:solidFill>
                <a:latin typeface="Times New Roman" panose="02020603050405020304" pitchFamily="18" charset="0"/>
                <a:cs typeface="Times New Roman" panose="02020603050405020304" pitchFamily="18" charset="0"/>
              </a:rPr>
              <a:t> </a:t>
            </a:r>
            <a:r>
              <a:rPr lang="ru-RU" sz="1600" dirty="0">
                <a:solidFill>
                  <a:schemeClr val="accent1">
                    <a:lumMod val="75000"/>
                  </a:schemeClr>
                </a:solidFill>
                <a:latin typeface="Times New Roman" panose="02020603050405020304" pitchFamily="18" charset="0"/>
                <a:cs typeface="Times New Roman" panose="02020603050405020304" pitchFamily="18" charset="0"/>
              </a:rPr>
              <a:t>В реальности же о ликвидации учреждений речь не идет, в планах правительства лишь укрупнение университетов. Проект "Улучшение высшего образования в Украине ради результатов", начала готовить еще прежняя команда Министерства образования и науки Украины. Ведомство даже запустило оптимизацию учебных заведений, но основной массив изменений должен произойти в ближайшие пять лет. За эти годы ожидается 20-30 серьезных объединений, которые призваны улучшить систему высшего образования в стране.</a:t>
            </a:r>
            <a:r>
              <a:rPr lang="ru-RU" dirty="0"/>
              <a:t> </a:t>
            </a:r>
            <a:r>
              <a:rPr lang="ru-RU" sz="1600" dirty="0">
                <a:solidFill>
                  <a:schemeClr val="accent1">
                    <a:lumMod val="75000"/>
                  </a:schemeClr>
                </a:solidFill>
                <a:latin typeface="Times New Roman" panose="02020603050405020304" pitchFamily="18" charset="0"/>
                <a:cs typeface="Times New Roman" panose="02020603050405020304" pitchFamily="18" charset="0"/>
              </a:rPr>
              <a:t>Главным стимулом для того, чтобы сами университеты захотели укрупняться, должен стать финансовый фактор. Если несколько вузов в одном городе объединятся в солидное образовательное учреждение, они смогут рассчитывать на серьезные инвестиции.</a:t>
            </a:r>
            <a:endParaRPr lang="ru-RU" sz="1600"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10" name="Рисунок 9">
            <a:extLst>
              <a:ext uri="{FF2B5EF4-FFF2-40B4-BE49-F238E27FC236}">
                <a16:creationId xmlns:a16="http://schemas.microsoft.com/office/drawing/2014/main" id="{571A8F08-2FC2-446C-8B9A-628935357279}"/>
              </a:ext>
            </a:extLst>
          </p:cNvPr>
          <p:cNvPicPr>
            <a:picLocks noChangeAspect="1"/>
          </p:cNvPicPr>
          <p:nvPr/>
        </p:nvPicPr>
        <p:blipFill rotWithShape="1">
          <a:blip r:embed="rId3"/>
          <a:srcRect l="2230" t="26543" r="1" b="38351"/>
          <a:stretch/>
        </p:blipFill>
        <p:spPr>
          <a:xfrm>
            <a:off x="2500008" y="92493"/>
            <a:ext cx="4470039" cy="1070044"/>
          </a:xfrm>
          <a:prstGeom prst="rect">
            <a:avLst/>
          </a:prstGeom>
          <a:ln>
            <a:solidFill>
              <a:srgbClr val="92D050"/>
            </a:solidFill>
          </a:ln>
          <a:effectLst>
            <a:outerShdw blurRad="292100" dist="139700" dir="2700000" algn="tl" rotWithShape="0">
              <a:srgbClr val="333333">
                <a:alpha val="65000"/>
              </a:srgbClr>
            </a:outerShdw>
          </a:effectLst>
        </p:spPr>
      </p:pic>
      <p:pic>
        <p:nvPicPr>
          <p:cNvPr id="4" name="Рисунок 3">
            <a:extLst>
              <a:ext uri="{FF2B5EF4-FFF2-40B4-BE49-F238E27FC236}">
                <a16:creationId xmlns:a16="http://schemas.microsoft.com/office/drawing/2014/main" id="{0BFACB3C-0250-40FF-90C0-047AA4F9106D}"/>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25000"/>
                    </a14:imgEffect>
                  </a14:imgLayer>
                </a14:imgProps>
              </a:ext>
            </a:extLst>
          </a:blip>
          <a:srcRect t="2522" r="3130" b="2804"/>
          <a:stretch/>
        </p:blipFill>
        <p:spPr>
          <a:xfrm>
            <a:off x="6682634" y="1345850"/>
            <a:ext cx="2256818" cy="2825156"/>
          </a:xfrm>
          <a:prstGeom prst="rect">
            <a:avLst/>
          </a:prstGeom>
          <a:ln>
            <a:solidFill>
              <a:srgbClr val="92D050"/>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23706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9D51E9D2-CAF1-49D9-A23D-1F85FD46F9B3}"/>
              </a:ext>
            </a:extLst>
          </p:cNvPr>
          <p:cNvPicPr>
            <a:picLocks noChangeAspect="1"/>
          </p:cNvPicPr>
          <p:nvPr/>
        </p:nvPicPr>
        <p:blipFill>
          <a:blip r:embed="rId2"/>
          <a:stretch>
            <a:fillRect/>
          </a:stretch>
        </p:blipFill>
        <p:spPr>
          <a:xfrm>
            <a:off x="12192" y="0"/>
            <a:ext cx="9119616" cy="6858000"/>
          </a:xfrm>
          <a:prstGeom prst="rect">
            <a:avLst/>
          </a:prstGeom>
        </p:spPr>
      </p:pic>
      <p:sp>
        <p:nvSpPr>
          <p:cNvPr id="7" name="Прямоугольник 6">
            <a:extLst>
              <a:ext uri="{FF2B5EF4-FFF2-40B4-BE49-F238E27FC236}">
                <a16:creationId xmlns:a16="http://schemas.microsoft.com/office/drawing/2014/main" id="{D9E705D0-406E-4E65-AE41-7F4A7330F96F}"/>
              </a:ext>
            </a:extLst>
          </p:cNvPr>
          <p:cNvSpPr/>
          <p:nvPr/>
        </p:nvSpPr>
        <p:spPr>
          <a:xfrm>
            <a:off x="711200" y="1582340"/>
            <a:ext cx="7409039" cy="3970318"/>
          </a:xfrm>
          <a:prstGeom prst="rect">
            <a:avLst/>
          </a:prstGeom>
        </p:spPr>
        <p:txBody>
          <a:bodyPr wrap="square">
            <a:spAutoFit/>
          </a:bodyPr>
          <a:lstStyle/>
          <a:p>
            <a:pPr algn="ctr"/>
            <a:r>
              <a:rPr lang="uk-UA" b="1" dirty="0">
                <a:solidFill>
                  <a:schemeClr val="accent1">
                    <a:lumMod val="75000"/>
                  </a:schemeClr>
                </a:solidFill>
                <a:latin typeface="Times New Roman" panose="02020603050405020304" pitchFamily="18" charset="0"/>
                <a:cs typeface="Times New Roman" panose="02020603050405020304" pitchFamily="18" charset="0"/>
              </a:rPr>
              <a:t>Презентація має інформаційний</a:t>
            </a:r>
          </a:p>
          <a:p>
            <a:pPr algn="ctr"/>
            <a:r>
              <a:rPr lang="uk-UA" b="1" dirty="0">
                <a:solidFill>
                  <a:schemeClr val="accent1">
                    <a:lumMod val="75000"/>
                  </a:schemeClr>
                </a:solidFill>
                <a:latin typeface="Times New Roman" panose="02020603050405020304" pitchFamily="18" charset="0"/>
                <a:cs typeface="Times New Roman" panose="02020603050405020304" pitchFamily="18" charset="0"/>
              </a:rPr>
              <a:t>характер та стане корисною широкому колу читачів.</a:t>
            </a:r>
          </a:p>
          <a:p>
            <a:pPr algn="ctr"/>
            <a:r>
              <a:rPr lang="uk-UA" b="1" dirty="0">
                <a:solidFill>
                  <a:schemeClr val="accent1">
                    <a:lumMod val="75000"/>
                  </a:schemeClr>
                </a:solidFill>
                <a:latin typeface="Times New Roman" panose="02020603050405020304" pitchFamily="18" charset="0"/>
                <a:cs typeface="Times New Roman" panose="02020603050405020304" pitchFamily="18" charset="0"/>
              </a:rPr>
              <a:t>Запрошуємо відвідати читальний зал,</a:t>
            </a:r>
          </a:p>
          <a:p>
            <a:pPr algn="ctr"/>
            <a:r>
              <a:rPr lang="uk-UA" b="1" dirty="0">
                <a:solidFill>
                  <a:schemeClr val="accent1">
                    <a:lumMod val="75000"/>
                  </a:schemeClr>
                </a:solidFill>
                <a:latin typeface="Times New Roman" panose="02020603050405020304" pitchFamily="18" charset="0"/>
                <a:cs typeface="Times New Roman" panose="02020603050405020304" pitchFamily="18" charset="0"/>
              </a:rPr>
              <a:t>ознайомитися з новинками та обрати журнали, </a:t>
            </a:r>
          </a:p>
          <a:p>
            <a:pPr algn="ctr"/>
            <a:r>
              <a:rPr lang="uk-UA" b="1" dirty="0">
                <a:solidFill>
                  <a:schemeClr val="accent1">
                    <a:lumMod val="75000"/>
                  </a:schemeClr>
                </a:solidFill>
                <a:latin typeface="Times New Roman" panose="02020603050405020304" pitchFamily="18" charset="0"/>
                <a:cs typeface="Times New Roman" panose="02020603050405020304" pitchFamily="18" charset="0"/>
              </a:rPr>
              <a:t>які стануть вам в нагоді.</a:t>
            </a:r>
          </a:p>
          <a:p>
            <a:endParaRPr lang="uk-UA" dirty="0"/>
          </a:p>
          <a:p>
            <a:endParaRPr lang="uk-UA" dirty="0"/>
          </a:p>
          <a:p>
            <a:endParaRPr lang="uk-UA" dirty="0"/>
          </a:p>
          <a:p>
            <a:endParaRPr lang="uk-UA" dirty="0"/>
          </a:p>
          <a:p>
            <a:endParaRPr lang="uk-UA" dirty="0"/>
          </a:p>
          <a:p>
            <a:pPr algn="r"/>
            <a:r>
              <a:rPr lang="uk-UA" dirty="0">
                <a:solidFill>
                  <a:schemeClr val="accent1">
                    <a:lumMod val="75000"/>
                  </a:schemeClr>
                </a:solidFill>
                <a:latin typeface="Times New Roman" panose="02020603050405020304" pitchFamily="18" charset="0"/>
                <a:cs typeface="Times New Roman" panose="02020603050405020304" pitchFamily="18" charset="0"/>
              </a:rPr>
              <a:t>Презентацію підготувала</a:t>
            </a:r>
          </a:p>
          <a:p>
            <a:pPr algn="r"/>
            <a:r>
              <a:rPr lang="uk-UA" dirty="0">
                <a:solidFill>
                  <a:schemeClr val="accent1">
                    <a:lumMod val="75000"/>
                  </a:schemeClr>
                </a:solidFill>
                <a:latin typeface="Times New Roman" panose="02020603050405020304" pitchFamily="18" charset="0"/>
                <a:cs typeface="Times New Roman" panose="02020603050405020304" pitchFamily="18" charset="0"/>
              </a:rPr>
              <a:t>Світлана Вовченко,</a:t>
            </a:r>
          </a:p>
          <a:p>
            <a:pPr algn="r"/>
            <a:r>
              <a:rPr lang="uk-UA">
                <a:solidFill>
                  <a:schemeClr val="accent1">
                    <a:lumMod val="75000"/>
                  </a:schemeClr>
                </a:solidFill>
                <a:latin typeface="Times New Roman" panose="02020603050405020304" pitchFamily="18" charset="0"/>
                <a:cs typeface="Times New Roman" panose="02020603050405020304" pitchFamily="18" charset="0"/>
              </a:rPr>
              <a:t>бібліограф </a:t>
            </a:r>
            <a:r>
              <a:rPr lang="uk-UA" dirty="0">
                <a:solidFill>
                  <a:schemeClr val="accent1">
                    <a:lumMod val="75000"/>
                  </a:schemeClr>
                </a:solidFill>
                <a:latin typeface="Times New Roman" panose="02020603050405020304" pitchFamily="18" charset="0"/>
                <a:cs typeface="Times New Roman" panose="02020603050405020304" pitchFamily="18" charset="0"/>
              </a:rPr>
              <a:t>І категорії</a:t>
            </a:r>
          </a:p>
          <a:p>
            <a:pPr algn="r"/>
            <a:r>
              <a:rPr lang="uk-UA" dirty="0">
                <a:solidFill>
                  <a:schemeClr val="accent1">
                    <a:lumMod val="75000"/>
                  </a:schemeClr>
                </a:solidFill>
                <a:latin typeface="Times New Roman" panose="02020603050405020304" pitchFamily="18" charset="0"/>
                <a:cs typeface="Times New Roman" panose="02020603050405020304" pitchFamily="18" charset="0"/>
              </a:rPr>
              <a:t> ВНБІР </a:t>
            </a:r>
            <a:endParaRPr lang="ru-RU" dirty="0">
              <a:solidFill>
                <a:schemeClr val="accent1">
                  <a:lumMod val="75000"/>
                </a:schemeClr>
              </a:solidFill>
            </a:endParaRPr>
          </a:p>
        </p:txBody>
      </p:sp>
    </p:spTree>
    <p:extLst>
      <p:ext uri="{BB962C8B-B14F-4D97-AF65-F5344CB8AC3E}">
        <p14:creationId xmlns:p14="http://schemas.microsoft.com/office/powerpoint/2010/main" val="2614411760"/>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1835</TotalTime>
  <Words>830</Words>
  <Application>Microsoft Office PowerPoint</Application>
  <PresentationFormat>Экран (4:3)</PresentationFormat>
  <Paragraphs>36</Paragraphs>
  <Slides>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Adventure</vt: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ТДАТУ</dc:creator>
  <cp:lastModifiedBy>ТДАТУ</cp:lastModifiedBy>
  <cp:revision>220</cp:revision>
  <dcterms:created xsi:type="dcterms:W3CDTF">2021-01-05T13:35:01Z</dcterms:created>
  <dcterms:modified xsi:type="dcterms:W3CDTF">2021-07-30T10:28:06Z</dcterms:modified>
</cp:coreProperties>
</file>