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322" r:id="rId2"/>
    <p:sldId id="421" r:id="rId3"/>
    <p:sldId id="422" r:id="rId4"/>
    <p:sldId id="424" r:id="rId5"/>
    <p:sldId id="425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4" r:id="rId15"/>
    <p:sldId id="435" r:id="rId16"/>
    <p:sldId id="442" r:id="rId17"/>
    <p:sldId id="437" r:id="rId18"/>
    <p:sldId id="439" r:id="rId19"/>
    <p:sldId id="440" r:id="rId20"/>
    <p:sldId id="438" r:id="rId21"/>
    <p:sldId id="441" r:id="rId22"/>
    <p:sldId id="443" r:id="rId23"/>
    <p:sldId id="436" r:id="rId24"/>
    <p:sldId id="445" r:id="rId25"/>
    <p:sldId id="447" r:id="rId26"/>
    <p:sldId id="448" r:id="rId27"/>
    <p:sldId id="450" r:id="rId28"/>
    <p:sldId id="451" r:id="rId29"/>
    <p:sldId id="453" r:id="rId30"/>
    <p:sldId id="454" r:id="rId31"/>
    <p:sldId id="456" r:id="rId32"/>
    <p:sldId id="457" r:id="rId33"/>
    <p:sldId id="459" r:id="rId34"/>
    <p:sldId id="458" r:id="rId35"/>
    <p:sldId id="460" r:id="rId36"/>
    <p:sldId id="461" r:id="rId37"/>
    <p:sldId id="462" r:id="rId38"/>
    <p:sldId id="463" r:id="rId39"/>
    <p:sldId id="464" r:id="rId40"/>
    <p:sldId id="467" r:id="rId41"/>
    <p:sldId id="468" r:id="rId42"/>
    <p:sldId id="469" r:id="rId43"/>
    <p:sldId id="470" r:id="rId44"/>
    <p:sldId id="471" r:id="rId45"/>
    <p:sldId id="472" r:id="rId46"/>
    <p:sldId id="473" r:id="rId47"/>
    <p:sldId id="474" r:id="rId48"/>
    <p:sldId id="475" r:id="rId49"/>
    <p:sldId id="476" r:id="rId50"/>
    <p:sldId id="477" r:id="rId51"/>
    <p:sldId id="478" r:id="rId52"/>
    <p:sldId id="479" r:id="rId53"/>
    <p:sldId id="480" r:id="rId54"/>
    <p:sldId id="481" r:id="rId55"/>
    <p:sldId id="482" r:id="rId56"/>
    <p:sldId id="483" r:id="rId57"/>
    <p:sldId id="484" r:id="rId58"/>
    <p:sldId id="485" r:id="rId59"/>
    <p:sldId id="486" r:id="rId60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D7D"/>
    <a:srgbClr val="83CFCF"/>
    <a:srgbClr val="FF5050"/>
    <a:srgbClr val="003399"/>
    <a:srgbClr val="99D8D7"/>
    <a:srgbClr val="EEB500"/>
    <a:srgbClr val="40A8A6"/>
    <a:srgbClr val="4EADBA"/>
    <a:srgbClr val="00FF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7" autoAdjust="0"/>
    <p:restoredTop sz="94660"/>
  </p:normalViewPr>
  <p:slideViewPr>
    <p:cSldViewPr snapToGrid="0">
      <p:cViewPr varScale="1">
        <p:scale>
          <a:sx n="80" d="100"/>
          <a:sy n="80" d="100"/>
        </p:scale>
        <p:origin x="6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5C748-EE36-4C93-B6AA-721A900B04E9}" type="datetimeFigureOut">
              <a:rPr lang="uk-UA" smtClean="0"/>
              <a:t>01.10.2025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8699E-B12C-4FB3-AE2B-9A7C8DBABD1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1585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4623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78378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19180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45127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67760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12995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27085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15669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09866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21451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8374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2502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93388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99389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33994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53894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06116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72824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47900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02049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4778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29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0189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784539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9883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599313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893980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25497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668971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078637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35693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898466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230081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39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3581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612634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96400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935910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675160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587824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93248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719525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059742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684731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061114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49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0947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16107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50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90018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51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169763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52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481795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53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81195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54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590049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55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3594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4087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0138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6091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8699E-B12C-4FB3-AE2B-9A7C8DBABD1B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7920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CADC3-2E92-4E54-A899-715874B839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A2E4213-6986-4F38-B075-04DE3B6900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5D7311C-06DE-4050-9BDA-2E7DB4765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01.10.2025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3A32EF2-7576-44CA-B796-07DABE1EA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4A2E485-2DF0-4A7C-9ABC-5272CDA33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5082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2403F-4CF3-4CB8-ACFC-B5FF3AFE4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2B46A427-2423-4273-9371-34F2C6FBEE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E254F30-C121-44F5-B9B8-380F5B343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01.10.2025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7F1A85D-2B41-4C1D-B4AF-BED19F492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4A7D47A-ADA1-42A9-AD28-B4045409F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0321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65D5DCBD-CF5B-4BA2-9B3F-0F5C7B3C88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DE3C614-0C3B-466D-8EE5-C6FA0EEEE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F26586B-8F8E-4A68-A3B1-7F10B8A4C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01.10.2025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6C750F7-3AAB-40B6-BDDA-88213CD6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75163D9-7857-44D4-9C8F-E7BC6F44E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032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38D680-23B3-47BC-A024-03F5BE5EC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4AC20FD-9CD3-46DE-9D60-9AC8B0186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8DE78DA-E119-4443-8F3C-B3220148F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01.10.2025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3F366A8-ED5A-4447-8EF5-35D4EEA03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2937B1F-9236-43BA-882A-EF0AD9C1F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3706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52011B-BF24-4017-8AEA-F74CC5918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41BC0A4-AC00-4E0E-822C-319471ADD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185E622-C892-4DBC-AA7A-15CA015F8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01.10.2025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56101A7-C59A-4A29-BE00-B2302DDD4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D5ED6A7-3F78-4CDF-8980-2AAC9D4A3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567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265BD5-2CEF-4861-BCD3-D019BB1B1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1B4F7E4-332E-4BF9-B3C7-153A4A3CB2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1E2019B-97B8-4784-9FA7-94ACAF05E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B06C2D3-6039-4BF2-BB53-0FEEC4650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01.10.2025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40DE098-851E-4287-B312-71E26D61A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2511C9E2-D751-48AF-B6EB-624EF6B38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6641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C32F4-2791-44D1-A551-0F43CEC65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0A0C857-7F54-4698-86C1-FBA6ADF90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C28C75A6-44C1-467A-9055-D832D1DC3E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5ED9CD30-D130-4B44-A029-417F5D125D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884C2D0D-8050-4F6E-A2D0-BABA7CD855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D379BEB3-E01D-4C7C-820E-348EA46A9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01.10.2025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9B92D0E7-0D4D-4313-92EC-6544C831D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3EB0A448-E416-4E27-B92D-F840CF977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6179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394828-B451-4A04-B1D0-2D8277AD7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32AB0D98-984C-4067-8DF0-0688B9391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01.10.2025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6F2E4C2A-479E-49B4-86D8-D272030D5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5EE555F6-701C-4411-95C4-F46D970F1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7061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62862550-6605-4190-94AA-CE8812210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01.10.2025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D6ADC74F-C080-4766-BCE8-E112B58DE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A2CC88C7-156F-47E5-A264-0D260AFC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9347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3540F-44A6-40EC-9D00-707A2B8C5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2F78715-9107-4C19-9A8F-891468142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A8C066C1-414B-44B4-94F1-3194211AB1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DE781AA-C442-4EB5-905B-24DA34F9E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01.10.2025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D4F5FD7-5F7D-4562-96FC-830E11374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68DB6DC-5B23-4F23-B4E1-B3A2142F4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0255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75A8C-B5A6-4F2E-94EB-D38222233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2E51ED4-A720-4BFF-9541-2BAB1428E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CFF3EC41-963B-43BF-B48F-E8F0122C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B239B37-E290-43D1-8D92-0C22BCFCD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386BD-A53B-47ED-95C2-9A6A42CF1B99}" type="datetimeFigureOut">
              <a:rPr lang="uk-UA" smtClean="0"/>
              <a:t>01.10.2025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07D5467-B0DA-4D4C-ADEC-606C1CEE7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58D11E9-209C-41C2-BABF-B53BF78D4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4293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9856D249-C65D-45A3-8882-64E506436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5D092F6-A3D2-4CB8-B0EF-58F63935E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01B4F87-1CF2-4718-9D7C-1BF800F1F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386BD-A53B-47ED-95C2-9A6A42CF1B99}" type="datetimeFigureOut">
              <a:rPr lang="uk-UA" smtClean="0"/>
              <a:t>01.10.2025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0D0A8AB-0F07-478B-B459-F0ABB21341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370B8CD-4E9B-4851-BB72-BA5966935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A0650-4AF6-4E16-A572-015DC160DDA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77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image" Target="../media/image1.png"/><Relationship Id="rId21" Type="http://schemas.openxmlformats.org/officeDocument/2006/relationships/image" Target="../media/image17.jp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17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20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2.png"/><Relationship Id="rId15" Type="http://schemas.openxmlformats.org/officeDocument/2006/relationships/image" Target="../media/image11.jpg"/><Relationship Id="rId10" Type="http://schemas.openxmlformats.org/officeDocument/2006/relationships/image" Target="../media/image6.png"/><Relationship Id="rId19" Type="http://schemas.openxmlformats.org/officeDocument/2006/relationships/image" Target="../media/image15.png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openxmlformats.org/officeDocument/2006/relationships/image" Target="../media/image10.jp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47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51.svg"/><Relationship Id="rId3" Type="http://schemas.openxmlformats.org/officeDocument/2006/relationships/image" Target="../media/image18.png"/><Relationship Id="rId7" Type="http://schemas.microsoft.com/office/2007/relationships/hdphoto" Target="../media/hdphoto3.wdp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49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microsoft.com/office/2007/relationships/hdphoto" Target="../media/hdphoto5.wdp"/><Relationship Id="rId3" Type="http://schemas.openxmlformats.org/officeDocument/2006/relationships/image" Target="../media/image18.png"/><Relationship Id="rId7" Type="http://schemas.microsoft.com/office/2007/relationships/hdphoto" Target="../media/hdphoto3.wdp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52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12" Type="http://schemas.openxmlformats.org/officeDocument/2006/relationships/image" Target="../media/image5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54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58.svg"/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12" Type="http://schemas.openxmlformats.org/officeDocument/2006/relationships/image" Target="../media/image5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56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1.png"/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59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6.wdp"/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62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40.png"/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12" Type="http://schemas.openxmlformats.org/officeDocument/2006/relationships/image" Target="../media/image6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23.png"/><Relationship Id="rId5" Type="http://schemas.openxmlformats.org/officeDocument/2006/relationships/image" Target="../media/image7.png"/><Relationship Id="rId10" Type="http://schemas.openxmlformats.org/officeDocument/2006/relationships/hyperlink" Target="https://eforum.lntu.edu.ua/index.php/jurnal32/issue/archive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29.png"/><Relationship Id="rId14" Type="http://schemas.openxmlformats.org/officeDocument/2006/relationships/image" Target="../media/image41.sv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6.png"/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12" Type="http://schemas.microsoft.com/office/2007/relationships/hdphoto" Target="../media/hdphoto7.wd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65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50.png"/><Relationship Id="rId3" Type="http://schemas.openxmlformats.org/officeDocument/2006/relationships/image" Target="../media/image18.png"/><Relationship Id="rId7" Type="http://schemas.microsoft.com/office/2007/relationships/hdphoto" Target="../media/hdphoto3.wdp"/><Relationship Id="rId12" Type="http://schemas.openxmlformats.org/officeDocument/2006/relationships/image" Target="../media/image6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23.png"/><Relationship Id="rId5" Type="http://schemas.openxmlformats.org/officeDocument/2006/relationships/image" Target="../media/image7.png"/><Relationship Id="rId10" Type="http://schemas.openxmlformats.org/officeDocument/2006/relationships/hyperlink" Target="https://www.syngenta.ua/zhurnal-maysternya-agrariya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27.png"/><Relationship Id="rId14" Type="http://schemas.openxmlformats.org/officeDocument/2006/relationships/image" Target="../media/image51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10" Type="http://schemas.openxmlformats.org/officeDocument/2006/relationships/image" Target="../media/image2.png"/><Relationship Id="rId4" Type="http://schemas.openxmlformats.org/officeDocument/2006/relationships/image" Target="../media/image19.png"/><Relationship Id="rId9" Type="http://schemas.openxmlformats.org/officeDocument/2006/relationships/image" Target="../media/image21.pn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0.svg"/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12" Type="http://schemas.openxmlformats.org/officeDocument/2006/relationships/image" Target="../media/image6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68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12" Type="http://schemas.openxmlformats.org/officeDocument/2006/relationships/image" Target="../media/image7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71.jpe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g"/><Relationship Id="rId13" Type="http://schemas.openxmlformats.org/officeDocument/2006/relationships/image" Target="../media/image76.png"/><Relationship Id="rId3" Type="http://schemas.openxmlformats.org/officeDocument/2006/relationships/image" Target="../media/image18.png"/><Relationship Id="rId7" Type="http://schemas.openxmlformats.org/officeDocument/2006/relationships/image" Target="../media/image7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microsoft.com/office/2007/relationships/hdphoto" Target="../media/hdphoto8.wdp"/><Relationship Id="rId5" Type="http://schemas.openxmlformats.org/officeDocument/2006/relationships/image" Target="../media/image73.png"/><Relationship Id="rId10" Type="http://schemas.openxmlformats.org/officeDocument/2006/relationships/image" Target="../media/image75.pn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32.png"/><Relationship Id="rId3" Type="http://schemas.openxmlformats.org/officeDocument/2006/relationships/image" Target="../media/image18.png"/><Relationship Id="rId7" Type="http://schemas.openxmlformats.org/officeDocument/2006/relationships/image" Target="../media/image27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7.pn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29.png"/><Relationship Id="rId14" Type="http://schemas.openxmlformats.org/officeDocument/2006/relationships/image" Target="../media/image33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79.jpe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microsoft.com/office/2007/relationships/hdphoto" Target="../media/hdphoto9.wdp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8.pn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8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8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81.pn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13.jp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7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4.jpg"/><Relationship Id="rId5" Type="http://schemas.openxmlformats.org/officeDocument/2006/relationships/image" Target="../media/image19.png"/><Relationship Id="rId10" Type="http://schemas.openxmlformats.org/officeDocument/2006/relationships/image" Target="../media/image83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microsoft.com/office/2007/relationships/hdphoto" Target="../media/hdphoto10.wdp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8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9.jpe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8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microsoft.com/office/2007/relationships/hdphoto" Target="../media/hdphoto11.wdp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8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9.jpe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8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89.pn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7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88.pn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6.png"/><Relationship Id="rId3" Type="http://schemas.openxmlformats.org/officeDocument/2006/relationships/image" Target="../media/image18.png"/><Relationship Id="rId7" Type="http://schemas.openxmlformats.org/officeDocument/2006/relationships/image" Target="../media/image23.png"/><Relationship Id="rId12" Type="http://schemas.microsoft.com/office/2007/relationships/hdphoto" Target="../media/hdphoto2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2.png"/><Relationship Id="rId5" Type="http://schemas.microsoft.com/office/2007/relationships/hdphoto" Target="../media/hdphoto3.wdp"/><Relationship Id="rId15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22.png"/><Relationship Id="rId9" Type="http://schemas.openxmlformats.org/officeDocument/2006/relationships/image" Target="../media/image25.svg"/><Relationship Id="rId14" Type="http://schemas.openxmlformats.org/officeDocument/2006/relationships/image" Target="../media/image27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91.pn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9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9.jpe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93.pn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9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9.jpe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95.pn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9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9.jpe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9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96.jpe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79.jpe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9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98.pn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101.pn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10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9.jpe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10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02.pn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105.jpe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10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9.jpe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106.pn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7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88.png"/><Relationship Id="rId5" Type="http://schemas.openxmlformats.org/officeDocument/2006/relationships/image" Target="../media/image19.png"/><Relationship Id="rId10" Type="http://schemas.openxmlformats.org/officeDocument/2006/relationships/image" Target="../media/image74.jp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29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jpeg"/><Relationship Id="rId11" Type="http://schemas.openxmlformats.org/officeDocument/2006/relationships/image" Target="../media/image109.png"/><Relationship Id="rId5" Type="http://schemas.openxmlformats.org/officeDocument/2006/relationships/image" Target="../media/image7.png"/><Relationship Id="rId10" Type="http://schemas.openxmlformats.org/officeDocument/2006/relationships/image" Target="../media/image108.jpeg"/><Relationship Id="rId4" Type="http://schemas.openxmlformats.org/officeDocument/2006/relationships/image" Target="../media/image3.pn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svg"/><Relationship Id="rId3" Type="http://schemas.openxmlformats.org/officeDocument/2006/relationships/image" Target="../media/image18.png"/><Relationship Id="rId7" Type="http://schemas.microsoft.com/office/2007/relationships/hdphoto" Target="../media/hdphoto3.wdp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14.png"/><Relationship Id="rId5" Type="http://schemas.openxmlformats.org/officeDocument/2006/relationships/image" Target="../media/image7.png"/><Relationship Id="rId10" Type="http://schemas.openxmlformats.org/officeDocument/2006/relationships/image" Target="../media/image29.png"/><Relationship Id="rId4" Type="http://schemas.openxmlformats.org/officeDocument/2006/relationships/image" Target="../media/image3.png"/><Relationship Id="rId9" Type="http://schemas.openxmlformats.org/officeDocument/2006/relationships/image" Target="../media/image26.png"/><Relationship Id="rId14" Type="http://schemas.openxmlformats.org/officeDocument/2006/relationships/image" Target="../media/image2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12" Type="http://schemas.openxmlformats.org/officeDocument/2006/relationships/image" Target="../media/image11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07.jpeg"/><Relationship Id="rId5" Type="http://schemas.openxmlformats.org/officeDocument/2006/relationships/image" Target="../media/image73.png"/><Relationship Id="rId10" Type="http://schemas.openxmlformats.org/officeDocument/2006/relationships/image" Target="../media/image110.pn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12" Type="http://schemas.openxmlformats.org/officeDocument/2006/relationships/image" Target="../media/image11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12.png"/><Relationship Id="rId5" Type="http://schemas.openxmlformats.org/officeDocument/2006/relationships/image" Target="../media/image73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12" Type="http://schemas.openxmlformats.org/officeDocument/2006/relationships/image" Target="../media/image11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14.png"/><Relationship Id="rId5" Type="http://schemas.openxmlformats.org/officeDocument/2006/relationships/image" Target="../media/image73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5.png"/><Relationship Id="rId7" Type="http://schemas.openxmlformats.org/officeDocument/2006/relationships/image" Target="../media/image29.png"/><Relationship Id="rId12" Type="http://schemas.openxmlformats.org/officeDocument/2006/relationships/image" Target="../media/image117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07.jpeg"/><Relationship Id="rId5" Type="http://schemas.openxmlformats.org/officeDocument/2006/relationships/image" Target="../media/image73.png"/><Relationship Id="rId10" Type="http://schemas.openxmlformats.org/officeDocument/2006/relationships/image" Target="../media/image116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12" Type="http://schemas.openxmlformats.org/officeDocument/2006/relationships/image" Target="../media/image11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18.png"/><Relationship Id="rId5" Type="http://schemas.openxmlformats.org/officeDocument/2006/relationships/image" Target="../media/image73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12" Type="http://schemas.openxmlformats.org/officeDocument/2006/relationships/image" Target="../media/image12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20.png"/><Relationship Id="rId5" Type="http://schemas.openxmlformats.org/officeDocument/2006/relationships/image" Target="../media/image73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12" Type="http://schemas.openxmlformats.org/officeDocument/2006/relationships/image" Target="../media/image123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22.png"/><Relationship Id="rId5" Type="http://schemas.openxmlformats.org/officeDocument/2006/relationships/image" Target="../media/image73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12" Type="http://schemas.openxmlformats.org/officeDocument/2006/relationships/image" Target="../media/image12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24.png"/><Relationship Id="rId5" Type="http://schemas.openxmlformats.org/officeDocument/2006/relationships/image" Target="../media/image73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12" Type="http://schemas.openxmlformats.org/officeDocument/2006/relationships/image" Target="../media/image127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26.png"/><Relationship Id="rId5" Type="http://schemas.openxmlformats.org/officeDocument/2006/relationships/image" Target="../media/image73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12" Type="http://schemas.openxmlformats.org/officeDocument/2006/relationships/image" Target="../media/image129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28.png"/><Relationship Id="rId5" Type="http://schemas.openxmlformats.org/officeDocument/2006/relationships/image" Target="../media/image73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35.png"/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12" Type="http://schemas.microsoft.com/office/2007/relationships/hdphoto" Target="../media/hdphoto4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4.png"/><Relationship Id="rId5" Type="http://schemas.openxmlformats.org/officeDocument/2006/relationships/image" Target="../media/image7.png"/><Relationship Id="rId15" Type="http://schemas.openxmlformats.org/officeDocument/2006/relationships/image" Target="../media/image23.png"/><Relationship Id="rId10" Type="http://schemas.openxmlformats.org/officeDocument/2006/relationships/image" Target="../media/image33.svg"/><Relationship Id="rId4" Type="http://schemas.openxmlformats.org/officeDocument/2006/relationships/image" Target="../media/image3.png"/><Relationship Id="rId9" Type="http://schemas.openxmlformats.org/officeDocument/2006/relationships/image" Target="../media/image32.png"/><Relationship Id="rId14" Type="http://schemas.openxmlformats.org/officeDocument/2006/relationships/image" Target="../media/image29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12" Type="http://schemas.openxmlformats.org/officeDocument/2006/relationships/image" Target="../media/image13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30.png"/><Relationship Id="rId5" Type="http://schemas.openxmlformats.org/officeDocument/2006/relationships/image" Target="../media/image73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12" Type="http://schemas.openxmlformats.org/officeDocument/2006/relationships/image" Target="../media/image133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32.png"/><Relationship Id="rId5" Type="http://schemas.openxmlformats.org/officeDocument/2006/relationships/image" Target="../media/image73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12" Type="http://schemas.openxmlformats.org/officeDocument/2006/relationships/image" Target="../media/image13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34.png"/><Relationship Id="rId5" Type="http://schemas.openxmlformats.org/officeDocument/2006/relationships/image" Target="../media/image73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35.png"/><Relationship Id="rId7" Type="http://schemas.openxmlformats.org/officeDocument/2006/relationships/image" Target="../media/image5.png"/><Relationship Id="rId12" Type="http://schemas.openxmlformats.org/officeDocument/2006/relationships/image" Target="../media/image137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136.png"/><Relationship Id="rId5" Type="http://schemas.openxmlformats.org/officeDocument/2006/relationships/image" Target="../media/image7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microsoft.com/office/2007/relationships/hdphoto" Target="../media/hdphoto2.wdp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35.png"/><Relationship Id="rId7" Type="http://schemas.openxmlformats.org/officeDocument/2006/relationships/image" Target="../media/image5.png"/><Relationship Id="rId12" Type="http://schemas.openxmlformats.org/officeDocument/2006/relationships/image" Target="../media/image139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138.png"/><Relationship Id="rId5" Type="http://schemas.openxmlformats.org/officeDocument/2006/relationships/image" Target="../media/image7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microsoft.com/office/2007/relationships/hdphoto" Target="../media/hdphoto2.wdp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12" Type="http://schemas.openxmlformats.org/officeDocument/2006/relationships/image" Target="../media/image141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40.png"/><Relationship Id="rId5" Type="http://schemas.openxmlformats.org/officeDocument/2006/relationships/image" Target="../media/image73.png"/><Relationship Id="rId10" Type="http://schemas.openxmlformats.org/officeDocument/2006/relationships/image" Target="../media/image107.jpe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38.svg"/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6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41.svg"/><Relationship Id="rId3" Type="http://schemas.openxmlformats.org/officeDocument/2006/relationships/image" Target="../media/image18.png"/><Relationship Id="rId7" Type="http://schemas.microsoft.com/office/2007/relationships/hdphoto" Target="../media/hdphoto3.wdp"/><Relationship Id="rId12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9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44.svg"/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42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8.png"/><Relationship Id="rId7" Type="http://schemas.microsoft.com/office/2007/relationships/hdphoto" Target="../media/hdphoto3.wdp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45.png"/><Relationship Id="rId5" Type="http://schemas.openxmlformats.org/officeDocument/2006/relationships/image" Target="../media/image7.png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Місце для вмісту 6">
            <a:extLst>
              <a:ext uri="{FF2B5EF4-FFF2-40B4-BE49-F238E27FC236}">
                <a16:creationId xmlns:a16="http://schemas.microsoft.com/office/drawing/2014/main" id="{8F66FFDF-93FD-4EDB-8F76-5382571499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</p:spPr>
      </p:pic>
      <p:pic>
        <p:nvPicPr>
          <p:cNvPr id="21" name="Місце для вмісту 10">
            <a:extLst>
              <a:ext uri="{FF2B5EF4-FFF2-40B4-BE49-F238E27FC236}">
                <a16:creationId xmlns:a16="http://schemas.microsoft.com/office/drawing/2014/main" id="{EDD7F907-8260-4753-BA52-50AF000D69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05250" cy="6850449"/>
          </a:xfrm>
          <a:prstGeom prst="rect">
            <a:avLst/>
          </a:prstGeom>
        </p:spPr>
      </p:pic>
      <p:pic>
        <p:nvPicPr>
          <p:cNvPr id="22" name="Місце для вмісту 14">
            <a:extLst>
              <a:ext uri="{FF2B5EF4-FFF2-40B4-BE49-F238E27FC236}">
                <a16:creationId xmlns:a16="http://schemas.microsoft.com/office/drawing/2014/main" id="{D2B83288-FA6F-44DC-9EB7-CE1DBE6652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2485366"/>
            <a:ext cx="3905250" cy="4351338"/>
          </a:xfrm>
          <a:prstGeom prst="rect">
            <a:avLst/>
          </a:prstGeom>
        </p:spPr>
      </p:pic>
      <p:pic>
        <p:nvPicPr>
          <p:cNvPr id="27" name="Місце для вмісту 22">
            <a:extLst>
              <a:ext uri="{FF2B5EF4-FFF2-40B4-BE49-F238E27FC236}">
                <a16:creationId xmlns:a16="http://schemas.microsoft.com/office/drawing/2014/main" id="{A79FD5D4-F41F-4CC9-A0BF-6862D9A31ED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84" y="1690963"/>
            <a:ext cx="1258465" cy="1830495"/>
          </a:xfrm>
          <a:prstGeom prst="rect">
            <a:avLst/>
          </a:prstGeom>
        </p:spPr>
      </p:pic>
      <p:pic>
        <p:nvPicPr>
          <p:cNvPr id="53" name="Місце для вмісту 14">
            <a:extLst>
              <a:ext uri="{FF2B5EF4-FFF2-40B4-BE49-F238E27FC236}">
                <a16:creationId xmlns:a16="http://schemas.microsoft.com/office/drawing/2014/main" id="{0D006E3C-C942-4814-BC30-DDE5A21391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624" y="0"/>
            <a:ext cx="3447781" cy="3414214"/>
          </a:xfrm>
          <a:prstGeom prst="rect">
            <a:avLst/>
          </a:prstGeom>
        </p:spPr>
      </p:pic>
      <p:pic>
        <p:nvPicPr>
          <p:cNvPr id="34" name="Місце для вмісту 4">
            <a:extLst>
              <a:ext uri="{FF2B5EF4-FFF2-40B4-BE49-F238E27FC236}">
                <a16:creationId xmlns:a16="http://schemas.microsoft.com/office/drawing/2014/main" id="{8FEA0596-A273-4EEB-877D-865339C566B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8" t="6245" r="1530" b="6476"/>
          <a:stretch/>
        </p:blipFill>
        <p:spPr>
          <a:xfrm>
            <a:off x="8810624" y="-268"/>
            <a:ext cx="3459336" cy="3797812"/>
          </a:xfrm>
          <a:prstGeom prst="rect">
            <a:avLst/>
          </a:prstGeom>
        </p:spPr>
      </p:pic>
      <p:grpSp>
        <p:nvGrpSpPr>
          <p:cNvPr id="9" name="Групувати 8">
            <a:extLst>
              <a:ext uri="{FF2B5EF4-FFF2-40B4-BE49-F238E27FC236}">
                <a16:creationId xmlns:a16="http://schemas.microsoft.com/office/drawing/2014/main" id="{D76A2496-61DF-4D50-9F53-2030284BFA8D}"/>
              </a:ext>
            </a:extLst>
          </p:cNvPr>
          <p:cNvGrpSpPr/>
          <p:nvPr/>
        </p:nvGrpSpPr>
        <p:grpSpPr>
          <a:xfrm>
            <a:off x="9210675" y="378151"/>
            <a:ext cx="2764275" cy="1630105"/>
            <a:chOff x="2151085" y="942975"/>
            <a:chExt cx="4675912" cy="2706245"/>
          </a:xfrm>
        </p:grpSpPr>
        <p:sp>
          <p:nvSpPr>
            <p:cNvPr id="11" name="Заголовок 1">
              <a:extLst>
                <a:ext uri="{FF2B5EF4-FFF2-40B4-BE49-F238E27FC236}">
                  <a16:creationId xmlns:a16="http://schemas.microsoft.com/office/drawing/2014/main" id="{A3218ECB-AD86-49FB-83B6-EA162ED51E06}"/>
                </a:ext>
              </a:extLst>
            </p:cNvPr>
            <p:cNvSpPr txBox="1">
              <a:spLocks/>
            </p:cNvSpPr>
            <p:nvPr/>
          </p:nvSpPr>
          <p:spPr>
            <a:xfrm>
              <a:off x="2151085" y="2010919"/>
              <a:ext cx="4675912" cy="1638301"/>
            </a:xfrm>
            <a:prstGeom prst="rect">
              <a:avLst/>
            </a:prstGeom>
            <a:ln>
              <a:noFill/>
            </a:ln>
            <a:effectLst>
              <a:glow>
                <a:schemeClr val="accent1"/>
              </a:glow>
            </a:effectLst>
          </p:spPr>
          <p:txBody>
            <a:bodyPr vert="horz" wrap="square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uk-UA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______                ______</a:t>
              </a:r>
            </a:p>
            <a:p>
              <a:pPr algn="ctr"/>
              <a:r>
                <a:rPr lang="uk-UA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uk-UA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НАУКОВА БІБЛІОТЕКА</a:t>
              </a:r>
            </a:p>
            <a:p>
              <a:pPr algn="ctr"/>
              <a:r>
                <a:rPr lang="uk-UA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ТДАТУ</a:t>
              </a:r>
              <a:endParaRPr lang="uk-UA" sz="2000" b="1" dirty="0">
                <a:ln w="9525">
                  <a:solidFill>
                    <a:schemeClr val="bg1"/>
                  </a:solidFill>
                </a:ln>
                <a:effectLst>
                  <a:glow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id="{A1A7EA6D-A34E-4C88-9CDD-A387DD2BD9A7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8057" y="942975"/>
              <a:ext cx="1897898" cy="1438275"/>
            </a:xfrm>
            <a:prstGeom prst="rect">
              <a:avLst/>
            </a:prstGeom>
            <a:effectLst>
              <a:glow rad="38100">
                <a:schemeClr val="bg1">
                  <a:alpha val="31000"/>
                </a:schemeClr>
              </a:glow>
            </a:effectLst>
          </p:spPr>
        </p:pic>
      </p:grpSp>
      <p:pic>
        <p:nvPicPr>
          <p:cNvPr id="23" name="Місце для вмісту 18">
            <a:extLst>
              <a:ext uri="{FF2B5EF4-FFF2-40B4-BE49-F238E27FC236}">
                <a16:creationId xmlns:a16="http://schemas.microsoft.com/office/drawing/2014/main" id="{259CC561-C80E-490E-A81A-AAE88C5637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368" y="2299291"/>
            <a:ext cx="7986575" cy="3710984"/>
          </a:xfrm>
          <a:prstGeom prst="rect">
            <a:avLst/>
          </a:prstGeom>
        </p:spPr>
      </p:pic>
      <p:pic>
        <p:nvPicPr>
          <p:cNvPr id="35" name="Місце для вмісту 4">
            <a:extLst>
              <a:ext uri="{FF2B5EF4-FFF2-40B4-BE49-F238E27FC236}">
                <a16:creationId xmlns:a16="http://schemas.microsoft.com/office/drawing/2014/main" id="{3B3D2CEB-2AB1-4B78-A970-B44CF5D23EC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" r="1356" b="1898"/>
          <a:stretch/>
        </p:blipFill>
        <p:spPr>
          <a:xfrm>
            <a:off x="0" y="2460661"/>
            <a:ext cx="3889351" cy="4376354"/>
          </a:xfrm>
          <a:prstGeom prst="rect">
            <a:avLst/>
          </a:prstGeom>
        </p:spPr>
      </p:pic>
      <p:sp>
        <p:nvSpPr>
          <p:cNvPr id="2" name="Шестикутник 1">
            <a:extLst>
              <a:ext uri="{FF2B5EF4-FFF2-40B4-BE49-F238E27FC236}">
                <a16:creationId xmlns:a16="http://schemas.microsoft.com/office/drawing/2014/main" id="{51BE2476-1C83-4ECE-93EE-724DCC6C2505}"/>
              </a:ext>
            </a:extLst>
          </p:cNvPr>
          <p:cNvSpPr/>
          <p:nvPr/>
        </p:nvSpPr>
        <p:spPr>
          <a:xfrm>
            <a:off x="38099" y="1825217"/>
            <a:ext cx="1733249" cy="1599809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Шестикутник 32">
            <a:extLst>
              <a:ext uri="{FF2B5EF4-FFF2-40B4-BE49-F238E27FC236}">
                <a16:creationId xmlns:a16="http://schemas.microsoft.com/office/drawing/2014/main" id="{9DAD953A-66CD-40FB-AFAD-5AEA0B9DC32E}"/>
              </a:ext>
            </a:extLst>
          </p:cNvPr>
          <p:cNvSpPr/>
          <p:nvPr/>
        </p:nvSpPr>
        <p:spPr>
          <a:xfrm>
            <a:off x="1416232" y="2643213"/>
            <a:ext cx="1733249" cy="1599809"/>
          </a:xfrm>
          <a:prstGeom prst="hexagon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2" name="Місце для вмісту 26">
            <a:extLst>
              <a:ext uri="{FF2B5EF4-FFF2-40B4-BE49-F238E27FC236}">
                <a16:creationId xmlns:a16="http://schemas.microsoft.com/office/drawing/2014/main" id="{35A7116E-99C8-45AB-AB85-8A8C34BB12E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0" t="15575" r="10051" b="15050"/>
          <a:stretch/>
        </p:blipFill>
        <p:spPr>
          <a:xfrm>
            <a:off x="1818339" y="2800996"/>
            <a:ext cx="995939" cy="1269907"/>
          </a:xfrm>
          <a:prstGeom prst="rect">
            <a:avLst/>
          </a:prstGeom>
        </p:spPr>
      </p:pic>
      <p:sp>
        <p:nvSpPr>
          <p:cNvPr id="37" name="Шестикутник 36">
            <a:extLst>
              <a:ext uri="{FF2B5EF4-FFF2-40B4-BE49-F238E27FC236}">
                <a16:creationId xmlns:a16="http://schemas.microsoft.com/office/drawing/2014/main" id="{BDFDE372-5FF5-4FEE-A564-477770672058}"/>
              </a:ext>
            </a:extLst>
          </p:cNvPr>
          <p:cNvSpPr/>
          <p:nvPr/>
        </p:nvSpPr>
        <p:spPr>
          <a:xfrm>
            <a:off x="1425407" y="4282276"/>
            <a:ext cx="1742031" cy="1607915"/>
          </a:xfrm>
          <a:prstGeom prst="hexagon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6" name="Місце для вмісту 30">
            <a:extLst>
              <a:ext uri="{FF2B5EF4-FFF2-40B4-BE49-F238E27FC236}">
                <a16:creationId xmlns:a16="http://schemas.microsoft.com/office/drawing/2014/main" id="{C6DBA4E3-CC1C-455E-BCB3-2711B92C86A1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5" b="2261"/>
          <a:stretch/>
        </p:blipFill>
        <p:spPr>
          <a:xfrm>
            <a:off x="1838712" y="4474795"/>
            <a:ext cx="900563" cy="1215160"/>
          </a:xfrm>
          <a:prstGeom prst="rect">
            <a:avLst/>
          </a:prstGeom>
        </p:spPr>
      </p:pic>
      <p:sp>
        <p:nvSpPr>
          <p:cNvPr id="38" name="Шестикутник 37">
            <a:extLst>
              <a:ext uri="{FF2B5EF4-FFF2-40B4-BE49-F238E27FC236}">
                <a16:creationId xmlns:a16="http://schemas.microsoft.com/office/drawing/2014/main" id="{796F34E2-562B-4B55-A023-C7A13F4B8F83}"/>
              </a:ext>
            </a:extLst>
          </p:cNvPr>
          <p:cNvSpPr/>
          <p:nvPr/>
        </p:nvSpPr>
        <p:spPr>
          <a:xfrm>
            <a:off x="31968" y="3486359"/>
            <a:ext cx="1738459" cy="1604618"/>
          </a:xfrm>
          <a:prstGeom prst="hexagon">
            <a:avLst/>
          </a:prstGeom>
          <a:solidFill>
            <a:srgbClr val="40A8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9" name="Місце для вмісту 34">
            <a:extLst>
              <a:ext uri="{FF2B5EF4-FFF2-40B4-BE49-F238E27FC236}">
                <a16:creationId xmlns:a16="http://schemas.microsoft.com/office/drawing/2014/main" id="{0820B5FC-1592-47D5-AA2D-4A10A75E542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78" y="3652698"/>
            <a:ext cx="944468" cy="1281935"/>
          </a:xfrm>
          <a:prstGeom prst="rect">
            <a:avLst/>
          </a:prstGeom>
        </p:spPr>
      </p:pic>
      <p:sp>
        <p:nvSpPr>
          <p:cNvPr id="40" name="Шестикутник 39">
            <a:extLst>
              <a:ext uri="{FF2B5EF4-FFF2-40B4-BE49-F238E27FC236}">
                <a16:creationId xmlns:a16="http://schemas.microsoft.com/office/drawing/2014/main" id="{A0A92AF0-437D-4467-AB94-E040B3743077}"/>
              </a:ext>
            </a:extLst>
          </p:cNvPr>
          <p:cNvSpPr/>
          <p:nvPr/>
        </p:nvSpPr>
        <p:spPr>
          <a:xfrm>
            <a:off x="45295" y="5137666"/>
            <a:ext cx="1733249" cy="1599809"/>
          </a:xfrm>
          <a:prstGeom prst="hexagon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1" name="Місце для вмісту 38">
            <a:extLst>
              <a:ext uri="{FF2B5EF4-FFF2-40B4-BE49-F238E27FC236}">
                <a16:creationId xmlns:a16="http://schemas.microsoft.com/office/drawing/2014/main" id="{04254C47-5186-406B-8D64-FBA025A5D57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40" y="5272457"/>
            <a:ext cx="969771" cy="1271218"/>
          </a:xfrm>
          <a:prstGeom prst="rect">
            <a:avLst/>
          </a:prstGeom>
        </p:spPr>
      </p:pic>
      <p:sp>
        <p:nvSpPr>
          <p:cNvPr id="42" name="Шестикутник 41">
            <a:extLst>
              <a:ext uri="{FF2B5EF4-FFF2-40B4-BE49-F238E27FC236}">
                <a16:creationId xmlns:a16="http://schemas.microsoft.com/office/drawing/2014/main" id="{C906C263-C840-4784-9F51-0BA463A4BA8E}"/>
              </a:ext>
            </a:extLst>
          </p:cNvPr>
          <p:cNvSpPr/>
          <p:nvPr/>
        </p:nvSpPr>
        <p:spPr>
          <a:xfrm>
            <a:off x="1387351" y="985786"/>
            <a:ext cx="1742031" cy="1607915"/>
          </a:xfrm>
          <a:prstGeom prst="hexagon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4" name="Місце для вмісту 42">
            <a:extLst>
              <a:ext uri="{FF2B5EF4-FFF2-40B4-BE49-F238E27FC236}">
                <a16:creationId xmlns:a16="http://schemas.microsoft.com/office/drawing/2014/main" id="{C7191FC6-CD19-4A69-A027-50D787BF6AC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540" y="1036772"/>
            <a:ext cx="1073492" cy="1505941"/>
          </a:xfrm>
          <a:prstGeom prst="rect">
            <a:avLst/>
          </a:prstGeom>
        </p:spPr>
      </p:pic>
      <p:sp>
        <p:nvSpPr>
          <p:cNvPr id="45" name="Шестикутник 44">
            <a:extLst>
              <a:ext uri="{FF2B5EF4-FFF2-40B4-BE49-F238E27FC236}">
                <a16:creationId xmlns:a16="http://schemas.microsoft.com/office/drawing/2014/main" id="{DDDB22B3-59E5-41EF-ACBB-076261B71DC5}"/>
              </a:ext>
            </a:extLst>
          </p:cNvPr>
          <p:cNvSpPr/>
          <p:nvPr/>
        </p:nvSpPr>
        <p:spPr>
          <a:xfrm>
            <a:off x="-16331" y="190640"/>
            <a:ext cx="1738459" cy="1604618"/>
          </a:xfrm>
          <a:prstGeom prst="hexagon">
            <a:avLst/>
          </a:prstGeom>
          <a:solidFill>
            <a:srgbClr val="40A8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7" name="Місце для вмісту 50">
            <a:extLst>
              <a:ext uri="{FF2B5EF4-FFF2-40B4-BE49-F238E27FC236}">
                <a16:creationId xmlns:a16="http://schemas.microsoft.com/office/drawing/2014/main" id="{0D8BFB43-C336-41BE-95A3-31170834524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10" y="314324"/>
            <a:ext cx="973280" cy="1351191"/>
          </a:xfrm>
          <a:prstGeom prst="rect">
            <a:avLst/>
          </a:prstGeom>
        </p:spPr>
      </p:pic>
      <p:pic>
        <p:nvPicPr>
          <p:cNvPr id="54" name="Місце для вмісту 16">
            <a:extLst>
              <a:ext uri="{FF2B5EF4-FFF2-40B4-BE49-F238E27FC236}">
                <a16:creationId xmlns:a16="http://schemas.microsoft.com/office/drawing/2014/main" id="{2638D65E-05DA-4581-AED6-A86C1DCA7C3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17" y="1936969"/>
            <a:ext cx="975702" cy="1357373"/>
          </a:xfrm>
          <a:prstGeom prst="rect">
            <a:avLst/>
          </a:prstGeom>
        </p:spPr>
      </p:pic>
      <p:pic>
        <p:nvPicPr>
          <p:cNvPr id="43" name="Місце для вмісту 4">
            <a:extLst>
              <a:ext uri="{FF2B5EF4-FFF2-40B4-BE49-F238E27FC236}">
                <a16:creationId xmlns:a16="http://schemas.microsoft.com/office/drawing/2014/main" id="{36C53B18-929A-4C6F-808E-1889AB6D35A4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r="1548"/>
          <a:stretch/>
        </p:blipFill>
        <p:spPr>
          <a:xfrm>
            <a:off x="4124655" y="2299291"/>
            <a:ext cx="7977188" cy="3710984"/>
          </a:xfrm>
          <a:prstGeom prst="rect">
            <a:avLst/>
          </a:prstGeom>
        </p:spPr>
      </p:pic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3C7D72AB-55D6-4EE4-98CC-290F97F00505}"/>
              </a:ext>
            </a:extLst>
          </p:cNvPr>
          <p:cNvSpPr txBox="1">
            <a:spLocks/>
          </p:cNvSpPr>
          <p:nvPr/>
        </p:nvSpPr>
        <p:spPr>
          <a:xfrm>
            <a:off x="4390639" y="2250621"/>
            <a:ext cx="7833377" cy="414065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ru-RU" sz="4000" b="1" spc="200" dirty="0">
                <a:solidFill>
                  <a:srgbClr val="FF0000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У ВИРІЇ ІНФОРМАЦІЇ: ПЕРІОДИЧНІ ВИДАННЯ </a:t>
            </a:r>
            <a:r>
              <a:rPr lang="ru-RU" sz="4000" b="1" spc="200" dirty="0">
                <a:solidFill>
                  <a:srgbClr val="003399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(ЕЛЕКТРОННІ)</a:t>
            </a:r>
          </a:p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uk-UA" sz="2800" b="1" dirty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Віртуальна виставка</a:t>
            </a:r>
            <a:endParaRPr lang="uk-UA" sz="2800" b="1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51" name="Шестикутник 50">
            <a:extLst>
              <a:ext uri="{FF2B5EF4-FFF2-40B4-BE49-F238E27FC236}">
                <a16:creationId xmlns:a16="http://schemas.microsoft.com/office/drawing/2014/main" id="{65E19DC3-42ED-42FD-ADA9-8470C556EC41}"/>
              </a:ext>
            </a:extLst>
          </p:cNvPr>
          <p:cNvSpPr/>
          <p:nvPr/>
        </p:nvSpPr>
        <p:spPr>
          <a:xfrm>
            <a:off x="2804226" y="1814405"/>
            <a:ext cx="1733249" cy="1599809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52" name="Місце для вмісту 58">
            <a:extLst>
              <a:ext uri="{FF2B5EF4-FFF2-40B4-BE49-F238E27FC236}">
                <a16:creationId xmlns:a16="http://schemas.microsoft.com/office/drawing/2014/main" id="{F54D1BD7-D004-4E27-A4F6-71B633F6070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692" y="1936970"/>
            <a:ext cx="967930" cy="1313461"/>
          </a:xfrm>
          <a:prstGeom prst="rect">
            <a:avLst/>
          </a:prstGeom>
        </p:spPr>
      </p:pic>
      <p:sp>
        <p:nvSpPr>
          <p:cNvPr id="48" name="Шестикутник 47">
            <a:extLst>
              <a:ext uri="{FF2B5EF4-FFF2-40B4-BE49-F238E27FC236}">
                <a16:creationId xmlns:a16="http://schemas.microsoft.com/office/drawing/2014/main" id="{40E39222-E6BD-40C5-B0BB-6D3316DE938F}"/>
              </a:ext>
            </a:extLst>
          </p:cNvPr>
          <p:cNvSpPr/>
          <p:nvPr/>
        </p:nvSpPr>
        <p:spPr>
          <a:xfrm>
            <a:off x="2809671" y="3452717"/>
            <a:ext cx="1733249" cy="1599809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9" name="Місце для вмісту 54">
            <a:extLst>
              <a:ext uri="{FF2B5EF4-FFF2-40B4-BE49-F238E27FC236}">
                <a16:creationId xmlns:a16="http://schemas.microsoft.com/office/drawing/2014/main" id="{28F0F3C6-B07D-4735-8641-0AFA929DCCB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334" y="3578657"/>
            <a:ext cx="979187" cy="134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79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675128"/>
            <a:ext cx="7398455" cy="614137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4"/>
            <a:ext cx="8780726" cy="709070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17" name="Місце для вмісту 14">
            <a:extLst>
              <a:ext uri="{FF2B5EF4-FFF2-40B4-BE49-F238E27FC236}">
                <a16:creationId xmlns:a16="http://schemas.microsoft.com/office/drawing/2014/main" id="{7C829937-CC42-4250-AB06-7BA76A8013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695327"/>
            <a:ext cx="7468569" cy="6141378"/>
          </a:xfrm>
          <a:prstGeom prst="rect">
            <a:avLst/>
          </a:prstGeom>
        </p:spPr>
      </p:pic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0C3DE706-A7E7-43BC-86D8-0068EAB327A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278125"/>
            <a:ext cx="7797160" cy="574213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FF5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686049" y="5238750"/>
            <a:ext cx="6629401" cy="1053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http://agrarian-innovations.izpr.ks.ua/index.php/agrarian/homepage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876238"/>
            <a:ext cx="6058172" cy="43339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АГРАРНІ ІННОВАЦІЇ </a:t>
            </a:r>
            <a:r>
              <a:rPr lang="uk-UA" sz="1800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рецензований науково-практичний журнал, який виходить шість разів на рік. У виданні публікуються теоретичні та практичні статті з аграрних наук і продовольства, а також оглядові й дискусійні матеріали.</a:t>
            </a: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журналу науковці та практики діляться досвідом, напрацьованим у таких галузях: землеробство, меліорація, обробіток ґрунту, удобрення; вирощування зернових і інших сільськогосподарських культур, рослинництво; селекція і насінництво; економіка агровиробництва; екологія, захист і карантин рослин.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7F2F1EF-42FE-471C-8FC3-322D459180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8175" y="811444"/>
            <a:ext cx="1630363" cy="2350523"/>
          </a:xfrm>
          <a:prstGeom prst="rect">
            <a:avLst/>
          </a:prstGeom>
        </p:spPr>
      </p:pic>
      <p:pic>
        <p:nvPicPr>
          <p:cNvPr id="20" name="Місце для вмісту 8">
            <a:extLst>
              <a:ext uri="{FF2B5EF4-FFF2-40B4-BE49-F238E27FC236}">
                <a16:creationId xmlns:a16="http://schemas.microsoft.com/office/drawing/2014/main" id="{AFD5C217-94F8-4F72-B255-89948296BA2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305" y="5362575"/>
            <a:ext cx="674799" cy="70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627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4"/>
            <a:ext cx="8780726" cy="709070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142875"/>
            <a:ext cx="7951787" cy="6673633"/>
          </a:xfrm>
          <a:prstGeom prst="rect">
            <a:avLst/>
          </a:prstGeom>
        </p:spPr>
      </p:pic>
      <p:pic>
        <p:nvPicPr>
          <p:cNvPr id="18" name="Місце для вмісту 14">
            <a:extLst>
              <a:ext uri="{FF2B5EF4-FFF2-40B4-BE49-F238E27FC236}">
                <a16:creationId xmlns:a16="http://schemas.microsoft.com/office/drawing/2014/main" id="{3C7B6F3E-00A5-4329-A747-50DA0A1B26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142875"/>
            <a:ext cx="7951787" cy="6693830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D95CBD7C-4223-4FE4-9F01-D978E9379BF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278125"/>
            <a:ext cx="7797160" cy="574213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40A8A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686049" y="5238750"/>
            <a:ext cx="7400926" cy="1053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https://zemlerobstvo.com/naukovi-vidannya/naukovo-teoretichnij-zhurnal-zemlerobstvo-ta-roslinnitstvo-teoriya-i-praktika/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323850"/>
            <a:ext cx="6640492" cy="48863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ЗЕМЛЕРОБСТВО ТА РОСЛИННИЦТВО: ТЕОРІЯ І ПРАКТИКА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науково-теоретичний журнал, який випускається 4 рази на рік. </a:t>
            </a: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охоплює актуальні питання сучасної аграрної науки та практики, особливо в галузях землеробства й вирощування рослин. На сторінках видання науковці та практики публікують дослідження і огляди в таких напрямах: меліорація, землеробство, ґрунтознавство, агрохімія; сільськогосподарська мікробіологія, агроекологія; рослинництво,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кормовиробництво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луківництво; селекція, насінництво, генетика та біотехнологія. </a:t>
            </a: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видається українською та англійською мовами. До лютого 2020 року журнал мав назву «Землеробство». </a:t>
            </a: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5" t="683" r="25175" b="92"/>
          <a:stretch/>
        </p:blipFill>
        <p:spPr>
          <a:xfrm>
            <a:off x="10499246" y="7550"/>
            <a:ext cx="1765357" cy="6829153"/>
          </a:xfrm>
        </p:spPr>
      </p:pic>
      <p:pic>
        <p:nvPicPr>
          <p:cNvPr id="17" name="Місце для вмісту 14">
            <a:extLst>
              <a:ext uri="{FF2B5EF4-FFF2-40B4-BE49-F238E27FC236}">
                <a16:creationId xmlns:a16="http://schemas.microsoft.com/office/drawing/2014/main" id="{824E6CCA-A003-46DE-8852-D4F2EEB1FFE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6" y="828799"/>
            <a:ext cx="1658916" cy="23239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Графіка 4" descr="Leaf with solid fill">
            <a:extLst>
              <a:ext uri="{FF2B5EF4-FFF2-40B4-BE49-F238E27FC236}">
                <a16:creationId xmlns:a16="http://schemas.microsoft.com/office/drawing/2014/main" id="{5810B519-42F4-4E6E-AF41-87C225C6B7A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364385" y="4861847"/>
            <a:ext cx="827366" cy="82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313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40" y="695325"/>
            <a:ext cx="7468000" cy="614137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4"/>
            <a:ext cx="8780726" cy="709070"/>
          </a:xfrm>
          <a:prstGeom prst="rect">
            <a:avLst/>
          </a:prstGeom>
        </p:spPr>
      </p:pic>
      <p:pic>
        <p:nvPicPr>
          <p:cNvPr id="18" name="Місце для вмісту 14">
            <a:extLst>
              <a:ext uri="{FF2B5EF4-FFF2-40B4-BE49-F238E27FC236}">
                <a16:creationId xmlns:a16="http://schemas.microsoft.com/office/drawing/2014/main" id="{B6843131-6996-4B76-943E-798B86641B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709071"/>
            <a:ext cx="7468001" cy="6127634"/>
          </a:xfrm>
          <a:prstGeom prst="rect">
            <a:avLst/>
          </a:prstGeom>
        </p:spPr>
      </p:pic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F7E656CA-B664-40BB-9539-250CF6A0817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278125"/>
            <a:ext cx="7797160" cy="574213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00339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686050" y="4958243"/>
            <a:ext cx="6419986" cy="886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https://kr.ipp.gov.ua/index.php/journal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1114425"/>
            <a:ext cx="6058172" cy="3637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КАРАНТИН І ЗАХИСТ РОСЛИН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науково-виробничий журнал, що виходить 4 рази на рік, який видає Інститут захисту рослин НААН України. </a:t>
            </a:r>
          </a:p>
          <a:p>
            <a:pPr marL="0" indent="0" algn="just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журналі публікуються наукові результати та практичні рекомендації з таких напрямів: захист сільськогосподарських культур від шкідників,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хвороб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бур’янів; карантинні об’єкти; методи й засоби захисту рослин; екологічні аспекти; біометоди контролю; прогнозування фітосанітарного стану рослин.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  <p:pic>
        <p:nvPicPr>
          <p:cNvPr id="20" name="Місце для вмісту 22">
            <a:extLst>
              <a:ext uri="{FF2B5EF4-FFF2-40B4-BE49-F238E27FC236}">
                <a16:creationId xmlns:a16="http://schemas.microsoft.com/office/drawing/2014/main" id="{34167C11-0980-400F-BBCF-1D8E1528E3C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827" y="4676774"/>
            <a:ext cx="527424" cy="1393439"/>
          </a:xfrm>
          <a:prstGeom prst="rect">
            <a:avLst/>
          </a:prstGeom>
        </p:spPr>
      </p:pic>
      <p:pic>
        <p:nvPicPr>
          <p:cNvPr id="17" name="Місце для вмісту 5">
            <a:extLst>
              <a:ext uri="{FF2B5EF4-FFF2-40B4-BE49-F238E27FC236}">
                <a16:creationId xmlns:a16="http://schemas.microsoft.com/office/drawing/2014/main" id="{312F0B27-0665-44B7-AD48-9218E29473A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24" y="808493"/>
            <a:ext cx="1696683" cy="243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401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4"/>
            <a:ext cx="8780726" cy="709070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304800"/>
            <a:ext cx="7685087" cy="6511707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18" name="Місце для вмісту 14">
            <a:extLst>
              <a:ext uri="{FF2B5EF4-FFF2-40B4-BE49-F238E27FC236}">
                <a16:creationId xmlns:a16="http://schemas.microsoft.com/office/drawing/2014/main" id="{C2C2264C-E192-4903-880E-7A2B8A233D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304801"/>
            <a:ext cx="7685087" cy="6531904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627A7B47-154E-43BB-B6FC-6330D827559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278125"/>
            <a:ext cx="7797160" cy="574213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FF5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619374" y="5238750"/>
            <a:ext cx="7097354" cy="1053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https://www.pro-of.com.ua/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472920"/>
            <a:ext cx="6534286" cy="47372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ОВОЧІ ТА ФРУКТИ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всеукраїнське аграрне інформаційне-видання, яке виходить 1 раз на місяць, і призначене для овочівників, садівників, фермерів та інших фахівців садово-городницького напрямку. </a:t>
            </a: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журналу публікуються: сучасні технології вирощування овочевих, плодово-ягідних культур; новини зі світових селекційних центрів, інститутів, фірм; інформація про сортове розмаїття та помологічні (садово-помологічні) особливості культур; практичні поради щодо будівництва та ефективного використання теплиць і парників; технології зберігання та переробки овочів і фруктів; рекомендації з вибору садово-городнього інвентарю.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  <p:pic>
        <p:nvPicPr>
          <p:cNvPr id="17" name="Місце для вмісту 9">
            <a:extLst>
              <a:ext uri="{FF2B5EF4-FFF2-40B4-BE49-F238E27FC236}">
                <a16:creationId xmlns:a16="http://schemas.microsoft.com/office/drawing/2014/main" id="{D31CDC15-250F-4CB8-B7D7-03B9687DC1C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21" y="876238"/>
            <a:ext cx="1737798" cy="2278737"/>
          </a:xfrm>
          <a:prstGeom prst="rect">
            <a:avLst/>
          </a:prstGeom>
        </p:spPr>
      </p:pic>
      <p:pic>
        <p:nvPicPr>
          <p:cNvPr id="24" name="Місце для вмісту 13">
            <a:extLst>
              <a:ext uri="{FF2B5EF4-FFF2-40B4-BE49-F238E27FC236}">
                <a16:creationId xmlns:a16="http://schemas.microsoft.com/office/drawing/2014/main" id="{14C374E5-B26F-474D-8EDD-58BB09D139B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286" y="5099929"/>
            <a:ext cx="758926" cy="70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185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8000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5"/>
            <a:ext cx="8780726" cy="91439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95250"/>
            <a:ext cx="7951787" cy="6721258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17" name="Місце для вмісту 14">
            <a:extLst>
              <a:ext uri="{FF2B5EF4-FFF2-40B4-BE49-F238E27FC236}">
                <a16:creationId xmlns:a16="http://schemas.microsoft.com/office/drawing/2014/main" id="{CD53042B-1858-412D-BDE1-A61F9B6BDC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91855"/>
            <a:ext cx="7951787" cy="6744850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152AB287-5BE5-47A9-A8E3-FEE861A8016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563415"/>
            <a:ext cx="7910872" cy="288923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40A8A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90825" y="5653874"/>
            <a:ext cx="7429500" cy="1182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https://agrotimes.ua/magazine_number/sadivnycztvo-po-ukrayinsky-serpen-2025/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314325"/>
            <a:ext cx="6875598" cy="53205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САДІВНИЦТВО ПО-УКРАЇНСЬКИ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lang="uk-UA" sz="175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спеціалізований журнал для садівників-практиків та професіоналів аграрної сфери, присвячений сучасним технологіям інтенсивного садівництва. Видання орієнтоване на фермерів, власників садів, виробників плодово-ягідної продукції, виноградарів та консультантів галузі.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175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журналу висвітлюються актуальні теми: закладання та догляд за інтенсивними садами; сучасні технології вирощування зерняткових і кісточкових культур; ягідництво та </a:t>
            </a:r>
            <a:r>
              <a:rPr lang="uk-UA" sz="175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горіхівництво</a:t>
            </a:r>
            <a:r>
              <a:rPr lang="uk-UA" sz="175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особливості підбору сортів і підщеп; біологічні та хімічні методи захисту рослин; удобрення й агрохімія; технології зберігання та переробки врожаю.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175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Видання знайомить читачів із новітніми підходами у садівництві, досвідом українських і зарубіжних фахівців, аналізом ринку плодово-ягідної продукції та інноваційними рішеннями для ефективного ведення господарства. </a:t>
            </a:r>
            <a:endParaRPr lang="uk-UA" sz="175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5" t="683" r="25175" b="92"/>
          <a:stretch/>
        </p:blipFill>
        <p:spPr>
          <a:xfrm>
            <a:off x="10499246" y="7550"/>
            <a:ext cx="1765357" cy="6829153"/>
          </a:xfrm>
        </p:spPr>
      </p:pic>
      <p:pic>
        <p:nvPicPr>
          <p:cNvPr id="18" name="Місце для вмісту 17">
            <a:extLst>
              <a:ext uri="{FF2B5EF4-FFF2-40B4-BE49-F238E27FC236}">
                <a16:creationId xmlns:a16="http://schemas.microsoft.com/office/drawing/2014/main" id="{B083F29B-E43D-4A90-94EA-F9457F2E5B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55" y="876301"/>
            <a:ext cx="1685182" cy="2276474"/>
          </a:xfrm>
          <a:prstGeom prst="rect">
            <a:avLst/>
          </a:prstGeom>
        </p:spPr>
      </p:pic>
      <p:pic>
        <p:nvPicPr>
          <p:cNvPr id="3" name="Графіка 2" descr="Apple with solid fill">
            <a:extLst>
              <a:ext uri="{FF2B5EF4-FFF2-40B4-BE49-F238E27FC236}">
                <a16:creationId xmlns:a16="http://schemas.microsoft.com/office/drawing/2014/main" id="{1BA75933-C93D-4029-BE0F-DE93AAB6159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455493" y="5367398"/>
            <a:ext cx="790995" cy="79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465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4"/>
            <a:ext cx="8780726" cy="709070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9" y="390525"/>
            <a:ext cx="7951785" cy="6446179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17" name="Місце для вмісту 14">
            <a:extLst>
              <a:ext uri="{FF2B5EF4-FFF2-40B4-BE49-F238E27FC236}">
                <a16:creationId xmlns:a16="http://schemas.microsoft.com/office/drawing/2014/main" id="{06F39E5F-8CEB-4F8A-94F2-642735FDE0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390525"/>
            <a:ext cx="7951785" cy="6446179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80413DA4-0D3B-4192-9E8E-FEE2C52D6FF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402745"/>
            <a:ext cx="7910870" cy="449593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00339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686050" y="5644044"/>
            <a:ext cx="6419986" cy="7853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https://techhorticulture.com/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3" y="579606"/>
            <a:ext cx="7058161" cy="49638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600"/>
              </a:spcBef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САДІВНИЦТВО ТА ОВОЧІВНИЦТВО. ТЕХНОЛОГІЇ ТА ІННОВАЦІЇ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спеціалізований український журнал для професіоналів садівничого й овочевого бізнесу, який виходить у складі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медіагрупи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«Технології та Інновації». </a:t>
            </a:r>
          </a:p>
          <a:p>
            <a:pPr marL="0" indent="0" algn="just">
              <a:lnSpc>
                <a:spcPct val="107000"/>
              </a:lnSpc>
              <a:spcBef>
                <a:spcPts val="600"/>
              </a:spcBef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охоплює такі напрямки: нові технології вирощування садових та овочевих культур, ягід, горіхів і винограду; створення насаджень, догляд, захист рослин, підживлення і агрохімія; переробка, заморожування, зберігання і пакування плодово-ягідної та овочевої продукції; експертиза якості; маркетингові рішення і логістика; вихід на внутрішній та зовнішній ринки; інтерв’ю з фахівцями, репортажі з підприємств; презентація практик господарств; огляди сортів; прикладний бізнесовий досвід; тематичні огляди; новини – галузеві й міжнародні.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E14E05-1F97-4D1A-87DA-0234EB1B1B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4866" y="821003"/>
            <a:ext cx="1680621" cy="2467534"/>
          </a:xfrm>
          <a:prstGeom prst="rect">
            <a:avLst/>
          </a:prstGeom>
        </p:spPr>
      </p:pic>
      <p:pic>
        <p:nvPicPr>
          <p:cNvPr id="25" name="Місце для вмісту 8">
            <a:extLst>
              <a:ext uri="{FF2B5EF4-FFF2-40B4-BE49-F238E27FC236}">
                <a16:creationId xmlns:a16="http://schemas.microsoft.com/office/drawing/2014/main" id="{F8DBBE7D-37A7-4133-8509-1808F6A2AC2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376" y="5524076"/>
            <a:ext cx="520124" cy="819857"/>
          </a:xfrm>
          <a:prstGeom prst="rect">
            <a:avLst/>
          </a:prstGeom>
        </p:spPr>
      </p:pic>
      <p:pic>
        <p:nvPicPr>
          <p:cNvPr id="26" name="Місце для вмісту 12">
            <a:extLst>
              <a:ext uri="{FF2B5EF4-FFF2-40B4-BE49-F238E27FC236}">
                <a16:creationId xmlns:a16="http://schemas.microsoft.com/office/drawing/2014/main" id="{148F2CD8-882E-4D34-B758-4AECE388B5F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179" y="5371149"/>
            <a:ext cx="557436" cy="87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139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4"/>
            <a:ext cx="8780726" cy="709070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9" y="7551"/>
            <a:ext cx="7951785" cy="6829153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17" name="Місце для вмісту 14">
            <a:extLst>
              <a:ext uri="{FF2B5EF4-FFF2-40B4-BE49-F238E27FC236}">
                <a16:creationId xmlns:a16="http://schemas.microsoft.com/office/drawing/2014/main" id="{5A5A3074-C995-4463-8392-7A75709E52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21297"/>
            <a:ext cx="7951785" cy="6815408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4DD803D1-1657-4BF4-A543-253C1DF480F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406905"/>
            <a:ext cx="7910870" cy="445433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FF5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686050" y="5682143"/>
            <a:ext cx="6419986" cy="886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https://agrotimes.ua/magazine/plantator/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3" y="104774"/>
            <a:ext cx="7058161" cy="55754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600"/>
              </a:spcBef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ПЛАНТАТОР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журнал українських господарів та справжніх плантаторів. Видання орієнтоване на фермерів, власників присадибних і дачних ділянок, садівників та городників. На його сторінках публікуються актуальні сезонні поради щодо ефективного ведення господарства, вирощування овочів, ягід і фруктів, організації догляду за ґрунтом та рослинами.</a:t>
            </a:r>
          </a:p>
          <a:p>
            <a:pPr marL="0" indent="0" algn="just">
              <a:lnSpc>
                <a:spcPct val="107000"/>
              </a:lnSpc>
              <a:spcBef>
                <a:spcPts val="600"/>
              </a:spcBef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Окрім практичних рекомендацій, журнал висвітлює теми: сучасні сорти та гібриди овочевих культур; технології вирощування у відкритому та закритому ґрунті; захист рослин від шкідників і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хвороб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органічне землеробство; зберігання та переробка врожаю; використання техніки та інвентарю в малому і середньому господарстві.</a:t>
            </a:r>
          </a:p>
          <a:p>
            <a:pPr marL="0" indent="0" algn="just">
              <a:lnSpc>
                <a:spcPct val="107000"/>
              </a:lnSpc>
              <a:spcBef>
                <a:spcPts val="600"/>
              </a:spcBef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«Плантатор» є надійним помічником для тих, хто прагне підвищити врожайність, впроваджувати нові технології й ефективно організовувати роботу на землі.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  <p:pic>
        <p:nvPicPr>
          <p:cNvPr id="18" name="Місце для вмісту 21">
            <a:extLst>
              <a:ext uri="{FF2B5EF4-FFF2-40B4-BE49-F238E27FC236}">
                <a16:creationId xmlns:a16="http://schemas.microsoft.com/office/drawing/2014/main" id="{87834703-8F1E-483E-ACB2-2A9BE5A11B5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48" y="822194"/>
            <a:ext cx="1666201" cy="2280065"/>
          </a:xfrm>
          <a:prstGeom prst="rect">
            <a:avLst/>
          </a:prstGeom>
        </p:spPr>
      </p:pic>
      <p:pic>
        <p:nvPicPr>
          <p:cNvPr id="24" name="Місце для вмісту 26">
            <a:extLst>
              <a:ext uri="{FF2B5EF4-FFF2-40B4-BE49-F238E27FC236}">
                <a16:creationId xmlns:a16="http://schemas.microsoft.com/office/drawing/2014/main" id="{16594A57-5F2D-456E-B2F2-7855C419AFDF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59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058" y="5543982"/>
            <a:ext cx="863492" cy="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49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8000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5"/>
            <a:ext cx="8780726" cy="91439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685800"/>
            <a:ext cx="7951787" cy="6130707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18" name="Місце для вмісту 14">
            <a:extLst>
              <a:ext uri="{FF2B5EF4-FFF2-40B4-BE49-F238E27FC236}">
                <a16:creationId xmlns:a16="http://schemas.microsoft.com/office/drawing/2014/main" id="{CA5FE5D6-C2C9-4A88-BDB2-BDE0469BBB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705997"/>
            <a:ext cx="7951787" cy="6130707"/>
          </a:xfrm>
          <a:prstGeom prst="rect">
            <a:avLst/>
          </a:prstGeom>
        </p:spPr>
      </p:pic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3D49CAF3-D42B-44A7-A804-FF94D9940B7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376022"/>
            <a:ext cx="7910872" cy="476316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4EADBA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827857" y="5629310"/>
            <a:ext cx="7234033" cy="1053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https://eforum.lntu.edu.ua/index.php/jurnal32/about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1098038"/>
            <a:ext cx="6630884" cy="45367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СІЛЬСЬКОГОСПОДАРСЬКІ МАШИНИ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науково-технічне фахове видання, засноване Луцьким національним технічним університетом. Орієнтований на науковців, інженерів-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агроінженерів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аспірантів і практиків у галузі машинобудування та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агроінженерії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публікується 1 раз на рік та видається у друкованому й електронному форматах. На сторінках «Сільськогосподарських машин» публікуються: теоретичні та експериментальні дослідження у галузі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агроінженерії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і сільськогосподарського машино-будування; матеріали з </a:t>
            </a:r>
            <a:r>
              <a:rPr lang="de-DE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IT-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технологій у сільському господарстві та відновлюваних джерел енергії; оглядові статті про сучасні тенденції та інновації в машинобудуванні, аграрній техніці.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5" t="683" r="25175" b="92"/>
          <a:stretch/>
        </p:blipFill>
        <p:spPr>
          <a:xfrm>
            <a:off x="10499246" y="7550"/>
            <a:ext cx="1765357" cy="6829153"/>
          </a:xfrm>
        </p:spPr>
      </p:pic>
      <p:pic>
        <p:nvPicPr>
          <p:cNvPr id="17" name="Місце для вмісту 34">
            <a:extLst>
              <a:ext uri="{FF2B5EF4-FFF2-40B4-BE49-F238E27FC236}">
                <a16:creationId xmlns:a16="http://schemas.microsoft.com/office/drawing/2014/main" id="{70070AAE-9BAE-41EA-89E1-5EF56ADAC16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88" y="786961"/>
            <a:ext cx="1690864" cy="2391190"/>
          </a:xfrm>
          <a:prstGeom prst="rect">
            <a:avLst/>
          </a:prstGeom>
        </p:spPr>
      </p:pic>
      <p:pic>
        <p:nvPicPr>
          <p:cNvPr id="20" name="Графіка 19" descr="Truck with solid fill">
            <a:extLst>
              <a:ext uri="{FF2B5EF4-FFF2-40B4-BE49-F238E27FC236}">
                <a16:creationId xmlns:a16="http://schemas.microsoft.com/office/drawing/2014/main" id="{7EAAEAD5-C0D2-42E7-B8E2-F042D8D3684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148558" y="53340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61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4"/>
            <a:ext cx="8780726" cy="709070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323851"/>
            <a:ext cx="8094278" cy="6521294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17" name="Місце для вмісту 14">
            <a:extLst>
              <a:ext uri="{FF2B5EF4-FFF2-40B4-BE49-F238E27FC236}">
                <a16:creationId xmlns:a16="http://schemas.microsoft.com/office/drawing/2014/main" id="{82DBA99F-1345-451A-841C-DF2A38D43E4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323851"/>
            <a:ext cx="8094278" cy="6512853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93F136E7-AC7F-49EB-86C8-21095F5FA179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232019"/>
            <a:ext cx="8052630" cy="620319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00339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99429" y="5361488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https://www.agrisp.com/index.php/agrisp/main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3" y="472920"/>
            <a:ext cx="7097353" cy="49277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AGRICULTURAL SCIENCE AND PRACTICE 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міжнародний науковий журнал, який видається Державною видавничою установою «Аграрна наука» Національної академії аграрних наук України. </a:t>
            </a: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публікує 3 рази на рік. На сторінках видання публікуються: результати фундаментальних та прикладних досліджень у галузях агрономії, біології, біотехнології, біоінженерії й ветеринарної медицини; оглядові статті (глибокі літературні огляди) та короткі повідомлення; матеріали виключно нові, раніше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непропубліковані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Всі тексти англомовних статей у електронній версії доступні для читачів; ліцензія </a:t>
            </a:r>
            <a:r>
              <a:rPr lang="uk-UA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1800" kern="1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800" kern="1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Creative Commons Attribution-</a:t>
            </a:r>
            <a:r>
              <a:rPr lang="de-DE" sz="1800" kern="100" dirty="0" err="1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NonCommercial</a:t>
            </a:r>
            <a:r>
              <a:rPr lang="de-DE" sz="1800" kern="1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de-DE" sz="1800" kern="100" dirty="0" err="1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NoDerivatives</a:t>
            </a:r>
            <a:r>
              <a:rPr lang="de-DE" sz="1800" kern="1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4.0 International</a:t>
            </a:r>
            <a:r>
              <a:rPr lang="uk-UA" sz="1800" kern="1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  <p:pic>
        <p:nvPicPr>
          <p:cNvPr id="24" name="Місце для вмісту 46">
            <a:extLst>
              <a:ext uri="{FF2B5EF4-FFF2-40B4-BE49-F238E27FC236}">
                <a16:creationId xmlns:a16="http://schemas.microsoft.com/office/drawing/2014/main" id="{7CE5B36F-BCB7-4852-8B89-DEECBC69E70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44" y="917303"/>
            <a:ext cx="1671453" cy="2192609"/>
          </a:xfrm>
          <a:prstGeom prst="rect">
            <a:avLst/>
          </a:prstGeom>
        </p:spPr>
      </p:pic>
      <p:pic>
        <p:nvPicPr>
          <p:cNvPr id="1026" name="Picture 2" descr="Логотип заголовка сторінки">
            <a:extLst>
              <a:ext uri="{FF2B5EF4-FFF2-40B4-BE49-F238E27FC236}">
                <a16:creationId xmlns:a16="http://schemas.microsoft.com/office/drawing/2014/main" id="{75034D3B-8E19-4AC4-B6C3-1D0BE8C8AA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787"/>
          <a:stretch/>
        </p:blipFill>
        <p:spPr bwMode="auto">
          <a:xfrm>
            <a:off x="8712790" y="4805967"/>
            <a:ext cx="1680621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112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8000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5"/>
            <a:ext cx="8780726" cy="91439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7550"/>
            <a:ext cx="7951787" cy="6858000"/>
          </a:xfrm>
          <a:prstGeom prst="rect">
            <a:avLst/>
          </a:prstGeom>
        </p:spPr>
      </p:pic>
      <p:pic>
        <p:nvPicPr>
          <p:cNvPr id="20" name="Місце для вмісту 14">
            <a:extLst>
              <a:ext uri="{FF2B5EF4-FFF2-40B4-BE49-F238E27FC236}">
                <a16:creationId xmlns:a16="http://schemas.microsoft.com/office/drawing/2014/main" id="{E47EB595-1989-410E-95B9-F17B033BF1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17075"/>
            <a:ext cx="7951787" cy="6819629"/>
          </a:xfrm>
          <a:prstGeom prst="rect">
            <a:avLst/>
          </a:prstGeom>
        </p:spPr>
      </p:pic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2FAEF315-14F7-4565-965D-B0A95CF603B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553668"/>
            <a:ext cx="7797160" cy="298670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FF5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90825" y="5844374"/>
            <a:ext cx="6640492" cy="1053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https://www.syngenta.ua/zhurnal-maysternya-agrariya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133349"/>
            <a:ext cx="6991486" cy="5667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МАЙСТЕРНЯ АГРАРІЯ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це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аудиторно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-практичне та інформаційне видання/комплекс ініціатив компанії </a:t>
            </a:r>
            <a:r>
              <a:rPr lang="de-DE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Syngenta,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орієнтований на аграріїв, виробників сільськогосподарської продукції, агрономів і технологів господарств. Видання поєднує в собі журнал з цікавими статтями, конференції, польові тури («Їдемо в поля»), демонстраційні покази технологій та продуктів.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«Майстерні Аграрія» охоплюються такі теми: новинки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агротехнологій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продукти компанії </a:t>
            </a:r>
            <a:r>
              <a:rPr lang="de-DE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Syngenta –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насіння, засоби захисту рослин (гербіциди, фунгіциди тощо); практичні поради щодо вирощування польових культур – кукурудзи, соняшника, сої, зокрема стійкі до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хвороб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гібриди, адаптовані до умов зовнішніх стресів, екологічних або кліматичних викликів; захист рослин і фітосанітарні ризики, рекомендації по застосуванню ЗЗР, протруювання насіння, інсектициди й фунгіциди; навчальні події: конференції, семінари,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філд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-тури, демонстраційні стадії технологій на полях господарств, обмін досвідом між виробниками і спеціалістами.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5" t="683" r="25175" b="92"/>
          <a:stretch/>
        </p:blipFill>
        <p:spPr>
          <a:xfrm>
            <a:off x="10499246" y="17075"/>
            <a:ext cx="1765357" cy="6829153"/>
          </a:xfrm>
        </p:spPr>
      </p:pic>
      <p:pic>
        <p:nvPicPr>
          <p:cNvPr id="18" name="Місце для вмісту 50">
            <a:extLst>
              <a:ext uri="{FF2B5EF4-FFF2-40B4-BE49-F238E27FC236}">
                <a16:creationId xmlns:a16="http://schemas.microsoft.com/office/drawing/2014/main" id="{3F3C968C-4163-4F97-B94F-6F4ADB716CF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29" y="911010"/>
            <a:ext cx="1673962" cy="2235383"/>
          </a:xfrm>
          <a:prstGeom prst="rect">
            <a:avLst/>
          </a:prstGeom>
        </p:spPr>
      </p:pic>
      <p:pic>
        <p:nvPicPr>
          <p:cNvPr id="17" name="Графіка 16" descr="Leaf with solid fill">
            <a:extLst>
              <a:ext uri="{FF2B5EF4-FFF2-40B4-BE49-F238E27FC236}">
                <a16:creationId xmlns:a16="http://schemas.microsoft.com/office/drawing/2014/main" id="{18259357-1D3C-42D4-9BEE-25661C3CB4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320588" y="5557714"/>
            <a:ext cx="827366" cy="82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417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1E7630-1DD4-405B-8657-876B1C61D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1" name="Місце для вмісту 60">
            <a:extLst>
              <a:ext uri="{FF2B5EF4-FFF2-40B4-BE49-F238E27FC236}">
                <a16:creationId xmlns:a16="http://schemas.microsoft.com/office/drawing/2014/main" id="{B9E3A1C4-9764-4D38-BED8-2C0A9C557E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2" name="Місце для вмісту 6">
            <a:extLst>
              <a:ext uri="{FF2B5EF4-FFF2-40B4-BE49-F238E27FC236}">
                <a16:creationId xmlns:a16="http://schemas.microsoft.com/office/drawing/2014/main" id="{9123FB30-A805-4E01-91CD-EAA3754C95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63" name="Місце для вмісту 10">
            <a:extLst>
              <a:ext uri="{FF2B5EF4-FFF2-40B4-BE49-F238E27FC236}">
                <a16:creationId xmlns:a16="http://schemas.microsoft.com/office/drawing/2014/main" id="{3B766153-BDBC-476B-9C96-141D8534DB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67250" cy="6850449"/>
          </a:xfrm>
          <a:prstGeom prst="rect">
            <a:avLst/>
          </a:prstGeom>
        </p:spPr>
      </p:pic>
      <p:pic>
        <p:nvPicPr>
          <p:cNvPr id="64" name="Місце для вмісту 14">
            <a:extLst>
              <a:ext uri="{FF2B5EF4-FFF2-40B4-BE49-F238E27FC236}">
                <a16:creationId xmlns:a16="http://schemas.microsoft.com/office/drawing/2014/main" id="{8A878C7D-BCFC-48E9-B7E2-AB4DCA1F39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2485366"/>
            <a:ext cx="3905250" cy="4351338"/>
          </a:xfrm>
          <a:prstGeom prst="rect">
            <a:avLst/>
          </a:prstGeom>
        </p:spPr>
      </p:pic>
      <p:pic>
        <p:nvPicPr>
          <p:cNvPr id="65" name="Місце для вмісту 14">
            <a:extLst>
              <a:ext uri="{FF2B5EF4-FFF2-40B4-BE49-F238E27FC236}">
                <a16:creationId xmlns:a16="http://schemas.microsoft.com/office/drawing/2014/main" id="{6ADA47C8-77CF-4848-8B07-8A84C8FB89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1" y="857250"/>
            <a:ext cx="6172200" cy="5333796"/>
          </a:xfrm>
          <a:prstGeom prst="rect">
            <a:avLst/>
          </a:prstGeom>
        </p:spPr>
      </p:pic>
      <p:pic>
        <p:nvPicPr>
          <p:cNvPr id="12" name="Місце для вмісту 4">
            <a:extLst>
              <a:ext uri="{FF2B5EF4-FFF2-40B4-BE49-F238E27FC236}">
                <a16:creationId xmlns:a16="http://schemas.microsoft.com/office/drawing/2014/main" id="{FFB94AE0-90B0-411A-B272-C96637A6026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" t="1824" r="1380" b="1861"/>
          <a:stretch/>
        </p:blipFill>
        <p:spPr>
          <a:xfrm>
            <a:off x="4667250" y="1"/>
            <a:ext cx="7591154" cy="6836704"/>
          </a:xfrm>
          <a:prstGeom prst="rect">
            <a:avLst/>
          </a:prstGeom>
        </p:spPr>
      </p:pic>
      <p:pic>
        <p:nvPicPr>
          <p:cNvPr id="66" name="Місце для вмісту 18">
            <a:extLst>
              <a:ext uri="{FF2B5EF4-FFF2-40B4-BE49-F238E27FC236}">
                <a16:creationId xmlns:a16="http://schemas.microsoft.com/office/drawing/2014/main" id="{A6A58A2E-0185-483B-9377-0B48D507DB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623" y="14083"/>
            <a:ext cx="3447781" cy="3400131"/>
          </a:xfrm>
          <a:prstGeom prst="rect">
            <a:avLst/>
          </a:prstGeom>
        </p:spPr>
      </p:pic>
      <p:pic>
        <p:nvPicPr>
          <p:cNvPr id="68" name="Місце для вмісту 4">
            <a:extLst>
              <a:ext uri="{FF2B5EF4-FFF2-40B4-BE49-F238E27FC236}">
                <a16:creationId xmlns:a16="http://schemas.microsoft.com/office/drawing/2014/main" id="{2F5CACB0-9CB8-4B46-8C9D-C6C9BBF74DA8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3" t="1888"/>
          <a:stretch/>
        </p:blipFill>
        <p:spPr>
          <a:xfrm>
            <a:off x="-21426" y="67469"/>
            <a:ext cx="6027481" cy="6693489"/>
          </a:xfrm>
          <a:prstGeom prst="rect">
            <a:avLst/>
          </a:prstGeom>
        </p:spPr>
      </p:pic>
      <p:pic>
        <p:nvPicPr>
          <p:cNvPr id="69" name="Місце для вмісту 10">
            <a:extLst>
              <a:ext uri="{FF2B5EF4-FFF2-40B4-BE49-F238E27FC236}">
                <a16:creationId xmlns:a16="http://schemas.microsoft.com/office/drawing/2014/main" id="{89B58A2F-38A7-4B67-9B34-C6487AB22B9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302" y="857251"/>
            <a:ext cx="6189112" cy="5333796"/>
          </a:xfrm>
          <a:prstGeom prst="rect">
            <a:avLst/>
          </a:prstGeom>
        </p:spPr>
      </p:pic>
      <p:sp>
        <p:nvSpPr>
          <p:cNvPr id="67" name="Місце для вмісту 7">
            <a:extLst>
              <a:ext uri="{FF2B5EF4-FFF2-40B4-BE49-F238E27FC236}">
                <a16:creationId xmlns:a16="http://schemas.microsoft.com/office/drawing/2014/main" id="{E58C5E96-37F3-479D-B29A-0DBCD65F82BB}"/>
              </a:ext>
            </a:extLst>
          </p:cNvPr>
          <p:cNvSpPr txBox="1">
            <a:spLocks/>
          </p:cNvSpPr>
          <p:nvPr/>
        </p:nvSpPr>
        <p:spPr>
          <a:xfrm>
            <a:off x="6057900" y="1266825"/>
            <a:ext cx="5886451" cy="49101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uk-UA" sz="2100" b="1" dirty="0">
                <a:solidFill>
                  <a:srgbClr val="002060"/>
                </a:solidFill>
                <a:highlight>
                  <a:srgbClr val="99D8D7"/>
                </a:highlight>
                <a:latin typeface="Arial Black" panose="020B0A04020102020204" pitchFamily="34" charset="0"/>
                <a:cs typeface="Arial" panose="020B0604020202020204" pitchFamily="34" charset="0"/>
              </a:rPr>
              <a:t>Пропонуємо Віртуальну виставку 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uk-UA" sz="2100" b="1" dirty="0">
                <a:solidFill>
                  <a:srgbClr val="002060"/>
                </a:solidFill>
                <a:highlight>
                  <a:srgbClr val="99D8D7"/>
                </a:highlight>
                <a:latin typeface="Arial Black" panose="020B0A04020102020204" pitchFamily="34" charset="0"/>
                <a:cs typeface="Arial" panose="020B0604020202020204" pitchFamily="34" charset="0"/>
              </a:rPr>
              <a:t> періодичних видань    </a:t>
            </a:r>
          </a:p>
          <a:p>
            <a:pPr marL="0" indent="0" algn="just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uk-UA" sz="2100" b="1" dirty="0">
                <a:latin typeface="Arial" panose="020B0604020202020204" pitchFamily="34" charset="0"/>
                <a:cs typeface="Arial" panose="020B0604020202020204" pitchFamily="34" charset="0"/>
              </a:rPr>
              <a:t>Віртуальна виставка періодичних видань – це онлайн-демонстрація підібраних та систематизованих електронних  та електронних версій періодичних видань, які доступні користувачам дистанційно в мережі Інтернет.</a:t>
            </a:r>
          </a:p>
          <a:p>
            <a:pPr marL="0" indent="0" algn="just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uk-UA" sz="2100" b="1" dirty="0">
                <a:latin typeface="Arial" panose="020B0604020202020204" pitchFamily="34" charset="0"/>
                <a:cs typeface="Arial" panose="020B0604020202020204" pitchFamily="34" charset="0"/>
              </a:rPr>
              <a:t>Виставка пропонує ознайомитись з періодикою аграрного, технічного, економічного та інших напрямків, які будуть корисні викладачам і здобувачам.</a:t>
            </a:r>
          </a:p>
        </p:txBody>
      </p:sp>
    </p:spTree>
    <p:extLst>
      <p:ext uri="{BB962C8B-B14F-4D97-AF65-F5344CB8AC3E}">
        <p14:creationId xmlns:p14="http://schemas.microsoft.com/office/powerpoint/2010/main" val="18874011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4"/>
            <a:ext cx="8780726" cy="709070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9" y="695326"/>
            <a:ext cx="7951785" cy="6141378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18" name="Місце для вмісту 14">
            <a:extLst>
              <a:ext uri="{FF2B5EF4-FFF2-40B4-BE49-F238E27FC236}">
                <a16:creationId xmlns:a16="http://schemas.microsoft.com/office/drawing/2014/main" id="{CBADCBB3-7B51-453C-B83F-FB1F8ACB82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709071"/>
            <a:ext cx="7951785" cy="6127634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549CC2D4-2F34-410B-BBEF-4B83567DD0E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278125"/>
            <a:ext cx="7797160" cy="574213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4EADBA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686050" y="5377343"/>
            <a:ext cx="6419986" cy="886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https://menagement.knutd.edu.ua/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3" y="1000126"/>
            <a:ext cx="6724787" cy="39513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600"/>
              </a:spcBef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MANAGEMENT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рецензований науковий журнал з відкритим доступом, який виходить 2 рази на рік. Журнал призначений для публікації оригінальних, інноваційних, теоретичних та практичних досліджень у галузях менеджменту та суміжних економічних наук.</a:t>
            </a:r>
          </a:p>
          <a:p>
            <a:pPr marL="0" indent="0" algn="just">
              <a:lnSpc>
                <a:spcPct val="107000"/>
              </a:lnSpc>
              <a:spcBef>
                <a:spcPts val="600"/>
              </a:spcBef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журналі публікуються матеріали з таких напрямків: загальний менеджмент, стратегічне управління, управління підприємством; економіка, міжнародні економічні відносини; маркетинг, торгівля та біржова діяльність; фінанси, банківська справа, страхування; публічне управління та адміністрування, розвиток підприємництва і інновацій.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  <p:pic>
        <p:nvPicPr>
          <p:cNvPr id="17" name="Місце для вмісту 38">
            <a:extLst>
              <a:ext uri="{FF2B5EF4-FFF2-40B4-BE49-F238E27FC236}">
                <a16:creationId xmlns:a16="http://schemas.microsoft.com/office/drawing/2014/main" id="{1E33A175-183C-40BD-9477-584B75D7CE3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42" y="881603"/>
            <a:ext cx="1628537" cy="2365039"/>
          </a:xfrm>
          <a:prstGeom prst="rect">
            <a:avLst/>
          </a:prstGeom>
        </p:spPr>
      </p:pic>
      <p:pic>
        <p:nvPicPr>
          <p:cNvPr id="3" name="Графіка 2" descr="Business Growth with solid fill">
            <a:extLst>
              <a:ext uri="{FF2B5EF4-FFF2-40B4-BE49-F238E27FC236}">
                <a16:creationId xmlns:a16="http://schemas.microsoft.com/office/drawing/2014/main" id="{F318DF39-27AB-4F8A-9B3C-DB36AC1655F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048750" y="534734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3426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4"/>
            <a:ext cx="8780726" cy="709070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133350"/>
            <a:ext cx="8094278" cy="6711795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17" name="Місце для вмісту 14">
            <a:extLst>
              <a:ext uri="{FF2B5EF4-FFF2-40B4-BE49-F238E27FC236}">
                <a16:creationId xmlns:a16="http://schemas.microsoft.com/office/drawing/2014/main" id="{6176F4A2-C158-429A-B579-13279A7007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133351"/>
            <a:ext cx="8094278" cy="6703354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B5A9B00C-2EF2-4281-BE50-80010F95296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396232"/>
            <a:ext cx="8052630" cy="456106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FF5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99429" y="5685338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https://agro-business.com.ua/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3" y="358618"/>
            <a:ext cx="7097353" cy="5326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АГРОБІЗНЕС СЬОГОДНІ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журнал та мультимедійна платформа успішного аграрія, виходить з 2001 року. </a:t>
            </a: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Видання орієнтоване на керівників та фахівців підприємств АПК – агрономів, зоотехніків, менеджерів середнього і вищого рівня, а також інших, хто приймає рішення в аграрному бізнесі.</a:t>
            </a:r>
          </a:p>
          <a:p>
            <a:pPr marL="0" indent="0" algn="just">
              <a:lnSpc>
                <a:spcPct val="105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«Агробізнес Сьогодні» публікуються: оперативні матеріали та новини АПК – ситуація на ринках, законодавство, зміни в податковій чи регуляторній сфері; аналітичні матеріали: огляди технологій, агрономічні статті, ветеринарія, тваринництво, інновації та техніка; управлінські теми та менеджмент підприємств аграрного сектору; економічні аспекти агробізнесу; фермерські кейси; ефективне використання ресурсів; маркетинг в агросфері; ризик-менеджмент</a:t>
            </a:r>
            <a:r>
              <a:rPr lang="uk-UA" sz="1800" kern="1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0CEC3F19-2577-407D-B8C8-03FDAE1796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410" b="18914"/>
          <a:stretch/>
        </p:blipFill>
        <p:spPr bwMode="auto">
          <a:xfrm>
            <a:off x="9277292" y="5519331"/>
            <a:ext cx="914323" cy="98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423480-B892-43C6-A3DF-17CC5E31ACB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0076" y="846713"/>
            <a:ext cx="1705344" cy="236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0195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2003544"/>
            <a:ext cx="7886827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1992914"/>
            <a:ext cx="7886827" cy="4876876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26" name="Місце для вмісту 4">
            <a:extLst>
              <a:ext uri="{FF2B5EF4-FFF2-40B4-BE49-F238E27FC236}">
                <a16:creationId xmlns:a16="http://schemas.microsoft.com/office/drawing/2014/main" id="{E64EB488-77F2-46A0-BF42-C30D4B7A7C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319"/>
          <a:stretch/>
        </p:blipFill>
        <p:spPr>
          <a:xfrm>
            <a:off x="-63369" y="-11790"/>
            <a:ext cx="2047875" cy="6869790"/>
          </a:xfr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506" y="-13745"/>
            <a:ext cx="8244403" cy="1823493"/>
          </a:xfrm>
          <a:prstGeom prst="rect">
            <a:avLst/>
          </a:prstGeom>
        </p:spPr>
      </p:pic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2630F820-9F25-44B2-9191-BE6A2CC7A16B}"/>
              </a:ext>
            </a:extLst>
          </p:cNvPr>
          <p:cNvSpPr txBox="1">
            <a:spLocks/>
          </p:cNvSpPr>
          <p:nvPr/>
        </p:nvSpPr>
        <p:spPr>
          <a:xfrm>
            <a:off x="1743075" y="204694"/>
            <a:ext cx="8785241" cy="149614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5000" b="1" spc="500" dirty="0">
                <a:solidFill>
                  <a:srgbClr val="FF0000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ТЕХНІЧНІ. ЕНЕРГЕТИКА</a:t>
            </a:r>
            <a:endParaRPr lang="uk-UA" sz="5000" b="1" spc="5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F4A9E20A-EF58-4D22-B8C7-44D157FC94F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7652" y="1776696"/>
            <a:ext cx="2590664" cy="1637517"/>
          </a:xfrm>
          <a:prstGeom prst="rect">
            <a:avLst/>
          </a:prstGeom>
        </p:spPr>
      </p:pic>
      <p:pic>
        <p:nvPicPr>
          <p:cNvPr id="27" name="Місце для вмісту 4">
            <a:extLst>
              <a:ext uri="{FF2B5EF4-FFF2-40B4-BE49-F238E27FC236}">
                <a16:creationId xmlns:a16="http://schemas.microsoft.com/office/drawing/2014/main" id="{8F99445F-5F1B-4EBC-A785-73B4495DC3C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12" r="5555"/>
          <a:stretch/>
        </p:blipFill>
        <p:spPr>
          <a:xfrm>
            <a:off x="10228909" y="-11790"/>
            <a:ext cx="2041891" cy="6869790"/>
          </a:xfrm>
          <a:prstGeom prst="rect">
            <a:avLst/>
          </a:prstGeom>
        </p:spPr>
      </p:pic>
      <p:pic>
        <p:nvPicPr>
          <p:cNvPr id="24" name="Місце для вмісту 10">
            <a:extLst>
              <a:ext uri="{FF2B5EF4-FFF2-40B4-BE49-F238E27FC236}">
                <a16:creationId xmlns:a16="http://schemas.microsoft.com/office/drawing/2014/main" id="{429BF394-3C54-4ED5-BE90-468431067D4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432" y="5887922"/>
            <a:ext cx="933096" cy="933096"/>
          </a:xfrm>
          <a:prstGeom prst="rect">
            <a:avLst/>
          </a:prstGeom>
        </p:spPr>
      </p:pic>
      <p:pic>
        <p:nvPicPr>
          <p:cNvPr id="17" name="Місце для вмісту 4">
            <a:extLst>
              <a:ext uri="{FF2B5EF4-FFF2-40B4-BE49-F238E27FC236}">
                <a16:creationId xmlns:a16="http://schemas.microsoft.com/office/drawing/2014/main" id="{AF99C4DE-BE59-41AF-B349-3BBE7EB495C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1993607"/>
            <a:ext cx="7886827" cy="4864393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8DAAA4F6-7106-4983-AA0A-94EB9752656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7093" y="6371419"/>
            <a:ext cx="7797160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9" y="2124077"/>
            <a:ext cx="6775849" cy="38960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ВІДНОВЛЮВАЛЬНА ЕНЕРГЕТИКА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науково-прикладний журнал, що виходить щоквартально, у якому висвітлюються сучасні 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теоретичні та практичні дослідження у галузі відновлюваних джерел енергії. Видання адресовано науковцям, інженерам, фахівцям енергетичної галузі, технологам і підприємствам, зацікавленим у розвитку зеленої енергетики в Україні.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журналу публікуються матеріали з таких напрямків: сонячна енергетика; енергія вітру; геотермальна енергетика; біоенергетика; системи акумулювання енергії, комплексне використання джерел, моделювання енергосистем; екологічний та соціальний вплив відновлюваної енергетики; регуляторні та законодавчі аспекти.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20951"/>
            <a:ext cx="7097354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https://ve.org.ua/index.php/journal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912981"/>
            <a:ext cx="2988463" cy="2853314"/>
          </a:xfrm>
          <a:prstGeom prst="hexagon">
            <a:avLst/>
          </a:prstGeom>
          <a:solidFill>
            <a:srgbClr val="00339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8424D82-4E5A-4202-A9D9-197E8E6A393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9048" y="1106776"/>
            <a:ext cx="1616544" cy="246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3724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726" y="285750"/>
            <a:ext cx="8085903" cy="585366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050" y="579606"/>
            <a:ext cx="7961393" cy="6257098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23" name="Місце для вмісту 4">
            <a:extLst>
              <a:ext uri="{FF2B5EF4-FFF2-40B4-BE49-F238E27FC236}">
                <a16:creationId xmlns:a16="http://schemas.microsoft.com/office/drawing/2014/main" id="{56E37A17-E00A-4B56-9E8E-B7664F03849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399428" y="359190"/>
            <a:ext cx="8128888" cy="510109"/>
          </a:xfrm>
          <a:prstGeom prst="rect">
            <a:avLst/>
          </a:prstGeom>
        </p:spPr>
      </p:pic>
      <p:pic>
        <p:nvPicPr>
          <p:cNvPr id="27" name="Місце для вмісту 4">
            <a:extLst>
              <a:ext uri="{FF2B5EF4-FFF2-40B4-BE49-F238E27FC236}">
                <a16:creationId xmlns:a16="http://schemas.microsoft.com/office/drawing/2014/main" id="{9446B6B8-C263-4A13-9C0F-09B9C55570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579607"/>
            <a:ext cx="8316221" cy="6278394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3" y="730118"/>
            <a:ext cx="7097353" cy="5308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ТЕХНІКА, ЕНЕРГЕТИКА, ТРАНСПОРТ АПК </a:t>
            </a:r>
            <a:r>
              <a:rPr lang="uk-UA" sz="1800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науково-технічне фахове видання, що видається Вінницьким національним аграрним університетом. Орієнтоване на дослідників, інженерів, технічних спеціалістів та практиків, які працюють у аграрному секторі, зокрема з машинним забезпеченням, енергетикою та транспортом у контексті АПК. </a:t>
            </a: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публікує матеріали за напрямами: розробка, модернізація і обслуговування сільськогосподарської техніки та машин; енергетичні технології в агропромисловому виробництві: оптимізація витрат енергії, впровадження енергоощадних рішень, біоенергетика, альтернативні джерела енергії; транспортні технології в АПК: перевезення продукції, логістика, ефективність транспорту; математичне моделювання, автоматизація технологічних процесів і діагностика технічних систем.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06" r="50814"/>
          <a:stretch/>
        </p:blipFill>
        <p:spPr>
          <a:xfrm>
            <a:off x="-1947" y="-12622"/>
            <a:ext cx="2268811" cy="6869790"/>
          </a:xfrm>
        </p:spPr>
      </p:pic>
      <p:pic>
        <p:nvPicPr>
          <p:cNvPr id="28" name="Місце для вмісту 4">
            <a:extLst>
              <a:ext uri="{FF2B5EF4-FFF2-40B4-BE49-F238E27FC236}">
                <a16:creationId xmlns:a16="http://schemas.microsoft.com/office/drawing/2014/main" id="{3111D70F-D3C6-4779-9F87-4E8542CAB64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7092" y="6371419"/>
            <a:ext cx="8182497" cy="486580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EEB5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8" name="Місце для вмісту 30">
            <a:extLst>
              <a:ext uri="{FF2B5EF4-FFF2-40B4-BE49-F238E27FC236}">
                <a16:creationId xmlns:a16="http://schemas.microsoft.com/office/drawing/2014/main" id="{D806FF2F-A9B9-4F57-A90B-55F7D223D1A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53" y="871116"/>
            <a:ext cx="1641934" cy="2386013"/>
          </a:xfrm>
          <a:prstGeom prst="rect">
            <a:avLst/>
          </a:prstGeom>
        </p:spPr>
      </p:pic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4"/>
            <a:ext cx="8182344" cy="434509"/>
          </a:xfrm>
          <a:prstGeom prst="rect">
            <a:avLst/>
          </a:prstGeom>
        </p:spPr>
      </p:pic>
      <p:pic>
        <p:nvPicPr>
          <p:cNvPr id="17" name="Місце для вмісту 4">
            <a:extLst>
              <a:ext uri="{FF2B5EF4-FFF2-40B4-BE49-F238E27FC236}">
                <a16:creationId xmlns:a16="http://schemas.microsoft.com/office/drawing/2014/main" id="{8CF8DF43-0BD2-459E-B370-DC432C9B32B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r="31803"/>
          <a:stretch/>
        </p:blipFill>
        <p:spPr>
          <a:xfrm>
            <a:off x="10450882" y="-1840"/>
            <a:ext cx="1812047" cy="6869790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62814" y="6057298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http://tetapk.vsau.org/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" name="Графіка 19" descr="Gears with solid fill">
            <a:extLst>
              <a:ext uri="{FF2B5EF4-FFF2-40B4-BE49-F238E27FC236}">
                <a16:creationId xmlns:a16="http://schemas.microsoft.com/office/drawing/2014/main" id="{4F1CBD61-730F-4EE4-B628-DB06DA962D2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230817" y="58847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7911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85750"/>
            <a:ext cx="7902873" cy="402059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400050"/>
            <a:ext cx="7826563" cy="6436654"/>
          </a:xfrm>
          <a:prstGeom prst="rect">
            <a:avLst/>
          </a:prstGeom>
        </p:spPr>
      </p:pic>
      <p:pic>
        <p:nvPicPr>
          <p:cNvPr id="17" name="Місце для вмісту 4">
            <a:extLst>
              <a:ext uri="{FF2B5EF4-FFF2-40B4-BE49-F238E27FC236}">
                <a16:creationId xmlns:a16="http://schemas.microsoft.com/office/drawing/2014/main" id="{8C66DF6F-B9EB-47E6-B384-CC6A9A42086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94684" y="302040"/>
            <a:ext cx="8033631" cy="510109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B0A3F769-B440-4CAA-824C-42450357B3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684" y="400050"/>
            <a:ext cx="7859759" cy="6457951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191C866F-BBD1-4610-A8C3-61D157209CB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71419"/>
            <a:ext cx="7902873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3" y="480386"/>
            <a:ext cx="7097353" cy="55582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ТЕХНІКА ТА ЕНЕРГЕТИКА / 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Machinery &amp; </a:t>
            </a:r>
            <a:r>
              <a:rPr lang="de-DE" sz="2200" b="1" kern="100" dirty="0" err="1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Energetics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науковий журнал, що видається Національним університетом біоресурсів і природокористування України. Видання присвячене публікації актуальних досліджень у перетині машинобудування та енергетики, зокрема з контекстом АПК, техніки та енергозбереження.</a:t>
            </a:r>
          </a:p>
          <a:p>
            <a:pPr marL="0" indent="0" algn="just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журналі публікуються статті теоретичного, експериментального та методичного характеру, які мають як практичне, так і теоретичне значення для аграрного виробництва і суміжних галузей. Основні напрями: розробка, вдосконалення і експлуатація сільськогосподарських машин та машинобудування в АПК; енергетика в агропромисловому секторі – виробництво, передача, ефективне використання енергії; енергозбереження, енергоефективні технології; комп’ютерно-інтегровані технології, системи управління, автоматизація; теоретичні моделі і статистична обробка даних, які мають прикладний характер.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148377" cy="321616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62814" y="6057298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https://technicalscience.com.ua/uk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7" name="Місце для вмісту 4">
            <a:extLst>
              <a:ext uri="{FF2B5EF4-FFF2-40B4-BE49-F238E27FC236}">
                <a16:creationId xmlns:a16="http://schemas.microsoft.com/office/drawing/2014/main" id="{EF4A3025-AD52-486D-9818-D2EE059D5C1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514"/>
          <a:stretch/>
        </p:blipFill>
        <p:spPr>
          <a:xfrm>
            <a:off x="-10617" y="-23561"/>
            <a:ext cx="2392227" cy="6869790"/>
          </a:xfrm>
          <a:prstGeom prst="rect">
            <a:avLst/>
          </a:prstGeom>
        </p:spPr>
      </p:pic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53538"/>
          <a:stretch/>
        </p:blipFill>
        <p:spPr>
          <a:xfrm>
            <a:off x="10415242" y="0"/>
            <a:ext cx="1860074" cy="6869790"/>
          </a:xfrm>
        </p:spPr>
      </p:pic>
      <p:pic>
        <p:nvPicPr>
          <p:cNvPr id="28" name="Місце для вмісту 4">
            <a:extLst>
              <a:ext uri="{FF2B5EF4-FFF2-40B4-BE49-F238E27FC236}">
                <a16:creationId xmlns:a16="http://schemas.microsoft.com/office/drawing/2014/main" id="{6C256B5C-AEFC-4521-B785-F8A086AA99A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137" y="5763079"/>
            <a:ext cx="1039234" cy="1039234"/>
          </a:xfrm>
          <a:prstGeom prst="rect">
            <a:avLst/>
          </a:prstGeom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id="{B643E489-896C-4F83-BEA9-46F6BF35F4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7" r="35"/>
          <a:stretch/>
        </p:blipFill>
        <p:spPr bwMode="auto">
          <a:xfrm>
            <a:off x="-16912" y="-21003"/>
            <a:ext cx="2405486" cy="687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4EADBA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F62F770-5688-4052-BC4F-A9DFDF11063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1750" y="797061"/>
            <a:ext cx="1674989" cy="238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3422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2" y="0"/>
            <a:ext cx="12275316" cy="6869790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85750"/>
            <a:ext cx="7902873" cy="402059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400050"/>
            <a:ext cx="7826563" cy="6469740"/>
          </a:xfrm>
          <a:prstGeom prst="rect">
            <a:avLst/>
          </a:prstGeom>
        </p:spPr>
      </p:pic>
      <p:pic>
        <p:nvPicPr>
          <p:cNvPr id="17" name="Місце для вмісту 4">
            <a:extLst>
              <a:ext uri="{FF2B5EF4-FFF2-40B4-BE49-F238E27FC236}">
                <a16:creationId xmlns:a16="http://schemas.microsoft.com/office/drawing/2014/main" id="{A7135EB1-1E03-4CCF-B28F-55B1D63DD69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94684" y="302040"/>
            <a:ext cx="8033631" cy="510109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B7E3BD67-90DF-4591-90E0-53E256FB5E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684" y="400050"/>
            <a:ext cx="7859759" cy="6457951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7BAF7104-0F80-4442-AE7C-C626DBA014F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71419"/>
            <a:ext cx="7902873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3" y="480386"/>
            <a:ext cx="7097353" cy="55582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ЕЛЕКТРОТЕХНІКА І ЕЛЕКТРОМЕХАНІКА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науково-практичний журнал, що видається Національним технічним університетом «Харківський політехнічний інститут». Видання відкритого 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доступу з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технічних наук в сфері електротехніки, електроенергетики та електромеханіки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публікує оригінальні і обґрунтовані результати завершених наукових досліджень електрофізичних процесів в електротехнічних, електромеханічних та електроенергетичних пристроях, установках та системах з метою створення нових та вдосконалення наявних пристроїв, установок та систем з покращеними техніко-економічними та екологічними показниками.  Тематика журналу охоплює такі рубрики, як: теоретична електротехніка; техніка сильних електричних та магнітних полів, інженерна електрофізика; електричні машини та апарати; електротехнічні комплекси та системи; промислова електроніка; електроізоляційна та кабельна техніка; електричні станції, мережі і системи.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261451" cy="321616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62814" y="6057298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http://eie.khpi.edu.ua/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49558"/>
          <a:stretch/>
        </p:blipFill>
        <p:spPr>
          <a:xfrm>
            <a:off x="-16912" y="0"/>
            <a:ext cx="2348743" cy="6869790"/>
          </a:xfr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00339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6" name="Місце для вмісту 4">
            <a:extLst>
              <a:ext uri="{FF2B5EF4-FFF2-40B4-BE49-F238E27FC236}">
                <a16:creationId xmlns:a16="http://schemas.microsoft.com/office/drawing/2014/main" id="{3A7D1A3E-B331-410F-BCC8-967CC49C8613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12" r="7157"/>
          <a:stretch/>
        </p:blipFill>
        <p:spPr>
          <a:xfrm>
            <a:off x="10419410" y="-11790"/>
            <a:ext cx="1845194" cy="686979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B214B91-797A-41D8-85E1-4C564293D8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991" y="800100"/>
            <a:ext cx="1690272" cy="2390775"/>
          </a:xfrm>
          <a:prstGeom prst="rect">
            <a:avLst/>
          </a:prstGeom>
        </p:spPr>
      </p:pic>
      <p:pic>
        <p:nvPicPr>
          <p:cNvPr id="29" name="Місце для вмісту 16">
            <a:extLst>
              <a:ext uri="{FF2B5EF4-FFF2-40B4-BE49-F238E27FC236}">
                <a16:creationId xmlns:a16="http://schemas.microsoft.com/office/drawing/2014/main" id="{C1C123C9-6939-44FA-98ED-D20892A0D8B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334" y="5867400"/>
            <a:ext cx="883116" cy="88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8862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85750"/>
            <a:ext cx="7974657" cy="714375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9" y="773534"/>
            <a:ext cx="7553084" cy="6063169"/>
          </a:xfrm>
          <a:prstGeom prst="rect">
            <a:avLst/>
          </a:prstGeom>
        </p:spPr>
      </p:pic>
      <p:pic>
        <p:nvPicPr>
          <p:cNvPr id="16" name="Місце для вмісту 4">
            <a:extLst>
              <a:ext uri="{FF2B5EF4-FFF2-40B4-BE49-F238E27FC236}">
                <a16:creationId xmlns:a16="http://schemas.microsoft.com/office/drawing/2014/main" id="{C6FFFB86-1111-4745-8CE4-19460E91A0C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94684" y="302040"/>
            <a:ext cx="8033631" cy="698085"/>
          </a:xfrm>
          <a:prstGeom prst="rect">
            <a:avLst/>
          </a:prstGeom>
        </p:spPr>
      </p:pic>
      <p:pic>
        <p:nvPicPr>
          <p:cNvPr id="17" name="Місце для вмісту 4">
            <a:extLst>
              <a:ext uri="{FF2B5EF4-FFF2-40B4-BE49-F238E27FC236}">
                <a16:creationId xmlns:a16="http://schemas.microsoft.com/office/drawing/2014/main" id="{9E1C968D-17D1-4FA1-9E1E-6072A63282B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3"/>
          <a:stretch/>
        </p:blipFill>
        <p:spPr>
          <a:xfrm>
            <a:off x="2494684" y="812149"/>
            <a:ext cx="7581795" cy="6038300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E218B90B-3F70-4EAF-A2F4-DB5261392E1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71419"/>
            <a:ext cx="7902873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1352550"/>
            <a:ext cx="6600962" cy="39580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ЖУРНАЛ ІНЖЕНЕРНИХ НАУК </a:t>
            </a:r>
            <a:r>
              <a:rPr lang="uk-UA" sz="2200" b="1" kern="100" dirty="0">
                <a:solidFill>
                  <a:srgbClr val="000000"/>
                </a:solidFill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 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Journal </a:t>
            </a:r>
            <a:r>
              <a:rPr lang="de-DE" sz="2200" b="1" kern="100" dirty="0" err="1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Engineering Sciences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рецензоване наукове видання відкритого доступу, яке виходить двічі на рік. Журнал призначений для представлення результатів сучасних досліджень у галузі інженерії, машинобудування, хімічної інженерії та матеріалознавства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його сторінках висвітлюються актуальні проблеми високотехнологічного виробництва, розвиток інноваційних інженерних рішень і технологій майбутнього.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182344" cy="434852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92375" y="5545370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https://jes.sumdu.edu.ua/uk/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AE259B-9CCB-46BB-B11D-B3CC0214544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32900" y="5668455"/>
            <a:ext cx="933450" cy="933450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46E0D3DC-364F-4115-A3D4-E64AA5CFD9E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r="31803"/>
          <a:stretch/>
        </p:blipFill>
        <p:spPr>
          <a:xfrm>
            <a:off x="10450882" y="-1840"/>
            <a:ext cx="1812047" cy="6869790"/>
          </a:xfrm>
          <a:prstGeom prst="rect">
            <a:avLst/>
          </a:prstGeom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A0C1F121-8366-40D1-A97E-7195AE79F0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7" r="40385"/>
          <a:stretch/>
        </p:blipFill>
        <p:spPr bwMode="auto">
          <a:xfrm>
            <a:off x="2083" y="-21297"/>
            <a:ext cx="23397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EEB5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FDB42AC-4A64-46A0-81BD-11F824DF0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38" y="773534"/>
            <a:ext cx="1724873" cy="239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013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95" y="28575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85750"/>
            <a:ext cx="7974657" cy="714375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9" y="773534"/>
            <a:ext cx="7553084" cy="6110002"/>
          </a:xfrm>
          <a:prstGeom prst="rect">
            <a:avLst/>
          </a:prstGeom>
        </p:spPr>
      </p:pic>
      <p:pic>
        <p:nvPicPr>
          <p:cNvPr id="23" name="Місце для вмісту 4">
            <a:extLst>
              <a:ext uri="{FF2B5EF4-FFF2-40B4-BE49-F238E27FC236}">
                <a16:creationId xmlns:a16="http://schemas.microsoft.com/office/drawing/2014/main" id="{58FEB926-DEA2-48EC-B9F6-2E332A6FCC2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94684" y="302040"/>
            <a:ext cx="8033631" cy="709988"/>
          </a:xfrm>
          <a:prstGeom prst="rect">
            <a:avLst/>
          </a:prstGeom>
        </p:spPr>
      </p:pic>
      <p:pic>
        <p:nvPicPr>
          <p:cNvPr id="30" name="Місце для вмісту 4">
            <a:extLst>
              <a:ext uri="{FF2B5EF4-FFF2-40B4-BE49-F238E27FC236}">
                <a16:creationId xmlns:a16="http://schemas.microsoft.com/office/drawing/2014/main" id="{DF4AEA07-30AC-4C5C-B50C-F92EF3918CF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2494684" y="812148"/>
            <a:ext cx="7859759" cy="6071387"/>
          </a:xfrm>
          <a:prstGeom prst="rect">
            <a:avLst/>
          </a:prstGeom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9784D255-0EEE-4769-B118-6BEF20F1B47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99994"/>
            <a:ext cx="7902873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1133475"/>
            <a:ext cx="6600962" cy="4621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МАШИНОБУДУВАННЯ / 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Engineering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науково-технічне збірник / журнал, присвячений питанням машинобудування й інженерних технологій. Видання призначене для науковців, інженерів, аспірантів, студентів і практиків, зацікавлених у розвитку машинобудівної галузі, проектування, технологічного вдосконалення та застосування новітніх матеріалів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його сторінках висвітлюються актуальні питання в області механічної обробки сучасних матеріалів із застосуванням високопродуктивних технологій, нових методів і вимірювальних приладів для контролю якості оброблених поверхонь і високоефективних ріжучих інструментів, метрології та інформаційно-вимірювальної техніки.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182344" cy="434852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92375" y="6040670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https://jmash.uipa.edu.ua/index.php/jMASH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49558"/>
          <a:stretch/>
        </p:blipFill>
        <p:spPr>
          <a:xfrm>
            <a:off x="-16912" y="0"/>
            <a:ext cx="2348743" cy="6869790"/>
          </a:xfr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46E0D3DC-364F-4115-A3D4-E64AA5CFD9E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r="31803"/>
          <a:stretch/>
        </p:blipFill>
        <p:spPr>
          <a:xfrm>
            <a:off x="10450882" y="-1840"/>
            <a:ext cx="1812047" cy="6869790"/>
          </a:xfrm>
          <a:prstGeom prst="rect">
            <a:avLst/>
          </a:prstGeom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A0C1F121-8366-40D1-A97E-7195AE79F0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7" r="40385"/>
          <a:stretch/>
        </p:blipFill>
        <p:spPr bwMode="auto">
          <a:xfrm>
            <a:off x="-7442" y="-21297"/>
            <a:ext cx="2341067" cy="686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85072029-7997-4E47-87DB-4F1541B9EF13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575" y="5493946"/>
            <a:ext cx="914422" cy="914422"/>
          </a:xfrm>
          <a:prstGeom prst="rect">
            <a:avLst/>
          </a:prstGeom>
        </p:spPr>
      </p:pic>
      <p:pic>
        <p:nvPicPr>
          <p:cNvPr id="28" name="Місце для вмісту 4">
            <a:extLst>
              <a:ext uri="{FF2B5EF4-FFF2-40B4-BE49-F238E27FC236}">
                <a16:creationId xmlns:a16="http://schemas.microsoft.com/office/drawing/2014/main" id="{C9A1AD8D-06D5-4F74-9EDF-B2CAD098AFF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80793"/>
          <a:stretch/>
        </p:blipFill>
        <p:spPr>
          <a:xfrm>
            <a:off x="-9095" y="-23562"/>
            <a:ext cx="2358183" cy="6869790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40A8A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03C901D-136B-49F0-88AD-F19E9B88C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13" y="764984"/>
            <a:ext cx="1704975" cy="248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Місце для вмісту 4">
            <a:extLst>
              <a:ext uri="{FF2B5EF4-FFF2-40B4-BE49-F238E27FC236}">
                <a16:creationId xmlns:a16="http://schemas.microsoft.com/office/drawing/2014/main" id="{7F7D1A72-BB0C-48A7-B60E-1EDA5BFFA9F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53538"/>
          <a:stretch/>
        </p:blipFill>
        <p:spPr>
          <a:xfrm>
            <a:off x="10415242" y="0"/>
            <a:ext cx="1860074" cy="686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202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1905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85750"/>
            <a:ext cx="7974657" cy="714375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9" y="773534"/>
            <a:ext cx="7553084" cy="6094416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546C1377-CAE9-4F23-92CC-2FDB2E75020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94684" y="302040"/>
            <a:ext cx="8033631" cy="698085"/>
          </a:xfrm>
          <a:prstGeom prst="rect">
            <a:avLst/>
          </a:prstGeom>
        </p:spPr>
      </p:pic>
      <p:pic>
        <p:nvPicPr>
          <p:cNvPr id="23" name="Місце для вмісту 4">
            <a:extLst>
              <a:ext uri="{FF2B5EF4-FFF2-40B4-BE49-F238E27FC236}">
                <a16:creationId xmlns:a16="http://schemas.microsoft.com/office/drawing/2014/main" id="{A1B0924A-EA40-470C-89BF-7FFE7B41E0E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2494685" y="812148"/>
            <a:ext cx="7588452" cy="6071387"/>
          </a:xfrm>
          <a:prstGeom prst="rect">
            <a:avLst/>
          </a:prstGeom>
        </p:spPr>
      </p:pic>
      <p:pic>
        <p:nvPicPr>
          <p:cNvPr id="29" name="Місце для вмісту 4">
            <a:extLst>
              <a:ext uri="{FF2B5EF4-FFF2-40B4-BE49-F238E27FC236}">
                <a16:creationId xmlns:a16="http://schemas.microsoft.com/office/drawing/2014/main" id="{6535C71E-3B23-4E8B-A039-2231F2F3659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99994"/>
            <a:ext cx="7902873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1333500"/>
            <a:ext cx="6600962" cy="42576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ТЕХНІЧНА ІНЖЕНЕРІЯ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науково-технічний журнал, що виходить двічі на рік. Видання призначене для науковців, інженерів, аспірантів, студентів та практиків, які працюють у галузі технічних 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наук.</a:t>
            </a:r>
            <a:endParaRPr lang="uk-UA" sz="1800" kern="1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журналу публікуються сучасні напрямки і результати досліджень у таких сферах: автомобільний транспорт; галузеве машино-будування; прикладна механіка; автоматизація та комп’ютерно-інтегровані технології; інженерія програмного забезпечення; метрологія й інформаційно-вимірювальна техніка; телекомунікації та радіотехніка; гірництво.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182344" cy="434852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92375" y="6040670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https://ten.ztu.edu.ua/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49558"/>
          <a:stretch/>
        </p:blipFill>
        <p:spPr>
          <a:xfrm>
            <a:off x="-16912" y="0"/>
            <a:ext cx="2348743" cy="6869790"/>
          </a:xfr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46E0D3DC-364F-4115-A3D4-E64AA5CFD9E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r="31803"/>
          <a:stretch/>
        </p:blipFill>
        <p:spPr>
          <a:xfrm>
            <a:off x="10450882" y="-1840"/>
            <a:ext cx="1812047" cy="6869790"/>
          </a:xfrm>
          <a:prstGeom prst="rect">
            <a:avLst/>
          </a:prstGeom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A0C1F121-8366-40D1-A97E-7195AE79F0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7" r="40385"/>
          <a:stretch/>
        </p:blipFill>
        <p:spPr bwMode="auto">
          <a:xfrm>
            <a:off x="-7442" y="-11772"/>
            <a:ext cx="2341067" cy="686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00339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8" name="Місце для вмісту 4">
            <a:extLst>
              <a:ext uri="{FF2B5EF4-FFF2-40B4-BE49-F238E27FC236}">
                <a16:creationId xmlns:a16="http://schemas.microsoft.com/office/drawing/2014/main" id="{7EA0285E-F7D2-407B-A4D5-8319C8597FA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400" y="5562090"/>
            <a:ext cx="1320578" cy="1141357"/>
          </a:xfrm>
          <a:prstGeom prst="rect">
            <a:avLst/>
          </a:prstGeom>
        </p:spPr>
      </p:pic>
      <p:pic>
        <p:nvPicPr>
          <p:cNvPr id="30" name="Місце для вмісту 12">
            <a:extLst>
              <a:ext uri="{FF2B5EF4-FFF2-40B4-BE49-F238E27FC236}">
                <a16:creationId xmlns:a16="http://schemas.microsoft.com/office/drawing/2014/main" id="{A7237EA0-2BB4-4F0D-B4FA-54CC7EFC2D3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49" y="773534"/>
            <a:ext cx="1700282" cy="2417642"/>
          </a:xfrm>
          <a:prstGeom prst="rect">
            <a:avLst/>
          </a:prstGeom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249481FD-A264-46A3-AC72-497C72B2599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12" r="7157"/>
          <a:stretch/>
        </p:blipFill>
        <p:spPr>
          <a:xfrm>
            <a:off x="10419410" y="-2265"/>
            <a:ext cx="1845194" cy="686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1457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1905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85750"/>
            <a:ext cx="7974657" cy="714375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9" y="773534"/>
            <a:ext cx="7553084" cy="6108028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585A630B-4E5B-4B93-AF86-672BE14B94D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94684" y="302040"/>
            <a:ext cx="8033631" cy="709988"/>
          </a:xfrm>
          <a:prstGeom prst="rect">
            <a:avLst/>
          </a:prstGeom>
        </p:spPr>
      </p:pic>
      <p:pic>
        <p:nvPicPr>
          <p:cNvPr id="28" name="Місце для вмісту 4">
            <a:extLst>
              <a:ext uri="{FF2B5EF4-FFF2-40B4-BE49-F238E27FC236}">
                <a16:creationId xmlns:a16="http://schemas.microsoft.com/office/drawing/2014/main" id="{2A40B151-B3FD-4120-81A7-A9CBE0CCD3D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2494684" y="812148"/>
            <a:ext cx="7570769" cy="6071387"/>
          </a:xfrm>
          <a:prstGeom prst="rect">
            <a:avLst/>
          </a:prstGeom>
        </p:spPr>
      </p:pic>
      <p:pic>
        <p:nvPicPr>
          <p:cNvPr id="30" name="Місце для вмісту 4">
            <a:extLst>
              <a:ext uri="{FF2B5EF4-FFF2-40B4-BE49-F238E27FC236}">
                <a16:creationId xmlns:a16="http://schemas.microsoft.com/office/drawing/2014/main" id="{C35F9EAA-4515-4132-A614-00D5A835CB0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99994"/>
            <a:ext cx="7902873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1333500"/>
            <a:ext cx="6600962" cy="42576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СВІТЛОТЕХНІКА ТА ЕЛЕКТРОЕНЕРГЕТИКА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міжнародний науково-технічний журнал відкритого доступу, що виходить тричі на рік. Заснований у 2002 році Харківським національним університетом міського господарства імені О. М. Бекетова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журналу публікуються оригінальні наукові дослідження, оглядові статті та технічні повідомлення авторів із різних країн. Видання зосереджене на проблематиці енергетики, енергетичних ресурсів та електротехніки, створюючи платформу для дослідників, науковців, інженерів і практиків галузі з метою поширення знань та розвитку інноваційних підходів.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182344" cy="434852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92375" y="6040670"/>
            <a:ext cx="7132140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https://lepe.kname.edu.ua/index.php/lepe/uk/about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49558"/>
          <a:stretch/>
        </p:blipFill>
        <p:spPr>
          <a:xfrm>
            <a:off x="-16912" y="0"/>
            <a:ext cx="2348743" cy="6869790"/>
          </a:xfrm>
        </p:spPr>
      </p:pic>
      <p:pic>
        <p:nvPicPr>
          <p:cNvPr id="23" name="Місце для вмісту 12">
            <a:extLst>
              <a:ext uri="{FF2B5EF4-FFF2-40B4-BE49-F238E27FC236}">
                <a16:creationId xmlns:a16="http://schemas.microsoft.com/office/drawing/2014/main" id="{2935CB28-F5CD-4BEC-ABD8-B58A9ED683F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824" y="5364261"/>
            <a:ext cx="970066" cy="928384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46E0D3DC-364F-4115-A3D4-E64AA5CFD9E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r="31803"/>
          <a:stretch/>
        </p:blipFill>
        <p:spPr>
          <a:xfrm>
            <a:off x="10450882" y="-1840"/>
            <a:ext cx="1812047" cy="6869790"/>
          </a:xfrm>
          <a:prstGeom prst="rect">
            <a:avLst/>
          </a:prstGeom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A0C1F121-8366-40D1-A97E-7195AE79F0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7" r="40385"/>
          <a:stretch/>
        </p:blipFill>
        <p:spPr bwMode="auto">
          <a:xfrm>
            <a:off x="-7442" y="-21297"/>
            <a:ext cx="2341067" cy="686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Місце для вмісту 4">
            <a:extLst>
              <a:ext uri="{FF2B5EF4-FFF2-40B4-BE49-F238E27FC236}">
                <a16:creationId xmlns:a16="http://schemas.microsoft.com/office/drawing/2014/main" id="{469A7ECF-95EF-408B-8D53-86CA8912EBD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49558"/>
          <a:stretch/>
        </p:blipFill>
        <p:spPr>
          <a:xfrm>
            <a:off x="-8920" y="-31113"/>
            <a:ext cx="2348743" cy="6869790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EEB5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47393E8-84A5-459F-9391-19D868FF1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26" y="851814"/>
            <a:ext cx="1647228" cy="230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138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5"/>
            <a:ext cx="8780726" cy="1099595"/>
          </a:xfrm>
          <a:prstGeom prst="rect">
            <a:avLst/>
          </a:prstGeom>
        </p:spPr>
      </p:pic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2630F820-9F25-44B2-9191-BE6A2CC7A16B}"/>
              </a:ext>
            </a:extLst>
          </p:cNvPr>
          <p:cNvSpPr txBox="1">
            <a:spLocks/>
          </p:cNvSpPr>
          <p:nvPr/>
        </p:nvSpPr>
        <p:spPr>
          <a:xfrm>
            <a:off x="1753789" y="-13745"/>
            <a:ext cx="8786924" cy="109959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ru-RU" sz="5000" b="1" spc="500" dirty="0">
                <a:solidFill>
                  <a:srgbClr val="FF0000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АГРАРНІ</a:t>
            </a:r>
            <a:endParaRPr lang="uk-UA" sz="5000" b="1" spc="5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/>
          <a:stretch/>
        </p:blipFill>
        <p:spPr>
          <a:xfrm>
            <a:off x="10534514" y="7551"/>
            <a:ext cx="1723891" cy="6882479"/>
          </a:xfrm>
        </p:spPr>
      </p:pic>
      <p:pic>
        <p:nvPicPr>
          <p:cNvPr id="3" name="Графіка 2" descr="Plant with solid fill">
            <a:extLst>
              <a:ext uri="{FF2B5EF4-FFF2-40B4-BE49-F238E27FC236}">
                <a16:creationId xmlns:a16="http://schemas.microsoft.com/office/drawing/2014/main" id="{FE692567-A089-4298-88FE-72647B155F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453112" y="4970927"/>
            <a:ext cx="1019667" cy="1019667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2715BAB3-C588-4E1A-BE76-463B24232AB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43848" y="1073808"/>
            <a:ext cx="2596863" cy="2349931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080545"/>
            <a:ext cx="6710364" cy="1586155"/>
          </a:xfrm>
          <a:prstGeom prst="rect">
            <a:avLst/>
          </a:prstGeom>
        </p:spPr>
      </p:pic>
      <p:sp>
        <p:nvSpPr>
          <p:cNvPr id="14" name="Місце для вмісту 7">
            <a:extLst>
              <a:ext uri="{FF2B5EF4-FFF2-40B4-BE49-F238E27FC236}">
                <a16:creationId xmlns:a16="http://schemas.microsoft.com/office/drawing/2014/main" id="{851EEF6F-5E50-412A-BCF0-2B2E198E9B63}"/>
              </a:ext>
            </a:extLst>
          </p:cNvPr>
          <p:cNvSpPr txBox="1">
            <a:spLocks/>
          </p:cNvSpPr>
          <p:nvPr/>
        </p:nvSpPr>
        <p:spPr>
          <a:xfrm>
            <a:off x="2508402" y="1085850"/>
            <a:ext cx="6710364" cy="15861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uk-UA" sz="21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Сторінки журналів - це майданчик, де зустрічаються знання науковців та практичний досвід українських та європейських аграріїв.</a:t>
            </a:r>
            <a:endParaRPr lang="uk-UA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4" y="3105150"/>
            <a:ext cx="9402364" cy="3731554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390775" y="3257550"/>
            <a:ext cx="6581775" cy="3467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AGROEXPERT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електронне щомісячне науково-практичне видання, 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якому поєднано досвід аграріїв України та Європи.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журналу науковці та практики діляться досвідом у різних галузях сільськогосподарського виробництва: рослинництво та захист рослин; насінництво і селекція; плодоовочівництво; тваринництво; техніка –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грунтообробна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збиральна.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https://agroexpert.ua/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00339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7" name="Місце для вмісту 12">
            <a:extLst>
              <a:ext uri="{FF2B5EF4-FFF2-40B4-BE49-F238E27FC236}">
                <a16:creationId xmlns:a16="http://schemas.microsoft.com/office/drawing/2014/main" id="{D1243D05-57C4-4B66-9F0E-312D3CCDD847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6" t="15654" r="11635" b="15332"/>
          <a:stretch/>
        </p:blipFill>
        <p:spPr>
          <a:xfrm>
            <a:off x="666750" y="962025"/>
            <a:ext cx="1609725" cy="210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8019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12" y="1905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09550"/>
            <a:ext cx="7902873" cy="402059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190209"/>
            <a:ext cx="7826563" cy="6667791"/>
          </a:xfrm>
          <a:prstGeom prst="rect">
            <a:avLst/>
          </a:prstGeom>
        </p:spPr>
      </p:pic>
      <p:pic>
        <p:nvPicPr>
          <p:cNvPr id="17" name="Місце для вмісту 4">
            <a:extLst>
              <a:ext uri="{FF2B5EF4-FFF2-40B4-BE49-F238E27FC236}">
                <a16:creationId xmlns:a16="http://schemas.microsoft.com/office/drawing/2014/main" id="{076ABB9A-16E2-490D-BC4F-32A181CE1E4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512366" y="173134"/>
            <a:ext cx="8015949" cy="438475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8045BA42-97DC-4FF5-99A3-116A50A70E0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2512367" y="240294"/>
            <a:ext cx="7808882" cy="6643242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215B1404-D2BE-41A2-B733-6633BC124DF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482678"/>
            <a:ext cx="7902873" cy="403895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3" y="335545"/>
            <a:ext cx="7097353" cy="5807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ЕНЕРГЕТИКА: ЕКОНОМІКА, ТЕХНОЛОГІЇ, ЕКОЛОГІЯ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наукове фахове видання України, яке виходить чотири рази на рік. Заснований Національним технічним університетом України «Київський політехнічний інститут імені Ігоря Сікорського». Видання призначене для науковців, інженерів, аспірантів, фахівців у галузі енергетики, екології та технологій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енерговикористання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журналу публікуються оригінальні наукові дослідження, оглядові статті та технічні повідомлення з таких напрямків: глобальні проблеми енергетики та енергетична безпека; енергетика сталого розвитку; міжгалузеві проблеми в паливно-енергетичному секторі; енергетичні системи та комплекси; лібералізовані ринки енергії; </a:t>
            </a:r>
            <a:r>
              <a:rPr lang="de-DE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Smart </a:t>
            </a:r>
            <a:r>
              <a:rPr lang="de-DE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Grid</a:t>
            </a:r>
            <a:r>
              <a:rPr lang="de-DE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системи та технології; енергоефективність та енергозбереження; енергетичний менеджмент та аудит; технології та обладнання в енергетиці; моніторинг, діагностика та керування енергетичними процесами та обладнанням; екологічні проблеми в енергетиці.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148377" cy="194329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62814" y="6123973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https://energy.kpi.ua/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7" name="Місце для вмісту 4">
            <a:extLst>
              <a:ext uri="{FF2B5EF4-FFF2-40B4-BE49-F238E27FC236}">
                <a16:creationId xmlns:a16="http://schemas.microsoft.com/office/drawing/2014/main" id="{EF4A3025-AD52-486D-9818-D2EE059D5C1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514"/>
          <a:stretch/>
        </p:blipFill>
        <p:spPr>
          <a:xfrm>
            <a:off x="-10617" y="-23561"/>
            <a:ext cx="2392227" cy="6869790"/>
          </a:xfrm>
          <a:prstGeom prst="rect">
            <a:avLst/>
          </a:prstGeom>
        </p:spPr>
      </p:pic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53538"/>
          <a:stretch/>
        </p:blipFill>
        <p:spPr>
          <a:xfrm>
            <a:off x="10415242" y="0"/>
            <a:ext cx="1860074" cy="6869790"/>
          </a:xfrm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id="{B643E489-896C-4F83-BEA9-46F6BF35F4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7" r="35"/>
          <a:stretch/>
        </p:blipFill>
        <p:spPr bwMode="auto">
          <a:xfrm>
            <a:off x="-16912" y="-11478"/>
            <a:ext cx="2405486" cy="687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4EADBA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BB47655-1282-4C4C-8303-2D0A2A2F5E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9940" y="817300"/>
            <a:ext cx="1652539" cy="2345000"/>
          </a:xfrm>
          <a:prstGeom prst="rect">
            <a:avLst/>
          </a:prstGeom>
        </p:spPr>
      </p:pic>
      <p:pic>
        <p:nvPicPr>
          <p:cNvPr id="23" name="Місце для вмісту 8">
            <a:extLst>
              <a:ext uri="{FF2B5EF4-FFF2-40B4-BE49-F238E27FC236}">
                <a16:creationId xmlns:a16="http://schemas.microsoft.com/office/drawing/2014/main" id="{0815FEBD-512A-4D21-82BC-0AB4518F988D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874" y="5848349"/>
            <a:ext cx="972477" cy="97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64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1905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85750"/>
            <a:ext cx="7974657" cy="714375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9" y="904874"/>
            <a:ext cx="7553084" cy="5978661"/>
          </a:xfrm>
          <a:prstGeom prst="rect">
            <a:avLst/>
          </a:prstGeom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A5387C4A-0235-4DF1-9FDD-23990B5B44A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94684" y="302040"/>
            <a:ext cx="8033631" cy="709988"/>
          </a:xfrm>
          <a:prstGeom prst="rect">
            <a:avLst/>
          </a:prstGeom>
        </p:spPr>
      </p:pic>
      <p:pic>
        <p:nvPicPr>
          <p:cNvPr id="32" name="Місце для вмісту 4">
            <a:extLst>
              <a:ext uri="{FF2B5EF4-FFF2-40B4-BE49-F238E27FC236}">
                <a16:creationId xmlns:a16="http://schemas.microsoft.com/office/drawing/2014/main" id="{45556AF5-1337-4095-8505-533466DB0C4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2494684" y="812148"/>
            <a:ext cx="7595565" cy="6071387"/>
          </a:xfrm>
          <a:prstGeom prst="rect">
            <a:avLst/>
          </a:prstGeom>
        </p:spPr>
      </p:pic>
      <p:pic>
        <p:nvPicPr>
          <p:cNvPr id="33" name="Місце для вмісту 4">
            <a:extLst>
              <a:ext uri="{FF2B5EF4-FFF2-40B4-BE49-F238E27FC236}">
                <a16:creationId xmlns:a16="http://schemas.microsoft.com/office/drawing/2014/main" id="{0AC1C939-38B2-464F-8DE2-FBEDB81590A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99994"/>
            <a:ext cx="7902873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81410" y="1603030"/>
            <a:ext cx="6600962" cy="34575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БІОЕНЕРГЕТИКА / </a:t>
            </a:r>
            <a:r>
              <a:rPr lang="de-DE" sz="2200" b="1" kern="100" dirty="0" err="1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Bioenergy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науковий журнал відкритого доступу, який видається двічі на рік. Засновник і видавець – Інститут біоенергетичних культур і цукрових буряків Національної академії аграрних наук України.</a:t>
            </a: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журналу публікуються оригінальні дослідження, оглядові статті та технічні нотатки, присвячені вирощуванню енергетичних культур, технологіям виробництва біомаси, екологічним і економічним аспектам біоенергетики.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182344" cy="434852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951162" y="5528187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http://be.bio.gov.ua/index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49558"/>
          <a:stretch/>
        </p:blipFill>
        <p:spPr>
          <a:xfrm>
            <a:off x="-16912" y="0"/>
            <a:ext cx="2348743" cy="6869790"/>
          </a:xfr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46E0D3DC-364F-4115-A3D4-E64AA5CFD9E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r="31803"/>
          <a:stretch/>
        </p:blipFill>
        <p:spPr>
          <a:xfrm>
            <a:off x="10450882" y="-1840"/>
            <a:ext cx="1812047" cy="6869790"/>
          </a:xfrm>
          <a:prstGeom prst="rect">
            <a:avLst/>
          </a:prstGeom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A0C1F121-8366-40D1-A97E-7195AE79F0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7" r="40385"/>
          <a:stretch/>
        </p:blipFill>
        <p:spPr bwMode="auto">
          <a:xfrm>
            <a:off x="-7442" y="-21297"/>
            <a:ext cx="2341067" cy="686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Місце для вмісту 4">
            <a:extLst>
              <a:ext uri="{FF2B5EF4-FFF2-40B4-BE49-F238E27FC236}">
                <a16:creationId xmlns:a16="http://schemas.microsoft.com/office/drawing/2014/main" id="{C9A1AD8D-06D5-4F74-9EDF-B2CAD098AFF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80793"/>
          <a:stretch/>
        </p:blipFill>
        <p:spPr>
          <a:xfrm>
            <a:off x="-9095" y="-33087"/>
            <a:ext cx="2358183" cy="6869790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00339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9" name="Місце для вмісту 4">
            <a:extLst>
              <a:ext uri="{FF2B5EF4-FFF2-40B4-BE49-F238E27FC236}">
                <a16:creationId xmlns:a16="http://schemas.microsoft.com/office/drawing/2014/main" id="{7F7D1A72-BB0C-48A7-B60E-1EDA5BFFA9F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53538"/>
          <a:stretch/>
        </p:blipFill>
        <p:spPr>
          <a:xfrm>
            <a:off x="10415242" y="0"/>
            <a:ext cx="1860074" cy="6869790"/>
          </a:xfrm>
          <a:prstGeom prst="rect">
            <a:avLst/>
          </a:prstGeom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F99CC5CE-EF3A-467C-AA59-B3D09A88F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54" y="802109"/>
            <a:ext cx="1696615" cy="2417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Місце для вмісту 12">
            <a:extLst>
              <a:ext uri="{FF2B5EF4-FFF2-40B4-BE49-F238E27FC236}">
                <a16:creationId xmlns:a16="http://schemas.microsoft.com/office/drawing/2014/main" id="{7A00B7A2-22D4-4E0E-BB4D-901593E18B0B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0476" y="5223240"/>
            <a:ext cx="1042194" cy="1042194"/>
          </a:xfrm>
          <a:prstGeom prst="rect">
            <a:avLst/>
          </a:prstGeom>
        </p:spPr>
      </p:pic>
      <p:pic>
        <p:nvPicPr>
          <p:cNvPr id="30" name="Picture 2">
            <a:extLst>
              <a:ext uri="{FF2B5EF4-FFF2-40B4-BE49-F238E27FC236}">
                <a16:creationId xmlns:a16="http://schemas.microsoft.com/office/drawing/2014/main" id="{5B17386F-842A-4482-818E-B101F1FE6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02" r="36"/>
          <a:stretch/>
        </p:blipFill>
        <p:spPr bwMode="auto">
          <a:xfrm>
            <a:off x="10145885" y="-7551"/>
            <a:ext cx="2133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6376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28575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85750"/>
            <a:ext cx="7974657" cy="714375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773534"/>
            <a:ext cx="7831781" cy="6115712"/>
          </a:xfrm>
          <a:prstGeom prst="rect">
            <a:avLst/>
          </a:prstGeom>
        </p:spPr>
      </p:pic>
      <p:pic>
        <p:nvPicPr>
          <p:cNvPr id="17" name="Місце для вмісту 4">
            <a:extLst>
              <a:ext uri="{FF2B5EF4-FFF2-40B4-BE49-F238E27FC236}">
                <a16:creationId xmlns:a16="http://schemas.microsoft.com/office/drawing/2014/main" id="{63FEC524-D29C-4CC1-B656-E81DB36C357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94684" y="302040"/>
            <a:ext cx="8033631" cy="709988"/>
          </a:xfrm>
          <a:prstGeom prst="rect">
            <a:avLst/>
          </a:prstGeom>
        </p:spPr>
      </p:pic>
      <p:pic>
        <p:nvPicPr>
          <p:cNvPr id="23" name="Місце для вмісту 4">
            <a:extLst>
              <a:ext uri="{FF2B5EF4-FFF2-40B4-BE49-F238E27FC236}">
                <a16:creationId xmlns:a16="http://schemas.microsoft.com/office/drawing/2014/main" id="{A3FD5C5C-D180-4E1A-95F2-FC3A88D187E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2494684" y="812148"/>
            <a:ext cx="7867150" cy="6071387"/>
          </a:xfrm>
          <a:prstGeom prst="rect">
            <a:avLst/>
          </a:prstGeom>
        </p:spPr>
      </p:pic>
      <p:pic>
        <p:nvPicPr>
          <p:cNvPr id="28" name="Місце для вмісту 4">
            <a:extLst>
              <a:ext uri="{FF2B5EF4-FFF2-40B4-BE49-F238E27FC236}">
                <a16:creationId xmlns:a16="http://schemas.microsoft.com/office/drawing/2014/main" id="{6A83C853-4DA5-4615-B29E-9728C6D93BF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99994"/>
            <a:ext cx="7902873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1086312"/>
            <a:ext cx="7296286" cy="46114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ЕЛЕКТРОТЕХНІКА ТА ЕЛЕКТРОЕНЕРГЕТИКА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науково-технічний журнал, який виходить два рази на рік Запорізьким національним технічним університетом. Видання призначене для викладачів, дослідників, інженерів та практиків у галузях електротехніки та електроенергетики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журналу публікуються матеріали з таких напрямків: теорія та практика електричних машин, апаратів і електротехнічних пристроїв; дослідження режимів роботи та експлуатації систем електроенергетики; електроапаратура, силова електроніка, електроприводи; дослідження ізоляційних матеріалів, їх властивостей під впливом електричного поля; технічні способи підвищення ефективності електросистем; діагностика та методи контролю також можуть бути темами.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182344" cy="434852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92375" y="6021620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https://ee.zp.edu.ua/about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49558"/>
          <a:stretch/>
        </p:blipFill>
        <p:spPr>
          <a:xfrm>
            <a:off x="-16912" y="0"/>
            <a:ext cx="2348743" cy="6869790"/>
          </a:xfr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46E0D3DC-364F-4115-A3D4-E64AA5CFD9E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r="31803"/>
          <a:stretch/>
        </p:blipFill>
        <p:spPr>
          <a:xfrm>
            <a:off x="10450882" y="-1840"/>
            <a:ext cx="1812047" cy="6869790"/>
          </a:xfrm>
          <a:prstGeom prst="rect">
            <a:avLst/>
          </a:prstGeom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A0C1F121-8366-40D1-A97E-7195AE79F0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7" r="40385"/>
          <a:stretch/>
        </p:blipFill>
        <p:spPr bwMode="auto">
          <a:xfrm>
            <a:off x="-7442" y="-2247"/>
            <a:ext cx="23397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EEB5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22AA308A-0D5D-4A38-9D77-D732DFE88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53" y="799664"/>
            <a:ext cx="1704976" cy="241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Місце для вмісту 3">
            <a:extLst>
              <a:ext uri="{FF2B5EF4-FFF2-40B4-BE49-F238E27FC236}">
                <a16:creationId xmlns:a16="http://schemas.microsoft.com/office/drawing/2014/main" id="{91151CCF-437A-4FFB-8BCE-0228780F839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882" y="5624897"/>
            <a:ext cx="1007106" cy="100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0337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1905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85750"/>
            <a:ext cx="7974657" cy="714375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9" y="792584"/>
            <a:ext cx="7553084" cy="6063169"/>
          </a:xfrm>
          <a:prstGeom prst="rect">
            <a:avLst/>
          </a:prstGeom>
        </p:spPr>
      </p:pic>
      <p:pic>
        <p:nvPicPr>
          <p:cNvPr id="17" name="Місце для вмісту 4">
            <a:extLst>
              <a:ext uri="{FF2B5EF4-FFF2-40B4-BE49-F238E27FC236}">
                <a16:creationId xmlns:a16="http://schemas.microsoft.com/office/drawing/2014/main" id="{744984E4-0801-4590-9D1C-4679818DD32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510514" y="302040"/>
            <a:ext cx="8017801" cy="709988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F170A7A3-BC08-4D53-A745-719B9CA6B2E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2512189" y="812148"/>
            <a:ext cx="7553264" cy="6071387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2C0E2C2D-10AE-4C64-9EBF-28174E2F99E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99994"/>
            <a:ext cx="7902873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1333500"/>
            <a:ext cx="6381886" cy="42576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ЕНЕРГОТЕХНОЛОГІЇ ТА РЕСУРСОЗБЕ-РЕЖЕННЯ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науково-технічний журнал, заснований у 1960 році Інститутом газу Національної академії наук України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Мета журналу – сприяти розвитку наукових досліджень і практичних рішень у галузі енергетики та ресурсозбереження, включаючи ефективне використання енергетичних ресурсів, впровадження енергоефективних технологій, оптимізацію процесів виробництва та переробки, розвиток відновлювальних джерел енергії, а також мінімізацію впливу на довкілля.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182344" cy="434852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92375" y="6040670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Архівні номери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https://etars-journal.org/index.php/journal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49558"/>
          <a:stretch/>
        </p:blipFill>
        <p:spPr>
          <a:xfrm>
            <a:off x="-16912" y="0"/>
            <a:ext cx="2348743" cy="6869790"/>
          </a:xfr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40A8A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170AA6C-35DE-46F1-A973-6318EF1DF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32" y="876493"/>
            <a:ext cx="1689049" cy="2161982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Місце для вмісту 4">
            <a:extLst>
              <a:ext uri="{FF2B5EF4-FFF2-40B4-BE49-F238E27FC236}">
                <a16:creationId xmlns:a16="http://schemas.microsoft.com/office/drawing/2014/main" id="{2479AF83-D517-4663-859F-650238CB56E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r="31803"/>
          <a:stretch/>
        </p:blipFill>
        <p:spPr>
          <a:xfrm>
            <a:off x="10450882" y="-1840"/>
            <a:ext cx="1812047" cy="6869790"/>
          </a:xfrm>
          <a:prstGeom prst="rect">
            <a:avLst/>
          </a:prstGeom>
        </p:spPr>
      </p:pic>
      <p:pic>
        <p:nvPicPr>
          <p:cNvPr id="29" name="Місце для вмісту 4">
            <a:extLst>
              <a:ext uri="{FF2B5EF4-FFF2-40B4-BE49-F238E27FC236}">
                <a16:creationId xmlns:a16="http://schemas.microsoft.com/office/drawing/2014/main" id="{FF752596-316A-4AEC-9EAF-CA1F0355B0C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12" r="7157"/>
          <a:stretch/>
        </p:blipFill>
        <p:spPr>
          <a:xfrm>
            <a:off x="10401300" y="-11791"/>
            <a:ext cx="1863304" cy="6937215"/>
          </a:xfrm>
          <a:prstGeom prst="rect">
            <a:avLst/>
          </a:prstGeom>
        </p:spPr>
      </p:pic>
      <p:pic>
        <p:nvPicPr>
          <p:cNvPr id="32" name="Місце для вмісту 11">
            <a:extLst>
              <a:ext uri="{FF2B5EF4-FFF2-40B4-BE49-F238E27FC236}">
                <a16:creationId xmlns:a16="http://schemas.microsoft.com/office/drawing/2014/main" id="{F2072E86-2B46-4B5A-8AD6-4467E70AF58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0720" y="5285642"/>
            <a:ext cx="1042987" cy="104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1385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12" y="1905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85750"/>
            <a:ext cx="7902873" cy="402059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574202"/>
            <a:ext cx="7136457" cy="6283798"/>
          </a:xfrm>
          <a:prstGeom prst="rect">
            <a:avLst/>
          </a:prstGeom>
        </p:spPr>
      </p:pic>
      <p:pic>
        <p:nvPicPr>
          <p:cNvPr id="17" name="Місце для вмісту 4">
            <a:extLst>
              <a:ext uri="{FF2B5EF4-FFF2-40B4-BE49-F238E27FC236}">
                <a16:creationId xmlns:a16="http://schemas.microsoft.com/office/drawing/2014/main" id="{B0D40A55-550B-408C-BF52-18E67ADCA99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94684" y="302040"/>
            <a:ext cx="8033631" cy="709988"/>
          </a:xfrm>
          <a:prstGeom prst="rect">
            <a:avLst/>
          </a:prstGeom>
        </p:spPr>
      </p:pic>
      <p:pic>
        <p:nvPicPr>
          <p:cNvPr id="27" name="Місце для вмісту 4">
            <a:extLst>
              <a:ext uri="{FF2B5EF4-FFF2-40B4-BE49-F238E27FC236}">
                <a16:creationId xmlns:a16="http://schemas.microsoft.com/office/drawing/2014/main" id="{4E92CE68-DD8D-4DFC-9A75-ABC15E6362A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2494684" y="574202"/>
            <a:ext cx="7154141" cy="6309333"/>
          </a:xfrm>
          <a:prstGeom prst="rect">
            <a:avLst/>
          </a:prstGeom>
        </p:spPr>
      </p:pic>
      <p:pic>
        <p:nvPicPr>
          <p:cNvPr id="28" name="Місце для вмісту 4">
            <a:extLst>
              <a:ext uri="{FF2B5EF4-FFF2-40B4-BE49-F238E27FC236}">
                <a16:creationId xmlns:a16="http://schemas.microsoft.com/office/drawing/2014/main" id="{1A1A9431-42B9-486C-BBB1-6E01A9C2930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99994"/>
            <a:ext cx="7902873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954138"/>
            <a:ext cx="6108992" cy="48084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ЕНЕРГОЗБЕРЕЖЕННЯ. ЕНЕРГЕТИКА. ЕНЕРГОАУДИТ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науково‑виробничий журнал, що виходить щомісяця з 1997 року. Заснований Національним технічним університетом «Харківський політехнічний інститут» і ТОВ «Північно-східна енергетична компанія «СВЕКО»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створений з метою всебічної підтримки державної політики у сфері енергозбереження та інформування широкого кола читачів про нові наукові дослідження, актуальні проблеми та шляхи їх вирішення. На сторінках видання публікуються наукові статті, що відображають результати досліджень вчених і фахівців у галузі економіки та енергетики, спрямованих на підвищення енергоефективності.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148377" cy="321616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87284" y="6013720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http://eee.khpi.edu.ua/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49558"/>
          <a:stretch/>
        </p:blipFill>
        <p:spPr>
          <a:xfrm>
            <a:off x="-16912" y="0"/>
            <a:ext cx="2348743" cy="6869790"/>
          </a:xfrm>
        </p:spPr>
      </p:pic>
      <p:pic>
        <p:nvPicPr>
          <p:cNvPr id="18" name="Місце для вмісту 7">
            <a:extLst>
              <a:ext uri="{FF2B5EF4-FFF2-40B4-BE49-F238E27FC236}">
                <a16:creationId xmlns:a16="http://schemas.microsoft.com/office/drawing/2014/main" id="{F604B1DB-F2A9-4577-B1AC-35795C1950EA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970" y="5319869"/>
            <a:ext cx="1035874" cy="1035874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5436ED7F-141B-438B-AD31-034DA40B1E4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80793"/>
          <a:stretch/>
        </p:blipFill>
        <p:spPr>
          <a:xfrm>
            <a:off x="-10713" y="-5307"/>
            <a:ext cx="2358183" cy="6869790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00339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BB22AF-2743-4DD2-89E7-2262B9CE2F0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6321" y="785541"/>
            <a:ext cx="1655126" cy="2357710"/>
          </a:xfrm>
          <a:prstGeom prst="rect">
            <a:avLst/>
          </a:prstGeom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9E5C8E43-5FAF-43F9-89C9-DA6C28F2C2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02" r="36"/>
          <a:stretch/>
        </p:blipFill>
        <p:spPr bwMode="auto">
          <a:xfrm>
            <a:off x="10145885" y="1974"/>
            <a:ext cx="2133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0794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1905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85750"/>
            <a:ext cx="7974657" cy="714375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9" y="773534"/>
            <a:ext cx="7553084" cy="6115712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E6692CDF-28A7-42A7-8551-945E97977B9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94684" y="302040"/>
            <a:ext cx="8033631" cy="709988"/>
          </a:xfrm>
          <a:prstGeom prst="rect">
            <a:avLst/>
          </a:prstGeom>
        </p:spPr>
      </p:pic>
      <p:pic>
        <p:nvPicPr>
          <p:cNvPr id="28" name="Місце для вмісту 4">
            <a:extLst>
              <a:ext uri="{FF2B5EF4-FFF2-40B4-BE49-F238E27FC236}">
                <a16:creationId xmlns:a16="http://schemas.microsoft.com/office/drawing/2014/main" id="{482BAD7D-AFFB-4B61-9DC1-2927B7E6737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2494685" y="812148"/>
            <a:ext cx="7591528" cy="6071387"/>
          </a:xfrm>
          <a:prstGeom prst="rect">
            <a:avLst/>
          </a:prstGeom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D94F1D08-1D7D-4B6C-8770-B133810AF8F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99994"/>
            <a:ext cx="7902873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1133475"/>
            <a:ext cx="6600962" cy="4621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ПРОМИСЛОВА ЕЛЕКТРОЕНЕРГЕТИКА ТА ЕЛЕКТРОТЕХНІКА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науково‑технічний виробничо‑практичний інформаційний збірник, заснований у 1995 році. Видання орієнтоване на фахівців у галузях електроенергетики, енергозбереження та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енергоаудиту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відстежує тенденції галузі на світовому та національному рівні, пропагує сучасні наукові та виробничо‑практичні знання, знайомить читачів із новими технологіями та продукцією. Це допомагає керівникам, інженерам, науковцям та фахівцям у галузях промисловості, муніципального ЖКГ, електротехніки та електроенергетики залишатися в курсі сучасних світових тенденцій і обмінюватися досвідом.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182344" cy="434852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92375" y="6040670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https://promelektro.com.ua/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49558"/>
          <a:stretch/>
        </p:blipFill>
        <p:spPr>
          <a:xfrm>
            <a:off x="-16912" y="0"/>
            <a:ext cx="2348743" cy="6869790"/>
          </a:xfr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46E0D3DC-364F-4115-A3D4-E64AA5CFD9E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r="31803"/>
          <a:stretch/>
        </p:blipFill>
        <p:spPr>
          <a:xfrm>
            <a:off x="10450882" y="-1840"/>
            <a:ext cx="1812047" cy="6869790"/>
          </a:xfrm>
          <a:prstGeom prst="rect">
            <a:avLst/>
          </a:prstGeom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A0C1F121-8366-40D1-A97E-7195AE79F0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7" r="40385"/>
          <a:stretch/>
        </p:blipFill>
        <p:spPr bwMode="auto">
          <a:xfrm>
            <a:off x="-7442" y="-2247"/>
            <a:ext cx="2341067" cy="686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EEB5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9" name="Місце для вмісту 4">
            <a:extLst>
              <a:ext uri="{FF2B5EF4-FFF2-40B4-BE49-F238E27FC236}">
                <a16:creationId xmlns:a16="http://schemas.microsoft.com/office/drawing/2014/main" id="{7F7D1A72-BB0C-48A7-B60E-1EDA5BFFA9F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53538"/>
          <a:stretch/>
        </p:blipFill>
        <p:spPr>
          <a:xfrm>
            <a:off x="10415242" y="9525"/>
            <a:ext cx="1860074" cy="6869790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E2CEB27F-C650-472B-9251-0A2443CEB14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9125" y="795438"/>
            <a:ext cx="1682598" cy="2355637"/>
          </a:xfrm>
          <a:prstGeom prst="rect">
            <a:avLst/>
          </a:prstGeom>
        </p:spPr>
      </p:pic>
      <p:pic>
        <p:nvPicPr>
          <p:cNvPr id="30" name="Місце для вмісту 18">
            <a:extLst>
              <a:ext uri="{FF2B5EF4-FFF2-40B4-BE49-F238E27FC236}">
                <a16:creationId xmlns:a16="http://schemas.microsoft.com/office/drawing/2014/main" id="{39F435F6-1407-4D3B-B324-41BF6033EF15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375" y="5590029"/>
            <a:ext cx="1241972" cy="124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8850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19050"/>
            <a:ext cx="12275316" cy="684847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85750"/>
            <a:ext cx="7902873" cy="402059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9" y="593622"/>
            <a:ext cx="7347800" cy="6273903"/>
          </a:xfrm>
          <a:prstGeom prst="rect">
            <a:avLst/>
          </a:prstGeom>
        </p:spPr>
      </p:pic>
      <p:pic>
        <p:nvPicPr>
          <p:cNvPr id="16" name="Місце для вмісту 4">
            <a:extLst>
              <a:ext uri="{FF2B5EF4-FFF2-40B4-BE49-F238E27FC236}">
                <a16:creationId xmlns:a16="http://schemas.microsoft.com/office/drawing/2014/main" id="{989BCA88-3D37-489D-AA3E-BD8E9FCAA3F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94684" y="302040"/>
            <a:ext cx="8033631" cy="709988"/>
          </a:xfrm>
          <a:prstGeom prst="rect">
            <a:avLst/>
          </a:prstGeom>
        </p:spPr>
      </p:pic>
      <p:pic>
        <p:nvPicPr>
          <p:cNvPr id="23" name="Місце для вмісту 4">
            <a:extLst>
              <a:ext uri="{FF2B5EF4-FFF2-40B4-BE49-F238E27FC236}">
                <a16:creationId xmlns:a16="http://schemas.microsoft.com/office/drawing/2014/main" id="{0BF105DF-A05B-497C-9E7A-531D3592D7B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2494685" y="812148"/>
            <a:ext cx="7365484" cy="6071387"/>
          </a:xfrm>
          <a:prstGeom prst="rect">
            <a:avLst/>
          </a:prstGeom>
        </p:spPr>
      </p:pic>
      <p:pic>
        <p:nvPicPr>
          <p:cNvPr id="27" name="Місце для вмісту 4">
            <a:extLst>
              <a:ext uri="{FF2B5EF4-FFF2-40B4-BE49-F238E27FC236}">
                <a16:creationId xmlns:a16="http://schemas.microsoft.com/office/drawing/2014/main" id="{F4539B8F-77B5-424F-B129-471EF0F52FC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99994"/>
            <a:ext cx="7902873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3" y="973559"/>
            <a:ext cx="6534287" cy="5065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ТЕХНІЧНА ЕЛЕКТРОДИНАМІКА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наукове видання відкритого доступу у сфері технічних наук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заснований у 1979 році Інститутом електродинаміки НАН України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1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публікує оригінальні результати досліджень у таких галузях: теоретична електротехніка та електрофізика, перетворення параметрів електричної енергії, електромеханічне перетворення енергії, електроенергетичні системи та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електротехнологічні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комплекси, інформаційно-вимірювальні системи в електроенергетиці; звіти наукових конференцій, бібліографічні огляди.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148377" cy="321616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62814" y="5647723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https://techned.org.ua/index.php/techned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49558"/>
          <a:stretch/>
        </p:blipFill>
        <p:spPr>
          <a:xfrm>
            <a:off x="-16912" y="0"/>
            <a:ext cx="2348743" cy="6869790"/>
          </a:xfr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40A8A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7" name="Місце для вмісту 4">
            <a:extLst>
              <a:ext uri="{FF2B5EF4-FFF2-40B4-BE49-F238E27FC236}">
                <a16:creationId xmlns:a16="http://schemas.microsoft.com/office/drawing/2014/main" id="{D66C7E59-6589-4620-98C6-C84AA4C50F6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r="29073"/>
          <a:stretch/>
        </p:blipFill>
        <p:spPr>
          <a:xfrm>
            <a:off x="10117508" y="-1840"/>
            <a:ext cx="2147096" cy="686979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124CE74-F34F-4BC1-8DC6-411AA8FC5A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1166" y="816487"/>
            <a:ext cx="1679331" cy="2400300"/>
          </a:xfrm>
          <a:prstGeom prst="rect">
            <a:avLst/>
          </a:prstGeom>
        </p:spPr>
      </p:pic>
      <p:pic>
        <p:nvPicPr>
          <p:cNvPr id="20" name="Місце для вмісту 24">
            <a:extLst>
              <a:ext uri="{FF2B5EF4-FFF2-40B4-BE49-F238E27FC236}">
                <a16:creationId xmlns:a16="http://schemas.microsoft.com/office/drawing/2014/main" id="{AEB93732-3FC5-4144-81FD-350CE83A207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425" y="4661232"/>
            <a:ext cx="1380100" cy="129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6669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6978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09550"/>
            <a:ext cx="7902873" cy="402059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190209"/>
            <a:ext cx="8438368" cy="6679580"/>
          </a:xfrm>
          <a:prstGeom prst="rect">
            <a:avLst/>
          </a:prstGeom>
        </p:spPr>
      </p:pic>
      <p:pic>
        <p:nvPicPr>
          <p:cNvPr id="17" name="Місце для вмісту 4">
            <a:extLst>
              <a:ext uri="{FF2B5EF4-FFF2-40B4-BE49-F238E27FC236}">
                <a16:creationId xmlns:a16="http://schemas.microsoft.com/office/drawing/2014/main" id="{5546999A-20CA-4C74-864C-9B935CC135A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519332" y="176463"/>
            <a:ext cx="8615393" cy="835565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A8B2DABF-1749-4784-AD78-D20C1F8105B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2512368" y="261666"/>
            <a:ext cx="8438368" cy="6621870"/>
          </a:xfrm>
          <a:prstGeom prst="rect">
            <a:avLst/>
          </a:prstGeom>
        </p:spPr>
      </p:pic>
      <p:pic>
        <p:nvPicPr>
          <p:cNvPr id="23" name="Місце для вмісту 4">
            <a:extLst>
              <a:ext uri="{FF2B5EF4-FFF2-40B4-BE49-F238E27FC236}">
                <a16:creationId xmlns:a16="http://schemas.microsoft.com/office/drawing/2014/main" id="{E35ABEC6-D786-4D3F-AF48-86087BA09D1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99994"/>
            <a:ext cx="8559459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43088" y="409575"/>
            <a:ext cx="7902873" cy="56433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ELECTRICAL POWER AND ELECTROMECHANICAL SYSTEMS 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Електроенергетичні та </a:t>
            </a:r>
            <a:r>
              <a:rPr lang="uk-UA" sz="2200" b="1" kern="100" dirty="0" err="1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електро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механічні системи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науковий журнал, що є правонаступником збірника наукових праць «Вісник Національного університету «Львівська політехніка». Серія: «Електроенергетичні та електромеханічні системи».</a:t>
            </a: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видання висвітлюються питання теорії та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проєктування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електроенергетичних, електротехнічних і електромеханічних систем, створення їхніх математичних моделей і оптимізації за різними критеріями якості. Значна увага приділяється побудові систем цифрового керування, нетрадиційним способам отримання електричної енергії, а також особливим режимам роботи електричних машин, вентильним електромеханічним перетворювачам та системам.</a:t>
            </a: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журналі публікуються результати розрахунків, експериментальних і математичних досліджень, статті з питань електричних та електромагнітних кіл, а також матеріали щодо досвіду експлуатації, налагодження й діагностики електротехнічних установок.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9115511" cy="162223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62814" y="6057298"/>
            <a:ext cx="7097354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https://science.lpnu.ua/uk/sepes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7" name="Місце для вмісту 4">
            <a:extLst>
              <a:ext uri="{FF2B5EF4-FFF2-40B4-BE49-F238E27FC236}">
                <a16:creationId xmlns:a16="http://schemas.microsoft.com/office/drawing/2014/main" id="{EF4A3025-AD52-486D-9818-D2EE059D5C1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514"/>
          <a:stretch/>
        </p:blipFill>
        <p:spPr>
          <a:xfrm>
            <a:off x="-10617" y="-23561"/>
            <a:ext cx="2392227" cy="6869790"/>
          </a:xfrm>
          <a:prstGeom prst="rect">
            <a:avLst/>
          </a:prstGeom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id="{B643E489-896C-4F83-BEA9-46F6BF35F4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7" r="35"/>
          <a:stretch/>
        </p:blipFill>
        <p:spPr bwMode="auto">
          <a:xfrm>
            <a:off x="-16912" y="-21003"/>
            <a:ext cx="2405486" cy="687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00339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7E60B845-BFDA-47F5-973A-2DE6E0BC6D5E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2203" y="5800651"/>
            <a:ext cx="989610" cy="981440"/>
          </a:xfrm>
          <a:prstGeom prst="rect">
            <a:avLst/>
          </a:prstGeom>
        </p:spPr>
      </p:pic>
      <p:pic>
        <p:nvPicPr>
          <p:cNvPr id="30" name="Picture 2">
            <a:extLst>
              <a:ext uri="{FF2B5EF4-FFF2-40B4-BE49-F238E27FC236}">
                <a16:creationId xmlns:a16="http://schemas.microsoft.com/office/drawing/2014/main" id="{C771A640-2732-4144-8C08-9B7C76A8F0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02" r="10281"/>
          <a:stretch/>
        </p:blipFill>
        <p:spPr bwMode="auto">
          <a:xfrm>
            <a:off x="11050899" y="-4511"/>
            <a:ext cx="12137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75248237-CAF7-481F-B16B-4F64B20DD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82" y="798897"/>
            <a:ext cx="1660501" cy="237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9336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1905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8" y="285750"/>
            <a:ext cx="7974657" cy="714375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369" y="773534"/>
            <a:ext cx="7553084" cy="6084466"/>
          </a:xfrm>
          <a:prstGeom prst="rect">
            <a:avLst/>
          </a:prstGeom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E8F7A903-DA79-4148-A3E6-1F267E0D87C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94684" y="302040"/>
            <a:ext cx="8033631" cy="709988"/>
          </a:xfrm>
          <a:prstGeom prst="rect">
            <a:avLst/>
          </a:prstGeom>
        </p:spPr>
      </p:pic>
      <p:pic>
        <p:nvPicPr>
          <p:cNvPr id="32" name="Місце для вмісту 4">
            <a:extLst>
              <a:ext uri="{FF2B5EF4-FFF2-40B4-BE49-F238E27FC236}">
                <a16:creationId xmlns:a16="http://schemas.microsoft.com/office/drawing/2014/main" id="{C8F4E222-F7ED-405C-B7B0-779C840BC1E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2494684" y="812148"/>
            <a:ext cx="7859759" cy="6071387"/>
          </a:xfrm>
          <a:prstGeom prst="rect">
            <a:avLst/>
          </a:prstGeom>
        </p:spPr>
      </p:pic>
      <p:pic>
        <p:nvPicPr>
          <p:cNvPr id="33" name="Місце для вмісту 4">
            <a:extLst>
              <a:ext uri="{FF2B5EF4-FFF2-40B4-BE49-F238E27FC236}">
                <a16:creationId xmlns:a16="http://schemas.microsoft.com/office/drawing/2014/main" id="{4487DA8A-17B8-4F2C-9DC8-F5035B87B20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746716" y="6399994"/>
            <a:ext cx="7902873" cy="48658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970073"/>
            <a:ext cx="6600962" cy="4888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0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ENERGY ENGINEERING AND CONTROL SYSTEMS </a:t>
            </a:r>
            <a:r>
              <a:rPr lang="uk-UA" sz="20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de-DE" sz="20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20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Енергетика та системи керування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83CFCF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lang="uk-UA" sz="1800" kern="1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наукове фахове видання України, засноване у 2015 році на базі «Вісника Теплоенергетика. Інженерія довкілля. </a:t>
            </a:r>
            <a:r>
              <a:rPr lang="uk-UA" sz="1800" kern="100" dirty="0" err="1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Автома-тизація</a:t>
            </a:r>
            <a:r>
              <a:rPr lang="uk-UA" sz="1800" kern="100" dirty="0">
                <a:solidFill>
                  <a:srgbClr val="000000"/>
                </a:solidFill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Національного університету «Львівська політехніка», що виходив у 1964–2014 роках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solidFill>
                <a:srgbClr val="000000"/>
              </a:solidFill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 журналі публікуються результати завершених досліджень із науково-технічних проблем у галузі енергетики та промислових систем керування. Видання створює інформаційний простір для обміну науковими ідеями,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методологіями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практичними результатами, а також для дискусій щодо нових методів, моделей і алгоритмів у сфері енергетики та систем керування.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18">
            <a:extLst>
              <a:ext uri="{FF2B5EF4-FFF2-40B4-BE49-F238E27FC236}">
                <a16:creationId xmlns:a16="http://schemas.microsoft.com/office/drawing/2014/main" id="{29F56931-1885-4F7F-A4BE-9AE276661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864" y="-13743"/>
            <a:ext cx="8182344" cy="434852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792375" y="6040670"/>
            <a:ext cx="7132140" cy="805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https://science.lpnu.ua/uk/jeecs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B1B97B49-6ADA-4814-9A9B-9F5A07FEC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49558"/>
          <a:stretch/>
        </p:blipFill>
        <p:spPr>
          <a:xfrm>
            <a:off x="-16912" y="0"/>
            <a:ext cx="2348743" cy="6869790"/>
          </a:xfrm>
        </p:spPr>
      </p:pic>
      <p:pic>
        <p:nvPicPr>
          <p:cNvPr id="23" name="Місце для вмісту 12">
            <a:extLst>
              <a:ext uri="{FF2B5EF4-FFF2-40B4-BE49-F238E27FC236}">
                <a16:creationId xmlns:a16="http://schemas.microsoft.com/office/drawing/2014/main" id="{2935CB28-F5CD-4BEC-ABD8-B58A9ED683F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897" y="5774760"/>
            <a:ext cx="970066" cy="928384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46E0D3DC-364F-4115-A3D4-E64AA5CFD9E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r="31803"/>
          <a:stretch/>
        </p:blipFill>
        <p:spPr>
          <a:xfrm>
            <a:off x="10450882" y="-1840"/>
            <a:ext cx="1812047" cy="6869790"/>
          </a:xfrm>
          <a:prstGeom prst="rect">
            <a:avLst/>
          </a:prstGeom>
        </p:spPr>
      </p:pic>
      <p:pic>
        <p:nvPicPr>
          <p:cNvPr id="27" name="Picture 2">
            <a:extLst>
              <a:ext uri="{FF2B5EF4-FFF2-40B4-BE49-F238E27FC236}">
                <a16:creationId xmlns:a16="http://schemas.microsoft.com/office/drawing/2014/main" id="{A0C1F121-8366-40D1-A97E-7195AE79F0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7" r="40385"/>
          <a:stretch/>
        </p:blipFill>
        <p:spPr bwMode="auto">
          <a:xfrm>
            <a:off x="-7442" y="-21297"/>
            <a:ext cx="2341067" cy="686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Місце для вмісту 4">
            <a:extLst>
              <a:ext uri="{FF2B5EF4-FFF2-40B4-BE49-F238E27FC236}">
                <a16:creationId xmlns:a16="http://schemas.microsoft.com/office/drawing/2014/main" id="{469A7ECF-95EF-408B-8D53-86CA8912EBD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2" r="49558"/>
          <a:stretch/>
        </p:blipFill>
        <p:spPr>
          <a:xfrm>
            <a:off x="-8920" y="-31113"/>
            <a:ext cx="2348743" cy="6869790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09FB4996-E68F-4FFD-A634-FE8E843D92A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12" r="7157"/>
          <a:stretch/>
        </p:blipFill>
        <p:spPr>
          <a:xfrm>
            <a:off x="10419410" y="-2265"/>
            <a:ext cx="1845194" cy="6869790"/>
          </a:xfrm>
          <a:prstGeom prst="rect">
            <a:avLst/>
          </a:prstGeom>
        </p:spPr>
      </p:pic>
      <p:pic>
        <p:nvPicPr>
          <p:cNvPr id="30" name="Місце для вмісту 4">
            <a:extLst>
              <a:ext uri="{FF2B5EF4-FFF2-40B4-BE49-F238E27FC236}">
                <a16:creationId xmlns:a16="http://schemas.microsoft.com/office/drawing/2014/main" id="{1B02C841-8E8D-44CD-9A6B-D195466EE2A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80793"/>
          <a:stretch/>
        </p:blipFill>
        <p:spPr>
          <a:xfrm>
            <a:off x="-8920" y="-22149"/>
            <a:ext cx="2358183" cy="6869790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EEB5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56786A11-A2BB-4E61-8397-D19C41648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81" y="796588"/>
            <a:ext cx="171450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5682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Місце для вмісту 4">
            <a:extLst>
              <a:ext uri="{FF2B5EF4-FFF2-40B4-BE49-F238E27FC236}">
                <a16:creationId xmlns:a16="http://schemas.microsoft.com/office/drawing/2014/main" id="{4F634DED-4D1E-4B0C-9D4B-7260DF916A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4842" y="-29131"/>
            <a:ext cx="9329833" cy="6913707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2003544"/>
            <a:ext cx="7886827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506" y="-13745"/>
            <a:ext cx="8244403" cy="1823493"/>
          </a:xfrm>
          <a:prstGeom prst="rect">
            <a:avLst/>
          </a:prstGeom>
        </p:spPr>
      </p:pic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2630F820-9F25-44B2-9191-BE6A2CC7A16B}"/>
              </a:ext>
            </a:extLst>
          </p:cNvPr>
          <p:cNvSpPr txBox="1">
            <a:spLocks/>
          </p:cNvSpPr>
          <p:nvPr/>
        </p:nvSpPr>
        <p:spPr>
          <a:xfrm>
            <a:off x="1743075" y="204694"/>
            <a:ext cx="8785241" cy="149614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5000" b="1" spc="500" dirty="0">
                <a:solidFill>
                  <a:srgbClr val="FF0000"/>
                </a:solidFill>
                <a:latin typeface="Pilotka" panose="02000503080000020004" pitchFamily="2" charset="0"/>
                <a:cs typeface="Arial" panose="020B0604020202020204" pitchFamily="34" charset="0"/>
              </a:rPr>
              <a:t>КОМП’ЮТЕРНІ НАУКИ</a:t>
            </a:r>
            <a:endParaRPr lang="uk-UA" sz="5000" b="1" spc="5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20" name="Picture 4">
            <a:extLst>
              <a:ext uri="{FF2B5EF4-FFF2-40B4-BE49-F238E27FC236}">
                <a16:creationId xmlns:a16="http://schemas.microsoft.com/office/drawing/2014/main" id="{4D6C20B2-63C4-4D4A-862B-F129BA2F14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6" r="45579"/>
          <a:stretch/>
        </p:blipFill>
        <p:spPr bwMode="auto">
          <a:xfrm>
            <a:off x="10157833" y="-2438"/>
            <a:ext cx="2100571" cy="685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>
            <a:extLst>
              <a:ext uri="{FF2B5EF4-FFF2-40B4-BE49-F238E27FC236}">
                <a16:creationId xmlns:a16="http://schemas.microsoft.com/office/drawing/2014/main" id="{63372E2F-F5E4-4AB5-91C0-AE0625CCFB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45" r="505"/>
          <a:stretch/>
        </p:blipFill>
        <p:spPr bwMode="auto">
          <a:xfrm>
            <a:off x="-32138" y="4220"/>
            <a:ext cx="2004805" cy="684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Групувати 31">
            <a:extLst>
              <a:ext uri="{FF2B5EF4-FFF2-40B4-BE49-F238E27FC236}">
                <a16:creationId xmlns:a16="http://schemas.microsoft.com/office/drawing/2014/main" id="{69CDE401-448D-4EE3-AFD8-BB38DA6C476B}"/>
              </a:ext>
            </a:extLst>
          </p:cNvPr>
          <p:cNvGrpSpPr/>
          <p:nvPr/>
        </p:nvGrpSpPr>
        <p:grpSpPr>
          <a:xfrm>
            <a:off x="-260897" y="-30172"/>
            <a:ext cx="2244288" cy="6875641"/>
            <a:chOff x="108073" y="705796"/>
            <a:chExt cx="1988315" cy="6091447"/>
          </a:xfrm>
        </p:grpSpPr>
        <p:pic>
          <p:nvPicPr>
            <p:cNvPr id="33" name="Picture 4">
              <a:extLst>
                <a:ext uri="{FF2B5EF4-FFF2-40B4-BE49-F238E27FC236}">
                  <a16:creationId xmlns:a16="http://schemas.microsoft.com/office/drawing/2014/main" id="{63F86EE6-17D4-4384-A166-3AFCBEAA230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2" t="1" r="78918" b="1373"/>
            <a:stretch/>
          </p:blipFill>
          <p:spPr bwMode="auto">
            <a:xfrm>
              <a:off x="108073" y="2435432"/>
              <a:ext cx="1986120" cy="43618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>
              <a:extLst>
                <a:ext uri="{FF2B5EF4-FFF2-40B4-BE49-F238E27FC236}">
                  <a16:creationId xmlns:a16="http://schemas.microsoft.com/office/drawing/2014/main" id="{A42138C7-48C2-4FD1-BC2A-EDC522AB81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97" t="47029" r="59438" b="-2"/>
            <a:stretch/>
          </p:blipFill>
          <p:spPr bwMode="auto">
            <a:xfrm flipH="1">
              <a:off x="110268" y="705796"/>
              <a:ext cx="1986120" cy="24088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6" name="Місце для вмісту 4">
            <a:extLst>
              <a:ext uri="{FF2B5EF4-FFF2-40B4-BE49-F238E27FC236}">
                <a16:creationId xmlns:a16="http://schemas.microsoft.com/office/drawing/2014/main" id="{FDA70908-26E4-418A-A626-0D527EF7A76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2011" y="1824534"/>
            <a:ext cx="2564687" cy="1604466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1992914"/>
            <a:ext cx="7886827" cy="4876876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9" y="2124077"/>
            <a:ext cx="6775849" cy="38960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УКРАЇНСЬКИЙ ЖУРНАЛ ІНФО</a:t>
            </a:r>
            <a:r>
              <a:rPr lang="uk-UA" sz="2200" b="1" kern="100" dirty="0">
                <a:solidFill>
                  <a:srgbClr val="000000"/>
                </a:solidFill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МАЦІЙ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НИХ ТЕХНОЛОГІЙ / Ukrainian Journal of Information Technology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наукове фахове видання з відкритим доступом, яке публікується двічі на рік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Заснований у 2018 році за рішенням вченої ради Інституту комп’ютерних наук та інформаційних технологій Національного університету «Львівська політехніка».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містить такі напрями наукових досліджень: архітектура</a:t>
            </a:r>
            <a:r>
              <a:rPr lang="ru-RU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компоненти комп'ютерних систем; моделювання інформаційних процесів і комп'ютерних систем; методи і алгоритми сучасних інформаційних технологій; інженерія програмного забезпечення.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912981"/>
            <a:ext cx="2988463" cy="2853314"/>
          </a:xfrm>
          <a:prstGeom prst="hexagon">
            <a:avLst/>
          </a:prstGeom>
          <a:solidFill>
            <a:srgbClr val="FF5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77B55844-F0E6-4680-BED9-4CD7971C0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1135240"/>
            <a:ext cx="1647826" cy="23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11DA3D5B-F6A4-4467-B75E-E9E2B378DCD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4958"/>
          </a:xfrm>
          <a:prstGeom prst="rect">
            <a:avLst/>
          </a:prstGeom>
        </p:spPr>
      </p:pic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20951"/>
            <a:ext cx="7097354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https://science.lpnu.ua/uk/ujit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" name="Місце для вмісту 4">
            <a:extLst>
              <a:ext uri="{FF2B5EF4-FFF2-40B4-BE49-F238E27FC236}">
                <a16:creationId xmlns:a16="http://schemas.microsoft.com/office/drawing/2014/main" id="{B6AFE8E2-3AC1-4F13-8644-5564873E3F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3881" y="6019800"/>
            <a:ext cx="787903" cy="787903"/>
          </a:xfrm>
        </p:spPr>
      </p:pic>
      <p:grpSp>
        <p:nvGrpSpPr>
          <p:cNvPr id="17" name="Групувати 16">
            <a:extLst>
              <a:ext uri="{FF2B5EF4-FFF2-40B4-BE49-F238E27FC236}">
                <a16:creationId xmlns:a16="http://schemas.microsoft.com/office/drawing/2014/main" id="{09278CD1-62E9-41E5-AC8C-D60F72EF4EC3}"/>
              </a:ext>
            </a:extLst>
          </p:cNvPr>
          <p:cNvGrpSpPr/>
          <p:nvPr/>
        </p:nvGrpSpPr>
        <p:grpSpPr>
          <a:xfrm>
            <a:off x="10145994" y="7360"/>
            <a:ext cx="2118883" cy="6863321"/>
            <a:chOff x="4464461" y="-2231"/>
            <a:chExt cx="2111099" cy="6838108"/>
          </a:xfrm>
        </p:grpSpPr>
        <p:pic>
          <p:nvPicPr>
            <p:cNvPr id="18" name="Picture 4">
              <a:extLst>
                <a:ext uri="{FF2B5EF4-FFF2-40B4-BE49-F238E27FC236}">
                  <a16:creationId xmlns:a16="http://schemas.microsoft.com/office/drawing/2014/main" id="{A60F608B-FDDE-4A6C-ABB9-775309E857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31" r="38782"/>
            <a:stretch/>
          </p:blipFill>
          <p:spPr bwMode="auto">
            <a:xfrm>
              <a:off x="4464461" y="2288479"/>
              <a:ext cx="2111099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DEC4E4FF-3E97-48A9-B15B-C18C2C2C77D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34" t="31457" r="58675"/>
            <a:stretch/>
          </p:blipFill>
          <p:spPr bwMode="auto">
            <a:xfrm>
              <a:off x="4470928" y="-2231"/>
              <a:ext cx="2090956" cy="31169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72950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5"/>
            <a:ext cx="8780726" cy="813845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431956"/>
            <a:ext cx="7769885" cy="6404748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17" name="Місце для вмісту 14">
            <a:extLst>
              <a:ext uri="{FF2B5EF4-FFF2-40B4-BE49-F238E27FC236}">
                <a16:creationId xmlns:a16="http://schemas.microsoft.com/office/drawing/2014/main" id="{E3BA1272-4C8B-4822-9323-DCBD3B2478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431956"/>
            <a:ext cx="7837487" cy="6404749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55FEFAE9-89A8-4FDC-9AFA-1CBBABB65D8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242317"/>
            <a:ext cx="7797160" cy="610022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FF7D7D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0" name="Місце для вмісту 16">
            <a:extLst>
              <a:ext uri="{FF2B5EF4-FFF2-40B4-BE49-F238E27FC236}">
                <a16:creationId xmlns:a16="http://schemas.microsoft.com/office/drawing/2014/main" id="{190CDEED-51F4-4B97-93C3-63D2B34D790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15" y="893929"/>
            <a:ext cx="1561010" cy="2171640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647951" y="5343525"/>
            <a:ext cx="7275511" cy="9463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https://agrovisnyk.com/index.php/agrovisnyk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893929"/>
            <a:ext cx="6113750" cy="4230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ВІСНИК АГРАРНОЇ НАУКИ</a:t>
            </a:r>
            <a:r>
              <a:rPr lang="uk-UA" sz="22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щомісячний науково-теоретичний журнал, заснований Національною академією аграрних наук України. Видання публікує результати сучасних досліджень і практичний досвід у різних галузях агропромислового виробництва: землеробство і рослинництво; тваринництво та ветеринарна медицина; селекція і генетика; агроекологія та меліорація; переробка і зберігання сільськогосподарської продукції; аграрна техніка й економіка. На сторінках журналу науковці та практики діляться новітніми розробками й технологіями, що сприяють розвитку аграрного сектору України.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Графіка 2" descr="Leaf with solid fill">
            <a:extLst>
              <a:ext uri="{FF2B5EF4-FFF2-40B4-BE49-F238E27FC236}">
                <a16:creationId xmlns:a16="http://schemas.microsoft.com/office/drawing/2014/main" id="{CE847D20-9436-4247-901E-0DE967E425E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055211" y="4815703"/>
            <a:ext cx="914400" cy="914400"/>
          </a:xfrm>
          <a:prstGeom prst="rect">
            <a:avLst/>
          </a:prstGeom>
        </p:spPr>
      </p:pic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</p:spTree>
    <p:extLst>
      <p:ext uri="{BB962C8B-B14F-4D97-AF65-F5344CB8AC3E}">
        <p14:creationId xmlns:p14="http://schemas.microsoft.com/office/powerpoint/2010/main" val="14888856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25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2013069"/>
            <a:ext cx="7886827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047" y="590550"/>
            <a:ext cx="7886827" cy="6279240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4E00BE5E-B552-47A7-9EC3-6677E1BF1EE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-29130"/>
            <a:ext cx="9329833" cy="6877606"/>
          </a:xfrm>
          <a:prstGeom prst="rect">
            <a:avLst/>
          </a:prstGeom>
        </p:spPr>
      </p:pic>
      <p:pic>
        <p:nvPicPr>
          <p:cNvPr id="32" name="Місце для вмісту 4">
            <a:extLst>
              <a:ext uri="{FF2B5EF4-FFF2-40B4-BE49-F238E27FC236}">
                <a16:creationId xmlns:a16="http://schemas.microsoft.com/office/drawing/2014/main" id="{9A01798D-DBDF-4DC7-9CAE-E7F9C9DA724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319584"/>
            <a:ext cx="2564687" cy="2531920"/>
          </a:xfrm>
          <a:prstGeom prst="rect">
            <a:avLst/>
          </a:prstGeom>
        </p:spPr>
      </p:pic>
      <p:pic>
        <p:nvPicPr>
          <p:cNvPr id="33" name="Місце для вмісту 10">
            <a:extLst>
              <a:ext uri="{FF2B5EF4-FFF2-40B4-BE49-F238E27FC236}">
                <a16:creationId xmlns:a16="http://schemas.microsoft.com/office/drawing/2014/main" id="{66ADAECF-FBBF-4A22-8CE5-9F8F3302ED85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590550"/>
            <a:ext cx="7886827" cy="6279240"/>
          </a:xfrm>
          <a:prstGeom prst="rect">
            <a:avLst/>
          </a:prstGeom>
        </p:spPr>
      </p:pic>
      <p:pic>
        <p:nvPicPr>
          <p:cNvPr id="34" name="Місце для вмісту 4">
            <a:extLst>
              <a:ext uri="{FF2B5EF4-FFF2-40B4-BE49-F238E27FC236}">
                <a16:creationId xmlns:a16="http://schemas.microsoft.com/office/drawing/2014/main" id="{53B735D3-D2AE-4F88-865A-6E8737DAC58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90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975" y="-23270"/>
            <a:ext cx="8820149" cy="337595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9" y="855406"/>
            <a:ext cx="6775849" cy="51647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ІНФОРМАЦІЙНІ СИСТЕМИ ТА МЕРЕЖІ / 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Information Systems and Networks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науковий фаховий річник, який видає кафедра «Інформаційні системи та мережі» Національного університету «Львівська політехніка». Видання входить до переліку фахових видань для публікації результатів дисертаційних досліджень.</a:t>
            </a:r>
            <a:endParaRPr lang="uk-UA" sz="18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містить такі напрями наукових досліджень: архітектура</a:t>
            </a:r>
            <a:r>
              <a:rPr lang="ru-RU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компоненти комп'ютерних систем; моделювання інформаційних процесів і комп'ютерних систем; методи і алгоритми сучасних інформаційних технологій; інженерія програмного забезпечення.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призначений для фахівців – програмістів, системних адміністраторів і аналітиків, </a:t>
            </a:r>
            <a:r>
              <a:rPr lang="uk-UA" sz="1800" kern="100" dirty="0" err="1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тестувальників</a:t>
            </a: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програмного забезпечення, науковців академічних і галузевих установ, викладачів, аспірантів і студентів вищих навчальних закладів.</a:t>
            </a: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20951"/>
            <a:ext cx="7097354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https://science.lpnu.ua/uk/sisn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Місце для вмісту 8">
            <a:extLst>
              <a:ext uri="{FF2B5EF4-FFF2-40B4-BE49-F238E27FC236}">
                <a16:creationId xmlns:a16="http://schemas.microsoft.com/office/drawing/2014/main" id="{1C6D9CEF-5BA0-4CE9-836A-7468B26E66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7405" y="5643716"/>
            <a:ext cx="1156450" cy="1156450"/>
          </a:xfrm>
        </p:spPr>
      </p:pic>
      <p:grpSp>
        <p:nvGrpSpPr>
          <p:cNvPr id="16" name="Групувати 15">
            <a:extLst>
              <a:ext uri="{FF2B5EF4-FFF2-40B4-BE49-F238E27FC236}">
                <a16:creationId xmlns:a16="http://schemas.microsoft.com/office/drawing/2014/main" id="{F446785F-C46B-421E-B0F9-148D1D2D8C04}"/>
              </a:ext>
            </a:extLst>
          </p:cNvPr>
          <p:cNvGrpSpPr/>
          <p:nvPr/>
        </p:nvGrpSpPr>
        <p:grpSpPr>
          <a:xfrm>
            <a:off x="-85725" y="0"/>
            <a:ext cx="1938644" cy="6860286"/>
            <a:chOff x="6761555" y="-253073"/>
            <a:chExt cx="2008819" cy="7108615"/>
          </a:xfrm>
        </p:grpSpPr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754A2772-993D-4379-9C1B-EE005232D43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r="20058"/>
            <a:stretch/>
          </p:blipFill>
          <p:spPr bwMode="auto">
            <a:xfrm>
              <a:off x="6774424" y="2308144"/>
              <a:ext cx="1995950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>
              <a:extLst>
                <a:ext uri="{FF2B5EF4-FFF2-40B4-BE49-F238E27FC236}">
                  <a16:creationId xmlns:a16="http://schemas.microsoft.com/office/drawing/2014/main" id="{6C61A793-CF74-4FDD-A0A8-929B18EFA22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t="-94" r="66"/>
            <a:stretch/>
          </p:blipFill>
          <p:spPr bwMode="auto">
            <a:xfrm>
              <a:off x="6761555" y="-253073"/>
              <a:ext cx="1995951" cy="4551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0715" y="941556"/>
            <a:ext cx="2988463" cy="2853314"/>
          </a:xfrm>
          <a:prstGeom prst="hexagon">
            <a:avLst/>
          </a:prstGeom>
          <a:solidFill>
            <a:srgbClr val="EEB5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7F72B039-A3AD-49E8-9F58-DB678D76E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26" y="1192218"/>
            <a:ext cx="1623220" cy="229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Групувати 24">
            <a:extLst>
              <a:ext uri="{FF2B5EF4-FFF2-40B4-BE49-F238E27FC236}">
                <a16:creationId xmlns:a16="http://schemas.microsoft.com/office/drawing/2014/main" id="{2BABF670-248F-4139-B5F8-DD253D333F3B}"/>
              </a:ext>
            </a:extLst>
          </p:cNvPr>
          <p:cNvGrpSpPr/>
          <p:nvPr/>
        </p:nvGrpSpPr>
        <p:grpSpPr>
          <a:xfrm>
            <a:off x="10262695" y="-5305"/>
            <a:ext cx="1995951" cy="6854994"/>
            <a:chOff x="9100981" y="-342495"/>
            <a:chExt cx="1995951" cy="6854994"/>
          </a:xfrm>
        </p:grpSpPr>
        <p:pic>
          <p:nvPicPr>
            <p:cNvPr id="26" name="Picture 4">
              <a:extLst>
                <a:ext uri="{FF2B5EF4-FFF2-40B4-BE49-F238E27FC236}">
                  <a16:creationId xmlns:a16="http://schemas.microsoft.com/office/drawing/2014/main" id="{AB330A11-3D28-4A22-A6B8-F2BABCD65C3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r="66" b="5165"/>
            <a:stretch/>
          </p:blipFill>
          <p:spPr bwMode="auto">
            <a:xfrm>
              <a:off x="9100981" y="2199989"/>
              <a:ext cx="1995951" cy="4312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C3DE8BD7-DF44-4B6E-AED6-564CA17892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t="816" r="20154" b="28502"/>
            <a:stretch/>
          </p:blipFill>
          <p:spPr bwMode="auto">
            <a:xfrm>
              <a:off x="9110813" y="-342495"/>
              <a:ext cx="1986119" cy="32141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249478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25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2003544"/>
            <a:ext cx="7886827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590550"/>
            <a:ext cx="7886827" cy="6279240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FF164B8A-F9C1-4008-911D-56B67E08203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-29130"/>
            <a:ext cx="9329833" cy="6877606"/>
          </a:xfrm>
          <a:prstGeom prst="rect">
            <a:avLst/>
          </a:prstGeom>
        </p:spPr>
      </p:pic>
      <p:pic>
        <p:nvPicPr>
          <p:cNvPr id="32" name="Місце для вмісту 4">
            <a:extLst>
              <a:ext uri="{FF2B5EF4-FFF2-40B4-BE49-F238E27FC236}">
                <a16:creationId xmlns:a16="http://schemas.microsoft.com/office/drawing/2014/main" id="{C9F48E49-D489-41FD-87BE-DEF824F854C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319584"/>
            <a:ext cx="2564687" cy="2531920"/>
          </a:xfrm>
          <a:prstGeom prst="rect">
            <a:avLst/>
          </a:prstGeom>
        </p:spPr>
      </p:pic>
      <p:pic>
        <p:nvPicPr>
          <p:cNvPr id="33" name="Місце для вмісту 10">
            <a:extLst>
              <a:ext uri="{FF2B5EF4-FFF2-40B4-BE49-F238E27FC236}">
                <a16:creationId xmlns:a16="http://schemas.microsoft.com/office/drawing/2014/main" id="{3350E97E-907B-4310-8DBC-A9B0FEFA07AC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590550"/>
            <a:ext cx="7886827" cy="6279240"/>
          </a:xfrm>
          <a:prstGeom prst="rect">
            <a:avLst/>
          </a:prstGeom>
        </p:spPr>
      </p:pic>
      <p:pic>
        <p:nvPicPr>
          <p:cNvPr id="34" name="Місце для вмісту 4">
            <a:extLst>
              <a:ext uri="{FF2B5EF4-FFF2-40B4-BE49-F238E27FC236}">
                <a16:creationId xmlns:a16="http://schemas.microsoft.com/office/drawing/2014/main" id="{80EA6B4D-B7EA-44A1-A52A-758A4B93A48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90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700" y="-13745"/>
            <a:ext cx="8438209" cy="337595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9" y="807781"/>
            <a:ext cx="6775849" cy="51647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INFORMATION TECHNOLOGIES AND COMPUTER ENGINEERING / </a:t>
            </a:r>
            <a:r>
              <a:rPr lang="uk-UA" sz="22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Інформа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uk-UA" sz="22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ційні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технології та комп’ютерна </a:t>
            </a:r>
            <a:r>
              <a:rPr lang="uk-UA" sz="22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інже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uk-UA" sz="22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нерія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міжнародний науково-технічний журнал, що видається Вінницьким національним технічним університет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ом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Це видання з відкритим доступом публікує оригінальні дослідницькі статті, теоретичні роботи та технічні нотатки з програмної інженерії, інформатики, </a:t>
            </a:r>
            <a:r>
              <a:rPr lang="uk-UA" sz="1800" kern="100" dirty="0" err="1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кібербезпеки</a:t>
            </a: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системного аналізу й захисту інформації, інформаційних систем і технологій, метрології та інформаційно-вимірювальних технологій, а також біомедичної інженерії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Мета журналу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</a:t>
            </a: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поширення актуальних результатів досліджень у зазначених галузях на глобальному й регіональному рівнях, сприяння розвитку наукової співпраці та обміну знаннями між фахівцями</a:t>
            </a:r>
            <a:r>
              <a:rPr lang="ru-RU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79943"/>
            <a:ext cx="7097354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https://itce.vn.ua/en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D8310AFA-75FA-4677-AC57-A736DA5F3A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7" t="238" r="21028" b="-238"/>
          <a:stretch/>
        </p:blipFill>
        <p:spPr bwMode="auto">
          <a:xfrm>
            <a:off x="5000" y="-13745"/>
            <a:ext cx="1948519" cy="688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Місце для вмісту 12">
            <a:extLst>
              <a:ext uri="{FF2B5EF4-FFF2-40B4-BE49-F238E27FC236}">
                <a16:creationId xmlns:a16="http://schemas.microsoft.com/office/drawing/2014/main" id="{9DFDF910-E528-47BC-A5E0-2C6E6D72D8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547" y="5784403"/>
            <a:ext cx="946637" cy="946637"/>
          </a:xfrm>
        </p:spPr>
      </p:pic>
      <p:pic>
        <p:nvPicPr>
          <p:cNvPr id="26" name="Picture 4">
            <a:extLst>
              <a:ext uri="{FF2B5EF4-FFF2-40B4-BE49-F238E27FC236}">
                <a16:creationId xmlns:a16="http://schemas.microsoft.com/office/drawing/2014/main" id="{B2CA1B75-484A-4D27-802B-75F543FBB1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8" r="80373"/>
          <a:stretch/>
        </p:blipFill>
        <p:spPr bwMode="auto">
          <a:xfrm>
            <a:off x="10009751" y="3418"/>
            <a:ext cx="2239401" cy="685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увати 15">
            <a:extLst>
              <a:ext uri="{FF2B5EF4-FFF2-40B4-BE49-F238E27FC236}">
                <a16:creationId xmlns:a16="http://schemas.microsoft.com/office/drawing/2014/main" id="{D306E1A9-35B4-461F-BD53-B27BB81C16D7}"/>
              </a:ext>
            </a:extLst>
          </p:cNvPr>
          <p:cNvGrpSpPr/>
          <p:nvPr/>
        </p:nvGrpSpPr>
        <p:grpSpPr>
          <a:xfrm>
            <a:off x="10005773" y="-30172"/>
            <a:ext cx="2244288" cy="6875641"/>
            <a:chOff x="108073" y="705796"/>
            <a:chExt cx="1988315" cy="6091447"/>
          </a:xfrm>
        </p:grpSpPr>
        <p:pic>
          <p:nvPicPr>
            <p:cNvPr id="17" name="Picture 4">
              <a:extLst>
                <a:ext uri="{FF2B5EF4-FFF2-40B4-BE49-F238E27FC236}">
                  <a16:creationId xmlns:a16="http://schemas.microsoft.com/office/drawing/2014/main" id="{96F4B74B-C62F-45FD-AEFA-78C47C0961C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2" t="1" r="78918" b="1373"/>
            <a:stretch/>
          </p:blipFill>
          <p:spPr bwMode="auto">
            <a:xfrm>
              <a:off x="108073" y="2435432"/>
              <a:ext cx="1986120" cy="43618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C181211A-E1BB-4394-9ACF-1557C4D476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97" t="47029" r="59438" b="-2"/>
            <a:stretch/>
          </p:blipFill>
          <p:spPr bwMode="auto">
            <a:xfrm flipH="1">
              <a:off x="110268" y="705796"/>
              <a:ext cx="1986120" cy="24088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Групувати 23">
            <a:extLst>
              <a:ext uri="{FF2B5EF4-FFF2-40B4-BE49-F238E27FC236}">
                <a16:creationId xmlns:a16="http://schemas.microsoft.com/office/drawing/2014/main" id="{52CD1330-DE10-4BE8-9827-1A90FE08EA51}"/>
              </a:ext>
            </a:extLst>
          </p:cNvPr>
          <p:cNvGrpSpPr/>
          <p:nvPr/>
        </p:nvGrpSpPr>
        <p:grpSpPr>
          <a:xfrm>
            <a:off x="-32860" y="-9525"/>
            <a:ext cx="1995951" cy="6854994"/>
            <a:chOff x="9100981" y="-342495"/>
            <a:chExt cx="1995951" cy="6854994"/>
          </a:xfrm>
        </p:grpSpPr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A429481A-1DE7-4AE2-9F27-D5B154150F1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r="66" b="5165"/>
            <a:stretch/>
          </p:blipFill>
          <p:spPr bwMode="auto">
            <a:xfrm>
              <a:off x="9100981" y="2199989"/>
              <a:ext cx="1995951" cy="4312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AADF0B8E-5D02-4E69-A5D8-9C7835BEA1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t="816" r="20154" b="28502"/>
            <a:stretch/>
          </p:blipFill>
          <p:spPr bwMode="auto">
            <a:xfrm>
              <a:off x="9110813" y="-342495"/>
              <a:ext cx="1986119" cy="32141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8335" y="941556"/>
            <a:ext cx="2988463" cy="2853314"/>
          </a:xfrm>
          <a:prstGeom prst="hexagon">
            <a:avLst/>
          </a:prstGeom>
          <a:solidFill>
            <a:srgbClr val="99D8D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4150A9-0E68-4938-BB2D-D45B968793B9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7609" t="7469" r="10348" b="5023"/>
          <a:stretch/>
        </p:blipFill>
        <p:spPr>
          <a:xfrm>
            <a:off x="695325" y="1123950"/>
            <a:ext cx="1615525" cy="2454790"/>
          </a:xfrm>
          <a:prstGeom prst="rect">
            <a:avLst/>
          </a:prstGeom>
          <a:ln w="19050">
            <a:solidFill>
              <a:srgbClr val="003399"/>
            </a:solidFill>
          </a:ln>
        </p:spPr>
      </p:pic>
    </p:spTree>
    <p:extLst>
      <p:ext uri="{BB962C8B-B14F-4D97-AF65-F5344CB8AC3E}">
        <p14:creationId xmlns:p14="http://schemas.microsoft.com/office/powerpoint/2010/main" val="3354038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25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583" y="2003544"/>
            <a:ext cx="7803466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197" y="609600"/>
            <a:ext cx="7886827" cy="6279240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32" name="Місце для вмісту 4">
            <a:extLst>
              <a:ext uri="{FF2B5EF4-FFF2-40B4-BE49-F238E27FC236}">
                <a16:creationId xmlns:a16="http://schemas.microsoft.com/office/drawing/2014/main" id="{E75D471A-DAE6-4116-89B7-C1FE2733B8D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-29130"/>
            <a:ext cx="9329833" cy="6877606"/>
          </a:xfrm>
          <a:prstGeom prst="rect">
            <a:avLst/>
          </a:prstGeom>
        </p:spPr>
      </p:pic>
      <p:pic>
        <p:nvPicPr>
          <p:cNvPr id="33" name="Місце для вмісту 4">
            <a:extLst>
              <a:ext uri="{FF2B5EF4-FFF2-40B4-BE49-F238E27FC236}">
                <a16:creationId xmlns:a16="http://schemas.microsoft.com/office/drawing/2014/main" id="{3D5D24FF-1F8E-4E4D-A03A-A9D118E37E4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319584"/>
            <a:ext cx="2564687" cy="2531920"/>
          </a:xfrm>
          <a:prstGeom prst="rect">
            <a:avLst/>
          </a:prstGeom>
        </p:spPr>
      </p:pic>
      <p:pic>
        <p:nvPicPr>
          <p:cNvPr id="34" name="Місце для вмісту 10">
            <a:extLst>
              <a:ext uri="{FF2B5EF4-FFF2-40B4-BE49-F238E27FC236}">
                <a16:creationId xmlns:a16="http://schemas.microsoft.com/office/drawing/2014/main" id="{6597ECD4-4662-4EC2-B768-0D63D1EFD3BE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997" y="590550"/>
            <a:ext cx="7588052" cy="6279240"/>
          </a:xfrm>
          <a:prstGeom prst="rect">
            <a:avLst/>
          </a:prstGeom>
        </p:spPr>
      </p:pic>
      <p:pic>
        <p:nvPicPr>
          <p:cNvPr id="35" name="Місце для вмісту 4">
            <a:extLst>
              <a:ext uri="{FF2B5EF4-FFF2-40B4-BE49-F238E27FC236}">
                <a16:creationId xmlns:a16="http://schemas.microsoft.com/office/drawing/2014/main" id="{DC2CD5F1-BAD8-43B3-93C7-8BBB26E4DB3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90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50" y="-23270"/>
            <a:ext cx="8601075" cy="337595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9" y="859248"/>
            <a:ext cx="6775849" cy="50465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КОМП’ЮТЕРНІ СИСТЕМИ ТА МЕРЕЖІ / Computer Systems and Networks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науковий фаховий журнал, що видається Національним університетом «Львівська політехніка» та виходить один раз на рік (листопад).</a:t>
            </a:r>
            <a:endParaRPr lang="uk-UA" sz="18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публікує завершені результати досліджень у галузі комп’ютерних систем, мереж та їхніх компонентів, створюючи платформу для обміну науковими ідеями та практичними напрацюваннями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видання висвітлюються результати досліджень із таких напрямів: актуальні проблеми комп’ютерних систем і мереж, інформаційні технології, </a:t>
            </a:r>
            <a:r>
              <a:rPr lang="uk-UA" sz="1800" kern="100" dirty="0" err="1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кіберфізичні</a:t>
            </a: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системи, цифрове опрацювання сигналів, автоматизоване </a:t>
            </a:r>
            <a:r>
              <a:rPr lang="uk-UA" sz="1800" kern="100" dirty="0" err="1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проєктування</a:t>
            </a: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керування, а також питання </a:t>
            </a:r>
            <a:r>
              <a:rPr lang="uk-UA" sz="1800" kern="100" dirty="0" err="1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кібербезпеки</a:t>
            </a: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й захисту інформації</a:t>
            </a:r>
            <a:r>
              <a:rPr lang="ru-RU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орієнтований на науковців, інженерів, аспірантів, розробників ІТ-сектору та практиків.</a:t>
            </a: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79943"/>
            <a:ext cx="7097354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https://science.lpnu.ua/uk/csn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D8310AFA-75FA-4677-AC57-A736DA5F3A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7" t="238" r="21028" b="-238"/>
          <a:stretch/>
        </p:blipFill>
        <p:spPr bwMode="auto">
          <a:xfrm>
            <a:off x="5000" y="-13745"/>
            <a:ext cx="1948519" cy="688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91DA26B0-C664-4F81-A878-CC58E9B5D9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45" r="505"/>
          <a:stretch/>
        </p:blipFill>
        <p:spPr bwMode="auto">
          <a:xfrm>
            <a:off x="-32138" y="4220"/>
            <a:ext cx="2004805" cy="684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Місце для вмісту 3">
            <a:extLst>
              <a:ext uri="{FF2B5EF4-FFF2-40B4-BE49-F238E27FC236}">
                <a16:creationId xmlns:a16="http://schemas.microsoft.com/office/drawing/2014/main" id="{E55B3A6D-4ECF-4F47-A7AA-2787EA86D6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251" y="5821674"/>
            <a:ext cx="917610" cy="917610"/>
          </a:xfrm>
        </p:spPr>
      </p:pic>
      <p:grpSp>
        <p:nvGrpSpPr>
          <p:cNvPr id="22" name="Групувати 21">
            <a:extLst>
              <a:ext uri="{FF2B5EF4-FFF2-40B4-BE49-F238E27FC236}">
                <a16:creationId xmlns:a16="http://schemas.microsoft.com/office/drawing/2014/main" id="{267D9A39-BCB4-40A8-942D-B13F24A0BA70}"/>
              </a:ext>
            </a:extLst>
          </p:cNvPr>
          <p:cNvGrpSpPr/>
          <p:nvPr/>
        </p:nvGrpSpPr>
        <p:grpSpPr>
          <a:xfrm>
            <a:off x="-132513" y="7361"/>
            <a:ext cx="2111099" cy="6838108"/>
            <a:chOff x="4464461" y="-2231"/>
            <a:chExt cx="2111099" cy="6838108"/>
          </a:xfrm>
        </p:grpSpPr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56F420E1-AE6A-4549-9CA7-068243AB564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31" r="38782"/>
            <a:stretch/>
          </p:blipFill>
          <p:spPr bwMode="auto">
            <a:xfrm>
              <a:off x="4464461" y="2288479"/>
              <a:ext cx="2111099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855DDED3-A1B3-4E75-8AB2-B9BD7B4A93A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34" t="31457" r="58675"/>
            <a:stretch/>
          </p:blipFill>
          <p:spPr bwMode="auto">
            <a:xfrm>
              <a:off x="4470928" y="-2231"/>
              <a:ext cx="2090956" cy="31169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8335" y="941556"/>
            <a:ext cx="2988463" cy="2853314"/>
          </a:xfrm>
          <a:prstGeom prst="hexagon">
            <a:avLst/>
          </a:prstGeom>
          <a:solidFill>
            <a:srgbClr val="FF5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7D10AB0-4892-4D0D-86B4-9141CD1004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16" y="1189214"/>
            <a:ext cx="1674481" cy="238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Групувати 25">
            <a:extLst>
              <a:ext uri="{FF2B5EF4-FFF2-40B4-BE49-F238E27FC236}">
                <a16:creationId xmlns:a16="http://schemas.microsoft.com/office/drawing/2014/main" id="{657D2FEB-1CBF-461B-9976-5C596451B606}"/>
              </a:ext>
            </a:extLst>
          </p:cNvPr>
          <p:cNvGrpSpPr/>
          <p:nvPr/>
        </p:nvGrpSpPr>
        <p:grpSpPr>
          <a:xfrm>
            <a:off x="10335341" y="4119"/>
            <a:ext cx="1938644" cy="6860286"/>
            <a:chOff x="6761555" y="-253073"/>
            <a:chExt cx="2008819" cy="7108615"/>
          </a:xfrm>
        </p:grpSpPr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53ADB4BD-7276-493B-AB3C-B0678A67D72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r="20058"/>
            <a:stretch/>
          </p:blipFill>
          <p:spPr bwMode="auto">
            <a:xfrm>
              <a:off x="6774424" y="2308144"/>
              <a:ext cx="1995950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>
              <a:extLst>
                <a:ext uri="{FF2B5EF4-FFF2-40B4-BE49-F238E27FC236}">
                  <a16:creationId xmlns:a16="http://schemas.microsoft.com/office/drawing/2014/main" id="{7D387DD3-E7A4-4D26-BF33-FAD7FE5E619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t="-94" r="66"/>
            <a:stretch/>
          </p:blipFill>
          <p:spPr bwMode="auto">
            <a:xfrm>
              <a:off x="6761555" y="-253073"/>
              <a:ext cx="1995951" cy="4551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843493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274" y="2008524"/>
            <a:ext cx="7886827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147" y="590550"/>
            <a:ext cx="7886827" cy="6279240"/>
          </a:xfrm>
          <a:prstGeom prst="rect">
            <a:avLst/>
          </a:prstGeom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13CCF7D3-EF07-44F1-AF1F-6C18E7F16F5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-19605"/>
            <a:ext cx="9329833" cy="6877606"/>
          </a:xfrm>
          <a:prstGeom prst="rect">
            <a:avLst/>
          </a:prstGeom>
        </p:spPr>
      </p:pic>
      <p:pic>
        <p:nvPicPr>
          <p:cNvPr id="32" name="Місце для вмісту 4">
            <a:extLst>
              <a:ext uri="{FF2B5EF4-FFF2-40B4-BE49-F238E27FC236}">
                <a16:creationId xmlns:a16="http://schemas.microsoft.com/office/drawing/2014/main" id="{D651AC04-BD16-4209-BD82-33A886FBBFF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319584"/>
            <a:ext cx="2564687" cy="2531920"/>
          </a:xfrm>
          <a:prstGeom prst="rect">
            <a:avLst/>
          </a:prstGeom>
        </p:spPr>
      </p:pic>
      <p:pic>
        <p:nvPicPr>
          <p:cNvPr id="33" name="Місце для вмісту 10">
            <a:extLst>
              <a:ext uri="{FF2B5EF4-FFF2-40B4-BE49-F238E27FC236}">
                <a16:creationId xmlns:a16="http://schemas.microsoft.com/office/drawing/2014/main" id="{F521D997-3894-44F1-9534-9824BF2A7DC4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231" y="590550"/>
            <a:ext cx="7665818" cy="6279240"/>
          </a:xfrm>
          <a:prstGeom prst="rect">
            <a:avLst/>
          </a:prstGeom>
        </p:spPr>
      </p:pic>
      <p:pic>
        <p:nvPicPr>
          <p:cNvPr id="34" name="Місце для вмісту 4">
            <a:extLst>
              <a:ext uri="{FF2B5EF4-FFF2-40B4-BE49-F238E27FC236}">
                <a16:creationId xmlns:a16="http://schemas.microsoft.com/office/drawing/2014/main" id="{793FFD61-1C51-4956-A78A-A132EF7A351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90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506" y="-13745"/>
            <a:ext cx="8244403" cy="337595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9" y="1119198"/>
            <a:ext cx="6775849" cy="49009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БЕЗПЕКА ІНФОРМАЦІЇ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науковий фаховий журнал, який базується на кафедрі Безпеки інформаційних технологій Національного авіаційного університету. Журнал публікується регулярно (кілька разів на рік) та призначений для науковців, інженерів, аспірантів і практиків у галузі інформаційної безпеки.</a:t>
            </a:r>
            <a:endParaRPr lang="uk-UA" sz="18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публікує оригінальні дослідницькі статті, теоретичні роботи та технічні повідомлення, що стосуються захисту інформаційних систем, </a:t>
            </a:r>
            <a:r>
              <a:rPr lang="uk-UA" sz="1800" kern="1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кібербезпеки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безпеки комп’ютерних мереж, криптографії, </a:t>
            </a:r>
            <a:r>
              <a:rPr lang="uk-UA" sz="1800" kern="1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стеганографії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моделей управління доступом та інших актуальних тем у галузі безпеки інформації</a:t>
            </a: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20951"/>
            <a:ext cx="7195100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https://jrnl.nau.edu.ua/index.php/Infosecurity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" name="Місце для вмісту 7">
            <a:extLst>
              <a:ext uri="{FF2B5EF4-FFF2-40B4-BE49-F238E27FC236}">
                <a16:creationId xmlns:a16="http://schemas.microsoft.com/office/drawing/2014/main" id="{EAA2E7A4-2B2B-4EFA-BA1D-6F3EC5B22A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905" y="4851399"/>
            <a:ext cx="1325564" cy="1325564"/>
          </a:xfrm>
        </p:spPr>
      </p:pic>
      <p:grpSp>
        <p:nvGrpSpPr>
          <p:cNvPr id="16" name="Групувати 15">
            <a:extLst>
              <a:ext uri="{FF2B5EF4-FFF2-40B4-BE49-F238E27FC236}">
                <a16:creationId xmlns:a16="http://schemas.microsoft.com/office/drawing/2014/main" id="{AA1BFFAE-5B3F-4A6A-B77D-2E20DF29F010}"/>
              </a:ext>
            </a:extLst>
          </p:cNvPr>
          <p:cNvGrpSpPr/>
          <p:nvPr/>
        </p:nvGrpSpPr>
        <p:grpSpPr>
          <a:xfrm>
            <a:off x="10223777" y="-19223"/>
            <a:ext cx="2051691" cy="6874977"/>
            <a:chOff x="4565934" y="-1432723"/>
            <a:chExt cx="2051691" cy="6874977"/>
          </a:xfrm>
        </p:grpSpPr>
        <p:pic>
          <p:nvPicPr>
            <p:cNvPr id="22" name="Picture 4">
              <a:extLst>
                <a:ext uri="{FF2B5EF4-FFF2-40B4-BE49-F238E27FC236}">
                  <a16:creationId xmlns:a16="http://schemas.microsoft.com/office/drawing/2014/main" id="{2A39ECE7-AF19-498A-A731-7A115C31F8D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31" r="39405" b="30391"/>
            <a:stretch/>
          </p:blipFill>
          <p:spPr bwMode="auto">
            <a:xfrm>
              <a:off x="4570490" y="2276847"/>
              <a:ext cx="2047135" cy="3165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EFE8D6FB-B16B-4125-9312-D43CCE31CB7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60" r="58221"/>
            <a:stretch/>
          </p:blipFill>
          <p:spPr bwMode="auto">
            <a:xfrm>
              <a:off x="4565934" y="-1432723"/>
              <a:ext cx="2042472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Групувати 24">
            <a:extLst>
              <a:ext uri="{FF2B5EF4-FFF2-40B4-BE49-F238E27FC236}">
                <a16:creationId xmlns:a16="http://schemas.microsoft.com/office/drawing/2014/main" id="{5CEACA4E-4851-4D4C-9BE9-0D5974A5BB3C}"/>
              </a:ext>
            </a:extLst>
          </p:cNvPr>
          <p:cNvGrpSpPr/>
          <p:nvPr/>
        </p:nvGrpSpPr>
        <p:grpSpPr>
          <a:xfrm>
            <a:off x="1070" y="5782"/>
            <a:ext cx="1995951" cy="6854994"/>
            <a:chOff x="9100981" y="-342495"/>
            <a:chExt cx="1995951" cy="6854994"/>
          </a:xfrm>
        </p:grpSpPr>
        <p:pic>
          <p:nvPicPr>
            <p:cNvPr id="26" name="Picture 4">
              <a:extLst>
                <a:ext uri="{FF2B5EF4-FFF2-40B4-BE49-F238E27FC236}">
                  <a16:creationId xmlns:a16="http://schemas.microsoft.com/office/drawing/2014/main" id="{05C6F921-9989-4198-BACC-C36991FA39C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r="66" b="5165"/>
            <a:stretch/>
          </p:blipFill>
          <p:spPr bwMode="auto">
            <a:xfrm>
              <a:off x="9100981" y="2199989"/>
              <a:ext cx="1995951" cy="4312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9B73790D-5FF6-4E30-818B-A8DBEE861B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t="816" r="20154" b="28502"/>
            <a:stretch/>
          </p:blipFill>
          <p:spPr bwMode="auto">
            <a:xfrm>
              <a:off x="9110813" y="-342495"/>
              <a:ext cx="1986119" cy="32141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0715" y="941556"/>
            <a:ext cx="2988463" cy="2853314"/>
          </a:xfrm>
          <a:prstGeom prst="hexagon">
            <a:avLst/>
          </a:prstGeom>
          <a:solidFill>
            <a:srgbClr val="EEB5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28403AB-36F9-41C0-A05F-2719758B7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36" y="1208196"/>
            <a:ext cx="1631960" cy="231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2394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25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2003544"/>
            <a:ext cx="7886827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3" y="590550"/>
            <a:ext cx="8115556" cy="6279240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26" name="Місце для вмісту 4">
            <a:extLst>
              <a:ext uri="{FF2B5EF4-FFF2-40B4-BE49-F238E27FC236}">
                <a16:creationId xmlns:a16="http://schemas.microsoft.com/office/drawing/2014/main" id="{A28998F2-E39B-4837-A1AE-825FB3E89DF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-29130"/>
            <a:ext cx="9329833" cy="6877606"/>
          </a:xfrm>
          <a:prstGeom prst="rect">
            <a:avLst/>
          </a:prstGeom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F1A82666-7E86-403C-B2AE-49F7786E802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319584"/>
            <a:ext cx="2564687" cy="2531920"/>
          </a:xfrm>
          <a:prstGeom prst="rect">
            <a:avLst/>
          </a:prstGeom>
        </p:spPr>
      </p:pic>
      <p:pic>
        <p:nvPicPr>
          <p:cNvPr id="32" name="Місце для вмісту 10">
            <a:extLst>
              <a:ext uri="{FF2B5EF4-FFF2-40B4-BE49-F238E27FC236}">
                <a16:creationId xmlns:a16="http://schemas.microsoft.com/office/drawing/2014/main" id="{52FFE368-BA8D-486A-A225-6AFA3907EBC8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850" y="590550"/>
            <a:ext cx="7810199" cy="6279240"/>
          </a:xfrm>
          <a:prstGeom prst="rect">
            <a:avLst/>
          </a:prstGeom>
        </p:spPr>
      </p:pic>
      <p:pic>
        <p:nvPicPr>
          <p:cNvPr id="33" name="Місце для вмісту 4">
            <a:extLst>
              <a:ext uri="{FF2B5EF4-FFF2-40B4-BE49-F238E27FC236}">
                <a16:creationId xmlns:a16="http://schemas.microsoft.com/office/drawing/2014/main" id="{5963E376-FEAC-41DC-8283-BDE3278E028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90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831" y="-13745"/>
            <a:ext cx="8483469" cy="337595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9" y="807781"/>
            <a:ext cx="6775849" cy="51647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РАДІОЕЛЕКТРОНІКА, ІНФОРМАТИКА, УПРАВЛІННЯ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/ Radio Electronics, Computer Science, Control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науковий фаховий журнал, який видається Національним університетом «Запорізька політехніка». Журнал орієнтований на науковців, викладачів, аспірантів, інженерів та фахівців у галузях комп’ютерних наук, інформаційних технологій, радіоелектроніки та систем управління.</a:t>
            </a:r>
            <a:endParaRPr lang="uk-UA" sz="18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видання публікуються результати завершених досліджень і прикладні розробки з таких напрямів: комп’ютерні системи та мережі, програмування та алгоритмічні методи; штучний інтелект, моделювання та аналіз процесів; інформаційні технології та обробка сигналів і зображень; радіоелектронні системи, телекомунікації та технічні засоби управління; автоматизовані та інтелектуальні системи керування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79943"/>
            <a:ext cx="7097354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https://ric.zp.edu.ua/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D8310AFA-75FA-4677-AC57-A736DA5F3A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7" t="238" r="21028" b="-238"/>
          <a:stretch/>
        </p:blipFill>
        <p:spPr bwMode="auto">
          <a:xfrm>
            <a:off x="5000" y="-13745"/>
            <a:ext cx="1948519" cy="688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Місце для вмісту 11">
            <a:extLst>
              <a:ext uri="{FF2B5EF4-FFF2-40B4-BE49-F238E27FC236}">
                <a16:creationId xmlns:a16="http://schemas.microsoft.com/office/drawing/2014/main" id="{C4140630-0AAD-418A-BEB2-FDA80B3677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596" y="5895974"/>
            <a:ext cx="902931" cy="902931"/>
          </a:xfrm>
        </p:spPr>
      </p:pic>
      <p:grpSp>
        <p:nvGrpSpPr>
          <p:cNvPr id="16" name="Групувати 15">
            <a:extLst>
              <a:ext uri="{FF2B5EF4-FFF2-40B4-BE49-F238E27FC236}">
                <a16:creationId xmlns:a16="http://schemas.microsoft.com/office/drawing/2014/main" id="{E8DEA25D-EFA1-434E-815F-300308FDE89D}"/>
              </a:ext>
            </a:extLst>
          </p:cNvPr>
          <p:cNvGrpSpPr/>
          <p:nvPr/>
        </p:nvGrpSpPr>
        <p:grpSpPr>
          <a:xfrm>
            <a:off x="-308522" y="-30172"/>
            <a:ext cx="2244288" cy="6875641"/>
            <a:chOff x="108073" y="705796"/>
            <a:chExt cx="1988315" cy="6091447"/>
          </a:xfrm>
        </p:grpSpPr>
        <p:pic>
          <p:nvPicPr>
            <p:cNvPr id="17" name="Picture 4">
              <a:extLst>
                <a:ext uri="{FF2B5EF4-FFF2-40B4-BE49-F238E27FC236}">
                  <a16:creationId xmlns:a16="http://schemas.microsoft.com/office/drawing/2014/main" id="{E6ABBF15-C376-4C3F-A80B-B846132331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2" t="1" r="78918" b="1373"/>
            <a:stretch/>
          </p:blipFill>
          <p:spPr bwMode="auto">
            <a:xfrm>
              <a:off x="108073" y="2435432"/>
              <a:ext cx="1986120" cy="43618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>
              <a:extLst>
                <a:ext uri="{FF2B5EF4-FFF2-40B4-BE49-F238E27FC236}">
                  <a16:creationId xmlns:a16="http://schemas.microsoft.com/office/drawing/2014/main" id="{4F453875-5C32-4048-9980-EC493909D68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97" t="47029" r="59438" b="-2"/>
            <a:stretch/>
          </p:blipFill>
          <p:spPr bwMode="auto">
            <a:xfrm flipH="1">
              <a:off x="110268" y="705796"/>
              <a:ext cx="1986120" cy="24088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8335" y="941556"/>
            <a:ext cx="2988463" cy="2853314"/>
          </a:xfrm>
          <a:prstGeom prst="hexagon">
            <a:avLst/>
          </a:prstGeom>
          <a:solidFill>
            <a:srgbClr val="99D8D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5308208-F974-4B7A-A97B-BA1059FDBF2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6149" y="1177158"/>
            <a:ext cx="1638428" cy="2331609"/>
          </a:xfrm>
          <a:prstGeom prst="rect">
            <a:avLst/>
          </a:prstGeom>
        </p:spPr>
      </p:pic>
      <p:grpSp>
        <p:nvGrpSpPr>
          <p:cNvPr id="24" name="Групувати 23">
            <a:extLst>
              <a:ext uri="{FF2B5EF4-FFF2-40B4-BE49-F238E27FC236}">
                <a16:creationId xmlns:a16="http://schemas.microsoft.com/office/drawing/2014/main" id="{6C43BA81-3483-49BF-A53A-7D04C28F874D}"/>
              </a:ext>
            </a:extLst>
          </p:cNvPr>
          <p:cNvGrpSpPr/>
          <p:nvPr/>
        </p:nvGrpSpPr>
        <p:grpSpPr>
          <a:xfrm>
            <a:off x="10335341" y="4119"/>
            <a:ext cx="1938644" cy="6860286"/>
            <a:chOff x="6761555" y="-253073"/>
            <a:chExt cx="2008819" cy="7108615"/>
          </a:xfrm>
        </p:grpSpPr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7AB7364E-1B39-43D6-9A3E-B595BE0184A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r="20058"/>
            <a:stretch/>
          </p:blipFill>
          <p:spPr bwMode="auto">
            <a:xfrm>
              <a:off x="6774424" y="2308144"/>
              <a:ext cx="1995950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02BA74F3-DC4A-48F3-8508-99030700690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t="-94" r="66"/>
            <a:stretch/>
          </p:blipFill>
          <p:spPr bwMode="auto">
            <a:xfrm>
              <a:off x="6761555" y="-253073"/>
              <a:ext cx="1995951" cy="4551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75492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25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2003544"/>
            <a:ext cx="7886827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590550"/>
            <a:ext cx="7886827" cy="6279240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32" name="Місце для вмісту 4">
            <a:extLst>
              <a:ext uri="{FF2B5EF4-FFF2-40B4-BE49-F238E27FC236}">
                <a16:creationId xmlns:a16="http://schemas.microsoft.com/office/drawing/2014/main" id="{7E79F40F-96FE-4604-8D3F-7FA57017DEF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-29130"/>
            <a:ext cx="9329833" cy="6877606"/>
          </a:xfrm>
          <a:prstGeom prst="rect">
            <a:avLst/>
          </a:prstGeom>
        </p:spPr>
      </p:pic>
      <p:pic>
        <p:nvPicPr>
          <p:cNvPr id="33" name="Місце для вмісту 4">
            <a:extLst>
              <a:ext uri="{FF2B5EF4-FFF2-40B4-BE49-F238E27FC236}">
                <a16:creationId xmlns:a16="http://schemas.microsoft.com/office/drawing/2014/main" id="{62F93ABB-44EC-4F4B-BE3E-AB2DDC2C6C1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319584"/>
            <a:ext cx="2564687" cy="2531920"/>
          </a:xfrm>
          <a:prstGeom prst="rect">
            <a:avLst/>
          </a:prstGeom>
        </p:spPr>
      </p:pic>
      <p:pic>
        <p:nvPicPr>
          <p:cNvPr id="34" name="Місце для вмісту 10">
            <a:extLst>
              <a:ext uri="{FF2B5EF4-FFF2-40B4-BE49-F238E27FC236}">
                <a16:creationId xmlns:a16="http://schemas.microsoft.com/office/drawing/2014/main" id="{AE283B36-2C98-4200-A548-0526BF99358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820" y="590550"/>
            <a:ext cx="7733229" cy="6279240"/>
          </a:xfrm>
          <a:prstGeom prst="rect">
            <a:avLst/>
          </a:prstGeom>
        </p:spPr>
      </p:pic>
      <p:pic>
        <p:nvPicPr>
          <p:cNvPr id="35" name="Місце для вмісту 4">
            <a:extLst>
              <a:ext uri="{FF2B5EF4-FFF2-40B4-BE49-F238E27FC236}">
                <a16:creationId xmlns:a16="http://schemas.microsoft.com/office/drawing/2014/main" id="{0410047A-223D-4E15-BE2E-98DE23559EB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9046"/>
          </a:xfrm>
          <a:prstGeom prst="rect">
            <a:avLst/>
          </a:prstGeom>
        </p:spPr>
      </p:pic>
      <p:pic>
        <p:nvPicPr>
          <p:cNvPr id="36" name="Місце для вмісту 4">
            <a:extLst>
              <a:ext uri="{FF2B5EF4-FFF2-40B4-BE49-F238E27FC236}">
                <a16:creationId xmlns:a16="http://schemas.microsoft.com/office/drawing/2014/main" id="{0A33A349-801B-41DC-9536-0F421A202E2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559783" y="123270"/>
            <a:ext cx="9329833" cy="6726527"/>
          </a:xfrm>
          <a:prstGeom prst="rect">
            <a:avLst/>
          </a:prstGeom>
        </p:spPr>
      </p:pic>
      <p:pic>
        <p:nvPicPr>
          <p:cNvPr id="37" name="Місце для вмісту 4">
            <a:extLst>
              <a:ext uri="{FF2B5EF4-FFF2-40B4-BE49-F238E27FC236}">
                <a16:creationId xmlns:a16="http://schemas.microsoft.com/office/drawing/2014/main" id="{A0F2BF91-1DB2-4678-9802-0CE908F10DC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8086952" y="129084"/>
            <a:ext cx="2564687" cy="2531920"/>
          </a:xfrm>
          <a:prstGeom prst="rect">
            <a:avLst/>
          </a:prstGeom>
        </p:spPr>
      </p:pic>
      <p:pic>
        <p:nvPicPr>
          <p:cNvPr id="38" name="Місце для вмісту 10">
            <a:extLst>
              <a:ext uri="{FF2B5EF4-FFF2-40B4-BE49-F238E27FC236}">
                <a16:creationId xmlns:a16="http://schemas.microsoft.com/office/drawing/2014/main" id="{F1F70395-EDB4-4B98-BD59-3EE575C7737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622" y="514350"/>
            <a:ext cx="7886827" cy="6351438"/>
          </a:xfrm>
          <a:prstGeom prst="rect">
            <a:avLst/>
          </a:prstGeom>
        </p:spPr>
      </p:pic>
      <p:pic>
        <p:nvPicPr>
          <p:cNvPr id="39" name="Місце для вмісту 4">
            <a:extLst>
              <a:ext uri="{FF2B5EF4-FFF2-40B4-BE49-F238E27FC236}">
                <a16:creationId xmlns:a16="http://schemas.microsoft.com/office/drawing/2014/main" id="{B460BD2F-63DB-4539-83DA-D0DC55B30B4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379158" y="6353114"/>
            <a:ext cx="9170381" cy="5090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092" y="-13745"/>
            <a:ext cx="8265818" cy="337595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9" y="723900"/>
            <a:ext cx="6775849" cy="51819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РАДІОЕЛЕКТРОННІ ТА КОМП’ЮТЕРНІ СИСТЕМИ / </a:t>
            </a:r>
            <a:r>
              <a:rPr lang="en-US" sz="22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Radioelectronic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Computer Systems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7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науковий фаховий журнал, що видається Національним аерокосмічним університетом імені М. Є. Жуковського «Харківський авіаційний інститут». Видання орієнтоване на науковців, інженерів, аспірантів та фахівців, які працюють у галузях комп’ютерних наук, радіоелектроніки, телекомунікацій та систем управління.</a:t>
            </a:r>
            <a:endParaRPr lang="uk-UA" sz="17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публікує результати досліджень із таких напрямів: розробка й удосконалення комп’ютерних систем та мереж; інформаційні технології та штучний інтелект; радіоелектронні засоби, системи зв’язку та телекомунікації; автоматизовані та інтелектуальні системи управління; обробка сигналів, зображень і даних; моделювання складних технічних і </a:t>
            </a:r>
            <a:r>
              <a:rPr lang="uk-UA" sz="1700" kern="100" dirty="0" err="1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кіберфізичних</a:t>
            </a:r>
            <a:r>
              <a:rPr lang="uk-UA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систем</a:t>
            </a:r>
            <a:r>
              <a:rPr lang="uk-UA" sz="17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Видання створює інформаційний простір для обміну науковими ідеями, інноваційними технологіями та практичними розробками, сприяючи розвитку сучасної радіоелектроніки та комп’ютерних технологій.</a:t>
            </a: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79943"/>
            <a:ext cx="7097354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http://nti.khai.edu/ojs/index.php/reks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73923FF4-E84B-4487-81D8-181D4B3E8D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6" r="45579"/>
          <a:stretch/>
        </p:blipFill>
        <p:spPr bwMode="auto">
          <a:xfrm>
            <a:off x="10157833" y="-2438"/>
            <a:ext cx="2100571" cy="685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Місце для вмісту 16">
            <a:extLst>
              <a:ext uri="{FF2B5EF4-FFF2-40B4-BE49-F238E27FC236}">
                <a16:creationId xmlns:a16="http://schemas.microsoft.com/office/drawing/2014/main" id="{0405E709-3819-4A29-A06D-AEDFAD03DC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443" y="5829646"/>
            <a:ext cx="977398" cy="977398"/>
          </a:xfrm>
        </p:spPr>
      </p:pic>
      <p:grpSp>
        <p:nvGrpSpPr>
          <p:cNvPr id="20" name="Групувати 19">
            <a:extLst>
              <a:ext uri="{FF2B5EF4-FFF2-40B4-BE49-F238E27FC236}">
                <a16:creationId xmlns:a16="http://schemas.microsoft.com/office/drawing/2014/main" id="{143BA383-8359-444F-B7C7-CAE437351E14}"/>
              </a:ext>
            </a:extLst>
          </p:cNvPr>
          <p:cNvGrpSpPr/>
          <p:nvPr/>
        </p:nvGrpSpPr>
        <p:grpSpPr>
          <a:xfrm>
            <a:off x="-32860" y="-9525"/>
            <a:ext cx="1995951" cy="6854994"/>
            <a:chOff x="9100981" y="-342495"/>
            <a:chExt cx="1995951" cy="6854994"/>
          </a:xfrm>
        </p:grpSpPr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DDF0A06C-DDC7-4B0E-98B4-F3A9CFD02E2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r="66" b="5165"/>
            <a:stretch/>
          </p:blipFill>
          <p:spPr bwMode="auto">
            <a:xfrm>
              <a:off x="9100981" y="2199989"/>
              <a:ext cx="1995951" cy="4312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37361A2F-2F92-41E3-B54A-1A4DAE7A58D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t="816" r="20154" b="28502"/>
            <a:stretch/>
          </p:blipFill>
          <p:spPr bwMode="auto">
            <a:xfrm>
              <a:off x="9110813" y="-342495"/>
              <a:ext cx="1986119" cy="32141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8335" y="941556"/>
            <a:ext cx="2988463" cy="2853314"/>
          </a:xfrm>
          <a:prstGeom prst="hexagon">
            <a:avLst/>
          </a:prstGeom>
          <a:solidFill>
            <a:srgbClr val="FF5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5FEF306-90B7-4002-8A2B-7B0A854C3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11" y="1196163"/>
            <a:ext cx="1663965" cy="233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Групувати 25">
            <a:extLst>
              <a:ext uri="{FF2B5EF4-FFF2-40B4-BE49-F238E27FC236}">
                <a16:creationId xmlns:a16="http://schemas.microsoft.com/office/drawing/2014/main" id="{257FD35C-0D10-41E1-B440-2F48DBD27602}"/>
              </a:ext>
            </a:extLst>
          </p:cNvPr>
          <p:cNvGrpSpPr/>
          <p:nvPr/>
        </p:nvGrpSpPr>
        <p:grpSpPr>
          <a:xfrm>
            <a:off x="10153778" y="7361"/>
            <a:ext cx="2111099" cy="6838108"/>
            <a:chOff x="4464461" y="-2231"/>
            <a:chExt cx="2111099" cy="6838108"/>
          </a:xfrm>
        </p:grpSpPr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3FC24AB5-F795-4771-9E8F-76A9250BBC6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31" r="38782"/>
            <a:stretch/>
          </p:blipFill>
          <p:spPr bwMode="auto">
            <a:xfrm>
              <a:off x="4464461" y="2288479"/>
              <a:ext cx="2111099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>
              <a:extLst>
                <a:ext uri="{FF2B5EF4-FFF2-40B4-BE49-F238E27FC236}">
                  <a16:creationId xmlns:a16="http://schemas.microsoft.com/office/drawing/2014/main" id="{5A8E941A-96A7-4411-95C4-EAC618D6477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34" t="31457" r="58675"/>
            <a:stretch/>
          </p:blipFill>
          <p:spPr bwMode="auto">
            <a:xfrm>
              <a:off x="4470928" y="-2231"/>
              <a:ext cx="2090956" cy="31169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740186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2003544"/>
            <a:ext cx="7886827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247650"/>
            <a:ext cx="8347462" cy="6622140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A9D04A45-7078-4D4F-AE37-291059A973B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14784"/>
            <a:ext cx="9329833" cy="6833692"/>
          </a:xfrm>
          <a:prstGeom prst="rect">
            <a:avLst/>
          </a:prstGeom>
        </p:spPr>
      </p:pic>
      <p:pic>
        <p:nvPicPr>
          <p:cNvPr id="32" name="Місце для вмісту 4">
            <a:extLst>
              <a:ext uri="{FF2B5EF4-FFF2-40B4-BE49-F238E27FC236}">
                <a16:creationId xmlns:a16="http://schemas.microsoft.com/office/drawing/2014/main" id="{D3A6F689-1893-4EDA-93E9-23960D9F5F8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14784"/>
            <a:ext cx="2564687" cy="2531920"/>
          </a:xfrm>
          <a:prstGeom prst="rect">
            <a:avLst/>
          </a:prstGeom>
        </p:spPr>
      </p:pic>
      <p:pic>
        <p:nvPicPr>
          <p:cNvPr id="33" name="Місце для вмісту 10">
            <a:extLst>
              <a:ext uri="{FF2B5EF4-FFF2-40B4-BE49-F238E27FC236}">
                <a16:creationId xmlns:a16="http://schemas.microsoft.com/office/drawing/2014/main" id="{FFFC74B0-C32A-4626-9364-690F1EFEEA84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0" y="245503"/>
            <a:ext cx="8118733" cy="6624287"/>
          </a:xfrm>
          <a:prstGeom prst="rect">
            <a:avLst/>
          </a:prstGeom>
        </p:spPr>
      </p:pic>
      <p:pic>
        <p:nvPicPr>
          <p:cNvPr id="34" name="Місце для вмісту 4">
            <a:extLst>
              <a:ext uri="{FF2B5EF4-FFF2-40B4-BE49-F238E27FC236}">
                <a16:creationId xmlns:a16="http://schemas.microsoft.com/office/drawing/2014/main" id="{99D85C51-EAF0-46C8-90C1-90D97B9FDD3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486525"/>
            <a:ext cx="9327292" cy="3947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316" y="-13745"/>
            <a:ext cx="8723121" cy="204748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58699" y="371475"/>
            <a:ext cx="7353842" cy="56962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ЦИФРОВА ПЛАТФОРМА: ІНФОРМАЦІЙНІ ТЕХНОЛОГІЇ В СОЦІОКУЛЬТУРНІЙ СФЕРІ / </a:t>
            </a:r>
            <a:r>
              <a:rPr lang="de-DE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Digital </a:t>
            </a:r>
            <a:r>
              <a:rPr lang="de-DE" sz="2000" b="1" kern="100" dirty="0" err="1">
                <a:solidFill>
                  <a:srgbClr val="000000"/>
                </a:solidFill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de-DE" sz="20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latform</a:t>
            </a:r>
            <a:r>
              <a:rPr lang="de-DE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de-DE" sz="20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information</a:t>
            </a:r>
            <a:r>
              <a:rPr lang="de-DE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0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technologies</a:t>
            </a:r>
            <a:r>
              <a:rPr lang="de-DE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lang="de-DE" sz="20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socio</a:t>
            </a:r>
            <a:r>
              <a:rPr lang="de-DE" sz="2000" b="1" kern="100" dirty="0" err="1">
                <a:solidFill>
                  <a:srgbClr val="000000"/>
                </a:solidFill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de-DE" sz="20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ultural</a:t>
            </a:r>
            <a:r>
              <a:rPr lang="de-DE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0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sphere</a:t>
            </a:r>
            <a:r>
              <a:rPr lang="en-US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науковий фаховий журнал, що видається Київським національним університетом культури і мистецтв. Видання орієнтоване на науковців, викладачів, аспірантів та фахівців у галузях інформаційних технологій, комп’ютерної графіки, мультимедіа, цифрових платформ та ІТ у соціокультурній сфері.</a:t>
            </a:r>
            <a:endParaRPr lang="uk-UA" sz="18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публікує результати досліджень і практичні матеріали з таких напрямів: цифрові технології та програмне забезпечення для соціокультурних </a:t>
            </a:r>
            <a:r>
              <a:rPr lang="uk-UA" sz="1800" kern="1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проєктів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інформаційні системи та платформи управління культурними і освітніми ресурсами; мультимедійні технології, віртуальна та доповнена реальність; цифрове моделювання, візуалізація та інтерфейси; </a:t>
            </a:r>
            <a:r>
              <a:rPr lang="uk-UA" sz="1800" kern="1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кібербезпека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захист даних у соціокультурній сфері; інтеграція ІТ у мистецтво, освіту та культурні практики</a:t>
            </a: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Видання створює платформу для обміну науковими ідеями, інноваційними методами та практичними розробками, сприяючи розвитку цифрових технологій у соціокультурній сфері.</a:t>
            </a: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106676"/>
            <a:ext cx="7195100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http://infotech-soccult.knukim.edu.ua/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id="{FBFDC797-259C-4738-AA77-F8C5B3A6D6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79" r="65379"/>
          <a:stretch/>
        </p:blipFill>
        <p:spPr bwMode="auto">
          <a:xfrm>
            <a:off x="10481813" y="-11963"/>
            <a:ext cx="1765494" cy="687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Місце для вмісту 20">
            <a:extLst>
              <a:ext uri="{FF2B5EF4-FFF2-40B4-BE49-F238E27FC236}">
                <a16:creationId xmlns:a16="http://schemas.microsoft.com/office/drawing/2014/main" id="{D8D66142-D4DB-485C-94C0-6ECE6228BE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415" y="5958770"/>
            <a:ext cx="794544" cy="794544"/>
          </a:xfrm>
        </p:spPr>
      </p:pic>
      <p:grpSp>
        <p:nvGrpSpPr>
          <p:cNvPr id="16" name="Групувати 15">
            <a:extLst>
              <a:ext uri="{FF2B5EF4-FFF2-40B4-BE49-F238E27FC236}">
                <a16:creationId xmlns:a16="http://schemas.microsoft.com/office/drawing/2014/main" id="{C60A0A4D-1F3A-41FB-BA44-394ABCD7C254}"/>
              </a:ext>
            </a:extLst>
          </p:cNvPr>
          <p:cNvGrpSpPr/>
          <p:nvPr/>
        </p:nvGrpSpPr>
        <p:grpSpPr>
          <a:xfrm>
            <a:off x="-80707" y="-1974"/>
            <a:ext cx="2051691" cy="6874977"/>
            <a:chOff x="4565934" y="-1432723"/>
            <a:chExt cx="2051691" cy="6874977"/>
          </a:xfrm>
        </p:grpSpPr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C0D5DA91-9B8F-47C0-B74C-20F4F1F7B02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31" r="39405" b="30391"/>
            <a:stretch/>
          </p:blipFill>
          <p:spPr bwMode="auto">
            <a:xfrm>
              <a:off x="4570490" y="2276847"/>
              <a:ext cx="2047135" cy="3165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6207BFE4-8C58-4536-85B0-F8372F190E2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60" r="58221"/>
            <a:stretch/>
          </p:blipFill>
          <p:spPr bwMode="auto">
            <a:xfrm>
              <a:off x="4565934" y="-1432723"/>
              <a:ext cx="2042472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2" y="941556"/>
            <a:ext cx="2988463" cy="2853314"/>
          </a:xfrm>
          <a:prstGeom prst="hexagon">
            <a:avLst/>
          </a:prstGeom>
          <a:solidFill>
            <a:srgbClr val="EEB5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912FE61-4FCC-46B5-8DA0-D7B894639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99" y="1201784"/>
            <a:ext cx="1662476" cy="234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Групувати 24">
            <a:extLst>
              <a:ext uri="{FF2B5EF4-FFF2-40B4-BE49-F238E27FC236}">
                <a16:creationId xmlns:a16="http://schemas.microsoft.com/office/drawing/2014/main" id="{E0154C6C-6FEA-44A3-8F96-7C4E1DDE293C}"/>
              </a:ext>
            </a:extLst>
          </p:cNvPr>
          <p:cNvGrpSpPr/>
          <p:nvPr/>
        </p:nvGrpSpPr>
        <p:grpSpPr>
          <a:xfrm>
            <a:off x="10464610" y="-6658"/>
            <a:ext cx="1995951" cy="6854994"/>
            <a:chOff x="9100981" y="-342495"/>
            <a:chExt cx="1995951" cy="6854994"/>
          </a:xfrm>
        </p:grpSpPr>
        <p:pic>
          <p:nvPicPr>
            <p:cNvPr id="26" name="Picture 4">
              <a:extLst>
                <a:ext uri="{FF2B5EF4-FFF2-40B4-BE49-F238E27FC236}">
                  <a16:creationId xmlns:a16="http://schemas.microsoft.com/office/drawing/2014/main" id="{249AF7FB-A590-4EE4-969E-E175967338F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r="66" b="5165"/>
            <a:stretch/>
          </p:blipFill>
          <p:spPr bwMode="auto">
            <a:xfrm>
              <a:off x="9100981" y="2199989"/>
              <a:ext cx="1995951" cy="4312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25CAC24F-CD8D-47D6-93A8-9602405AAE9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t="816" r="20154" b="28502"/>
            <a:stretch/>
          </p:blipFill>
          <p:spPr bwMode="auto">
            <a:xfrm>
              <a:off x="9110813" y="-342495"/>
              <a:ext cx="1986119" cy="32141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193241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25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2003544"/>
            <a:ext cx="7886827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472" y="419101"/>
            <a:ext cx="7886827" cy="6450690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26" name="Місце для вмісту 4">
            <a:extLst>
              <a:ext uri="{FF2B5EF4-FFF2-40B4-BE49-F238E27FC236}">
                <a16:creationId xmlns:a16="http://schemas.microsoft.com/office/drawing/2014/main" id="{CAE10D79-08C9-44E0-843D-6BADC94C558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9212"/>
            <a:ext cx="9329833" cy="6839263"/>
          </a:xfrm>
          <a:prstGeom prst="rect">
            <a:avLst/>
          </a:prstGeom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589645C9-0397-468D-B6CE-D6B1A1A8376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319584"/>
            <a:ext cx="2564687" cy="2531920"/>
          </a:xfrm>
          <a:prstGeom prst="rect">
            <a:avLst/>
          </a:prstGeom>
        </p:spPr>
      </p:pic>
      <p:pic>
        <p:nvPicPr>
          <p:cNvPr id="32" name="Місце для вмісту 10">
            <a:extLst>
              <a:ext uri="{FF2B5EF4-FFF2-40B4-BE49-F238E27FC236}">
                <a16:creationId xmlns:a16="http://schemas.microsoft.com/office/drawing/2014/main" id="{5832FC1B-967E-4F23-A6F7-42992FD6401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570" y="419100"/>
            <a:ext cx="7672479" cy="6450690"/>
          </a:xfrm>
          <a:prstGeom prst="rect">
            <a:avLst/>
          </a:prstGeom>
        </p:spPr>
      </p:pic>
      <p:pic>
        <p:nvPicPr>
          <p:cNvPr id="33" name="Місце для вмісту 4">
            <a:extLst>
              <a:ext uri="{FF2B5EF4-FFF2-40B4-BE49-F238E27FC236}">
                <a16:creationId xmlns:a16="http://schemas.microsoft.com/office/drawing/2014/main" id="{53AF53C7-5307-4A9A-B1C2-BC9CAB69021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90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306" y="-13745"/>
            <a:ext cx="8388219" cy="337595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9" y="495301"/>
            <a:ext cx="6775849" cy="54772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CHIP NEWS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науково-технічний журнал, що охоплює галузі електроніки, електротехніки та автоматики. На його сторінках публікуються новини, огляди та статті технічного й аналітичного характеру, які стосуються всіх аспектів виробництва, постачання та використання продукції у цих галузях.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призначений для професійних інженерів із електронної та електротехнічної апаратури, спеціалістів з систем автоматики, технологів, фахівців, відповідальних за комплектацію виробництва, а також керівників фірм-виробників та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дистрибуторів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його сторінках публікуються огляди, статті, схеми та рекомендації щодо застосування електронної техніки, проводиться аналіз ринку електронних компонентів, розглядаються тенденції його розвитку, економічні та правові аспекти виробництва та сертифікації виробів, а також надається інформація про дистриб’юторів і українських та зарубіжних виробників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79943"/>
            <a:ext cx="7097354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https://www.chipnews.com.ua/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D8310AFA-75FA-4677-AC57-A736DA5F3A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7" t="238" r="21028" b="-238"/>
          <a:stretch/>
        </p:blipFill>
        <p:spPr bwMode="auto">
          <a:xfrm>
            <a:off x="5000" y="-13745"/>
            <a:ext cx="1948519" cy="688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Місце для вмісту 24">
            <a:extLst>
              <a:ext uri="{FF2B5EF4-FFF2-40B4-BE49-F238E27FC236}">
                <a16:creationId xmlns:a16="http://schemas.microsoft.com/office/drawing/2014/main" id="{4C8A9F57-1454-489E-9088-2DA74C0E58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991" y="5772150"/>
            <a:ext cx="1004935" cy="1004935"/>
          </a:xfrm>
        </p:spPr>
      </p:pic>
      <p:grpSp>
        <p:nvGrpSpPr>
          <p:cNvPr id="16" name="Групувати 15">
            <a:extLst>
              <a:ext uri="{FF2B5EF4-FFF2-40B4-BE49-F238E27FC236}">
                <a16:creationId xmlns:a16="http://schemas.microsoft.com/office/drawing/2014/main" id="{5B0215D0-4AE1-4944-AE6F-63931CB784C8}"/>
              </a:ext>
            </a:extLst>
          </p:cNvPr>
          <p:cNvGrpSpPr/>
          <p:nvPr/>
        </p:nvGrpSpPr>
        <p:grpSpPr>
          <a:xfrm>
            <a:off x="10166536" y="-15667"/>
            <a:ext cx="2082614" cy="6891308"/>
            <a:chOff x="108073" y="217964"/>
            <a:chExt cx="1988313" cy="6579279"/>
          </a:xfrm>
        </p:grpSpPr>
        <p:pic>
          <p:nvPicPr>
            <p:cNvPr id="17" name="Picture 4">
              <a:extLst>
                <a:ext uri="{FF2B5EF4-FFF2-40B4-BE49-F238E27FC236}">
                  <a16:creationId xmlns:a16="http://schemas.microsoft.com/office/drawing/2014/main" id="{0D864855-6AC3-4A5E-BACC-57656A46F7E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2" t="1" r="78918" b="1373"/>
            <a:stretch/>
          </p:blipFill>
          <p:spPr bwMode="auto">
            <a:xfrm>
              <a:off x="108073" y="2435432"/>
              <a:ext cx="1986120" cy="43618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EBD9ED99-589F-4BED-849E-5EE80A1406A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97" t="36301" r="59438" b="-3"/>
            <a:stretch/>
          </p:blipFill>
          <p:spPr bwMode="auto">
            <a:xfrm flipH="1">
              <a:off x="110266" y="217964"/>
              <a:ext cx="1986120" cy="2896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Групувати 23">
            <a:extLst>
              <a:ext uri="{FF2B5EF4-FFF2-40B4-BE49-F238E27FC236}">
                <a16:creationId xmlns:a16="http://schemas.microsoft.com/office/drawing/2014/main" id="{98DC846D-8BC6-4A5C-A03C-949D3B1C16C3}"/>
              </a:ext>
            </a:extLst>
          </p:cNvPr>
          <p:cNvGrpSpPr/>
          <p:nvPr/>
        </p:nvGrpSpPr>
        <p:grpSpPr>
          <a:xfrm>
            <a:off x="0" y="0"/>
            <a:ext cx="1938644" cy="6860286"/>
            <a:chOff x="6761555" y="-253073"/>
            <a:chExt cx="2008819" cy="7108615"/>
          </a:xfrm>
        </p:grpSpPr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B3F92954-6978-4BCE-9732-C51DA5A48D1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r="20058"/>
            <a:stretch/>
          </p:blipFill>
          <p:spPr bwMode="auto">
            <a:xfrm>
              <a:off x="6774424" y="2308144"/>
              <a:ext cx="1995950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6527868F-F6EE-4B8E-848F-89BB4429BA1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t="-94" r="66"/>
            <a:stretch/>
          </p:blipFill>
          <p:spPr bwMode="auto">
            <a:xfrm>
              <a:off x="6761555" y="-253073"/>
              <a:ext cx="1995951" cy="4551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8335" y="941556"/>
            <a:ext cx="2988463" cy="2853314"/>
          </a:xfrm>
          <a:prstGeom prst="hexagon">
            <a:avLst/>
          </a:prstGeom>
          <a:solidFill>
            <a:srgbClr val="99D8D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623B0D1-9995-4983-B62E-E80719F40CF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2899" y="1216828"/>
            <a:ext cx="1699333" cy="230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2101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25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2003544"/>
            <a:ext cx="7886827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383" y="581249"/>
            <a:ext cx="7886827" cy="6279240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32" name="Місце для вмісту 4">
            <a:extLst>
              <a:ext uri="{FF2B5EF4-FFF2-40B4-BE49-F238E27FC236}">
                <a16:creationId xmlns:a16="http://schemas.microsoft.com/office/drawing/2014/main" id="{07BE6186-FBB9-49CD-8576-0BF41B9E7D5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-9526"/>
            <a:ext cx="9329833" cy="6858001"/>
          </a:xfrm>
          <a:prstGeom prst="rect">
            <a:avLst/>
          </a:prstGeom>
        </p:spPr>
      </p:pic>
      <p:pic>
        <p:nvPicPr>
          <p:cNvPr id="33" name="Місце для вмісту 4">
            <a:extLst>
              <a:ext uri="{FF2B5EF4-FFF2-40B4-BE49-F238E27FC236}">
                <a16:creationId xmlns:a16="http://schemas.microsoft.com/office/drawing/2014/main" id="{8CD14F2F-AB1B-4E02-B14E-98375BE5E59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319584"/>
            <a:ext cx="2564687" cy="2531920"/>
          </a:xfrm>
          <a:prstGeom prst="rect">
            <a:avLst/>
          </a:prstGeom>
        </p:spPr>
      </p:pic>
      <p:pic>
        <p:nvPicPr>
          <p:cNvPr id="34" name="Місце для вмісту 10">
            <a:extLst>
              <a:ext uri="{FF2B5EF4-FFF2-40B4-BE49-F238E27FC236}">
                <a16:creationId xmlns:a16="http://schemas.microsoft.com/office/drawing/2014/main" id="{91ADBEC3-C097-41E0-A14F-7098C211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1" y="590550"/>
            <a:ext cx="7658098" cy="6279240"/>
          </a:xfrm>
          <a:prstGeom prst="rect">
            <a:avLst/>
          </a:prstGeom>
        </p:spPr>
      </p:pic>
      <p:pic>
        <p:nvPicPr>
          <p:cNvPr id="35" name="Місце для вмісту 4">
            <a:extLst>
              <a:ext uri="{FF2B5EF4-FFF2-40B4-BE49-F238E27FC236}">
                <a16:creationId xmlns:a16="http://schemas.microsoft.com/office/drawing/2014/main" id="{1714B1A4-3F19-49A0-AC6C-32FA90172F09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90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092" y="-13745"/>
            <a:ext cx="8265818" cy="337595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9" y="723900"/>
            <a:ext cx="6775849" cy="51819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СУЧАСНІ ІНФОРМАЦІЙНІ ТЕХНОЛОГІЇ / 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Advanced </a:t>
            </a:r>
            <a:r>
              <a:rPr lang="en-US" sz="2200" b="1" kern="100" dirty="0">
                <a:solidFill>
                  <a:srgbClr val="000000"/>
                </a:solidFill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nformation </a:t>
            </a:r>
            <a:r>
              <a:rPr lang="en-US" sz="2200" b="1" kern="100" dirty="0">
                <a:solidFill>
                  <a:srgbClr val="000000"/>
                </a:solidFill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echnology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7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науковий журнал, заснований у 2021 році Київським національним університетом імені Тараса Шевченка. Видання призначене для науковців, викладачів, аспірантів та фахівців у галузі інформаційних технологій, комп’ютерних наук, програмної інженерії та автоматизації.</a:t>
            </a:r>
            <a:endParaRPr lang="uk-UA" sz="17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публікує теоретичні та практичні результати досліджень у таких напрямках: програмна інженерія; прикладні інформаційні системи та технології; мережні та інтернет-технології; інженерія знань, штучний та обчислювальний інтелект; математичні основи інформаційних технологій; інформаційна аналітика та аналітика даних; машинне навчання та розпізнавання образів; цифрові технології управління ІТ-</a:t>
            </a:r>
            <a:r>
              <a:rPr lang="uk-UA" sz="1700" kern="100" dirty="0" err="1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проєктами</a:t>
            </a:r>
            <a:r>
              <a:rPr lang="uk-UA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розумні системи та інтернет речей.</a:t>
            </a:r>
            <a:endParaRPr lang="en-US" sz="1700" kern="100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Видання створює платформу для обміну науковими ідеями, </a:t>
            </a:r>
            <a:r>
              <a:rPr lang="uk-UA" sz="1700" kern="100" dirty="0" err="1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методологіями</a:t>
            </a:r>
            <a:r>
              <a:rPr lang="uk-UA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практичними результатами, сприяючи розвитку сучасних ІТ-технологій на регіональному та глобальному рівнях</a:t>
            </a:r>
            <a:r>
              <a:rPr lang="en-US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700" kern="100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79943"/>
            <a:ext cx="7097354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https://ait.knu.ua/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73923FF4-E84B-4487-81D8-181D4B3E8D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6" r="45579"/>
          <a:stretch/>
        </p:blipFill>
        <p:spPr bwMode="auto">
          <a:xfrm>
            <a:off x="10157833" y="-2438"/>
            <a:ext cx="2100571" cy="685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Місце для вмісту 32">
            <a:extLst>
              <a:ext uri="{FF2B5EF4-FFF2-40B4-BE49-F238E27FC236}">
                <a16:creationId xmlns:a16="http://schemas.microsoft.com/office/drawing/2014/main" id="{741ECE88-8301-4967-A581-71C926E922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374" y="5870737"/>
            <a:ext cx="944662" cy="944662"/>
          </a:xfrm>
        </p:spPr>
      </p:pic>
      <p:grpSp>
        <p:nvGrpSpPr>
          <p:cNvPr id="22" name="Групувати 21">
            <a:extLst>
              <a:ext uri="{FF2B5EF4-FFF2-40B4-BE49-F238E27FC236}">
                <a16:creationId xmlns:a16="http://schemas.microsoft.com/office/drawing/2014/main" id="{987B5831-5F02-493F-B048-5F85D847F2A2}"/>
              </a:ext>
            </a:extLst>
          </p:cNvPr>
          <p:cNvGrpSpPr/>
          <p:nvPr/>
        </p:nvGrpSpPr>
        <p:grpSpPr>
          <a:xfrm>
            <a:off x="10153778" y="7361"/>
            <a:ext cx="2111099" cy="6838108"/>
            <a:chOff x="4464461" y="-2231"/>
            <a:chExt cx="2111099" cy="6838108"/>
          </a:xfrm>
        </p:grpSpPr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388CCDC0-592A-43EF-AB33-35C8B26C5DB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31" r="38782"/>
            <a:stretch/>
          </p:blipFill>
          <p:spPr bwMode="auto">
            <a:xfrm>
              <a:off x="4464461" y="2288479"/>
              <a:ext cx="2111099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9C7AF748-7966-4BC9-8B7A-D6B14721C7C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34" t="31457" r="58675"/>
            <a:stretch/>
          </p:blipFill>
          <p:spPr bwMode="auto">
            <a:xfrm>
              <a:off x="4470928" y="-2231"/>
              <a:ext cx="2090956" cy="31169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Групувати 25">
            <a:extLst>
              <a:ext uri="{FF2B5EF4-FFF2-40B4-BE49-F238E27FC236}">
                <a16:creationId xmlns:a16="http://schemas.microsoft.com/office/drawing/2014/main" id="{E1489074-6FFD-4698-8966-E33B6E81F8D6}"/>
              </a:ext>
            </a:extLst>
          </p:cNvPr>
          <p:cNvGrpSpPr/>
          <p:nvPr/>
        </p:nvGrpSpPr>
        <p:grpSpPr>
          <a:xfrm>
            <a:off x="-32860" y="-9525"/>
            <a:ext cx="1995951" cy="6854994"/>
            <a:chOff x="9100981" y="-342495"/>
            <a:chExt cx="1995951" cy="6854994"/>
          </a:xfrm>
        </p:grpSpPr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B0D7C7D0-4987-4B0D-B2DB-9C4AFB8B290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r="66" b="5165"/>
            <a:stretch/>
          </p:blipFill>
          <p:spPr bwMode="auto">
            <a:xfrm>
              <a:off x="9100981" y="2199989"/>
              <a:ext cx="1995951" cy="4312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>
              <a:extLst>
                <a:ext uri="{FF2B5EF4-FFF2-40B4-BE49-F238E27FC236}">
                  <a16:creationId xmlns:a16="http://schemas.microsoft.com/office/drawing/2014/main" id="{A31A7A55-AC41-47D4-9D35-840E700D14B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t="816" r="20154" b="28502"/>
            <a:stretch/>
          </p:blipFill>
          <p:spPr bwMode="auto">
            <a:xfrm>
              <a:off x="9110813" y="-342495"/>
              <a:ext cx="1986119" cy="32141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0" y="938084"/>
            <a:ext cx="2988463" cy="2853314"/>
          </a:xfrm>
          <a:prstGeom prst="hexagon">
            <a:avLst/>
          </a:prstGeom>
          <a:solidFill>
            <a:srgbClr val="FF5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ABD84F7-A896-499F-9EA0-489BD331B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52" y="1185913"/>
            <a:ext cx="1657313" cy="231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5656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285" y="2003544"/>
            <a:ext cx="7743339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877" y="523875"/>
            <a:ext cx="7999666" cy="6338537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25" name="Місце для вмісту 4">
            <a:extLst>
              <a:ext uri="{FF2B5EF4-FFF2-40B4-BE49-F238E27FC236}">
                <a16:creationId xmlns:a16="http://schemas.microsoft.com/office/drawing/2014/main" id="{28CB6F80-89A0-470E-9931-CDAECF07CC5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-12406"/>
            <a:ext cx="9329833" cy="6860882"/>
          </a:xfrm>
          <a:prstGeom prst="rect">
            <a:avLst/>
          </a:prstGeom>
        </p:spPr>
      </p:pic>
      <p:pic>
        <p:nvPicPr>
          <p:cNvPr id="26" name="Місце для вмісту 4">
            <a:extLst>
              <a:ext uri="{FF2B5EF4-FFF2-40B4-BE49-F238E27FC236}">
                <a16:creationId xmlns:a16="http://schemas.microsoft.com/office/drawing/2014/main" id="{9D33DFFF-AFBB-41D3-B301-9538C93460B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319584"/>
            <a:ext cx="2564687" cy="2531920"/>
          </a:xfrm>
          <a:prstGeom prst="rect">
            <a:avLst/>
          </a:prstGeom>
        </p:spPr>
      </p:pic>
      <p:pic>
        <p:nvPicPr>
          <p:cNvPr id="27" name="Місце для вмісту 10">
            <a:extLst>
              <a:ext uri="{FF2B5EF4-FFF2-40B4-BE49-F238E27FC236}">
                <a16:creationId xmlns:a16="http://schemas.microsoft.com/office/drawing/2014/main" id="{0174E9B6-BB8B-4897-90E1-3E4276F1FE6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570" y="590550"/>
            <a:ext cx="7916265" cy="6279240"/>
          </a:xfrm>
          <a:prstGeom prst="rect">
            <a:avLst/>
          </a:prstGeom>
        </p:spPr>
      </p:pic>
      <p:pic>
        <p:nvPicPr>
          <p:cNvPr id="34" name="Місце для вмісту 4">
            <a:extLst>
              <a:ext uri="{FF2B5EF4-FFF2-40B4-BE49-F238E27FC236}">
                <a16:creationId xmlns:a16="http://schemas.microsoft.com/office/drawing/2014/main" id="{0FB9930C-42C5-4A41-9C65-977830B6178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418777"/>
            <a:ext cx="9327292" cy="462494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506" y="-13745"/>
            <a:ext cx="8544931" cy="38271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58699" y="797247"/>
            <a:ext cx="7158025" cy="52705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СУЧАСНИЙ ЗАХИСТ ІНФОРМАЦІЇ</a:t>
            </a:r>
            <a:r>
              <a:rPr lang="en-US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науково-технічний журнал, заснований у 2010 році Державним університетом інформаційно-комунікаційних технологій. Видання орієнтоване на науковців, викладачів, аспірантів, інженерів та практиків у галузі інформаційної безпеки,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кіберзахисту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комп’ютерних наук та телекомунікацій.</a:t>
            </a:r>
            <a:endParaRPr lang="uk-UA" sz="18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журналу висвітлюються результати досліджень і прикладні розробки з таких напрямів: інформаційна та </a:t>
            </a:r>
            <a:r>
              <a:rPr lang="uk-UA" sz="1800" kern="1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кібербезпека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захист інформації в комп’ютерних системах і мережах; криптографічні методи та засоби захисту; </a:t>
            </a:r>
            <a:r>
              <a:rPr lang="uk-UA" sz="1800" kern="1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стеганографія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методи контролю доступу; технічні засоби захисту інформації; безпека телекомунікаційних систем і критичної інфраструктури; організаційні, правові та </a:t>
            </a:r>
            <a:r>
              <a:rPr lang="uk-UA" sz="1800" kern="1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стандартизаційні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аспекти інформаційної безпеки</a:t>
            </a: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створює платформу для обміну науковими ідеями, інноваційними методами та практичними результатами, сприяючи розвитку сучасних технологій захисту інформації в Україні та світі.</a:t>
            </a: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099" y="6106676"/>
            <a:ext cx="7710625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https://journals.dut.edu.ua/index.php/dataprotect/about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id="{FBFDC797-259C-4738-AA77-F8C5B3A6D6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79" r="65379"/>
          <a:stretch/>
        </p:blipFill>
        <p:spPr bwMode="auto">
          <a:xfrm>
            <a:off x="10481813" y="-11963"/>
            <a:ext cx="1765494" cy="687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>
            <a:extLst>
              <a:ext uri="{FF2B5EF4-FFF2-40B4-BE49-F238E27FC236}">
                <a16:creationId xmlns:a16="http://schemas.microsoft.com/office/drawing/2014/main" id="{D8310AFA-75FA-4677-AC57-A736DA5F3A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" r="80374"/>
          <a:stretch/>
        </p:blipFill>
        <p:spPr bwMode="auto">
          <a:xfrm>
            <a:off x="-78661" y="-3040"/>
            <a:ext cx="2068695" cy="685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Місце для вмісту 36">
            <a:extLst>
              <a:ext uri="{FF2B5EF4-FFF2-40B4-BE49-F238E27FC236}">
                <a16:creationId xmlns:a16="http://schemas.microsoft.com/office/drawing/2014/main" id="{C94149CC-F48D-4C5B-BEAB-8FAD1006A9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5311" y="5868895"/>
            <a:ext cx="802788" cy="802788"/>
          </a:xfrm>
        </p:spPr>
      </p:pic>
      <p:grpSp>
        <p:nvGrpSpPr>
          <p:cNvPr id="16" name="Групувати 15">
            <a:extLst>
              <a:ext uri="{FF2B5EF4-FFF2-40B4-BE49-F238E27FC236}">
                <a16:creationId xmlns:a16="http://schemas.microsoft.com/office/drawing/2014/main" id="{D6CC37AB-0A4F-4CEF-A129-FAC00EA265E6}"/>
              </a:ext>
            </a:extLst>
          </p:cNvPr>
          <p:cNvGrpSpPr/>
          <p:nvPr/>
        </p:nvGrpSpPr>
        <p:grpSpPr>
          <a:xfrm>
            <a:off x="-240039" y="-30172"/>
            <a:ext cx="2244288" cy="6875641"/>
            <a:chOff x="108073" y="705796"/>
            <a:chExt cx="1988315" cy="6091447"/>
          </a:xfrm>
        </p:grpSpPr>
        <p:pic>
          <p:nvPicPr>
            <p:cNvPr id="22" name="Picture 4">
              <a:extLst>
                <a:ext uri="{FF2B5EF4-FFF2-40B4-BE49-F238E27FC236}">
                  <a16:creationId xmlns:a16="http://schemas.microsoft.com/office/drawing/2014/main" id="{9FF4E66A-BD57-4CEB-9768-20CB355B4EB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2" t="1" r="78918" b="1373"/>
            <a:stretch/>
          </p:blipFill>
          <p:spPr bwMode="auto">
            <a:xfrm>
              <a:off x="108073" y="2435432"/>
              <a:ext cx="1986120" cy="43618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1763FD11-A8FD-4F39-B870-4FFDD1B8467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97" t="47029" r="59438" b="-2"/>
            <a:stretch/>
          </p:blipFill>
          <p:spPr bwMode="auto">
            <a:xfrm flipH="1">
              <a:off x="110268" y="705796"/>
              <a:ext cx="1986120" cy="24088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0715" y="941556"/>
            <a:ext cx="2988463" cy="2853314"/>
          </a:xfrm>
          <a:prstGeom prst="hexagon">
            <a:avLst/>
          </a:prstGeom>
          <a:solidFill>
            <a:srgbClr val="EEB5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47E1CD0E-F181-4A2F-96FE-058ED43687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48" y="1171209"/>
            <a:ext cx="1656232" cy="2381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Групувати 30">
            <a:extLst>
              <a:ext uri="{FF2B5EF4-FFF2-40B4-BE49-F238E27FC236}">
                <a16:creationId xmlns:a16="http://schemas.microsoft.com/office/drawing/2014/main" id="{259417D2-FBFC-4AED-9C10-3AD89DF9F7D0}"/>
              </a:ext>
            </a:extLst>
          </p:cNvPr>
          <p:cNvGrpSpPr/>
          <p:nvPr/>
        </p:nvGrpSpPr>
        <p:grpSpPr>
          <a:xfrm>
            <a:off x="10442643" y="-3040"/>
            <a:ext cx="1924311" cy="6871200"/>
            <a:chOff x="9100981" y="-379619"/>
            <a:chExt cx="1995951" cy="7127006"/>
          </a:xfrm>
        </p:grpSpPr>
        <p:pic>
          <p:nvPicPr>
            <p:cNvPr id="32" name="Picture 4">
              <a:extLst>
                <a:ext uri="{FF2B5EF4-FFF2-40B4-BE49-F238E27FC236}">
                  <a16:creationId xmlns:a16="http://schemas.microsoft.com/office/drawing/2014/main" id="{7BA0BA2A-78DB-4DC7-BBAE-A527F239408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r="66"/>
            <a:stretch/>
          </p:blipFill>
          <p:spPr bwMode="auto">
            <a:xfrm>
              <a:off x="9100981" y="2199989"/>
              <a:ext cx="1995951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4">
              <a:extLst>
                <a:ext uri="{FF2B5EF4-FFF2-40B4-BE49-F238E27FC236}">
                  <a16:creationId xmlns:a16="http://schemas.microsoft.com/office/drawing/2014/main" id="{A0DAEC31-23D5-4350-83BB-4C418570B9A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t="-1" r="20154" b="28502"/>
            <a:stretch/>
          </p:blipFill>
          <p:spPr bwMode="auto">
            <a:xfrm>
              <a:off x="9110813" y="-379619"/>
              <a:ext cx="1986119" cy="32513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19856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9" y="800100"/>
            <a:ext cx="7837486" cy="6036604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5"/>
            <a:ext cx="8780726" cy="813845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23" name="Місце для вмісту 14">
            <a:extLst>
              <a:ext uri="{FF2B5EF4-FFF2-40B4-BE49-F238E27FC236}">
                <a16:creationId xmlns:a16="http://schemas.microsoft.com/office/drawing/2014/main" id="{E1DF864A-06CA-48BC-AB17-012BA3BB72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4" y="4971988"/>
            <a:ext cx="1680621" cy="1413092"/>
          </a:xfrm>
          <a:prstGeom prst="rect">
            <a:avLst/>
          </a:prstGeom>
        </p:spPr>
      </p:pic>
      <p:pic>
        <p:nvPicPr>
          <p:cNvPr id="20" name="Місце для вмісту 14">
            <a:extLst>
              <a:ext uri="{FF2B5EF4-FFF2-40B4-BE49-F238E27FC236}">
                <a16:creationId xmlns:a16="http://schemas.microsoft.com/office/drawing/2014/main" id="{81A27C7D-AA98-4F6E-BF6C-28F1E2515B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685801"/>
            <a:ext cx="7837487" cy="6150904"/>
          </a:xfrm>
          <a:prstGeom prst="rect">
            <a:avLst/>
          </a:prstGeom>
        </p:spPr>
      </p:pic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3047863" y="4791075"/>
            <a:ext cx="7480453" cy="14808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https://propozitsiya.com/zhurnal-propozytsiya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1114425"/>
            <a:ext cx="6419986" cy="3637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ПРОПОЗИЦІЯ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інформаційний щомісячник, український журнал з питань агробізнесу, в якому поєднано аналітичний підхід, практичний досвід та огляд ринків. На сторінках журналу розглядаються такі теми: економіка та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агроринки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агроменеджмент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рослинництво та захист рослин; машини й обладнання; зберігання та переробка; тваринництво і ветеринарія; а також рубрика «Гаряча лінія» для читачів.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Графіка 2" descr="Gears with solid fill">
            <a:extLst>
              <a:ext uri="{FF2B5EF4-FFF2-40B4-BE49-F238E27FC236}">
                <a16:creationId xmlns:a16="http://schemas.microsoft.com/office/drawing/2014/main" id="{0A57AF53-8DEB-4EC7-B023-3BD4A390975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202946" y="5367881"/>
            <a:ext cx="914400" cy="914400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4EADBA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7" name="Місце для вмісту 20">
            <a:extLst>
              <a:ext uri="{FF2B5EF4-FFF2-40B4-BE49-F238E27FC236}">
                <a16:creationId xmlns:a16="http://schemas.microsoft.com/office/drawing/2014/main" id="{A6497166-9D55-4431-B972-7CB6B412B81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94" y="819982"/>
            <a:ext cx="1624452" cy="2282748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775" y="6296026"/>
            <a:ext cx="7468000" cy="548230"/>
          </a:xfrm>
          <a:prstGeom prst="rect">
            <a:avLst/>
          </a:prstGeom>
        </p:spPr>
      </p:pic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29C4FAD9-A937-493B-A600-092CA071A198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278125"/>
            <a:ext cx="7797160" cy="574213"/>
          </a:xfrm>
          <a:prstGeom prst="rect">
            <a:avLst/>
          </a:prstGeom>
        </p:spPr>
      </p:pic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</p:spTree>
    <p:extLst>
      <p:ext uri="{BB962C8B-B14F-4D97-AF65-F5344CB8AC3E}">
        <p14:creationId xmlns:p14="http://schemas.microsoft.com/office/powerpoint/2010/main" val="396663124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51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01" y="2023208"/>
            <a:ext cx="7803288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-19665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431" y="523875"/>
            <a:ext cx="7886827" cy="634562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22" name="Місце для вмісту 4">
            <a:extLst>
              <a:ext uri="{FF2B5EF4-FFF2-40B4-BE49-F238E27FC236}">
                <a16:creationId xmlns:a16="http://schemas.microsoft.com/office/drawing/2014/main" id="{4EEF4326-7162-475D-926D-414572E8D0F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-29130"/>
            <a:ext cx="9329833" cy="6877606"/>
          </a:xfrm>
          <a:prstGeom prst="rect">
            <a:avLst/>
          </a:prstGeom>
        </p:spPr>
      </p:pic>
      <p:pic>
        <p:nvPicPr>
          <p:cNvPr id="26" name="Місце для вмісту 4">
            <a:extLst>
              <a:ext uri="{FF2B5EF4-FFF2-40B4-BE49-F238E27FC236}">
                <a16:creationId xmlns:a16="http://schemas.microsoft.com/office/drawing/2014/main" id="{CB56094F-F5DB-4700-A292-A1DACB73C328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319584"/>
            <a:ext cx="2564687" cy="2531920"/>
          </a:xfrm>
          <a:prstGeom prst="rect">
            <a:avLst/>
          </a:prstGeom>
        </p:spPr>
      </p:pic>
      <p:pic>
        <p:nvPicPr>
          <p:cNvPr id="34" name="Місце для вмісту 10">
            <a:extLst>
              <a:ext uri="{FF2B5EF4-FFF2-40B4-BE49-F238E27FC236}">
                <a16:creationId xmlns:a16="http://schemas.microsoft.com/office/drawing/2014/main" id="{8982880D-01BA-4A12-A9C3-A61DB3BA31E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611" y="590550"/>
            <a:ext cx="7685438" cy="6279240"/>
          </a:xfrm>
          <a:prstGeom prst="rect">
            <a:avLst/>
          </a:prstGeom>
        </p:spPr>
      </p:pic>
      <p:pic>
        <p:nvPicPr>
          <p:cNvPr id="35" name="Місце для вмісту 4">
            <a:extLst>
              <a:ext uri="{FF2B5EF4-FFF2-40B4-BE49-F238E27FC236}">
                <a16:creationId xmlns:a16="http://schemas.microsoft.com/office/drawing/2014/main" id="{31A1A273-190A-42BD-8B5E-98506BFA148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90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380" y="-19665"/>
            <a:ext cx="8391670" cy="337595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9" y="771525"/>
            <a:ext cx="6775849" cy="52009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ПРОБЛЕМИ ПРОГРАМУВАННЯ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науково-технічний журнал, заснований у 1999 році Інститутом програмних систем НАН України. Видання орієнтоване на науковців, викладачів, аспірантів та фахівців у галузі програмної інженерії, комп’ютерних наук та інформаційних технологій. </a:t>
            </a:r>
          </a:p>
          <a:p>
            <a:pPr marL="0" indent="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висвітлює результати теоретичних і прикладних досліджень у таких напрямах: методи та засоби програмування; системне і прикладне програмне забезпечення; технології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проєктування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верифікації програм; інформаційні системи та бази даних; штучний інтелект і машинне навчання; обчислювальні методи та моделювання; програмні комплекси для наукових і прикладних задач.</a:t>
            </a:r>
          </a:p>
          <a:p>
            <a:pPr marL="0" indent="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Видання створює платформу для обміну науковими ідеями, інноваційними підходами та практичними результатами, сприяючи розвитку сучасних напрямів програмної інженерії та інформаційних технологій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79943"/>
            <a:ext cx="7097354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https://pp.isofts.kiev.ua/index.php/ojs1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D8310AFA-75FA-4677-AC57-A736DA5F3A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7" t="238" r="21028" b="-238"/>
          <a:stretch/>
        </p:blipFill>
        <p:spPr bwMode="auto">
          <a:xfrm>
            <a:off x="5000" y="-13745"/>
            <a:ext cx="1948519" cy="688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Місце для вмісту 40">
            <a:extLst>
              <a:ext uri="{FF2B5EF4-FFF2-40B4-BE49-F238E27FC236}">
                <a16:creationId xmlns:a16="http://schemas.microsoft.com/office/drawing/2014/main" id="{AA1B2915-615D-49D6-9861-EFCFDE440F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675" y="5727340"/>
            <a:ext cx="1033766" cy="1033766"/>
          </a:xfrm>
        </p:spPr>
      </p:pic>
      <p:grpSp>
        <p:nvGrpSpPr>
          <p:cNvPr id="24" name="Групувати 23">
            <a:extLst>
              <a:ext uri="{FF2B5EF4-FFF2-40B4-BE49-F238E27FC236}">
                <a16:creationId xmlns:a16="http://schemas.microsoft.com/office/drawing/2014/main" id="{0B046188-2DBC-4457-BF82-5EDFB2640567}"/>
              </a:ext>
            </a:extLst>
          </p:cNvPr>
          <p:cNvGrpSpPr/>
          <p:nvPr/>
        </p:nvGrpSpPr>
        <p:grpSpPr>
          <a:xfrm>
            <a:off x="0" y="0"/>
            <a:ext cx="1938644" cy="6860286"/>
            <a:chOff x="6761555" y="-253073"/>
            <a:chExt cx="2008819" cy="7108615"/>
          </a:xfrm>
        </p:grpSpPr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A5B77B38-B98B-4FA1-ADDF-78E8F36DF68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r="20058"/>
            <a:stretch/>
          </p:blipFill>
          <p:spPr bwMode="auto">
            <a:xfrm>
              <a:off x="6774424" y="2308144"/>
              <a:ext cx="1995950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475AABA8-4392-47FF-A80C-08861A70C01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t="-94" r="66"/>
            <a:stretch/>
          </p:blipFill>
          <p:spPr bwMode="auto">
            <a:xfrm>
              <a:off x="6761555" y="-253073"/>
              <a:ext cx="1995951" cy="4551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8335" y="941556"/>
            <a:ext cx="2988463" cy="2853314"/>
          </a:xfrm>
          <a:prstGeom prst="hexagon">
            <a:avLst/>
          </a:prstGeom>
          <a:solidFill>
            <a:srgbClr val="99D8D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75BA9C5B-4423-443E-A70C-4E6448531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1153191"/>
            <a:ext cx="1735159" cy="2428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Групувати 30">
            <a:extLst>
              <a:ext uri="{FF2B5EF4-FFF2-40B4-BE49-F238E27FC236}">
                <a16:creationId xmlns:a16="http://schemas.microsoft.com/office/drawing/2014/main" id="{6A6B5C1E-7F31-4C98-B90B-528BA617C410}"/>
              </a:ext>
            </a:extLst>
          </p:cNvPr>
          <p:cNvGrpSpPr/>
          <p:nvPr/>
        </p:nvGrpSpPr>
        <p:grpSpPr>
          <a:xfrm>
            <a:off x="10215933" y="-22090"/>
            <a:ext cx="2051691" cy="6874977"/>
            <a:chOff x="4565934" y="-1432723"/>
            <a:chExt cx="2051691" cy="6874977"/>
          </a:xfrm>
        </p:grpSpPr>
        <p:pic>
          <p:nvPicPr>
            <p:cNvPr id="32" name="Picture 4">
              <a:extLst>
                <a:ext uri="{FF2B5EF4-FFF2-40B4-BE49-F238E27FC236}">
                  <a16:creationId xmlns:a16="http://schemas.microsoft.com/office/drawing/2014/main" id="{30A54C61-87EF-4426-B0EB-DC50226773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31" r="39405" b="30391"/>
            <a:stretch/>
          </p:blipFill>
          <p:spPr bwMode="auto">
            <a:xfrm>
              <a:off x="4570490" y="2276847"/>
              <a:ext cx="2047135" cy="3165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4">
              <a:extLst>
                <a:ext uri="{FF2B5EF4-FFF2-40B4-BE49-F238E27FC236}">
                  <a16:creationId xmlns:a16="http://schemas.microsoft.com/office/drawing/2014/main" id="{D0B8C7CB-EC8B-4868-85F5-BF4498A901C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60" r="58221"/>
            <a:stretch/>
          </p:blipFill>
          <p:spPr bwMode="auto">
            <a:xfrm>
              <a:off x="4565934" y="-1432723"/>
              <a:ext cx="2042472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483755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25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2003544"/>
            <a:ext cx="7886827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383" y="219075"/>
            <a:ext cx="7886827" cy="666046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35" name="Місце для вмісту 4">
            <a:extLst>
              <a:ext uri="{FF2B5EF4-FFF2-40B4-BE49-F238E27FC236}">
                <a16:creationId xmlns:a16="http://schemas.microsoft.com/office/drawing/2014/main" id="{0A211627-EDFB-4059-8446-E13B9C37A85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9212"/>
            <a:ext cx="9329833" cy="6839263"/>
          </a:xfrm>
          <a:prstGeom prst="rect">
            <a:avLst/>
          </a:prstGeom>
        </p:spPr>
      </p:pic>
      <p:pic>
        <p:nvPicPr>
          <p:cNvPr id="36" name="Місце для вмісту 4">
            <a:extLst>
              <a:ext uri="{FF2B5EF4-FFF2-40B4-BE49-F238E27FC236}">
                <a16:creationId xmlns:a16="http://schemas.microsoft.com/office/drawing/2014/main" id="{EA925565-97E6-4F8D-A88A-3CE34F6F338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110033"/>
            <a:ext cx="2564687" cy="2718891"/>
          </a:xfrm>
          <a:prstGeom prst="rect">
            <a:avLst/>
          </a:prstGeom>
        </p:spPr>
      </p:pic>
      <p:pic>
        <p:nvPicPr>
          <p:cNvPr id="37" name="Місце для вмісту 10">
            <a:extLst>
              <a:ext uri="{FF2B5EF4-FFF2-40B4-BE49-F238E27FC236}">
                <a16:creationId xmlns:a16="http://schemas.microsoft.com/office/drawing/2014/main" id="{2CCD4932-5C74-4438-BB28-BDC3F3D884D4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863" y="185005"/>
            <a:ext cx="7737186" cy="6660464"/>
          </a:xfrm>
          <a:prstGeom prst="rect">
            <a:avLst/>
          </a:prstGeom>
        </p:spPr>
      </p:pic>
      <p:pic>
        <p:nvPicPr>
          <p:cNvPr id="38" name="Місце для вмісту 4">
            <a:extLst>
              <a:ext uri="{FF2B5EF4-FFF2-40B4-BE49-F238E27FC236}">
                <a16:creationId xmlns:a16="http://schemas.microsoft.com/office/drawing/2014/main" id="{6FCE0FC0-C813-4839-A442-442DDC819DB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90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116" y="-13745"/>
            <a:ext cx="8876794" cy="134333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9" y="295274"/>
            <a:ext cx="6718701" cy="5751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MATHEMATICAL MODELING AND COMPUTING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/ Математичне </a:t>
            </a:r>
            <a:r>
              <a:rPr lang="uk-UA" sz="22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моделю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uk-UA" sz="22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вання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</a:t>
            </a:r>
            <a:r>
              <a:rPr lang="uk-UA" sz="2200" b="1" kern="100" dirty="0" err="1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комп'ютинг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7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міжнародний науковий журнал, заснований Національним університетом «Львівська політехніка» та Центром математичного моделювання Інституту прикладних проблем механіки і математики ім. Я. С. </a:t>
            </a:r>
            <a:r>
              <a:rPr lang="uk-UA" sz="17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Підстригача</a:t>
            </a:r>
            <a:r>
              <a:rPr lang="uk-UA" sz="17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НАН України. Видання орієнтоване на науковців, викладачів, аспірантів та практиків у галузі прикладної математики, комп’ютерних наук і моделювання складних систем.</a:t>
            </a:r>
            <a:endParaRPr lang="uk-UA" sz="17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журналу висвітлюються результати сучасних досліджень у таких напрямках: математичне та комп’ютерне моделювання; чисельні методи та алгоритми; обчислювальні методи у фізиці, </a:t>
            </a:r>
            <a:r>
              <a:rPr lang="uk-UA" sz="1700" kern="100" dirty="0" err="1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механіці</a:t>
            </a:r>
            <a:r>
              <a:rPr lang="uk-UA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інженерії; моделювання у біології, медицині та екології; математичні основи інформаційних технологій; комп’ютерна симуляція процесів та систем; аналіз і оптимізація складних динамічних систем.</a:t>
            </a:r>
            <a:endParaRPr lang="en-US" sz="1700" kern="100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створює міжнародну платформу для обміну науковими ідеями, методами й практичними результатами, сприяючи розвитку сучасного математичного моделювання та обчислювальних технологій</a:t>
            </a:r>
            <a:r>
              <a:rPr lang="en-US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700" kern="100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79943"/>
            <a:ext cx="7097354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https://science.lpnu.ua/uk/mmc/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73923FF4-E84B-4487-81D8-181D4B3E8D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6" r="45579"/>
          <a:stretch/>
        </p:blipFill>
        <p:spPr bwMode="auto">
          <a:xfrm>
            <a:off x="10157833" y="-2438"/>
            <a:ext cx="2100571" cy="685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Місце для вмісту 44">
            <a:extLst>
              <a:ext uri="{FF2B5EF4-FFF2-40B4-BE49-F238E27FC236}">
                <a16:creationId xmlns:a16="http://schemas.microsoft.com/office/drawing/2014/main" id="{1C3BB836-A870-4AFD-A1F4-EE4709CCE1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394" y="5946987"/>
            <a:ext cx="952381" cy="838095"/>
          </a:xfrm>
        </p:spPr>
      </p:pic>
      <p:grpSp>
        <p:nvGrpSpPr>
          <p:cNvPr id="20" name="Групувати 19">
            <a:extLst>
              <a:ext uri="{FF2B5EF4-FFF2-40B4-BE49-F238E27FC236}">
                <a16:creationId xmlns:a16="http://schemas.microsoft.com/office/drawing/2014/main" id="{41B0B6D1-F075-4D0D-8EBD-627206577630}"/>
              </a:ext>
            </a:extLst>
          </p:cNvPr>
          <p:cNvGrpSpPr/>
          <p:nvPr/>
        </p:nvGrpSpPr>
        <p:grpSpPr>
          <a:xfrm>
            <a:off x="10159144" y="7361"/>
            <a:ext cx="2111099" cy="6838108"/>
            <a:chOff x="4464461" y="-2231"/>
            <a:chExt cx="2111099" cy="6838108"/>
          </a:xfrm>
        </p:grpSpPr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E345489A-BCEA-4E8D-8184-DB473D34410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31" r="38782"/>
            <a:stretch/>
          </p:blipFill>
          <p:spPr bwMode="auto">
            <a:xfrm>
              <a:off x="4464461" y="2288479"/>
              <a:ext cx="2111099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190E8B40-EC43-44C9-9781-590685C2BA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34" t="31457" r="58675"/>
            <a:stretch/>
          </p:blipFill>
          <p:spPr bwMode="auto">
            <a:xfrm>
              <a:off x="4470928" y="-2231"/>
              <a:ext cx="2090956" cy="31169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Групувати 25">
            <a:extLst>
              <a:ext uri="{FF2B5EF4-FFF2-40B4-BE49-F238E27FC236}">
                <a16:creationId xmlns:a16="http://schemas.microsoft.com/office/drawing/2014/main" id="{2D88F8B1-C717-4F79-8361-7AE750BB1D5E}"/>
              </a:ext>
            </a:extLst>
          </p:cNvPr>
          <p:cNvGrpSpPr/>
          <p:nvPr/>
        </p:nvGrpSpPr>
        <p:grpSpPr>
          <a:xfrm>
            <a:off x="-8585" y="0"/>
            <a:ext cx="1938644" cy="6860286"/>
            <a:chOff x="6761555" y="-253073"/>
            <a:chExt cx="2008819" cy="7108615"/>
          </a:xfrm>
        </p:grpSpPr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663A0470-F545-4E22-87AD-85E9B695130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r="20058"/>
            <a:stretch/>
          </p:blipFill>
          <p:spPr bwMode="auto">
            <a:xfrm>
              <a:off x="6774424" y="2308144"/>
              <a:ext cx="1995950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>
              <a:extLst>
                <a:ext uri="{FF2B5EF4-FFF2-40B4-BE49-F238E27FC236}">
                  <a16:creationId xmlns:a16="http://schemas.microsoft.com/office/drawing/2014/main" id="{314D596B-D46B-4FC2-8ECE-54845B35AB1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t="-94" r="66"/>
            <a:stretch/>
          </p:blipFill>
          <p:spPr bwMode="auto">
            <a:xfrm>
              <a:off x="6761555" y="-253073"/>
              <a:ext cx="1995951" cy="4551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2" name="Групувати 31">
            <a:extLst>
              <a:ext uri="{FF2B5EF4-FFF2-40B4-BE49-F238E27FC236}">
                <a16:creationId xmlns:a16="http://schemas.microsoft.com/office/drawing/2014/main" id="{7DEC0D78-561C-4923-867E-E4E1E652AD0F}"/>
              </a:ext>
            </a:extLst>
          </p:cNvPr>
          <p:cNvGrpSpPr/>
          <p:nvPr/>
        </p:nvGrpSpPr>
        <p:grpSpPr>
          <a:xfrm>
            <a:off x="18929" y="-2438"/>
            <a:ext cx="1924311" cy="6871200"/>
            <a:chOff x="9100981" y="-379619"/>
            <a:chExt cx="1995951" cy="7127006"/>
          </a:xfrm>
        </p:grpSpPr>
        <p:pic>
          <p:nvPicPr>
            <p:cNvPr id="33" name="Picture 4">
              <a:extLst>
                <a:ext uri="{FF2B5EF4-FFF2-40B4-BE49-F238E27FC236}">
                  <a16:creationId xmlns:a16="http://schemas.microsoft.com/office/drawing/2014/main" id="{C0FE627C-D3EE-450B-9CA5-734421B14F7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r="66"/>
            <a:stretch/>
          </p:blipFill>
          <p:spPr bwMode="auto">
            <a:xfrm>
              <a:off x="9100981" y="2199989"/>
              <a:ext cx="1995951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>
              <a:extLst>
                <a:ext uri="{FF2B5EF4-FFF2-40B4-BE49-F238E27FC236}">
                  <a16:creationId xmlns:a16="http://schemas.microsoft.com/office/drawing/2014/main" id="{9ED24049-2C75-4C1D-9590-80429B960F6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t="-1" r="20154" b="28502"/>
            <a:stretch/>
          </p:blipFill>
          <p:spPr bwMode="auto">
            <a:xfrm>
              <a:off x="9110813" y="-379619"/>
              <a:ext cx="1986119" cy="32513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8335" y="941556"/>
            <a:ext cx="2988463" cy="2853314"/>
          </a:xfrm>
          <a:prstGeom prst="hexagon">
            <a:avLst/>
          </a:prstGeom>
          <a:solidFill>
            <a:srgbClr val="FF5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FA78194A-09A9-4ECA-A1DA-B3FF7D440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19" y="1217170"/>
            <a:ext cx="1673640" cy="2316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4106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2003544"/>
            <a:ext cx="7886827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715" y="523875"/>
            <a:ext cx="8347462" cy="6338537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34" name="Місце для вмісту 4">
            <a:extLst>
              <a:ext uri="{FF2B5EF4-FFF2-40B4-BE49-F238E27FC236}">
                <a16:creationId xmlns:a16="http://schemas.microsoft.com/office/drawing/2014/main" id="{C574DEA2-7BF5-4D37-8AFE-2962147DECF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12530"/>
            <a:ext cx="9329833" cy="6835945"/>
          </a:xfrm>
          <a:prstGeom prst="rect">
            <a:avLst/>
          </a:prstGeom>
        </p:spPr>
      </p:pic>
      <p:pic>
        <p:nvPicPr>
          <p:cNvPr id="35" name="Місце для вмісту 4">
            <a:extLst>
              <a:ext uri="{FF2B5EF4-FFF2-40B4-BE49-F238E27FC236}">
                <a16:creationId xmlns:a16="http://schemas.microsoft.com/office/drawing/2014/main" id="{21419BEA-4BF6-491B-B4D2-77028AF1A2A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319584"/>
            <a:ext cx="2564687" cy="2531920"/>
          </a:xfrm>
          <a:prstGeom prst="rect">
            <a:avLst/>
          </a:prstGeom>
        </p:spPr>
      </p:pic>
      <p:pic>
        <p:nvPicPr>
          <p:cNvPr id="36" name="Місце для вмісту 10">
            <a:extLst>
              <a:ext uri="{FF2B5EF4-FFF2-40B4-BE49-F238E27FC236}">
                <a16:creationId xmlns:a16="http://schemas.microsoft.com/office/drawing/2014/main" id="{87A55568-7C7A-4749-A06C-368567603DD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177" y="590550"/>
            <a:ext cx="8180364" cy="6279240"/>
          </a:xfrm>
          <a:prstGeom prst="rect">
            <a:avLst/>
          </a:prstGeom>
        </p:spPr>
      </p:pic>
      <p:pic>
        <p:nvPicPr>
          <p:cNvPr id="37" name="Місце для вмісту 4">
            <a:extLst>
              <a:ext uri="{FF2B5EF4-FFF2-40B4-BE49-F238E27FC236}">
                <a16:creationId xmlns:a16="http://schemas.microsoft.com/office/drawing/2014/main" id="{13299A65-B861-49B9-A033-6570C7A7787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90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176" y="-13745"/>
            <a:ext cx="8748262" cy="38271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58699" y="1008231"/>
            <a:ext cx="7353842" cy="5059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CONTROL SYSTEMS AND COMPUTERS /</a:t>
            </a:r>
            <a:r>
              <a:rPr lang="uk-UA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Системи керування та комп'ютери</a:t>
            </a:r>
            <a:r>
              <a:rPr lang="de-DE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міжнародний науково-технічний журнал, заснований у 1973 році Інститутом кібернетики ім. В. М. Глушкова НАН України. Видання орієнтоване на науковців, викладачів, аспірантів та інженерів, які працюють у галузях комп’ютерних наук, автоматизації та систем керування.</a:t>
            </a:r>
            <a:endParaRPr lang="uk-UA" sz="18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сторінках журналу висвітлюються результати сучасних досліджень у таких напрямах: системи автоматичного та інтелектуального керування; комп’ютеризовані системи і програмні комплекси; методи оптимізації та моделювання процесів; алгоритми обробки інформації та керування; системний аналіз та прийняття рішень; кібернетичні та інформаційні технології; застосування систем керування у промисловості, енергетиці, транспорті та обороні</a:t>
            </a: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створює міжнародну платформу для обміну науковими ідеями, методами та практичними результатами, сприяючи розвитку сучасних інформаційних технологій, кібернетики та систем керування.</a:t>
            </a: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099" y="6106676"/>
            <a:ext cx="7710625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Архівні номери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http://usim.org.ua/?page_id=7711&amp;lang=uk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id="{FBFDC797-259C-4738-AA77-F8C5B3A6D6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79" r="65307"/>
          <a:stretch/>
        </p:blipFill>
        <p:spPr bwMode="auto">
          <a:xfrm>
            <a:off x="10491337" y="-11963"/>
            <a:ext cx="1776591" cy="687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Місце для вмісту 48">
            <a:extLst>
              <a:ext uri="{FF2B5EF4-FFF2-40B4-BE49-F238E27FC236}">
                <a16:creationId xmlns:a16="http://schemas.microsoft.com/office/drawing/2014/main" id="{3A862F8B-BE0B-43F9-88A8-5733833E80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3149" y="5815701"/>
            <a:ext cx="947737" cy="947737"/>
          </a:xfrm>
        </p:spPr>
      </p:pic>
      <p:grpSp>
        <p:nvGrpSpPr>
          <p:cNvPr id="16" name="Групувати 15">
            <a:extLst>
              <a:ext uri="{FF2B5EF4-FFF2-40B4-BE49-F238E27FC236}">
                <a16:creationId xmlns:a16="http://schemas.microsoft.com/office/drawing/2014/main" id="{5E92F2E7-0DCD-44B3-97A3-7EBF1F5BC6E9}"/>
              </a:ext>
            </a:extLst>
          </p:cNvPr>
          <p:cNvGrpSpPr/>
          <p:nvPr/>
        </p:nvGrpSpPr>
        <p:grpSpPr>
          <a:xfrm>
            <a:off x="-78433" y="7550"/>
            <a:ext cx="1992185" cy="6837919"/>
            <a:chOff x="102008" y="20081"/>
            <a:chExt cx="1992185" cy="6837919"/>
          </a:xfrm>
        </p:grpSpPr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EDC44ECF-1B37-41F2-B160-46AFD328B7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2" r="78918"/>
            <a:stretch/>
          </p:blipFill>
          <p:spPr bwMode="auto">
            <a:xfrm>
              <a:off x="108073" y="2435432"/>
              <a:ext cx="1986120" cy="4422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62B9333E-6AC5-4E18-9B98-C64BB34AC96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61" t="31948" r="58675"/>
            <a:stretch/>
          </p:blipFill>
          <p:spPr bwMode="auto">
            <a:xfrm flipH="1">
              <a:off x="102008" y="20081"/>
              <a:ext cx="1986120" cy="30945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0715" y="941556"/>
            <a:ext cx="2988463" cy="2853314"/>
          </a:xfrm>
          <a:prstGeom prst="hexagon">
            <a:avLst/>
          </a:prstGeom>
          <a:solidFill>
            <a:srgbClr val="EEB5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963D997-1E09-4DE7-A8CD-0FEC85053C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2785" y="1282150"/>
            <a:ext cx="1687599" cy="2217789"/>
          </a:xfrm>
          <a:prstGeom prst="rect">
            <a:avLst/>
          </a:prstGeom>
        </p:spPr>
      </p:pic>
      <p:grpSp>
        <p:nvGrpSpPr>
          <p:cNvPr id="25" name="Групувати 24">
            <a:extLst>
              <a:ext uri="{FF2B5EF4-FFF2-40B4-BE49-F238E27FC236}">
                <a16:creationId xmlns:a16="http://schemas.microsoft.com/office/drawing/2014/main" id="{BB5429BE-5C2A-4AFE-8751-158EA8CD41AD}"/>
              </a:ext>
            </a:extLst>
          </p:cNvPr>
          <p:cNvGrpSpPr/>
          <p:nvPr/>
        </p:nvGrpSpPr>
        <p:grpSpPr>
          <a:xfrm>
            <a:off x="10473108" y="-3040"/>
            <a:ext cx="1785296" cy="6886609"/>
            <a:chOff x="4565934" y="-1432723"/>
            <a:chExt cx="1785296" cy="6886609"/>
          </a:xfrm>
        </p:grpSpPr>
        <p:pic>
          <p:nvPicPr>
            <p:cNvPr id="26" name="Picture 4">
              <a:extLst>
                <a:ext uri="{FF2B5EF4-FFF2-40B4-BE49-F238E27FC236}">
                  <a16:creationId xmlns:a16="http://schemas.microsoft.com/office/drawing/2014/main" id="{3FDD7F5D-A10E-43BF-9A4C-75AA7109217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31" r="42152" b="30391"/>
            <a:stretch/>
          </p:blipFill>
          <p:spPr bwMode="auto">
            <a:xfrm>
              <a:off x="4571999" y="2288479"/>
              <a:ext cx="1765495" cy="3165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206D43F6-B455-4271-9F81-932AA7B86CA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61" r="60729"/>
            <a:stretch/>
          </p:blipFill>
          <p:spPr bwMode="auto">
            <a:xfrm>
              <a:off x="4565934" y="-1432723"/>
              <a:ext cx="1785296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Групувати 30">
            <a:extLst>
              <a:ext uri="{FF2B5EF4-FFF2-40B4-BE49-F238E27FC236}">
                <a16:creationId xmlns:a16="http://schemas.microsoft.com/office/drawing/2014/main" id="{08375843-92EF-4705-BECF-17EDEA86DA75}"/>
              </a:ext>
            </a:extLst>
          </p:cNvPr>
          <p:cNvGrpSpPr/>
          <p:nvPr/>
        </p:nvGrpSpPr>
        <p:grpSpPr>
          <a:xfrm>
            <a:off x="10442643" y="-3040"/>
            <a:ext cx="1924311" cy="6871200"/>
            <a:chOff x="9100981" y="-379619"/>
            <a:chExt cx="1995951" cy="7127006"/>
          </a:xfrm>
        </p:grpSpPr>
        <p:pic>
          <p:nvPicPr>
            <p:cNvPr id="32" name="Picture 4">
              <a:extLst>
                <a:ext uri="{FF2B5EF4-FFF2-40B4-BE49-F238E27FC236}">
                  <a16:creationId xmlns:a16="http://schemas.microsoft.com/office/drawing/2014/main" id="{C3BA4086-1D32-4353-97B0-70629D01D76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r="66"/>
            <a:stretch/>
          </p:blipFill>
          <p:spPr bwMode="auto">
            <a:xfrm>
              <a:off x="9100981" y="2199989"/>
              <a:ext cx="1995951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4">
              <a:extLst>
                <a:ext uri="{FF2B5EF4-FFF2-40B4-BE49-F238E27FC236}">
                  <a16:creationId xmlns:a16="http://schemas.microsoft.com/office/drawing/2014/main" id="{10100BA1-169E-4F5E-8291-0A0913AADAA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t="-1" r="20154" b="28502"/>
            <a:stretch/>
          </p:blipFill>
          <p:spPr bwMode="auto">
            <a:xfrm>
              <a:off x="9110813" y="-379619"/>
              <a:ext cx="1986119" cy="32513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168282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25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22" y="2003544"/>
            <a:ext cx="7886827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A5BB7DEC-50E8-4A59-893C-DF46878A875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12530"/>
            <a:ext cx="9329833" cy="6835945"/>
          </a:xfrm>
          <a:prstGeom prst="rect">
            <a:avLst/>
          </a:prstGeom>
        </p:spPr>
      </p:pic>
      <p:pic>
        <p:nvPicPr>
          <p:cNvPr id="32" name="Місце для вмісту 4">
            <a:extLst>
              <a:ext uri="{FF2B5EF4-FFF2-40B4-BE49-F238E27FC236}">
                <a16:creationId xmlns:a16="http://schemas.microsoft.com/office/drawing/2014/main" id="{7CBBD0CE-0082-4A78-AC18-BD36BB02459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8029802" y="319584"/>
            <a:ext cx="2564687" cy="2531920"/>
          </a:xfrm>
          <a:prstGeom prst="rect">
            <a:avLst/>
          </a:prstGeom>
        </p:spPr>
      </p:pic>
      <p:pic>
        <p:nvPicPr>
          <p:cNvPr id="33" name="Місце для вмісту 10">
            <a:extLst>
              <a:ext uri="{FF2B5EF4-FFF2-40B4-BE49-F238E27FC236}">
                <a16:creationId xmlns:a16="http://schemas.microsoft.com/office/drawing/2014/main" id="{16D87426-6869-40DC-8265-C8CAF99BBEB5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583" y="590550"/>
            <a:ext cx="8309404" cy="6279240"/>
          </a:xfrm>
          <a:prstGeom prst="rect">
            <a:avLst/>
          </a:prstGeom>
        </p:spPr>
      </p:pic>
      <p:pic>
        <p:nvPicPr>
          <p:cNvPr id="34" name="Місце для вмісту 4">
            <a:extLst>
              <a:ext uri="{FF2B5EF4-FFF2-40B4-BE49-F238E27FC236}">
                <a16:creationId xmlns:a16="http://schemas.microsoft.com/office/drawing/2014/main" id="{A6758B30-64CB-4423-887B-AABACCF9E02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90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51" y="-13745"/>
            <a:ext cx="8772524" cy="337595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8" y="941556"/>
            <a:ext cx="7423551" cy="50309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200" b="1" kern="100" dirty="0">
                <a:solidFill>
                  <a:srgbClr val="000000"/>
                </a:solidFill>
                <a:effectLst/>
                <a:highlight>
                  <a:srgbClr val="FF5050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КОМП’ЮТЕРНО-ІНТЕГРОВАНІ  ТЕХНОЛОГІЇ: ОСВІТА, НАУКА, ВИРОБНИЦТВО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5050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науковий журнал, заснований у 2010 році Луцьким національним технічним університетом. Видання орієнтоване на науковців, викладачів, аспірантів, студентів та інженерів-практиків, які працюють у сфері комп’ютерних наук, автоматизації та сучасних виробничих технологій. </a:t>
            </a:r>
          </a:p>
          <a:p>
            <a:pPr marL="0" indent="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публікує результати теоретичних і прикладних досліджень у таких напрямах: комп’ютерно-інтегровані технології та системи; автоматизація виробництва і керування технологічними процесами; інформаційні технології у промисловості та освіті; інтелектуальні системи управління;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мехатроніка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робототехніка; моделювання та оптимізація складних технічних систем.</a:t>
            </a:r>
          </a:p>
          <a:p>
            <a:pPr marL="0" indent="0" algn="just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Видання створює платформу для обміну науковими ідеями та практичними результатами, сприяючи розвитку інноваційних технологій у науці, освіті та виробництві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79943"/>
            <a:ext cx="7097354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http://cit-journal.com.ua/index.php/cit/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6" name="Picture 4">
            <a:extLst>
              <a:ext uri="{FF2B5EF4-FFF2-40B4-BE49-F238E27FC236}">
                <a16:creationId xmlns:a16="http://schemas.microsoft.com/office/drawing/2014/main" id="{B2CA1B75-484A-4D27-802B-75F543FBB1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8" r="84064"/>
          <a:stretch/>
        </p:blipFill>
        <p:spPr bwMode="auto">
          <a:xfrm>
            <a:off x="10590776" y="3418"/>
            <a:ext cx="1671584" cy="685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Місце для вмісту 52">
            <a:extLst>
              <a:ext uri="{FF2B5EF4-FFF2-40B4-BE49-F238E27FC236}">
                <a16:creationId xmlns:a16="http://schemas.microsoft.com/office/drawing/2014/main" id="{A8B7F616-752C-42FF-BCBE-C655D99D1F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417" y="5743575"/>
            <a:ext cx="1006644" cy="1006644"/>
          </a:xfrm>
        </p:spPr>
      </p:pic>
      <p:grpSp>
        <p:nvGrpSpPr>
          <p:cNvPr id="16" name="Групувати 15">
            <a:extLst>
              <a:ext uri="{FF2B5EF4-FFF2-40B4-BE49-F238E27FC236}">
                <a16:creationId xmlns:a16="http://schemas.microsoft.com/office/drawing/2014/main" id="{0E568C21-A7B1-4006-9BA6-66E7D56BE2BD}"/>
              </a:ext>
            </a:extLst>
          </p:cNvPr>
          <p:cNvGrpSpPr/>
          <p:nvPr/>
        </p:nvGrpSpPr>
        <p:grpSpPr>
          <a:xfrm>
            <a:off x="10573714" y="-9525"/>
            <a:ext cx="1720071" cy="6854994"/>
            <a:chOff x="102005" y="-1434482"/>
            <a:chExt cx="1992188" cy="7939462"/>
          </a:xfrm>
        </p:grpSpPr>
        <p:pic>
          <p:nvPicPr>
            <p:cNvPr id="17" name="Picture 4">
              <a:extLst>
                <a:ext uri="{FF2B5EF4-FFF2-40B4-BE49-F238E27FC236}">
                  <a16:creationId xmlns:a16="http://schemas.microsoft.com/office/drawing/2014/main" id="{86FED1C2-8066-432A-9165-92F99CF1D47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2" r="78918" b="7982"/>
            <a:stretch/>
          </p:blipFill>
          <p:spPr bwMode="auto">
            <a:xfrm>
              <a:off x="108073" y="2435432"/>
              <a:ext cx="1986120" cy="40695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>
              <a:extLst>
                <a:ext uri="{FF2B5EF4-FFF2-40B4-BE49-F238E27FC236}">
                  <a16:creationId xmlns:a16="http://schemas.microsoft.com/office/drawing/2014/main" id="{601CAB2F-14B2-490C-BD85-7634D5B95FA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61" t="-39" r="58675" b="-1"/>
            <a:stretch/>
          </p:blipFill>
          <p:spPr bwMode="auto">
            <a:xfrm flipH="1">
              <a:off x="102005" y="-1434482"/>
              <a:ext cx="1986119" cy="45491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Групувати 23">
            <a:extLst>
              <a:ext uri="{FF2B5EF4-FFF2-40B4-BE49-F238E27FC236}">
                <a16:creationId xmlns:a16="http://schemas.microsoft.com/office/drawing/2014/main" id="{878A7E66-7236-4D09-8424-D27BFBB50647}"/>
              </a:ext>
            </a:extLst>
          </p:cNvPr>
          <p:cNvGrpSpPr/>
          <p:nvPr/>
        </p:nvGrpSpPr>
        <p:grpSpPr>
          <a:xfrm>
            <a:off x="-17864" y="0"/>
            <a:ext cx="1938644" cy="6860286"/>
            <a:chOff x="6761555" y="-253073"/>
            <a:chExt cx="2008819" cy="7108615"/>
          </a:xfrm>
        </p:grpSpPr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C4EDFA36-478C-4E11-B6F7-CCC172009FB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r="20058"/>
            <a:stretch/>
          </p:blipFill>
          <p:spPr bwMode="auto">
            <a:xfrm>
              <a:off x="6774424" y="2308144"/>
              <a:ext cx="1995950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5750F129-25CF-4C21-A2D8-53D0B053E89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t="-94" r="66"/>
            <a:stretch/>
          </p:blipFill>
          <p:spPr bwMode="auto">
            <a:xfrm>
              <a:off x="6761555" y="-253073"/>
              <a:ext cx="1995951" cy="4551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8335" y="941556"/>
            <a:ext cx="2988463" cy="2853314"/>
          </a:xfrm>
          <a:prstGeom prst="hexagon">
            <a:avLst/>
          </a:prstGeom>
          <a:solidFill>
            <a:srgbClr val="99D8D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66AF52-248C-449F-9259-92D1D323E8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6630" y="1174607"/>
            <a:ext cx="1690610" cy="240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3511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25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583" y="2003544"/>
            <a:ext cx="7803466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32" name="Місце для вмісту 4">
            <a:extLst>
              <a:ext uri="{FF2B5EF4-FFF2-40B4-BE49-F238E27FC236}">
                <a16:creationId xmlns:a16="http://schemas.microsoft.com/office/drawing/2014/main" id="{4EE551D9-C530-4AA1-905D-88AF35463CD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17978"/>
            <a:ext cx="9329833" cy="6830497"/>
          </a:xfrm>
          <a:prstGeom prst="rect">
            <a:avLst/>
          </a:prstGeom>
        </p:spPr>
      </p:pic>
      <p:pic>
        <p:nvPicPr>
          <p:cNvPr id="33" name="Місце для вмісту 4">
            <a:extLst>
              <a:ext uri="{FF2B5EF4-FFF2-40B4-BE49-F238E27FC236}">
                <a16:creationId xmlns:a16="http://schemas.microsoft.com/office/drawing/2014/main" id="{1BE439BB-E7CB-454C-B148-88D5EDF2B1A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319584"/>
            <a:ext cx="2564687" cy="2531920"/>
          </a:xfrm>
          <a:prstGeom prst="rect">
            <a:avLst/>
          </a:prstGeom>
        </p:spPr>
      </p:pic>
      <p:pic>
        <p:nvPicPr>
          <p:cNvPr id="34" name="Місце для вмісту 10">
            <a:extLst>
              <a:ext uri="{FF2B5EF4-FFF2-40B4-BE49-F238E27FC236}">
                <a16:creationId xmlns:a16="http://schemas.microsoft.com/office/drawing/2014/main" id="{6E71583F-8FE7-441B-B4ED-C3B7B2CADA14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23" y="590550"/>
            <a:ext cx="7756926" cy="6279240"/>
          </a:xfrm>
          <a:prstGeom prst="rect">
            <a:avLst/>
          </a:prstGeom>
        </p:spPr>
      </p:pic>
      <p:pic>
        <p:nvPicPr>
          <p:cNvPr id="35" name="Місце для вмісту 4">
            <a:extLst>
              <a:ext uri="{FF2B5EF4-FFF2-40B4-BE49-F238E27FC236}">
                <a16:creationId xmlns:a16="http://schemas.microsoft.com/office/drawing/2014/main" id="{830EF531-BE2A-4272-9827-FA833F5B59D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372225"/>
            <a:ext cx="9327292" cy="509046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50" y="-4220"/>
            <a:ext cx="8342959" cy="36617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77749" y="819150"/>
            <a:ext cx="6718701" cy="52279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COMPUTER SYSTEMS AND INFORMATION TECHNOLOGIES / </a:t>
            </a: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Комп’ютерні системи та інформаційні технології</a:t>
            </a:r>
            <a:r>
              <a:rPr lang="en-US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міжнародний </a:t>
            </a:r>
            <a:r>
              <a:rPr lang="uk-UA" sz="17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науковий журнал, заснований для публікації результатів досліджень у галузях комп’ютерних наук, інформаційних технологій, автоматизації та системного аналізу. Видання призначене для науковців, викладачів, аспірантів та інженерів-практиків.</a:t>
            </a:r>
            <a:endParaRPr lang="uk-UA" sz="17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публікує оригінальні дослідницькі статті та огляди за наступними напрямами: комп’ютерні системи та мережі; прикладне програмне забезпечення та алгоритми; інформаційні технології та обробка даних; штучний інтелект та машинне навчання; інтелектуальні системи керування та автоматизація; цифрові технології у промисловості, освіті та наукових дослідженнях.</a:t>
            </a:r>
            <a:endParaRPr lang="en-US" sz="1700" kern="100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Видання створює платформу для обміну науковими ідеями, </a:t>
            </a:r>
            <a:r>
              <a:rPr lang="uk-UA" sz="1700" kern="100" dirty="0" err="1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методологіями</a:t>
            </a:r>
            <a:r>
              <a:rPr lang="uk-UA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практичними результатами, сприяючи розвитку сучасних комп’ютерних систем та інформаційних технологій на національному та міжнародному рівнях</a:t>
            </a:r>
            <a:r>
              <a:rPr lang="en-US" sz="17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700" kern="100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100" y="6079943"/>
            <a:ext cx="7579974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https://csitjournal.khmnu.edu.ua/index.php/csit/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D8310AFA-75FA-4677-AC57-A736DA5F3A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7" t="238" r="21028" b="-238"/>
          <a:stretch/>
        </p:blipFill>
        <p:spPr bwMode="auto">
          <a:xfrm>
            <a:off x="5000" y="-13745"/>
            <a:ext cx="1948519" cy="688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91DA26B0-C664-4F81-A878-CC58E9B5D9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45" r="505"/>
          <a:stretch/>
        </p:blipFill>
        <p:spPr bwMode="auto">
          <a:xfrm>
            <a:off x="-32138" y="4220"/>
            <a:ext cx="2004805" cy="684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Місце для вмісту 56">
            <a:extLst>
              <a:ext uri="{FF2B5EF4-FFF2-40B4-BE49-F238E27FC236}">
                <a16:creationId xmlns:a16="http://schemas.microsoft.com/office/drawing/2014/main" id="{A31946D5-2308-4EB5-AB30-123FC3BD68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250" y="5777568"/>
            <a:ext cx="682366" cy="682366"/>
          </a:xfrm>
        </p:spPr>
      </p:pic>
      <p:grpSp>
        <p:nvGrpSpPr>
          <p:cNvPr id="22" name="Групувати 21">
            <a:extLst>
              <a:ext uri="{FF2B5EF4-FFF2-40B4-BE49-F238E27FC236}">
                <a16:creationId xmlns:a16="http://schemas.microsoft.com/office/drawing/2014/main" id="{73151586-6D9E-443B-B434-C42CD66560DA}"/>
              </a:ext>
            </a:extLst>
          </p:cNvPr>
          <p:cNvGrpSpPr/>
          <p:nvPr/>
        </p:nvGrpSpPr>
        <p:grpSpPr>
          <a:xfrm>
            <a:off x="-23284" y="17979"/>
            <a:ext cx="1995951" cy="6729003"/>
            <a:chOff x="9100981" y="18384"/>
            <a:chExt cx="1995951" cy="6729003"/>
          </a:xfrm>
        </p:grpSpPr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2FEC034C-F54C-4E95-93F1-C250AE6634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69" r="66"/>
            <a:stretch/>
          </p:blipFill>
          <p:spPr bwMode="auto">
            <a:xfrm>
              <a:off x="9100981" y="2199989"/>
              <a:ext cx="1995951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E1464ACF-8FA0-4192-A46E-00ED3557C80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78" t="8752" r="20154" b="28502"/>
            <a:stretch/>
          </p:blipFill>
          <p:spPr bwMode="auto">
            <a:xfrm>
              <a:off x="9110813" y="18384"/>
              <a:ext cx="1986119" cy="2853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8335" y="941556"/>
            <a:ext cx="2988463" cy="2853314"/>
          </a:xfrm>
          <a:prstGeom prst="hexagon">
            <a:avLst/>
          </a:prstGeom>
          <a:solidFill>
            <a:srgbClr val="FF5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FBA4588C-17D3-4E9F-A732-080C8F547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38" y="1194497"/>
            <a:ext cx="1635856" cy="2313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Групувати 25">
            <a:extLst>
              <a:ext uri="{FF2B5EF4-FFF2-40B4-BE49-F238E27FC236}">
                <a16:creationId xmlns:a16="http://schemas.microsoft.com/office/drawing/2014/main" id="{09509822-CCBD-4805-A701-32DC3DC7C476}"/>
              </a:ext>
            </a:extLst>
          </p:cNvPr>
          <p:cNvGrpSpPr/>
          <p:nvPr/>
        </p:nvGrpSpPr>
        <p:grpSpPr>
          <a:xfrm>
            <a:off x="10159144" y="7361"/>
            <a:ext cx="2111099" cy="6838108"/>
            <a:chOff x="4464461" y="-2231"/>
            <a:chExt cx="2111099" cy="6838108"/>
          </a:xfrm>
        </p:grpSpPr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04A4625A-3EB1-49DD-A378-F8CD71D719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31" r="38782"/>
            <a:stretch/>
          </p:blipFill>
          <p:spPr bwMode="auto">
            <a:xfrm>
              <a:off x="4464461" y="2288479"/>
              <a:ext cx="2111099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>
              <a:extLst>
                <a:ext uri="{FF2B5EF4-FFF2-40B4-BE49-F238E27FC236}">
                  <a16:creationId xmlns:a16="http://schemas.microsoft.com/office/drawing/2014/main" id="{5DD736A1-65AE-43E5-A059-8E2C4349160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34" t="31457" r="58675"/>
            <a:stretch/>
          </p:blipFill>
          <p:spPr bwMode="auto">
            <a:xfrm>
              <a:off x="4470928" y="-2231"/>
              <a:ext cx="2090956" cy="31169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145305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Місце для вмісту 10">
            <a:extLst>
              <a:ext uri="{FF2B5EF4-FFF2-40B4-BE49-F238E27FC236}">
                <a16:creationId xmlns:a16="http://schemas.microsoft.com/office/drawing/2014/main" id="{548628B6-FC1C-43C9-8F00-E6ACFB9DC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58405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846" y="2003544"/>
            <a:ext cx="7803203" cy="4841925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4314555" cy="3414214"/>
          </a:xfrm>
          <a:prstGeom prst="rect">
            <a:avLst/>
          </a:prstGeom>
        </p:spPr>
      </p:pic>
      <p:pic>
        <p:nvPicPr>
          <p:cNvPr id="9" name="Місце для вмісту 10">
            <a:extLst>
              <a:ext uri="{FF2B5EF4-FFF2-40B4-BE49-F238E27FC236}">
                <a16:creationId xmlns:a16="http://schemas.microsoft.com/office/drawing/2014/main" id="{961FFF23-6ACD-438A-A3BB-CFA94888D5F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563" y="523875"/>
            <a:ext cx="8221614" cy="6338537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16" y="6372225"/>
            <a:ext cx="8780726" cy="483529"/>
          </a:xfrm>
          <a:prstGeom prst="rect">
            <a:avLst/>
          </a:prstGeom>
        </p:spPr>
      </p:pic>
      <p:pic>
        <p:nvPicPr>
          <p:cNvPr id="31" name="Місце для вмісту 4">
            <a:extLst>
              <a:ext uri="{FF2B5EF4-FFF2-40B4-BE49-F238E27FC236}">
                <a16:creationId xmlns:a16="http://schemas.microsoft.com/office/drawing/2014/main" id="{0CB09AAE-D873-4B8F-8C2B-12B5D72AA19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"/>
          <a:stretch/>
        </p:blipFill>
        <p:spPr>
          <a:xfrm>
            <a:off x="1407383" y="12166"/>
            <a:ext cx="9329833" cy="6836310"/>
          </a:xfrm>
          <a:prstGeom prst="rect">
            <a:avLst/>
          </a:prstGeom>
        </p:spPr>
      </p:pic>
      <p:pic>
        <p:nvPicPr>
          <p:cNvPr id="32" name="Місце для вмісту 4">
            <a:extLst>
              <a:ext uri="{FF2B5EF4-FFF2-40B4-BE49-F238E27FC236}">
                <a16:creationId xmlns:a16="http://schemas.microsoft.com/office/drawing/2014/main" id="{E61D559C-91BC-4DD2-9C18-7CBC26AA7C9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7934552" y="319584"/>
            <a:ext cx="2564687" cy="2531920"/>
          </a:xfrm>
          <a:prstGeom prst="rect">
            <a:avLst/>
          </a:prstGeom>
        </p:spPr>
      </p:pic>
      <p:pic>
        <p:nvPicPr>
          <p:cNvPr id="33" name="Місце для вмісту 10">
            <a:extLst>
              <a:ext uri="{FF2B5EF4-FFF2-40B4-BE49-F238E27FC236}">
                <a16:creationId xmlns:a16="http://schemas.microsoft.com/office/drawing/2014/main" id="{B6DC8661-318D-417C-A99F-6F60D7F654FC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365" y="590550"/>
            <a:ext cx="8167176" cy="6279240"/>
          </a:xfrm>
          <a:prstGeom prst="rect">
            <a:avLst/>
          </a:prstGeom>
        </p:spPr>
      </p:pic>
      <p:pic>
        <p:nvPicPr>
          <p:cNvPr id="34" name="Місце для вмісту 4">
            <a:extLst>
              <a:ext uri="{FF2B5EF4-FFF2-40B4-BE49-F238E27FC236}">
                <a16:creationId xmlns:a16="http://schemas.microsoft.com/office/drawing/2014/main" id="{52975AAA-C674-474C-AFD0-B1B376798BE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462357" y="6462455"/>
            <a:ext cx="9327292" cy="418815"/>
          </a:xfrm>
          <a:prstGeom prst="rect">
            <a:avLst/>
          </a:prstGeom>
        </p:spPr>
      </p:pic>
      <p:pic>
        <p:nvPicPr>
          <p:cNvPr id="29" name="Місце для вмісту 18">
            <a:extLst>
              <a:ext uri="{FF2B5EF4-FFF2-40B4-BE49-F238E27FC236}">
                <a16:creationId xmlns:a16="http://schemas.microsoft.com/office/drawing/2014/main" id="{07EAF31F-9E68-4EFD-BD18-137CD8D8A4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506" y="-13745"/>
            <a:ext cx="8544931" cy="382710"/>
          </a:xfrm>
          <a:prstGeom prst="rect">
            <a:avLst/>
          </a:prstGeom>
        </p:spPr>
      </p:pic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2958699" y="762000"/>
            <a:ext cx="7353842" cy="52390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КОМП’ЮТЕРНІ СИСТЕМИ ПРОЄКТУВАННЯ. ТЕОРІЯ І ПРАКТИКА / </a:t>
            </a:r>
            <a:r>
              <a:rPr lang="de-DE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Computer Design Systems. Theory and Practice </a:t>
            </a:r>
            <a:r>
              <a:rPr lang="uk-UA" sz="1800" b="1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науковий журнал, заснований для публікації результатів досліджень у галузях комп’ютерного </a:t>
            </a:r>
            <a:r>
              <a:rPr lang="uk-UA" sz="1800" kern="100" dirty="0" err="1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проєктування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інформаційних технологій та автоматизованих систем. Видання орієнтоване на науковців, викладачів, аспірантів та інженерів-практиків.</a:t>
            </a:r>
            <a:endParaRPr lang="uk-UA" sz="1800" kern="100" dirty="0">
              <a:effectLst/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публікує оригінальні наукові та оглядові статті з таких напрямів: комп’ютерні системи </a:t>
            </a:r>
            <a:r>
              <a:rPr lang="uk-UA" sz="1800" kern="1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проєктування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автоматизоване проектування; </a:t>
            </a:r>
            <a:r>
              <a:rPr lang="de-DE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CAD/CAE-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технології та інженерна графіка; алгоритми та програмне забезпечення для моделювання та оптимізації; інформаційні технології в інженерії та промисловості; інтегровані системи управління </a:t>
            </a:r>
            <a:r>
              <a:rPr lang="uk-UA" sz="1800" kern="1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проєктами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цифрове моделювання та обробка даних для </a:t>
            </a:r>
            <a:r>
              <a:rPr lang="uk-UA" sz="1800" kern="1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проєктних</a:t>
            </a:r>
            <a:r>
              <a:rPr lang="uk-UA" sz="1800" kern="1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рішень</a:t>
            </a: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Журнал створює платформу для обміну науковими ідеями, методами та практичними результатами, сприяючи розвитку сучасних комп’ютерних технологій </a:t>
            </a:r>
            <a:r>
              <a:rPr lang="uk-UA" sz="1800" kern="100" dirty="0" err="1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проєктування</a:t>
            </a:r>
            <a:r>
              <a:rPr lang="uk-UA" sz="1800" kern="100" dirty="0"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інженерного програмного забезпечення на національному та міжнародному рівнях.</a:t>
            </a:r>
          </a:p>
        </p:txBody>
      </p:sp>
      <p:sp>
        <p:nvSpPr>
          <p:cNvPr id="28" name="Місце для вмісту 7">
            <a:extLst>
              <a:ext uri="{FF2B5EF4-FFF2-40B4-BE49-F238E27FC236}">
                <a16:creationId xmlns:a16="http://schemas.microsoft.com/office/drawing/2014/main" id="{6BF98A00-5765-4FB7-A798-3027EB72D78B}"/>
              </a:ext>
            </a:extLst>
          </p:cNvPr>
          <p:cNvSpPr txBox="1">
            <a:spLocks/>
          </p:cNvSpPr>
          <p:nvPr/>
        </p:nvSpPr>
        <p:spPr>
          <a:xfrm>
            <a:off x="2406099" y="6106676"/>
            <a:ext cx="7710625" cy="66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https://science.lpnu.ua/uk/cds/</a:t>
            </a:r>
            <a:endParaRPr lang="uk-UA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id="{FBFDC797-259C-4738-AA77-F8C5B3A6D6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79" r="65379"/>
          <a:stretch/>
        </p:blipFill>
        <p:spPr bwMode="auto">
          <a:xfrm>
            <a:off x="10492910" y="12166"/>
            <a:ext cx="1765494" cy="687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Місце для вмісту 60">
            <a:extLst>
              <a:ext uri="{FF2B5EF4-FFF2-40B4-BE49-F238E27FC236}">
                <a16:creationId xmlns:a16="http://schemas.microsoft.com/office/drawing/2014/main" id="{9D23B988-C765-4548-A68A-8D0327D52C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200" y="5890915"/>
            <a:ext cx="943411" cy="918253"/>
          </a:xfrm>
        </p:spPr>
      </p:pic>
      <p:grpSp>
        <p:nvGrpSpPr>
          <p:cNvPr id="16" name="Групувати 15">
            <a:extLst>
              <a:ext uri="{FF2B5EF4-FFF2-40B4-BE49-F238E27FC236}">
                <a16:creationId xmlns:a16="http://schemas.microsoft.com/office/drawing/2014/main" id="{AC167FBE-2154-4AF9-96C4-2CB1F4B2CEF8}"/>
              </a:ext>
            </a:extLst>
          </p:cNvPr>
          <p:cNvGrpSpPr/>
          <p:nvPr/>
        </p:nvGrpSpPr>
        <p:grpSpPr>
          <a:xfrm>
            <a:off x="-2233" y="7550"/>
            <a:ext cx="1992185" cy="6837919"/>
            <a:chOff x="102008" y="20081"/>
            <a:chExt cx="1992185" cy="6837919"/>
          </a:xfrm>
        </p:grpSpPr>
        <p:pic>
          <p:nvPicPr>
            <p:cNvPr id="22" name="Picture 4">
              <a:extLst>
                <a:ext uri="{FF2B5EF4-FFF2-40B4-BE49-F238E27FC236}">
                  <a16:creationId xmlns:a16="http://schemas.microsoft.com/office/drawing/2014/main" id="{DAB4D294-8B51-464E-8DCB-317C2984CA3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2" r="78918"/>
            <a:stretch/>
          </p:blipFill>
          <p:spPr bwMode="auto">
            <a:xfrm>
              <a:off x="108073" y="2435432"/>
              <a:ext cx="1986120" cy="4422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671D1563-2AB8-4FEB-AFC0-FF3B09168C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61" t="31948" r="58675"/>
            <a:stretch/>
          </p:blipFill>
          <p:spPr bwMode="auto">
            <a:xfrm flipH="1">
              <a:off x="102008" y="20081"/>
              <a:ext cx="1986120" cy="30945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2" y="955079"/>
            <a:ext cx="2988463" cy="2853314"/>
          </a:xfrm>
          <a:prstGeom prst="hexagon">
            <a:avLst/>
          </a:prstGeom>
          <a:solidFill>
            <a:srgbClr val="EEB5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B6B3C4E2-0BF3-4A8B-9B19-A8A21A17E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30" y="1194381"/>
            <a:ext cx="1616212" cy="231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Групувати 24">
            <a:extLst>
              <a:ext uri="{FF2B5EF4-FFF2-40B4-BE49-F238E27FC236}">
                <a16:creationId xmlns:a16="http://schemas.microsoft.com/office/drawing/2014/main" id="{700626E2-4CCC-445C-AEDF-A951687ADB15}"/>
              </a:ext>
            </a:extLst>
          </p:cNvPr>
          <p:cNvGrpSpPr/>
          <p:nvPr/>
        </p:nvGrpSpPr>
        <p:grpSpPr>
          <a:xfrm>
            <a:off x="10473108" y="-3040"/>
            <a:ext cx="1785296" cy="6886609"/>
            <a:chOff x="4565934" y="-1432723"/>
            <a:chExt cx="1785296" cy="6886609"/>
          </a:xfrm>
        </p:grpSpPr>
        <p:pic>
          <p:nvPicPr>
            <p:cNvPr id="26" name="Picture 4">
              <a:extLst>
                <a:ext uri="{FF2B5EF4-FFF2-40B4-BE49-F238E27FC236}">
                  <a16:creationId xmlns:a16="http://schemas.microsoft.com/office/drawing/2014/main" id="{CC15F3EF-0EF9-4FA0-84ED-7B84186781E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631" r="42152" b="30391"/>
            <a:stretch/>
          </p:blipFill>
          <p:spPr bwMode="auto">
            <a:xfrm>
              <a:off x="4571999" y="2288479"/>
              <a:ext cx="1765495" cy="3165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>
              <a:extLst>
                <a:ext uri="{FF2B5EF4-FFF2-40B4-BE49-F238E27FC236}">
                  <a16:creationId xmlns:a16="http://schemas.microsoft.com/office/drawing/2014/main" id="{3AD6AED2-D4A3-4FED-B5FA-1ABED471752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61" r="60729"/>
            <a:stretch/>
          </p:blipFill>
          <p:spPr bwMode="auto">
            <a:xfrm>
              <a:off x="4565934" y="-1432723"/>
              <a:ext cx="1785296" cy="45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952271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EBBD7C-CE40-40DC-B37A-3BB2FA536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923D76E1-8DD2-4F40-A0E8-81F376FD0F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420" y="1825625"/>
            <a:ext cx="7797160" cy="4351338"/>
          </a:xfrm>
        </p:spPr>
      </p:pic>
    </p:spTree>
    <p:extLst>
      <p:ext uri="{BB962C8B-B14F-4D97-AF65-F5344CB8AC3E}">
        <p14:creationId xmlns:p14="http://schemas.microsoft.com/office/powerpoint/2010/main" val="15530783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E7528F-97E0-43F9-97BA-AD71B0260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D1D45192-227E-4CA3-AAE8-137BC1E5EF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" b="2080"/>
          <a:stretch/>
        </p:blipFill>
        <p:spPr>
          <a:xfrm>
            <a:off x="2197420" y="1895475"/>
            <a:ext cx="7797160" cy="4162426"/>
          </a:xfrm>
        </p:spPr>
      </p:pic>
    </p:spTree>
    <p:extLst>
      <p:ext uri="{BB962C8B-B14F-4D97-AF65-F5344CB8AC3E}">
        <p14:creationId xmlns:p14="http://schemas.microsoft.com/office/powerpoint/2010/main" val="377422672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FDD53C-635B-4C3A-87C2-F544D7B18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6D8D625E-A253-4A1E-A16F-3856F12A63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420" y="1825625"/>
            <a:ext cx="7797160" cy="4351338"/>
          </a:xfrm>
        </p:spPr>
      </p:pic>
    </p:spTree>
    <p:extLst>
      <p:ext uri="{BB962C8B-B14F-4D97-AF65-F5344CB8AC3E}">
        <p14:creationId xmlns:p14="http://schemas.microsoft.com/office/powerpoint/2010/main" val="391318289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43F6B6-BD6D-450D-9430-CEB22E47C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D0494652-BA5C-4A94-AB08-85B81A773D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" t="1824" r="1380" b="1861"/>
          <a:stretch/>
        </p:blipFill>
        <p:spPr>
          <a:xfrm>
            <a:off x="2333625" y="1904999"/>
            <a:ext cx="7553326" cy="4191001"/>
          </a:xfrm>
        </p:spPr>
      </p:pic>
    </p:spTree>
    <p:extLst>
      <p:ext uri="{BB962C8B-B14F-4D97-AF65-F5344CB8AC3E}">
        <p14:creationId xmlns:p14="http://schemas.microsoft.com/office/powerpoint/2010/main" val="4099007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9" y="800100"/>
            <a:ext cx="7837486" cy="6036604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5"/>
            <a:ext cx="8780726" cy="813845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17" name="Місце для вмісту 14">
            <a:extLst>
              <a:ext uri="{FF2B5EF4-FFF2-40B4-BE49-F238E27FC236}">
                <a16:creationId xmlns:a16="http://schemas.microsoft.com/office/drawing/2014/main" id="{015EA04B-CCB9-4C9F-A9CD-3FB19787DF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807923"/>
            <a:ext cx="7837487" cy="6028781"/>
          </a:xfrm>
          <a:prstGeom prst="rect">
            <a:avLst/>
          </a:prstGeom>
        </p:spPr>
      </p:pic>
      <p:pic>
        <p:nvPicPr>
          <p:cNvPr id="18" name="Місце для вмісту 4">
            <a:extLst>
              <a:ext uri="{FF2B5EF4-FFF2-40B4-BE49-F238E27FC236}">
                <a16:creationId xmlns:a16="http://schemas.microsoft.com/office/drawing/2014/main" id="{FC1E72C7-8F58-4ECD-B78F-81AD90BDCE2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278125"/>
            <a:ext cx="7797160" cy="574213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00339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3047863" y="4791075"/>
            <a:ext cx="7480453" cy="1419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https://agrotimes.ua/magazine/the-ukrainian-farmer/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1114425"/>
            <a:ext cx="6419986" cy="3637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UKRAINIAN FARMER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щомісячний журнал для керівників аграрних підприємств та фахівців галузі, у якому поєднано аналітику, досвід та практичні рішення для агробізнесу. На сторінках видання висвітлюються теми: системи землеробства і рослинництва; захист рослин; сільськогосподарська техніка; тваринництво; будівництво та інфраструктура на селі; економіка зберігання і логістика; інновації та управління підприємством.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  <p:pic>
        <p:nvPicPr>
          <p:cNvPr id="14" name="Місце для вмісту 24">
            <a:extLst>
              <a:ext uri="{FF2B5EF4-FFF2-40B4-BE49-F238E27FC236}">
                <a16:creationId xmlns:a16="http://schemas.microsoft.com/office/drawing/2014/main" id="{BBF3A8A2-3603-46AF-B160-546C8F96783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93" y="990295"/>
            <a:ext cx="1615854" cy="2031936"/>
          </a:xfrm>
          <a:prstGeom prst="rect">
            <a:avLst/>
          </a:prstGeom>
        </p:spPr>
      </p:pic>
      <p:pic>
        <p:nvPicPr>
          <p:cNvPr id="5" name="Графіка 4" descr="Pig with solid fill">
            <a:extLst>
              <a:ext uri="{FF2B5EF4-FFF2-40B4-BE49-F238E27FC236}">
                <a16:creationId xmlns:a16="http://schemas.microsoft.com/office/drawing/2014/main" id="{FC7EDFC8-1921-43B3-A0C3-5EF496A216E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110458" y="546820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920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9" y="800100"/>
            <a:ext cx="7837486" cy="603660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4"/>
            <a:ext cx="8780726" cy="559532"/>
          </a:xfrm>
          <a:prstGeom prst="rect">
            <a:avLst/>
          </a:prstGeom>
        </p:spPr>
      </p:pic>
      <p:pic>
        <p:nvPicPr>
          <p:cNvPr id="18" name="Місце для вмісту 14">
            <a:extLst>
              <a:ext uri="{FF2B5EF4-FFF2-40B4-BE49-F238E27FC236}">
                <a16:creationId xmlns:a16="http://schemas.microsoft.com/office/drawing/2014/main" id="{801C6179-D3C2-4E5B-8AB9-74C3FB818E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676275"/>
            <a:ext cx="7837487" cy="6160429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395F6AB7-2ABE-464F-94D9-A66737E151B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278125"/>
            <a:ext cx="7797160" cy="574213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FF5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3047863" y="5886671"/>
            <a:ext cx="7480453" cy="12201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https://www.ndipvt.com.ua/projournal.html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3" y="858082"/>
            <a:ext cx="6677161" cy="47288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de-DE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GRO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</a:t>
            </a:r>
            <a:r>
              <a:rPr lang="de-DE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de-DE" sz="20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ACHINERY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до 2025 року журнал виходив під назвою </a:t>
            </a:r>
            <a:r>
              <a:rPr lang="uk-UA" sz="1800" b="1" u="sng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«Техніка і технології АПК»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Це квартальне науково-практичне видання, присвячене аграрній техніці, сучасним технологіям та інноваціям, що ґрунтується на результатах дослідної роботи у сфері сільського господарства</a:t>
            </a: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його сторінках науковці, фахівці та виробники діляться досвідом і результатами досліджень у таких напрямках: державна аграрна політика та </a:t>
            </a:r>
            <a:r>
              <a:rPr lang="uk-UA" sz="18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агровектор</a:t>
            </a: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тенденції розвитку в країнах ЄС; агротехніка й обладнання; технологічні випробування та тести (</a:t>
            </a:r>
            <a:r>
              <a:rPr lang="uk-UA" sz="18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AgroTest</a:t>
            </a: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); інноваційні </a:t>
            </a:r>
            <a:r>
              <a:rPr lang="uk-UA" sz="1800" dirty="0" err="1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агротехнології</a:t>
            </a: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сучасне тваринництво; події</a:t>
            </a:r>
            <a:r>
              <a:rPr lang="ru-RU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аграрного </a:t>
            </a: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світу</a:t>
            </a:r>
            <a:r>
              <a:rPr lang="ru-RU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</a:t>
            </a:r>
            <a:r>
              <a:rPr lang="ru-RU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виставки</a:t>
            </a:r>
            <a:r>
              <a:rPr lang="ru-RU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конференції</a:t>
            </a:r>
            <a:r>
              <a:rPr lang="ru-RU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інші</a:t>
            </a:r>
            <a:r>
              <a:rPr lang="ru-RU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заходи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  <p:pic>
        <p:nvPicPr>
          <p:cNvPr id="17" name="Місце для вмісту 28">
            <a:extLst>
              <a:ext uri="{FF2B5EF4-FFF2-40B4-BE49-F238E27FC236}">
                <a16:creationId xmlns:a16="http://schemas.microsoft.com/office/drawing/2014/main" id="{91B7B635-9BB0-42F3-B937-19FC03559C2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72" y="858082"/>
            <a:ext cx="1579268" cy="2262544"/>
          </a:xfrm>
          <a:prstGeom prst="rect">
            <a:avLst/>
          </a:prstGeom>
        </p:spPr>
      </p:pic>
      <p:pic>
        <p:nvPicPr>
          <p:cNvPr id="3" name="Графіка 2" descr="Truck with solid fill">
            <a:extLst>
              <a:ext uri="{FF2B5EF4-FFF2-40B4-BE49-F238E27FC236}">
                <a16:creationId xmlns:a16="http://schemas.microsoft.com/office/drawing/2014/main" id="{2A1F83A0-BB2A-49DB-ACC2-A4C522CD36A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110458" y="56007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88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9" y="285750"/>
            <a:ext cx="7837486" cy="6550954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4"/>
            <a:ext cx="8780726" cy="865634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pic>
        <p:nvPicPr>
          <p:cNvPr id="18" name="Місце для вмісту 14">
            <a:extLst>
              <a:ext uri="{FF2B5EF4-FFF2-40B4-BE49-F238E27FC236}">
                <a16:creationId xmlns:a16="http://schemas.microsoft.com/office/drawing/2014/main" id="{E8DFDBA9-6DB5-45F9-AFB8-584E954D7A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807923"/>
            <a:ext cx="7837487" cy="6028781"/>
          </a:xfrm>
          <a:prstGeom prst="rect">
            <a:avLst/>
          </a:prstGeom>
        </p:spPr>
      </p:pic>
      <p:pic>
        <p:nvPicPr>
          <p:cNvPr id="20" name="Місце для вмісту 4">
            <a:extLst>
              <a:ext uri="{FF2B5EF4-FFF2-40B4-BE49-F238E27FC236}">
                <a16:creationId xmlns:a16="http://schemas.microsoft.com/office/drawing/2014/main" id="{21F0E9F3-A295-40E9-B6AF-F8695CD3090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278125"/>
            <a:ext cx="7797160" cy="574213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4EADBA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3047863" y="5391149"/>
            <a:ext cx="7480453" cy="9432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https://www.agronom.com.ua/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3" y="1032918"/>
            <a:ext cx="6875597" cy="43444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Bef>
                <a:spcPts val="0"/>
              </a:spcBef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АГРОНОМ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науково-виробничий журнал, який виходить 4 рази на рік.</a:t>
            </a:r>
          </a:p>
          <a:p>
            <a:pPr marL="0" indent="0" algn="just">
              <a:lnSpc>
                <a:spcPct val="107000"/>
              </a:lnSpc>
              <a:spcBef>
                <a:spcPts val="0"/>
              </a:spcBef>
              <a:buNone/>
            </a:pP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 присвячений сучасному вирощуванню сільськогосподарських культур із повним циклом технологій – від насіння до збору врожаю та зберігання.</a:t>
            </a:r>
          </a:p>
          <a:p>
            <a:pPr marL="0" indent="0" algn="just">
              <a:lnSpc>
                <a:spcPct val="107000"/>
              </a:lnSpc>
              <a:spcBef>
                <a:spcPts val="0"/>
              </a:spcBef>
              <a:buNone/>
            </a:pP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сторінках «Агронома» спеціалісти та науковці діляться досвідом і рекомендаціями в таких галузях: агрономія і землеробство; захист рослин; агрохімія та добрива; насінництво та селекція; агротехніка; зберігання продукції.</a:t>
            </a:r>
          </a:p>
          <a:p>
            <a:pPr marL="0" indent="0" algn="just">
              <a:lnSpc>
                <a:spcPct val="107000"/>
              </a:lnSpc>
              <a:spcBef>
                <a:spcPts val="0"/>
              </a:spcBef>
              <a:buNone/>
            </a:pPr>
            <a:r>
              <a:rPr lang="uk-UA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Журнал надає консультативно-інформаційну підтримку аграріям, зокрема господарствам, які прагнуть застосовувати передові технології рослинництва.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  <p:pic>
        <p:nvPicPr>
          <p:cNvPr id="14" name="Місце для вмісту 32">
            <a:extLst>
              <a:ext uri="{FF2B5EF4-FFF2-40B4-BE49-F238E27FC236}">
                <a16:creationId xmlns:a16="http://schemas.microsoft.com/office/drawing/2014/main" id="{1397C65B-E7F4-4001-9EB0-4E916E9AEAC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07" y="858082"/>
            <a:ext cx="1656688" cy="2228513"/>
          </a:xfrm>
          <a:prstGeom prst="rect">
            <a:avLst/>
          </a:prstGeom>
        </p:spPr>
      </p:pic>
      <p:pic>
        <p:nvPicPr>
          <p:cNvPr id="3" name="Графіка 2" descr="Open hand with plant with solid fill">
            <a:extLst>
              <a:ext uri="{FF2B5EF4-FFF2-40B4-BE49-F238E27FC236}">
                <a16:creationId xmlns:a16="http://schemas.microsoft.com/office/drawing/2014/main" id="{62CA9948-6A07-48C5-9368-3E220AF052B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80655" y="541995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08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вмісту 6">
            <a:extLst>
              <a:ext uri="{FF2B5EF4-FFF2-40B4-BE49-F238E27FC236}">
                <a16:creationId xmlns:a16="http://schemas.microsoft.com/office/drawing/2014/main" id="{2ABD060E-B65D-4516-9ABC-3CD9587B4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13" y="0"/>
            <a:ext cx="12275316" cy="6850449"/>
          </a:xfrm>
          <a:prstGeom prst="rect">
            <a:avLst/>
          </a:prstGeom>
        </p:spPr>
      </p:pic>
      <p:pic>
        <p:nvPicPr>
          <p:cNvPr id="10" name="Місце для вмісту 14">
            <a:extLst>
              <a:ext uri="{FF2B5EF4-FFF2-40B4-BE49-F238E27FC236}">
                <a16:creationId xmlns:a16="http://schemas.microsoft.com/office/drawing/2014/main" id="{1DF2E147-5216-4E40-BC93-7EC6C9BCA2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9" y="695325"/>
            <a:ext cx="7654923" cy="6141379"/>
          </a:xfrm>
          <a:prstGeom prst="rect">
            <a:avLst/>
          </a:prstGeom>
        </p:spPr>
      </p:pic>
      <p:pic>
        <p:nvPicPr>
          <p:cNvPr id="11" name="Місце для вмісту 14">
            <a:extLst>
              <a:ext uri="{FF2B5EF4-FFF2-40B4-BE49-F238E27FC236}">
                <a16:creationId xmlns:a16="http://schemas.microsoft.com/office/drawing/2014/main" id="{B9B5F1DD-B3AE-48F1-BEC6-F2A3EE52B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0" y="0"/>
            <a:ext cx="1704975" cy="3414214"/>
          </a:xfrm>
          <a:prstGeom prst="rect">
            <a:avLst/>
          </a:prstGeom>
        </p:spPr>
      </p:pic>
      <p:pic>
        <p:nvPicPr>
          <p:cNvPr id="12" name="Місце для вмісту 18">
            <a:extLst>
              <a:ext uri="{FF2B5EF4-FFF2-40B4-BE49-F238E27FC236}">
                <a16:creationId xmlns:a16="http://schemas.microsoft.com/office/drawing/2014/main" id="{75F43148-162F-4519-8913-8DB647A562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789" y="-13744"/>
            <a:ext cx="8780726" cy="709070"/>
          </a:xfrm>
          <a:prstGeom prst="rect">
            <a:avLst/>
          </a:prstGeom>
        </p:spPr>
      </p:pic>
      <p:pic>
        <p:nvPicPr>
          <p:cNvPr id="20" name="Місце для вмісту 14">
            <a:extLst>
              <a:ext uri="{FF2B5EF4-FFF2-40B4-BE49-F238E27FC236}">
                <a16:creationId xmlns:a16="http://schemas.microsoft.com/office/drawing/2014/main" id="{10AD623C-DB9D-414C-8E99-9258EB9350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38" y="695325"/>
            <a:ext cx="7837487" cy="6141379"/>
          </a:xfrm>
          <a:prstGeom prst="rect">
            <a:avLst/>
          </a:prstGeom>
        </p:spPr>
      </p:pic>
      <p:pic>
        <p:nvPicPr>
          <p:cNvPr id="24" name="Місце для вмісту 4">
            <a:extLst>
              <a:ext uri="{FF2B5EF4-FFF2-40B4-BE49-F238E27FC236}">
                <a16:creationId xmlns:a16="http://schemas.microsoft.com/office/drawing/2014/main" id="{7CE113F3-BA70-493A-84AA-CC631A671B3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1"/>
          <a:stretch/>
        </p:blipFill>
        <p:spPr>
          <a:xfrm>
            <a:off x="3152775" y="6278125"/>
            <a:ext cx="7797160" cy="574213"/>
          </a:xfrm>
          <a:prstGeom prst="rect">
            <a:avLst/>
          </a:prstGeom>
        </p:spPr>
      </p:pic>
      <p:pic>
        <p:nvPicPr>
          <p:cNvPr id="16" name="Місце для вмісту 8">
            <a:extLst>
              <a:ext uri="{FF2B5EF4-FFF2-40B4-BE49-F238E27FC236}">
                <a16:creationId xmlns:a16="http://schemas.microsoft.com/office/drawing/2014/main" id="{0DF94D03-6C26-48EC-A039-6293B9A5AE8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/>
          <a:stretch/>
        </p:blipFill>
        <p:spPr>
          <a:xfrm>
            <a:off x="0" y="10357"/>
            <a:ext cx="1743075" cy="6826347"/>
          </a:xfrm>
          <a:prstGeom prst="rect">
            <a:avLst/>
          </a:prstGeom>
        </p:spPr>
      </p:pic>
      <p:sp>
        <p:nvSpPr>
          <p:cNvPr id="19" name="Шестикутник 18">
            <a:extLst>
              <a:ext uri="{FF2B5EF4-FFF2-40B4-BE49-F238E27FC236}">
                <a16:creationId xmlns:a16="http://schemas.microsoft.com/office/drawing/2014/main" id="{58335D1B-BF65-4711-94C1-A876D5BDD23D}"/>
              </a:ext>
            </a:extLst>
          </p:cNvPr>
          <p:cNvSpPr/>
          <p:nvPr/>
        </p:nvSpPr>
        <p:spPr>
          <a:xfrm>
            <a:off x="-16911" y="579606"/>
            <a:ext cx="2988463" cy="2853314"/>
          </a:xfrm>
          <a:prstGeom prst="hexagon">
            <a:avLst/>
          </a:prstGeom>
          <a:solidFill>
            <a:srgbClr val="00339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Місце для вмісту 7">
            <a:extLst>
              <a:ext uri="{FF2B5EF4-FFF2-40B4-BE49-F238E27FC236}">
                <a16:creationId xmlns:a16="http://schemas.microsoft.com/office/drawing/2014/main" id="{E4467524-1B83-47D9-8BB5-9D938E57598C}"/>
              </a:ext>
            </a:extLst>
          </p:cNvPr>
          <p:cNvSpPr txBox="1">
            <a:spLocks/>
          </p:cNvSpPr>
          <p:nvPr/>
        </p:nvSpPr>
        <p:spPr>
          <a:xfrm>
            <a:off x="2686050" y="4791075"/>
            <a:ext cx="6419986" cy="1053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Посилання на сайт журналу:    </a:t>
            </a:r>
          </a:p>
          <a:p>
            <a:pPr marL="0" indent="0" algn="just">
              <a:buNone/>
            </a:pPr>
            <a:r>
              <a:rPr lang="de-DE" sz="1800" u="sng" kern="100" dirty="0">
                <a:solidFill>
                  <a:srgbClr val="0563C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https://nayka.com.ua/index.php/agrosvit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Місце для вмісту 7">
            <a:extLst>
              <a:ext uri="{FF2B5EF4-FFF2-40B4-BE49-F238E27FC236}">
                <a16:creationId xmlns:a16="http://schemas.microsoft.com/office/drawing/2014/main" id="{8A4BFAAF-A2A0-4B53-9F94-A781B6251023}"/>
              </a:ext>
            </a:extLst>
          </p:cNvPr>
          <p:cNvSpPr txBox="1">
            <a:spLocks/>
          </p:cNvSpPr>
          <p:nvPr/>
        </p:nvSpPr>
        <p:spPr>
          <a:xfrm>
            <a:off x="3047864" y="1114425"/>
            <a:ext cx="6058172" cy="36370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АГРОСВІТ</a:t>
            </a:r>
            <a:r>
              <a:rPr lang="de-DE" sz="2200" b="1" kern="100" dirty="0">
                <a:solidFill>
                  <a:srgbClr val="000000"/>
                </a:solidFill>
                <a:effectLst/>
                <a:highlight>
                  <a:srgbClr val="FF7D7D"/>
                </a:highlight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sz="1800" kern="1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науково-практичне фахове видання, в якому публікуються матеріали з економічних, управлінських і організаційно-правових аспектів аграрного сектору. На сторінках журналу розглядаються теми: економічна безпека аграрних підприємств; земельні ресурси і землекористування; управління агробізнесом; фінансовий менеджмент; інноваційні стратегії та цифрова трансформація; продовольча безпека; методика та теорія обліку й аудиту в агросфері. </a:t>
            </a:r>
            <a:endParaRPr lang="uk-UA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Місце для вмісту 4">
            <a:extLst>
              <a:ext uri="{FF2B5EF4-FFF2-40B4-BE49-F238E27FC236}">
                <a16:creationId xmlns:a16="http://schemas.microsoft.com/office/drawing/2014/main" id="{C36E49C7-1288-4AC6-A11E-9C093E15F7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42" b="774"/>
          <a:stretch/>
        </p:blipFill>
        <p:spPr>
          <a:xfrm>
            <a:off x="10534514" y="7551"/>
            <a:ext cx="1723891" cy="6829153"/>
          </a:xfrm>
        </p:spPr>
      </p:pic>
      <p:pic>
        <p:nvPicPr>
          <p:cNvPr id="17" name="Місце для вмісту 3">
            <a:extLst>
              <a:ext uri="{FF2B5EF4-FFF2-40B4-BE49-F238E27FC236}">
                <a16:creationId xmlns:a16="http://schemas.microsoft.com/office/drawing/2014/main" id="{86F709DC-8694-46C2-9378-29EF6CD5E6B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03" y="800100"/>
            <a:ext cx="1649233" cy="233225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E53DF9-1CE6-4A0B-8258-F8A5B1AF996C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934586" y="4971988"/>
            <a:ext cx="1317846" cy="131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1745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14138</TotalTime>
  <Words>6252</Words>
  <Application>Microsoft Office PowerPoint</Application>
  <PresentationFormat>Широкий екран</PresentationFormat>
  <Paragraphs>301</Paragraphs>
  <Slides>59</Slides>
  <Notes>55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59</vt:i4>
      </vt:variant>
    </vt:vector>
  </HeadingPairs>
  <TitlesOfParts>
    <vt:vector size="67" baseType="lpstr">
      <vt:lpstr>Arial</vt:lpstr>
      <vt:lpstr>Arial Black</vt:lpstr>
      <vt:lpstr>Calibri</vt:lpstr>
      <vt:lpstr>Calibri Light</vt:lpstr>
      <vt:lpstr>Pilotka</vt:lpstr>
      <vt:lpstr>Times New Roman</vt:lpstr>
      <vt:lpstr>Verdana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ТДАТУ</dc:creator>
  <cp:lastModifiedBy>ТДАТУ</cp:lastModifiedBy>
  <cp:revision>725</cp:revision>
  <dcterms:created xsi:type="dcterms:W3CDTF">2025-04-11T11:10:51Z</dcterms:created>
  <dcterms:modified xsi:type="dcterms:W3CDTF">2025-10-01T12:24:43Z</dcterms:modified>
</cp:coreProperties>
</file>