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7" r:id="rId1"/>
  </p:sldMasterIdLst>
  <p:notesMasterIdLst>
    <p:notesMasterId r:id="rId17"/>
  </p:notesMasterIdLst>
  <p:sldIdLst>
    <p:sldId id="256" r:id="rId2"/>
    <p:sldId id="257" r:id="rId3"/>
    <p:sldId id="268" r:id="rId4"/>
    <p:sldId id="258" r:id="rId5"/>
    <p:sldId id="259" r:id="rId6"/>
    <p:sldId id="269" r:id="rId7"/>
    <p:sldId id="260" r:id="rId8"/>
    <p:sldId id="264" r:id="rId9"/>
    <p:sldId id="262" r:id="rId10"/>
    <p:sldId id="263" r:id="rId11"/>
    <p:sldId id="261" r:id="rId12"/>
    <p:sldId id="270" r:id="rId13"/>
    <p:sldId id="265" r:id="rId14"/>
    <p:sldId id="266" r:id="rId15"/>
    <p:sldId id="267"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29"/>
    <a:srgbClr val="FFCC99"/>
    <a:srgbClr val="A7F7D3"/>
    <a:srgbClr val="006600"/>
    <a:srgbClr val="33CCCC"/>
    <a:srgbClr val="66FFFF"/>
    <a:srgbClr val="CC0066"/>
    <a:srgbClr val="CC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130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C4A17B-7AF2-4196-B448-AE248627D00E}" type="datetimeFigureOut">
              <a:rPr lang="uk-UA" smtClean="0"/>
              <a:t>07.12.2025</a:t>
            </a:fld>
            <a:endParaRPr lang="uk-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BB6016-CD18-472F-9C30-37F4972DB3D1}" type="slidenum">
              <a:rPr lang="uk-UA" smtClean="0"/>
              <a:t>‹№›</a:t>
            </a:fld>
            <a:endParaRPr lang="uk-UA"/>
          </a:p>
        </p:txBody>
      </p:sp>
    </p:spTree>
    <p:extLst>
      <p:ext uri="{BB962C8B-B14F-4D97-AF65-F5344CB8AC3E}">
        <p14:creationId xmlns:p14="http://schemas.microsoft.com/office/powerpoint/2010/main" val="2716792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97BB6016-CD18-472F-9C30-37F4972DB3D1}" type="slidenum">
              <a:rPr lang="uk-UA" smtClean="0"/>
              <a:t>6</a:t>
            </a:fld>
            <a:endParaRPr lang="uk-UA"/>
          </a:p>
        </p:txBody>
      </p:sp>
    </p:spTree>
    <p:extLst>
      <p:ext uri="{BB962C8B-B14F-4D97-AF65-F5344CB8AC3E}">
        <p14:creationId xmlns:p14="http://schemas.microsoft.com/office/powerpoint/2010/main" val="4014247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97BB6016-CD18-472F-9C30-37F4972DB3D1}" type="slidenum">
              <a:rPr lang="uk-UA" smtClean="0"/>
              <a:t>12</a:t>
            </a:fld>
            <a:endParaRPr lang="uk-UA"/>
          </a:p>
        </p:txBody>
      </p:sp>
    </p:spTree>
    <p:extLst>
      <p:ext uri="{BB962C8B-B14F-4D97-AF65-F5344CB8AC3E}">
        <p14:creationId xmlns:p14="http://schemas.microsoft.com/office/powerpoint/2010/main" val="1317401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8513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Date Placeholder 2"/>
          <p:cNvSpPr>
            <a:spLocks noGrp="1"/>
          </p:cNvSpPr>
          <p:nvPr>
            <p:ph type="dt" sz="half" idx="10"/>
          </p:nvPr>
        </p:nvSpPr>
        <p:spPr/>
        <p:txBody>
          <a:bodyPr/>
          <a:lstStyle/>
          <a:p>
            <a:fld id="{6C706FFC-BEBA-40C0-8E84-1757EF72B154}" type="datetimeFigureOut">
              <a:rPr lang="ru-RU" smtClean="0"/>
              <a:t>07.12.2025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1668948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994328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12657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23323416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408259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6759836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3180777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1008210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2290528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C706FFC-BEBA-40C0-8E84-1757EF72B154}" type="datetimeFigureOut">
              <a:rPr lang="ru-RU" smtClean="0"/>
              <a:t>07.12.2025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1069234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C706FFC-BEBA-40C0-8E84-1757EF72B154}" type="datetimeFigureOut">
              <a:rPr lang="ru-RU" smtClean="0"/>
              <a:t>07.12.2025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1557817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C706FFC-BEBA-40C0-8E84-1757EF72B154}" type="datetimeFigureOut">
              <a:rPr lang="ru-RU" smtClean="0"/>
              <a:t>07.12.2025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2223107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C706FFC-BEBA-40C0-8E84-1757EF72B154}" type="datetimeFigureOut">
              <a:rPr lang="ru-RU" smtClean="0"/>
              <a:t>07.12.2025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147752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06FFC-BEBA-40C0-8E84-1757EF72B154}" type="datetimeFigureOut">
              <a:rPr lang="ru-RU" smtClean="0"/>
              <a:t>07.12.2025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1160314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6C706FFC-BEBA-40C0-8E84-1757EF72B154}" type="datetimeFigureOut">
              <a:rPr lang="ru-RU" smtClean="0"/>
              <a:t>07.12.2025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1562807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6C706FFC-BEBA-40C0-8E84-1757EF72B154}" type="datetimeFigureOut">
              <a:rPr lang="ru-RU" smtClean="0"/>
              <a:t>07.12.2025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B59F928-EB85-455F-9FB6-AF93A9A1DE37}" type="slidenum">
              <a:rPr lang="ru-RU" smtClean="0"/>
              <a:t>‹№›</a:t>
            </a:fld>
            <a:endParaRPr lang="ru-RU"/>
          </a:p>
        </p:txBody>
      </p:sp>
    </p:spTree>
    <p:extLst>
      <p:ext uri="{BB962C8B-B14F-4D97-AF65-F5344CB8AC3E}">
        <p14:creationId xmlns:p14="http://schemas.microsoft.com/office/powerpoint/2010/main" val="1735500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6C706FFC-BEBA-40C0-8E84-1757EF72B154}" type="datetimeFigureOut">
              <a:rPr lang="ru-RU" smtClean="0"/>
              <a:t>07.12.2025</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FB59F928-EB85-455F-9FB6-AF93A9A1DE37}" type="slidenum">
              <a:rPr lang="ru-RU" smtClean="0"/>
              <a:t>‹№›</a:t>
            </a:fld>
            <a:endParaRPr lang="ru-RU"/>
          </a:p>
        </p:txBody>
      </p:sp>
    </p:spTree>
    <p:extLst>
      <p:ext uri="{BB962C8B-B14F-4D97-AF65-F5344CB8AC3E}">
        <p14:creationId xmlns:p14="http://schemas.microsoft.com/office/powerpoint/2010/main" val="1766116386"/>
      </p:ext>
    </p:extLst>
  </p:cSld>
  <p:clrMap bg1="dk1" tx1="lt1" bg2="dk2" tx2="lt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 id="2147484218" r:id="rId11"/>
    <p:sldLayoutId id="2147484219" r:id="rId12"/>
    <p:sldLayoutId id="2147484220" r:id="rId13"/>
    <p:sldLayoutId id="2147484221" r:id="rId14"/>
    <p:sldLayoutId id="2147484222" r:id="rId15"/>
    <p:sldLayoutId id="2147484223" r:id="rId16"/>
    <p:sldLayoutId id="2147484224"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3.wdp"/></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png"/></Relationships>
</file>

<file path=ppt/slides/_rels/slide1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hdphoto" Target="../media/hdphoto1.wdp"/><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jpe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_rels/slide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20652C-626C-414B-A708-038BAB591C19}"/>
              </a:ext>
            </a:extLst>
          </p:cNvPr>
          <p:cNvSpPr>
            <a:spLocks noGrp="1"/>
          </p:cNvSpPr>
          <p:nvPr>
            <p:ph type="ctrTitle"/>
          </p:nvPr>
        </p:nvSpPr>
        <p:spPr>
          <a:xfrm>
            <a:off x="3397954" y="383823"/>
            <a:ext cx="8229601" cy="3045177"/>
          </a:xfrm>
        </p:spPr>
        <p:txBody>
          <a:bodyPr>
            <a:normAutofit/>
          </a:bodyPr>
          <a:lstStyle/>
          <a:p>
            <a:pPr algn="ctr">
              <a:lnSpc>
                <a:spcPct val="150000"/>
              </a:lnSpc>
            </a:pPr>
            <a:r>
              <a:rPr lang="ru-RU" sz="4000" dirty="0">
                <a:solidFill>
                  <a:srgbClr val="FFFF00"/>
                </a:solidFill>
                <a:latin typeface="Arial Black" panose="020B0A04020102020204" pitchFamily="34" charset="0"/>
              </a:rPr>
              <a:t>ВОЛОДИМИР НАДИКТО : </a:t>
            </a:r>
            <a:br>
              <a:rPr lang="ru-RU" sz="4000" dirty="0">
                <a:solidFill>
                  <a:srgbClr val="FFFF00"/>
                </a:solidFill>
                <a:latin typeface="Arial Black" panose="020B0A04020102020204" pitchFamily="34" charset="0"/>
              </a:rPr>
            </a:br>
            <a:r>
              <a:rPr lang="ru-RU" sz="4000" dirty="0">
                <a:solidFill>
                  <a:srgbClr val="FFFF00"/>
                </a:solidFill>
                <a:latin typeface="Arial Black" panose="020B0A04020102020204" pitchFamily="34" charset="0"/>
              </a:rPr>
              <a:t>СЛУЖІННЯ АГРАРНІЙ</a:t>
            </a:r>
            <a:br>
              <a:rPr lang="ru-RU" sz="4000" dirty="0">
                <a:solidFill>
                  <a:srgbClr val="FFFF00"/>
                </a:solidFill>
                <a:latin typeface="Arial Black" panose="020B0A04020102020204" pitchFamily="34" charset="0"/>
              </a:rPr>
            </a:br>
            <a:r>
              <a:rPr lang="ru-RU" sz="4000" dirty="0">
                <a:solidFill>
                  <a:srgbClr val="FFFF00"/>
                </a:solidFill>
                <a:latin typeface="Arial Black" panose="020B0A04020102020204" pitchFamily="34" charset="0"/>
              </a:rPr>
              <a:t> НАУЦІ</a:t>
            </a:r>
          </a:p>
        </p:txBody>
      </p:sp>
      <p:sp>
        <p:nvSpPr>
          <p:cNvPr id="3" name="Подзаголовок 2">
            <a:extLst>
              <a:ext uri="{FF2B5EF4-FFF2-40B4-BE49-F238E27FC236}">
                <a16:creationId xmlns:a16="http://schemas.microsoft.com/office/drawing/2014/main" id="{0C82E218-060C-40A1-BE4D-C1F77DEDCF01}"/>
              </a:ext>
            </a:extLst>
          </p:cNvPr>
          <p:cNvSpPr>
            <a:spLocks noGrp="1"/>
          </p:cNvSpPr>
          <p:nvPr>
            <p:ph type="subTitle" idx="1"/>
          </p:nvPr>
        </p:nvSpPr>
        <p:spPr>
          <a:xfrm>
            <a:off x="699912" y="4472102"/>
            <a:ext cx="10735732" cy="2111700"/>
          </a:xfrm>
        </p:spPr>
        <p:txBody>
          <a:bodyPr>
            <a:noAutofit/>
          </a:bodyPr>
          <a:lstStyle/>
          <a:p>
            <a:pPr algn="ctr"/>
            <a:r>
              <a:rPr lang="uk-UA" sz="2400" b="1" i="1" dirty="0">
                <a:solidFill>
                  <a:srgbClr val="FFFF00"/>
                </a:solidFill>
              </a:rPr>
              <a:t>З нагоди ювілею вченого в галузі механізації сільськогосподарського виробництва</a:t>
            </a:r>
            <a:r>
              <a:rPr lang="ru-RU" sz="2400" b="1" i="1" dirty="0">
                <a:solidFill>
                  <a:srgbClr val="FFFF00"/>
                </a:solidFill>
              </a:rPr>
              <a:t>, </a:t>
            </a:r>
            <a:r>
              <a:rPr lang="uk-UA" sz="2400" b="1" i="1" dirty="0">
                <a:solidFill>
                  <a:srgbClr val="FFFF00"/>
                </a:solidFill>
              </a:rPr>
              <a:t>доктора технічних наук, професора, члена-кореспондента Національної академії аграрних наук України, Заслуженого діяча науки і техніки України</a:t>
            </a:r>
          </a:p>
          <a:p>
            <a:pPr algn="ctr"/>
            <a:r>
              <a:rPr lang="uk-UA" sz="2400" b="1" i="1" dirty="0">
                <a:solidFill>
                  <a:srgbClr val="FFFF00"/>
                </a:solidFill>
              </a:rPr>
              <a:t> </a:t>
            </a:r>
            <a:r>
              <a:rPr lang="uk-UA" sz="2800" b="1" i="1" dirty="0">
                <a:solidFill>
                  <a:srgbClr val="FFFF00"/>
                </a:solidFill>
              </a:rPr>
              <a:t>ВОЛОДИМИРА ТРОХИМОВИЧА НАДИКТА</a:t>
            </a:r>
            <a:endParaRPr lang="ru-RU" sz="2800" b="1" i="1" dirty="0">
              <a:solidFill>
                <a:srgbClr val="FFFF00"/>
              </a:solidFill>
            </a:endParaRPr>
          </a:p>
        </p:txBody>
      </p:sp>
      <p:pic>
        <p:nvPicPr>
          <p:cNvPr id="4" name="Рисунок 3">
            <a:extLst>
              <a:ext uri="{FF2B5EF4-FFF2-40B4-BE49-F238E27FC236}">
                <a16:creationId xmlns:a16="http://schemas.microsoft.com/office/drawing/2014/main" id="{69B04BD1-42B7-4380-A3A2-AC391F35B8BF}"/>
              </a:ext>
            </a:extLst>
          </p:cNvPr>
          <p:cNvPicPr>
            <a:picLocks noChangeAspect="1"/>
          </p:cNvPicPr>
          <p:nvPr/>
        </p:nvPicPr>
        <p:blipFill>
          <a:blip r:embed="rId2"/>
          <a:stretch>
            <a:fillRect/>
          </a:stretch>
        </p:blipFill>
        <p:spPr>
          <a:xfrm>
            <a:off x="370246" y="274198"/>
            <a:ext cx="3518576" cy="4332526"/>
          </a:xfrm>
          <a:prstGeom prst="rect">
            <a:avLst/>
          </a:prstGeom>
        </p:spPr>
      </p:pic>
    </p:spTree>
    <p:extLst>
      <p:ext uri="{BB962C8B-B14F-4D97-AF65-F5344CB8AC3E}">
        <p14:creationId xmlns:p14="http://schemas.microsoft.com/office/powerpoint/2010/main" val="67890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E2AA4E-AFC2-4327-BF50-14338211328D}"/>
              </a:ext>
            </a:extLst>
          </p:cNvPr>
          <p:cNvSpPr>
            <a:spLocks noGrp="1"/>
          </p:cNvSpPr>
          <p:nvPr>
            <p:ph type="title"/>
          </p:nvPr>
        </p:nvSpPr>
        <p:spPr>
          <a:xfrm>
            <a:off x="4420521" y="4854222"/>
            <a:ext cx="7556990" cy="1749778"/>
          </a:xfrm>
        </p:spPr>
        <p:txBody>
          <a:bodyPr>
            <a:normAutofit/>
          </a:bodyPr>
          <a:lstStyle/>
          <a:p>
            <a:pPr algn="just"/>
            <a:r>
              <a:rPr lang="en-US" sz="2400" b="1" i="1" dirty="0">
                <a:solidFill>
                  <a:srgbClr val="FFFF00"/>
                </a:solidFill>
              </a:rPr>
              <a:t>Modern development paths of agricultural production: Trends and innovations / eds. V. </a:t>
            </a:r>
            <a:r>
              <a:rPr lang="en-US" sz="2400" b="1" i="1" dirty="0" err="1">
                <a:solidFill>
                  <a:srgbClr val="FFFF00"/>
                </a:solidFill>
              </a:rPr>
              <a:t>Nadykto</a:t>
            </a:r>
            <a:r>
              <a:rPr lang="en-US" sz="2400" b="1" i="1" dirty="0">
                <a:solidFill>
                  <a:srgbClr val="FFFF00"/>
                </a:solidFill>
              </a:rPr>
              <a:t>. – [N. p.], 2019. – 814 p.</a:t>
            </a:r>
            <a:endParaRPr lang="uk-UA" sz="2400" b="1" i="1" dirty="0">
              <a:solidFill>
                <a:srgbClr val="FFFF00"/>
              </a:solidFill>
            </a:endParaRPr>
          </a:p>
        </p:txBody>
      </p:sp>
      <p:sp>
        <p:nvSpPr>
          <p:cNvPr id="3" name="Объект 2">
            <a:extLst>
              <a:ext uri="{FF2B5EF4-FFF2-40B4-BE49-F238E27FC236}">
                <a16:creationId xmlns:a16="http://schemas.microsoft.com/office/drawing/2014/main" id="{25D2B2D4-66C1-4596-BCC3-EA5BAFF87B23}"/>
              </a:ext>
            </a:extLst>
          </p:cNvPr>
          <p:cNvSpPr>
            <a:spLocks noGrp="1"/>
          </p:cNvSpPr>
          <p:nvPr>
            <p:ph idx="1"/>
          </p:nvPr>
        </p:nvSpPr>
        <p:spPr>
          <a:xfrm>
            <a:off x="4420521" y="253999"/>
            <a:ext cx="7428087" cy="4521201"/>
          </a:xfrm>
        </p:spPr>
        <p:txBody>
          <a:bodyPr>
            <a:normAutofit/>
          </a:bodyPr>
          <a:lstStyle/>
          <a:p>
            <a:pPr marL="0" indent="0" algn="just">
              <a:buNone/>
            </a:pPr>
            <a:r>
              <a:rPr lang="uk-UA" dirty="0"/>
              <a:t>	</a:t>
            </a:r>
            <a:r>
              <a:rPr lang="uk-UA" b="1" i="1" dirty="0">
                <a:solidFill>
                  <a:srgbClr val="FFFF00"/>
                </a:solidFill>
              </a:rPr>
              <a:t>У липні 2019 року німецьке видавництво </a:t>
            </a:r>
            <a:r>
              <a:rPr lang="en-US" b="1" i="1" dirty="0">
                <a:solidFill>
                  <a:srgbClr val="FFFF00"/>
                </a:solidFill>
              </a:rPr>
              <a:t>Springer</a:t>
            </a:r>
            <a:r>
              <a:rPr lang="uk-UA" b="1" i="1" dirty="0">
                <a:solidFill>
                  <a:srgbClr val="FFFF00"/>
                </a:solidFill>
              </a:rPr>
              <a:t> опублікувало матеріали Міжнародної конференції </a:t>
            </a:r>
            <a:r>
              <a:rPr lang="uk-UA" b="1" i="1" dirty="0">
                <a:solidFill>
                  <a:schemeClr val="tx1">
                    <a:lumMod val="95000"/>
                  </a:schemeClr>
                </a:solidFill>
              </a:rPr>
              <a:t>«</a:t>
            </a:r>
            <a:r>
              <a:rPr lang="en-US" b="1" i="1" dirty="0">
                <a:solidFill>
                  <a:schemeClr val="tx1">
                    <a:lumMod val="95000"/>
                  </a:schemeClr>
                </a:solidFill>
              </a:rPr>
              <a:t>Modern Development Paths of Agricultural Production. Trends and Innovation</a:t>
            </a:r>
            <a:r>
              <a:rPr lang="uk-UA" b="1" i="1" dirty="0">
                <a:solidFill>
                  <a:schemeClr val="tx1">
                    <a:lumMod val="95000"/>
                  </a:schemeClr>
                </a:solidFill>
              </a:rPr>
              <a:t>» = «Сучасні шляхи розвитку сільського виробництва. Тенденції та інновації».</a:t>
            </a:r>
            <a:r>
              <a:rPr lang="uk-UA" b="1" i="1" dirty="0">
                <a:solidFill>
                  <a:srgbClr val="FFFF00"/>
                </a:solidFill>
              </a:rPr>
              <a:t>  В збірці представлені наукові дослідження викладачів Таврійського державного агротехнологічного університету імені Дмитра Моторного в галузях сільськогосподарського виробництва, економіки, управління, фінансів і маркетингу. Головний редактор збірки – Володимир Трохимович Надикто.</a:t>
            </a:r>
          </a:p>
          <a:p>
            <a:pPr marL="0" indent="0" algn="just">
              <a:buNone/>
            </a:pPr>
            <a:r>
              <a:rPr lang="en-US" b="1" i="1" dirty="0">
                <a:solidFill>
                  <a:srgbClr val="FFFF00"/>
                </a:solidFill>
              </a:rPr>
              <a:t>	</a:t>
            </a:r>
            <a:r>
              <a:rPr lang="uk-UA" b="1" i="1" dirty="0">
                <a:solidFill>
                  <a:srgbClr val="FFFF00"/>
                </a:solidFill>
              </a:rPr>
              <a:t>Збірка матеріалів конференції проіндексована в міжнародній наукометричній базі </a:t>
            </a:r>
            <a:r>
              <a:rPr lang="en-US" b="1" i="1" dirty="0">
                <a:solidFill>
                  <a:srgbClr val="FFFF00"/>
                </a:solidFill>
              </a:rPr>
              <a:t>Scopus.</a:t>
            </a:r>
            <a:endParaRPr lang="uk-UA" b="1" i="1" dirty="0">
              <a:solidFill>
                <a:srgbClr val="FFFF00"/>
              </a:solidFill>
            </a:endParaRPr>
          </a:p>
          <a:p>
            <a:pPr marL="0" indent="0">
              <a:buNone/>
            </a:pPr>
            <a:endParaRPr lang="uk-UA" dirty="0"/>
          </a:p>
        </p:txBody>
      </p:sp>
      <p:pic>
        <p:nvPicPr>
          <p:cNvPr id="4" name="Рисунок 3">
            <a:extLst>
              <a:ext uri="{FF2B5EF4-FFF2-40B4-BE49-F238E27FC236}">
                <a16:creationId xmlns:a16="http://schemas.microsoft.com/office/drawing/2014/main" id="{37395717-214D-46A7-B579-EE6F29477E6C}"/>
              </a:ext>
            </a:extLst>
          </p:cNvPr>
          <p:cNvPicPr/>
          <p:nvPr/>
        </p:nvPicPr>
        <p:blipFill rotWithShape="1">
          <a:blip r:embed="rId2">
            <a:extLst>
              <a:ext uri="{28A0092B-C50C-407E-A947-70E740481C1C}">
                <a14:useLocalDpi xmlns:a14="http://schemas.microsoft.com/office/drawing/2010/main" val="0"/>
              </a:ext>
            </a:extLst>
          </a:blip>
          <a:srcRect t="18088" b="14870"/>
          <a:stretch/>
        </p:blipFill>
        <p:spPr bwMode="auto">
          <a:xfrm>
            <a:off x="214489" y="253999"/>
            <a:ext cx="3991539" cy="5551311"/>
          </a:xfrm>
          <a:prstGeom prst="rect">
            <a:avLst/>
          </a:prstGeom>
          <a:solidFill>
            <a:srgbClr val="FFFFFF">
              <a:shade val="85000"/>
            </a:srgbClr>
          </a:solidFill>
          <a:ln w="28575" cap="sq">
            <a:solidFill>
              <a:srgbClr val="FFFF29"/>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757201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A3DCFE7-EFE3-414B-9FA4-810B1E8AC702}"/>
              </a:ext>
            </a:extLst>
          </p:cNvPr>
          <p:cNvSpPr>
            <a:spLocks noGrp="1"/>
          </p:cNvSpPr>
          <p:nvPr>
            <p:ph type="title"/>
          </p:nvPr>
        </p:nvSpPr>
        <p:spPr>
          <a:xfrm>
            <a:off x="225778" y="169334"/>
            <a:ext cx="3872089" cy="4684888"/>
          </a:xfrm>
        </p:spPr>
        <p:txBody>
          <a:bodyPr>
            <a:normAutofit/>
          </a:bodyPr>
          <a:lstStyle/>
          <a:p>
            <a:pPr algn="ctr"/>
            <a:r>
              <a:rPr lang="uk-UA" sz="2400" b="1" i="1" cap="none" dirty="0">
                <a:solidFill>
                  <a:srgbClr val="FFFF00"/>
                </a:solidFill>
                <a:latin typeface="+mn-lt"/>
              </a:rPr>
              <a:t>Доктор технічних наук, професор, член-кореспондент НААН України В. Т. Надикто є одним із співзасновників і керівників </a:t>
            </a:r>
            <a:r>
              <a:rPr lang="uk-UA" sz="2400" b="1" i="1" cap="none" dirty="0">
                <a:solidFill>
                  <a:schemeClr val="tx1">
                    <a:lumMod val="95000"/>
                  </a:schemeClr>
                </a:solidFill>
                <a:latin typeface="+mn-lt"/>
              </a:rPr>
              <a:t>Наукової школи з проблем машиновикористання в землеробстві </a:t>
            </a:r>
            <a:br>
              <a:rPr lang="uk-UA" sz="2400" b="1" i="1" cap="none" dirty="0">
                <a:solidFill>
                  <a:srgbClr val="FFFF00"/>
                </a:solidFill>
                <a:latin typeface="+mn-lt"/>
              </a:rPr>
            </a:br>
            <a:r>
              <a:rPr lang="uk-UA" sz="2400" b="1" i="1" cap="none" dirty="0">
                <a:solidFill>
                  <a:srgbClr val="FFFF00"/>
                </a:solidFill>
                <a:latin typeface="+mn-lt"/>
              </a:rPr>
              <a:t>	</a:t>
            </a:r>
          </a:p>
        </p:txBody>
      </p:sp>
      <p:sp>
        <p:nvSpPr>
          <p:cNvPr id="4" name="Объект 3">
            <a:extLst>
              <a:ext uri="{FF2B5EF4-FFF2-40B4-BE49-F238E27FC236}">
                <a16:creationId xmlns:a16="http://schemas.microsoft.com/office/drawing/2014/main" id="{4EEE4F38-16B4-44DD-8C4C-115448E36341}"/>
              </a:ext>
            </a:extLst>
          </p:cNvPr>
          <p:cNvSpPr>
            <a:spLocks noGrp="1"/>
          </p:cNvSpPr>
          <p:nvPr>
            <p:ph idx="1"/>
          </p:nvPr>
        </p:nvSpPr>
        <p:spPr>
          <a:xfrm>
            <a:off x="7958666" y="316089"/>
            <a:ext cx="4007555" cy="6366934"/>
          </a:xfrm>
        </p:spPr>
        <p:txBody>
          <a:bodyPr>
            <a:normAutofit lnSpcReduction="10000"/>
          </a:bodyPr>
          <a:lstStyle/>
          <a:p>
            <a:pPr marL="0" indent="0" algn="ctr">
              <a:buNone/>
            </a:pPr>
            <a:endParaRPr lang="uk-UA" sz="1800" b="1" spc="10" dirty="0">
              <a:solidFill>
                <a:srgbClr val="FFFF00"/>
              </a:solidFill>
              <a:effectLst/>
              <a:latin typeface="PT Sans"/>
              <a:ea typeface="Calibri" panose="020F0502020204030204" pitchFamily="34" charset="0"/>
              <a:cs typeface="Times New Roman" panose="02020603050405020304" pitchFamily="18" charset="0"/>
            </a:endParaRPr>
          </a:p>
          <a:p>
            <a:pPr marL="0" indent="0" algn="ctr">
              <a:buNone/>
            </a:pPr>
            <a:r>
              <a:rPr lang="uk-UA" b="1" i="1" spc="10" dirty="0">
                <a:solidFill>
                  <a:schemeClr val="tx1">
                    <a:lumMod val="95000"/>
                  </a:schemeClr>
                </a:solidFill>
                <a:effectLst/>
                <a:latin typeface="Century Gothic (Осн"/>
                <a:ea typeface="Calibri" panose="020F0502020204030204" pitchFamily="34" charset="0"/>
                <a:cs typeface="Times New Roman" panose="02020603050405020304" pitchFamily="18" charset="0"/>
              </a:rPr>
              <a:t>Основні наукові розробки і досягнення </a:t>
            </a:r>
            <a:r>
              <a:rPr lang="uk-UA" b="1" i="1" spc="10" dirty="0">
                <a:solidFill>
                  <a:schemeClr val="tx1">
                    <a:lumMod val="95000"/>
                  </a:schemeClr>
                </a:solidFill>
                <a:latin typeface="Century Gothic (Осн"/>
                <a:ea typeface="Calibri" panose="020F0502020204030204" pitchFamily="34" charset="0"/>
                <a:cs typeface="Times New Roman" panose="02020603050405020304" pitchFamily="18" charset="0"/>
              </a:rPr>
              <a:t>Наукової </a:t>
            </a:r>
            <a:r>
              <a:rPr lang="uk-UA" b="1" i="1" spc="10" dirty="0">
                <a:solidFill>
                  <a:schemeClr val="tx1">
                    <a:lumMod val="95000"/>
                  </a:schemeClr>
                </a:solidFill>
                <a:effectLst/>
                <a:latin typeface="Century Gothic (Осн"/>
                <a:ea typeface="Calibri" panose="020F0502020204030204" pitchFamily="34" charset="0"/>
                <a:cs typeface="Times New Roman" panose="02020603050405020304" pitchFamily="18" charset="0"/>
              </a:rPr>
              <a:t>школи:</a:t>
            </a:r>
          </a:p>
          <a:p>
            <a:pPr algn="just">
              <a:buClr>
                <a:srgbClr val="FFFF00"/>
              </a:buClr>
              <a:buFont typeface="Wingdings" panose="05000000000000000000" pitchFamily="2" charset="2"/>
              <a:buChar char="©"/>
            </a:pPr>
            <a:r>
              <a:rPr lang="uk-UA" sz="1800" b="1" i="1" spc="10" dirty="0">
                <a:solidFill>
                  <a:srgbClr val="FFFF00"/>
                </a:solidFill>
                <a:latin typeface="Century Gothic (Осн"/>
                <a:cs typeface="Arial" panose="020B0604020202020204" pitchFamily="34" charset="0"/>
              </a:rPr>
              <a:t>розроблення основ агрегатування модульних енергетичних засобів і вітчизняних </a:t>
            </a:r>
            <a:r>
              <a:rPr lang="uk-UA" sz="1800" b="1" i="1" spc="10" dirty="0" err="1">
                <a:solidFill>
                  <a:srgbClr val="FFFF00"/>
                </a:solidFill>
                <a:latin typeface="Century Gothic (Осн"/>
                <a:cs typeface="Arial" panose="020B0604020202020204" pitchFamily="34" charset="0"/>
              </a:rPr>
              <a:t>орно</a:t>
            </a:r>
            <a:r>
              <a:rPr lang="uk-UA" sz="1800" b="1" i="1" spc="10" dirty="0">
                <a:solidFill>
                  <a:srgbClr val="FFFF00"/>
                </a:solidFill>
                <a:latin typeface="Century Gothic (Осн"/>
                <a:cs typeface="Arial" panose="020B0604020202020204" pitchFamily="34" charset="0"/>
              </a:rPr>
              <a:t>-просапних тракторів сімейства ХТЗ-160;</a:t>
            </a:r>
          </a:p>
          <a:p>
            <a:pPr algn="just">
              <a:buClr>
                <a:srgbClr val="FFFF00"/>
              </a:buClr>
              <a:buFont typeface="Wingdings" panose="05000000000000000000" pitchFamily="2" charset="2"/>
              <a:buChar char="©"/>
            </a:pPr>
            <a:r>
              <a:rPr lang="uk-UA" sz="1800" b="1" i="1" spc="10" dirty="0">
                <a:solidFill>
                  <a:srgbClr val="FFFF00"/>
                </a:solidFill>
                <a:latin typeface="Century Gothic (Осн"/>
                <a:cs typeface="Arial" panose="020B0604020202020204" pitchFamily="34" charset="0"/>
              </a:rPr>
              <a:t>розроблення рекомендацій щодо екологічно безпечної і економічно ефективної колійної системи землеробства;</a:t>
            </a:r>
          </a:p>
          <a:p>
            <a:pPr algn="just">
              <a:buClr>
                <a:srgbClr val="FFFF00"/>
              </a:buClr>
              <a:buFont typeface="Wingdings" panose="05000000000000000000" pitchFamily="2" charset="2"/>
              <a:buChar char="©"/>
            </a:pPr>
            <a:r>
              <a:rPr lang="uk-UA" sz="1800" b="1" i="1" spc="10" dirty="0">
                <a:solidFill>
                  <a:srgbClr val="FFFF00"/>
                </a:solidFill>
                <a:latin typeface="Century Gothic (Осн"/>
                <a:cs typeface="Arial" panose="020B0604020202020204" pitchFamily="34" charset="0"/>
              </a:rPr>
              <a:t>проєкт типажу колісних тракторів України;</a:t>
            </a:r>
          </a:p>
          <a:p>
            <a:pPr algn="just">
              <a:buClr>
                <a:srgbClr val="FFFF00"/>
              </a:buClr>
              <a:buFont typeface="Wingdings" panose="05000000000000000000" pitchFamily="2" charset="2"/>
              <a:buChar char="©"/>
            </a:pPr>
            <a:r>
              <a:rPr lang="uk-UA" sz="1800" b="1" i="1" spc="10" dirty="0">
                <a:solidFill>
                  <a:srgbClr val="FFFF00"/>
                </a:solidFill>
                <a:effectLst/>
                <a:latin typeface="Century Gothic (Осн"/>
                <a:ea typeface="Calibri" panose="020F0502020204030204" pitchFamily="34" charset="0"/>
                <a:cs typeface="Arial" panose="020B0604020202020204" pitchFamily="34" charset="0"/>
              </a:rPr>
              <a:t>створено передумови для промислового виробництва технологічних модулів до трактора тягового класу 1,4</a:t>
            </a:r>
            <a:br>
              <a:rPr lang="uk-UA" sz="1800" spc="10" dirty="0">
                <a:effectLst/>
                <a:latin typeface="Century Gothic (Осн"/>
                <a:ea typeface="Calibri" panose="020F0502020204030204" pitchFamily="34" charset="0"/>
                <a:cs typeface="Arial" panose="020B0604020202020204" pitchFamily="34" charset="0"/>
              </a:rPr>
            </a:br>
            <a:endParaRPr lang="uk-UA" sz="1800" b="1" spc="10" dirty="0">
              <a:solidFill>
                <a:srgbClr val="FFFF00"/>
              </a:solidFill>
              <a:latin typeface="Century Gothic (Осн"/>
              <a:cs typeface="Arial" panose="020B0604020202020204" pitchFamily="34" charset="0"/>
            </a:endParaRPr>
          </a:p>
          <a:p>
            <a:pPr>
              <a:buClr>
                <a:srgbClr val="FFFF00"/>
              </a:buClr>
              <a:buFont typeface="Wingdings" panose="05000000000000000000" pitchFamily="2" charset="2"/>
              <a:buChar char="©"/>
            </a:pPr>
            <a:endParaRPr lang="uk-UA" sz="1800" b="1" spc="10" dirty="0">
              <a:solidFill>
                <a:srgbClr val="FFFF00"/>
              </a:solidFill>
              <a:latin typeface="PT Sans"/>
              <a:cs typeface="Times New Roman" panose="02020603050405020304" pitchFamily="18" charset="0"/>
            </a:endParaRPr>
          </a:p>
          <a:p>
            <a:pPr>
              <a:buClr>
                <a:srgbClr val="FFFF00"/>
              </a:buClr>
              <a:buFont typeface="Wingdings" panose="05000000000000000000" pitchFamily="2" charset="2"/>
              <a:buChar char="©"/>
            </a:pPr>
            <a:endParaRPr lang="uk-UA" dirty="0">
              <a:solidFill>
                <a:srgbClr val="FFFF00"/>
              </a:solidFill>
            </a:endParaRPr>
          </a:p>
        </p:txBody>
      </p:sp>
      <p:pic>
        <p:nvPicPr>
          <p:cNvPr id="9" name="Рисунок 8">
            <a:extLst>
              <a:ext uri="{FF2B5EF4-FFF2-40B4-BE49-F238E27FC236}">
                <a16:creationId xmlns:a16="http://schemas.microsoft.com/office/drawing/2014/main" id="{51295977-7E67-476B-900E-AA5FAA9219FD}"/>
              </a:ext>
            </a:extLst>
          </p:cNvPr>
          <p:cNvPicPr/>
          <p:nvPr/>
        </p:nvPicPr>
        <p:blipFill rotWithShape="1">
          <a:blip r:embed="rId2"/>
          <a:srcRect l="31157" t="73096" r="31400" b="5217"/>
          <a:stretch/>
        </p:blipFill>
        <p:spPr bwMode="auto">
          <a:xfrm>
            <a:off x="361244" y="4560712"/>
            <a:ext cx="4899375" cy="1787983"/>
          </a:xfrm>
          <a:prstGeom prst="rect">
            <a:avLst/>
          </a:prstGeom>
          <a:ln w="28575">
            <a:solidFill>
              <a:srgbClr val="FFFF29"/>
            </a:solidFill>
          </a:ln>
          <a:extLst>
            <a:ext uri="{53640926-AAD7-44D8-BBD7-CCE9431645EC}">
              <a14:shadowObscured xmlns:a14="http://schemas.microsoft.com/office/drawing/2010/main"/>
            </a:ext>
          </a:extLst>
        </p:spPr>
      </p:pic>
      <p:pic>
        <p:nvPicPr>
          <p:cNvPr id="10" name="Рисунок 9">
            <a:extLst>
              <a:ext uri="{FF2B5EF4-FFF2-40B4-BE49-F238E27FC236}">
                <a16:creationId xmlns:a16="http://schemas.microsoft.com/office/drawing/2014/main" id="{CF6627BE-BED6-4D30-9C43-31102A15856C}"/>
              </a:ext>
            </a:extLst>
          </p:cNvPr>
          <p:cNvPicPr/>
          <p:nvPr/>
        </p:nvPicPr>
        <p:blipFill rotWithShape="1">
          <a:blip r:embed="rId3"/>
          <a:srcRect l="26848" t="63639" r="25588" b="5625"/>
          <a:stretch/>
        </p:blipFill>
        <p:spPr bwMode="auto">
          <a:xfrm>
            <a:off x="4323643" y="644773"/>
            <a:ext cx="3544715" cy="1669450"/>
          </a:xfrm>
          <a:prstGeom prst="rect">
            <a:avLst/>
          </a:prstGeom>
          <a:ln w="28575">
            <a:solidFill>
              <a:srgbClr val="FFFF29"/>
            </a:solidFill>
          </a:ln>
          <a:extLst>
            <a:ext uri="{53640926-AAD7-44D8-BBD7-CCE9431645EC}">
              <a14:shadowObscured xmlns:a14="http://schemas.microsoft.com/office/drawing/2010/main"/>
            </a:ext>
          </a:extLst>
        </p:spPr>
      </p:pic>
      <p:pic>
        <p:nvPicPr>
          <p:cNvPr id="11" name="Рисунок 10">
            <a:extLst>
              <a:ext uri="{FF2B5EF4-FFF2-40B4-BE49-F238E27FC236}">
                <a16:creationId xmlns:a16="http://schemas.microsoft.com/office/drawing/2014/main" id="{33CEA396-6A4F-4BBC-B421-D2660489CE17}"/>
              </a:ext>
            </a:extLst>
          </p:cNvPr>
          <p:cNvPicPr/>
          <p:nvPr/>
        </p:nvPicPr>
        <p:blipFill rotWithShape="1">
          <a:blip r:embed="rId4"/>
          <a:srcRect l="31654" t="36842" r="32115" b="33004"/>
          <a:stretch/>
        </p:blipFill>
        <p:spPr bwMode="auto">
          <a:xfrm>
            <a:off x="4323642" y="2545645"/>
            <a:ext cx="3544715" cy="1787983"/>
          </a:xfrm>
          <a:prstGeom prst="rect">
            <a:avLst/>
          </a:prstGeom>
          <a:ln w="28575">
            <a:solidFill>
              <a:srgbClr val="FFFF29"/>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69239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9FEE90-71C3-4C2A-8A12-A9E5C5E286C1}"/>
              </a:ext>
            </a:extLst>
          </p:cNvPr>
          <p:cNvSpPr>
            <a:spLocks noGrp="1"/>
          </p:cNvSpPr>
          <p:nvPr>
            <p:ph type="title"/>
          </p:nvPr>
        </p:nvSpPr>
        <p:spPr>
          <a:xfrm>
            <a:off x="300390" y="0"/>
            <a:ext cx="4090987" cy="5418667"/>
          </a:xfrm>
        </p:spPr>
        <p:txBody>
          <a:bodyPr>
            <a:normAutofit fontScale="90000"/>
          </a:bodyPr>
          <a:lstStyle/>
          <a:p>
            <a:pPr algn="ctr"/>
            <a:br>
              <a:rPr lang="uk-UA" sz="2800" b="1" i="1" cap="none" dirty="0">
                <a:solidFill>
                  <a:srgbClr val="FFFF00"/>
                </a:solidFill>
                <a:latin typeface="+mn-lt"/>
              </a:rPr>
            </a:br>
            <a:r>
              <a:rPr lang="uk-UA" sz="2800" b="1" i="1" cap="none" dirty="0">
                <a:solidFill>
                  <a:srgbClr val="FFFF00"/>
                </a:solidFill>
                <a:latin typeface="+mn-lt"/>
              </a:rPr>
              <a:t>	Фундаментальні і прикладні дослідження членів школи лягли в основу багатьох дисертацій. 	</a:t>
            </a:r>
            <a:br>
              <a:rPr lang="uk-UA" sz="2800" b="1" i="1" cap="none" dirty="0">
                <a:solidFill>
                  <a:srgbClr val="FFFF00"/>
                </a:solidFill>
                <a:latin typeface="+mn-lt"/>
              </a:rPr>
            </a:br>
            <a:r>
              <a:rPr lang="uk-UA" sz="2800" b="1" i="1" cap="none" dirty="0">
                <a:solidFill>
                  <a:srgbClr val="FFFF00"/>
                </a:solidFill>
                <a:latin typeface="+mn-lt"/>
              </a:rPr>
              <a:t>	Під науковим керівництвом </a:t>
            </a:r>
            <a:r>
              <a:rPr lang="uk-UA" sz="2800" b="1" i="1" cap="none" dirty="0" err="1">
                <a:solidFill>
                  <a:srgbClr val="FFFF00"/>
                </a:solidFill>
                <a:latin typeface="+mn-lt"/>
              </a:rPr>
              <a:t>д.т.н</a:t>
            </a:r>
            <a:r>
              <a:rPr lang="uk-UA" sz="2800" b="1" i="1" cap="none" dirty="0">
                <a:solidFill>
                  <a:srgbClr val="FFFF00"/>
                </a:solidFill>
                <a:latin typeface="+mn-lt"/>
              </a:rPr>
              <a:t>., професора </a:t>
            </a:r>
            <a:br>
              <a:rPr lang="uk-UA" sz="2800" b="1" i="1" cap="none" dirty="0">
                <a:solidFill>
                  <a:srgbClr val="FFFF00"/>
                </a:solidFill>
                <a:latin typeface="+mn-lt"/>
              </a:rPr>
            </a:br>
            <a:r>
              <a:rPr lang="uk-UA" sz="2800" b="1" i="1" cap="none" dirty="0">
                <a:solidFill>
                  <a:srgbClr val="FFFF00"/>
                </a:solidFill>
                <a:latin typeface="+mn-lt"/>
              </a:rPr>
              <a:t>В. Т. </a:t>
            </a:r>
            <a:r>
              <a:rPr lang="uk-UA" sz="2800" b="1" i="1" cap="none" dirty="0">
                <a:solidFill>
                  <a:schemeClr val="tx1">
                    <a:lumMod val="95000"/>
                  </a:schemeClr>
                </a:solidFill>
                <a:latin typeface="+mn-lt"/>
              </a:rPr>
              <a:t>Надикто захищено</a:t>
            </a:r>
            <a:br>
              <a:rPr lang="uk-UA" sz="2800" b="1" i="1" cap="none" dirty="0">
                <a:solidFill>
                  <a:schemeClr val="tx1">
                    <a:lumMod val="95000"/>
                  </a:schemeClr>
                </a:solidFill>
                <a:latin typeface="+mn-lt"/>
              </a:rPr>
            </a:br>
            <a:r>
              <a:rPr lang="uk-UA" sz="2800" b="1" i="1" cap="none" dirty="0">
                <a:solidFill>
                  <a:schemeClr val="tx1">
                    <a:lumMod val="95000"/>
                  </a:schemeClr>
                </a:solidFill>
                <a:latin typeface="+mn-lt"/>
              </a:rPr>
              <a:t> 10 дисертацій:</a:t>
            </a:r>
            <a:br>
              <a:rPr lang="uk-UA" sz="2800" b="1" i="1" cap="none" dirty="0">
                <a:solidFill>
                  <a:schemeClr val="tx1">
                    <a:lumMod val="95000"/>
                  </a:schemeClr>
                </a:solidFill>
                <a:latin typeface="+mn-lt"/>
              </a:rPr>
            </a:br>
            <a:r>
              <a:rPr lang="uk-UA" sz="2800" b="1" i="1" cap="none" dirty="0">
                <a:solidFill>
                  <a:srgbClr val="FFFF00"/>
                </a:solidFill>
                <a:latin typeface="+mn-lt"/>
              </a:rPr>
              <a:t>2 докторські і 8 кандидатських</a:t>
            </a:r>
            <a:endParaRPr lang="uk-UA" sz="2800" dirty="0"/>
          </a:p>
        </p:txBody>
      </p:sp>
      <p:pic>
        <p:nvPicPr>
          <p:cNvPr id="4" name="Рисунок 3">
            <a:extLst>
              <a:ext uri="{FF2B5EF4-FFF2-40B4-BE49-F238E27FC236}">
                <a16:creationId xmlns:a16="http://schemas.microsoft.com/office/drawing/2014/main" id="{F080EF8C-71C6-4663-B230-E0E39B13B0AB}"/>
              </a:ext>
            </a:extLst>
          </p:cNvPr>
          <p:cNvPicPr/>
          <p:nvPr/>
        </p:nvPicPr>
        <p:blipFill rotWithShape="1">
          <a:blip r:embed="rId3">
            <a:extLst>
              <a:ext uri="{BEBA8EAE-BF5A-486C-A8C5-ECC9F3942E4B}">
                <a14:imgProps xmlns:a14="http://schemas.microsoft.com/office/drawing/2010/main">
                  <a14:imgLayer r:embed="rId4">
                    <a14:imgEffect>
                      <a14:brightnessContrast contrast="40000"/>
                    </a14:imgEffect>
                  </a14:imgLayer>
                </a14:imgProps>
              </a:ext>
            </a:extLst>
          </a:blip>
          <a:srcRect l="42365" t="38998" r="41428" b="44723"/>
          <a:stretch/>
        </p:blipFill>
        <p:spPr bwMode="auto">
          <a:xfrm>
            <a:off x="4684888" y="1580446"/>
            <a:ext cx="3115737" cy="3292496"/>
          </a:xfrm>
          <a:prstGeom prst="rect">
            <a:avLst/>
          </a:prstGeom>
          <a:ln w="28575">
            <a:solidFill>
              <a:srgbClr val="FFFF00"/>
            </a:solidFill>
          </a:ln>
          <a:extLst>
            <a:ext uri="{53640926-AAD7-44D8-BBD7-CCE9431645EC}">
              <a14:shadowObscured xmlns:a14="http://schemas.microsoft.com/office/drawing/2010/main"/>
            </a:ext>
          </a:extLst>
        </p:spPr>
      </p:pic>
      <p:sp>
        <p:nvSpPr>
          <p:cNvPr id="8" name="Заголовок 1">
            <a:extLst>
              <a:ext uri="{FF2B5EF4-FFF2-40B4-BE49-F238E27FC236}">
                <a16:creationId xmlns:a16="http://schemas.microsoft.com/office/drawing/2014/main" id="{045EE655-B5E4-48B0-AE3F-52DB00A667FC}"/>
              </a:ext>
            </a:extLst>
          </p:cNvPr>
          <p:cNvSpPr txBox="1">
            <a:spLocks/>
          </p:cNvSpPr>
          <p:nvPr/>
        </p:nvSpPr>
        <p:spPr>
          <a:xfrm>
            <a:off x="7992532" y="491067"/>
            <a:ext cx="3899077" cy="4735689"/>
          </a:xfrm>
          <a:prstGeom prst="rect">
            <a:avLst/>
          </a:prstGeom>
          <a:effectLst/>
        </p:spPr>
        <p:txBody>
          <a:bodyPr vert="horz" lIns="91440" tIns="45720" rIns="91440" bIns="45720" rtlCol="0" anchor="ctr">
            <a:normAutofit fontScale="975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uk-UA" b="1" i="1" cap="none" dirty="0">
                <a:solidFill>
                  <a:srgbClr val="FFFF00"/>
                </a:solidFill>
                <a:latin typeface="+mn-lt"/>
              </a:rPr>
              <a:t> </a:t>
            </a:r>
            <a:endParaRPr lang="uk-UA" dirty="0"/>
          </a:p>
        </p:txBody>
      </p:sp>
      <p:sp>
        <p:nvSpPr>
          <p:cNvPr id="10" name="TextBox 9">
            <a:extLst>
              <a:ext uri="{FF2B5EF4-FFF2-40B4-BE49-F238E27FC236}">
                <a16:creationId xmlns:a16="http://schemas.microsoft.com/office/drawing/2014/main" id="{DF9530C8-1D5A-492F-B202-D90FA22DB968}"/>
              </a:ext>
            </a:extLst>
          </p:cNvPr>
          <p:cNvSpPr txBox="1"/>
          <p:nvPr/>
        </p:nvSpPr>
        <p:spPr>
          <a:xfrm>
            <a:off x="8139290" y="533149"/>
            <a:ext cx="4052710" cy="6418873"/>
          </a:xfrm>
          <a:prstGeom prst="rect">
            <a:avLst/>
          </a:prstGeom>
          <a:noFill/>
        </p:spPr>
        <p:txBody>
          <a:bodyPr wrap="square">
            <a:spAutoFit/>
          </a:bodyPr>
          <a:lstStyle/>
          <a:p>
            <a:pPr>
              <a:lnSpc>
                <a:spcPct val="107000"/>
              </a:lnSpc>
              <a:spcAft>
                <a:spcPts val="800"/>
              </a:spcAft>
            </a:pPr>
            <a:r>
              <a:rPr lang="uk-UA" sz="2200" b="1" i="1" dirty="0">
                <a:solidFill>
                  <a:schemeClr val="tx1">
                    <a:lumMod val="95000"/>
                  </a:schemeClr>
                </a:solidFill>
                <a:effectLst/>
                <a:ea typeface="Calibri" panose="020F0502020204030204" pitchFamily="34" charset="0"/>
                <a:cs typeface="Times New Roman" panose="02020603050405020304" pitchFamily="18" charset="0"/>
              </a:rPr>
              <a:t>Докторські дисертації</a:t>
            </a:r>
          </a:p>
          <a:p>
            <a:pPr marL="285750" indent="-285750">
              <a:lnSpc>
                <a:spcPct val="107000"/>
              </a:lnSpc>
              <a:spcAft>
                <a:spcPts val="800"/>
              </a:spcAft>
              <a:buClr>
                <a:srgbClr val="FFFF29"/>
              </a:buClr>
              <a:buFont typeface="Wingdings" panose="05000000000000000000" pitchFamily="2" charset="2"/>
              <a:buChar char="©"/>
            </a:pPr>
            <a:r>
              <a:rPr lang="uk-UA" sz="2200" b="1" i="1" dirty="0" err="1">
                <a:solidFill>
                  <a:srgbClr val="FFFF00"/>
                </a:solidFill>
                <a:ea typeface="Calibri" panose="020F0502020204030204" pitchFamily="34" charset="0"/>
                <a:cs typeface="Times New Roman" panose="02020603050405020304" pitchFamily="18" charset="0"/>
              </a:rPr>
              <a:t>Караєв</a:t>
            </a:r>
            <a:r>
              <a:rPr lang="uk-UA" sz="2200" b="1" i="1" dirty="0">
                <a:solidFill>
                  <a:srgbClr val="FFFF00"/>
                </a:solidFill>
                <a:ea typeface="Calibri" panose="020F0502020204030204" pitchFamily="34" charset="0"/>
                <a:cs typeface="Times New Roman" panose="02020603050405020304" pitchFamily="18" charset="0"/>
              </a:rPr>
              <a:t> О. Г. (2017)</a:t>
            </a:r>
          </a:p>
          <a:p>
            <a:pPr marL="285750" indent="-285750">
              <a:lnSpc>
                <a:spcPct val="107000"/>
              </a:lnSpc>
              <a:spcAft>
                <a:spcPts val="800"/>
              </a:spcAft>
              <a:buClr>
                <a:srgbClr val="FFFF29"/>
              </a:buClr>
              <a:buFont typeface="Wingdings" panose="05000000000000000000" pitchFamily="2" charset="2"/>
              <a:buChar char="©"/>
            </a:pPr>
            <a:r>
              <a:rPr lang="uk-UA" sz="2200" b="1" i="1" dirty="0" err="1">
                <a:solidFill>
                  <a:srgbClr val="FFFF00"/>
                </a:solidFill>
                <a:effectLst/>
                <a:ea typeface="Calibri" panose="020F0502020204030204" pitchFamily="34" charset="0"/>
                <a:cs typeface="Times New Roman" panose="02020603050405020304" pitchFamily="18" charset="0"/>
              </a:rPr>
              <a:t>Кувачов</a:t>
            </a:r>
            <a:r>
              <a:rPr lang="uk-UA" sz="2200" b="1" i="1" dirty="0">
                <a:solidFill>
                  <a:srgbClr val="FFFF00"/>
                </a:solidFill>
                <a:effectLst/>
                <a:ea typeface="Calibri" panose="020F0502020204030204" pitchFamily="34" charset="0"/>
                <a:cs typeface="Times New Roman" panose="02020603050405020304" pitchFamily="18" charset="0"/>
              </a:rPr>
              <a:t> В. П. (2021)</a:t>
            </a:r>
          </a:p>
          <a:p>
            <a:pPr marL="285750" indent="-285750">
              <a:lnSpc>
                <a:spcPct val="107000"/>
              </a:lnSpc>
              <a:spcAft>
                <a:spcPts val="800"/>
              </a:spcAft>
              <a:buClr>
                <a:srgbClr val="FFFF29"/>
              </a:buClr>
              <a:buFont typeface="Wingdings" panose="05000000000000000000" pitchFamily="2" charset="2"/>
              <a:buChar char="©"/>
            </a:pPr>
            <a:endParaRPr lang="uk-UA" sz="2200" b="1" i="1" dirty="0">
              <a:solidFill>
                <a:srgbClr val="FFFF00"/>
              </a:solidFill>
              <a:effectLst/>
              <a:ea typeface="Calibri" panose="020F0502020204030204" pitchFamily="34" charset="0"/>
              <a:cs typeface="Times New Roman" panose="02020603050405020304" pitchFamily="18" charset="0"/>
            </a:endParaRPr>
          </a:p>
          <a:p>
            <a:pPr>
              <a:lnSpc>
                <a:spcPct val="107000"/>
              </a:lnSpc>
              <a:spcAft>
                <a:spcPts val="800"/>
              </a:spcAft>
            </a:pPr>
            <a:r>
              <a:rPr lang="uk-UA" sz="2200" b="1" i="1" dirty="0">
                <a:solidFill>
                  <a:schemeClr val="tx1">
                    <a:lumMod val="95000"/>
                  </a:schemeClr>
                </a:solidFill>
                <a:ea typeface="Calibri" panose="020F0502020204030204" pitchFamily="34" charset="0"/>
                <a:cs typeface="Times New Roman" panose="02020603050405020304" pitchFamily="18" charset="0"/>
              </a:rPr>
              <a:t>Кандидатські дисертації</a:t>
            </a:r>
          </a:p>
          <a:p>
            <a:pPr marL="285750" indent="-285750">
              <a:lnSpc>
                <a:spcPct val="107000"/>
              </a:lnSpc>
              <a:spcAft>
                <a:spcPts val="800"/>
              </a:spcAft>
              <a:buClr>
                <a:srgbClr val="FFFF00"/>
              </a:buClr>
              <a:buFont typeface="Wingdings" panose="05000000000000000000" pitchFamily="2" charset="2"/>
              <a:buChar char="©"/>
            </a:pPr>
            <a:r>
              <a:rPr lang="uk-UA" sz="2200" b="1" i="1" dirty="0" err="1">
                <a:solidFill>
                  <a:srgbClr val="FFFF00"/>
                </a:solidFill>
                <a:effectLst/>
                <a:ea typeface="Calibri" panose="020F0502020204030204" pitchFamily="34" charset="0"/>
                <a:cs typeface="Times New Roman" panose="02020603050405020304" pitchFamily="18" charset="0"/>
              </a:rPr>
              <a:t>Мітков</a:t>
            </a:r>
            <a:r>
              <a:rPr lang="uk-UA" sz="2200" b="1" i="1" dirty="0">
                <a:solidFill>
                  <a:srgbClr val="FFFF00"/>
                </a:solidFill>
                <a:effectLst/>
                <a:ea typeface="Calibri" panose="020F0502020204030204" pitchFamily="34" charset="0"/>
                <a:cs typeface="Times New Roman" panose="02020603050405020304" pitchFamily="18" charset="0"/>
              </a:rPr>
              <a:t> В. Б. (2007)</a:t>
            </a:r>
          </a:p>
          <a:p>
            <a:pPr marL="285750" indent="-285750">
              <a:lnSpc>
                <a:spcPct val="107000"/>
              </a:lnSpc>
              <a:spcAft>
                <a:spcPts val="800"/>
              </a:spcAft>
              <a:buClr>
                <a:srgbClr val="FFFF00"/>
              </a:buClr>
              <a:buFont typeface="Wingdings" panose="05000000000000000000" pitchFamily="2" charset="2"/>
              <a:buChar char="©"/>
            </a:pPr>
            <a:r>
              <a:rPr lang="uk-UA" sz="2200" b="1" i="1" dirty="0" err="1">
                <a:solidFill>
                  <a:srgbClr val="FFFF00"/>
                </a:solidFill>
                <a:ea typeface="Calibri" panose="020F0502020204030204" pitchFamily="34" charset="0"/>
                <a:cs typeface="Times New Roman" panose="02020603050405020304" pitchFamily="18" charset="0"/>
              </a:rPr>
              <a:t>Кувачов</a:t>
            </a:r>
            <a:r>
              <a:rPr lang="uk-UA" sz="2200" b="1" i="1" dirty="0">
                <a:solidFill>
                  <a:srgbClr val="FFFF00"/>
                </a:solidFill>
                <a:ea typeface="Calibri" panose="020F0502020204030204" pitchFamily="34" charset="0"/>
                <a:cs typeface="Times New Roman" panose="02020603050405020304" pitchFamily="18" charset="0"/>
              </a:rPr>
              <a:t> В. П. (2009)</a:t>
            </a:r>
          </a:p>
          <a:p>
            <a:pPr marL="285750" indent="-285750">
              <a:lnSpc>
                <a:spcPct val="107000"/>
              </a:lnSpc>
              <a:spcAft>
                <a:spcPts val="800"/>
              </a:spcAft>
              <a:buClr>
                <a:srgbClr val="FFFF00"/>
              </a:buClr>
              <a:buFont typeface="Wingdings" panose="05000000000000000000" pitchFamily="2" charset="2"/>
              <a:buChar char="©"/>
            </a:pPr>
            <a:r>
              <a:rPr lang="uk-UA" sz="2200" b="1" i="1" dirty="0">
                <a:solidFill>
                  <a:srgbClr val="FFFF00"/>
                </a:solidFill>
                <a:effectLst/>
                <a:ea typeface="Calibri" panose="020F0502020204030204" pitchFamily="34" charset="0"/>
                <a:cs typeface="Times New Roman" panose="02020603050405020304" pitchFamily="18" charset="0"/>
              </a:rPr>
              <a:t>Чорна Т. </a:t>
            </a:r>
            <a:r>
              <a:rPr lang="uk-UA" sz="2200" b="1" i="1" dirty="0">
                <a:solidFill>
                  <a:srgbClr val="FFFF00"/>
                </a:solidFill>
                <a:ea typeface="Calibri" panose="020F0502020204030204" pitchFamily="34" charset="0"/>
                <a:cs typeface="Times New Roman" panose="02020603050405020304" pitchFamily="18" charset="0"/>
              </a:rPr>
              <a:t>С. (2010)</a:t>
            </a:r>
          </a:p>
          <a:p>
            <a:pPr marL="285750" indent="-285750">
              <a:lnSpc>
                <a:spcPct val="107000"/>
              </a:lnSpc>
              <a:spcAft>
                <a:spcPts val="800"/>
              </a:spcAft>
              <a:buClr>
                <a:srgbClr val="FFFF00"/>
              </a:buClr>
              <a:buFont typeface="Wingdings" panose="05000000000000000000" pitchFamily="2" charset="2"/>
              <a:buChar char="©"/>
            </a:pPr>
            <a:r>
              <a:rPr lang="uk-UA" sz="2200" b="1" i="1" dirty="0" err="1">
                <a:solidFill>
                  <a:srgbClr val="FFFF00"/>
                </a:solidFill>
                <a:ea typeface="Calibri" panose="020F0502020204030204" pitchFamily="34" charset="0"/>
                <a:cs typeface="Times New Roman" panose="02020603050405020304" pitchFamily="18" charset="0"/>
              </a:rPr>
              <a:t>Масалабов</a:t>
            </a:r>
            <a:r>
              <a:rPr lang="uk-UA" sz="2200" b="1" i="1" dirty="0">
                <a:solidFill>
                  <a:srgbClr val="FFFF00"/>
                </a:solidFill>
                <a:ea typeface="Calibri" panose="020F0502020204030204" pitchFamily="34" charset="0"/>
                <a:cs typeface="Times New Roman" panose="02020603050405020304" pitchFamily="18" charset="0"/>
              </a:rPr>
              <a:t> В. М. (2016)</a:t>
            </a:r>
          </a:p>
          <a:p>
            <a:pPr marL="285750" indent="-285750">
              <a:lnSpc>
                <a:spcPct val="107000"/>
              </a:lnSpc>
              <a:spcAft>
                <a:spcPts val="800"/>
              </a:spcAft>
              <a:buClr>
                <a:srgbClr val="FFFF00"/>
              </a:buClr>
              <a:buFont typeface="Wingdings" panose="05000000000000000000" pitchFamily="2" charset="2"/>
              <a:buChar char="©"/>
            </a:pPr>
            <a:r>
              <a:rPr lang="uk-UA" sz="2200" b="1" i="1" dirty="0" err="1">
                <a:solidFill>
                  <a:srgbClr val="FFFF00"/>
                </a:solidFill>
                <a:ea typeface="Calibri" panose="020F0502020204030204" pitchFamily="34" charset="0"/>
                <a:cs typeface="Times New Roman" panose="02020603050405020304" pitchFamily="18" charset="0"/>
              </a:rPr>
              <a:t>Кістечок</a:t>
            </a:r>
            <a:r>
              <a:rPr lang="uk-UA" sz="2200" b="1" i="1" dirty="0">
                <a:solidFill>
                  <a:srgbClr val="FFFF00"/>
                </a:solidFill>
                <a:ea typeface="Calibri" panose="020F0502020204030204" pitchFamily="34" charset="0"/>
                <a:cs typeface="Times New Roman" panose="02020603050405020304" pitchFamily="18" charset="0"/>
              </a:rPr>
              <a:t> О. Д. (2017)</a:t>
            </a:r>
          </a:p>
          <a:p>
            <a:pPr marL="285750" indent="-285750">
              <a:lnSpc>
                <a:spcPct val="107000"/>
              </a:lnSpc>
              <a:spcAft>
                <a:spcPts val="800"/>
              </a:spcAft>
              <a:buClr>
                <a:srgbClr val="FFFF00"/>
              </a:buClr>
              <a:buFont typeface="Wingdings" panose="05000000000000000000" pitchFamily="2" charset="2"/>
              <a:buChar char="©"/>
            </a:pPr>
            <a:r>
              <a:rPr lang="uk-UA" sz="2200" b="1" i="1" dirty="0" err="1">
                <a:solidFill>
                  <a:srgbClr val="FFFF00"/>
                </a:solidFill>
                <a:ea typeface="Calibri" panose="020F0502020204030204" pitchFamily="34" charset="0"/>
                <a:cs typeface="Times New Roman" panose="02020603050405020304" pitchFamily="18" charset="0"/>
              </a:rPr>
              <a:t>Парахін</a:t>
            </a:r>
            <a:r>
              <a:rPr lang="uk-UA" sz="2200" b="1" i="1" dirty="0">
                <a:solidFill>
                  <a:srgbClr val="FFFF00"/>
                </a:solidFill>
                <a:ea typeface="Calibri" panose="020F0502020204030204" pitchFamily="34" charset="0"/>
                <a:cs typeface="Times New Roman" panose="02020603050405020304" pitchFamily="18" charset="0"/>
              </a:rPr>
              <a:t> О. О. (2021)</a:t>
            </a:r>
          </a:p>
          <a:p>
            <a:pPr marL="285750" indent="-285750">
              <a:lnSpc>
                <a:spcPct val="107000"/>
              </a:lnSpc>
              <a:spcAft>
                <a:spcPts val="800"/>
              </a:spcAft>
              <a:buClr>
                <a:srgbClr val="FFFF00"/>
              </a:buClr>
              <a:buFont typeface="Wingdings" panose="05000000000000000000" pitchFamily="2" charset="2"/>
              <a:buChar char="©"/>
            </a:pPr>
            <a:r>
              <a:rPr lang="uk-UA" sz="2200" b="1" i="1" dirty="0" err="1">
                <a:solidFill>
                  <a:srgbClr val="FFFF00"/>
                </a:solidFill>
                <a:ea typeface="Calibri" panose="020F0502020204030204" pitchFamily="34" charset="0"/>
                <a:cs typeface="Times New Roman" panose="02020603050405020304" pitchFamily="18" charset="0"/>
              </a:rPr>
              <a:t>Верещага</a:t>
            </a:r>
            <a:r>
              <a:rPr lang="uk-UA" sz="2200" b="1" i="1" dirty="0">
                <a:solidFill>
                  <a:srgbClr val="FFFF00"/>
                </a:solidFill>
                <a:ea typeface="Calibri" panose="020F0502020204030204" pitchFamily="34" charset="0"/>
                <a:cs typeface="Times New Roman" panose="02020603050405020304" pitchFamily="18" charset="0"/>
              </a:rPr>
              <a:t> О. Л. (2021)</a:t>
            </a:r>
          </a:p>
          <a:p>
            <a:pPr marL="285750" indent="-285750">
              <a:lnSpc>
                <a:spcPct val="107000"/>
              </a:lnSpc>
              <a:spcAft>
                <a:spcPts val="800"/>
              </a:spcAft>
              <a:buClr>
                <a:srgbClr val="FFFF00"/>
              </a:buClr>
              <a:buFont typeface="Wingdings" panose="05000000000000000000" pitchFamily="2" charset="2"/>
              <a:buChar char="©"/>
            </a:pPr>
            <a:r>
              <a:rPr lang="uk-UA" sz="2200" b="1" i="1" dirty="0">
                <a:solidFill>
                  <a:srgbClr val="FFFF00"/>
                </a:solidFill>
                <a:ea typeface="Calibri" panose="020F0502020204030204" pitchFamily="34" charset="0"/>
                <a:cs typeface="Times New Roman" panose="02020603050405020304" pitchFamily="18" charset="0"/>
              </a:rPr>
              <a:t>Петров Г. А. (2025)</a:t>
            </a:r>
          </a:p>
          <a:p>
            <a:pPr algn="ctr">
              <a:lnSpc>
                <a:spcPct val="107000"/>
              </a:lnSpc>
              <a:spcAft>
                <a:spcPts val="800"/>
              </a:spcAft>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74175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a:extLst>
              <a:ext uri="{FF2B5EF4-FFF2-40B4-BE49-F238E27FC236}">
                <a16:creationId xmlns:a16="http://schemas.microsoft.com/office/drawing/2014/main" id="{9F008DE7-028A-4740-AB4E-06B10323625B}"/>
              </a:ext>
            </a:extLst>
          </p:cNvPr>
          <p:cNvPicPr/>
          <p:nvPr/>
        </p:nvPicPr>
        <p:blipFill rotWithShape="1">
          <a:blip r:embed="rId2"/>
          <a:srcRect l="31232" t="13200" r="28939" b="5205"/>
          <a:stretch/>
        </p:blipFill>
        <p:spPr bwMode="auto">
          <a:xfrm>
            <a:off x="274527" y="119655"/>
            <a:ext cx="3171857" cy="4836167"/>
          </a:xfrm>
          <a:prstGeom prst="rect">
            <a:avLst/>
          </a:prstGeom>
          <a:ln w="28575">
            <a:solidFill>
              <a:srgbClr val="FFFF00"/>
            </a:solidFill>
          </a:ln>
          <a:extLst>
            <a:ext uri="{53640926-AAD7-44D8-BBD7-CCE9431645EC}">
              <a14:shadowObscured xmlns:a14="http://schemas.microsoft.com/office/drawing/2010/main"/>
            </a:ext>
          </a:extLst>
        </p:spPr>
      </p:pic>
      <p:pic>
        <p:nvPicPr>
          <p:cNvPr id="10" name="Рисунок 9">
            <a:extLst>
              <a:ext uri="{FF2B5EF4-FFF2-40B4-BE49-F238E27FC236}">
                <a16:creationId xmlns:a16="http://schemas.microsoft.com/office/drawing/2014/main" id="{87710B61-1F13-4C1C-996E-0C9D98481CE3}"/>
              </a:ext>
            </a:extLst>
          </p:cNvPr>
          <p:cNvPicPr/>
          <p:nvPr/>
        </p:nvPicPr>
        <p:blipFill rotWithShape="1">
          <a:blip r:embed="rId3"/>
          <a:srcRect l="39287" t="18914" r="38787" b="28677"/>
          <a:stretch/>
        </p:blipFill>
        <p:spPr bwMode="auto">
          <a:xfrm>
            <a:off x="4357512" y="153521"/>
            <a:ext cx="3533422" cy="4836167"/>
          </a:xfrm>
          <a:prstGeom prst="rect">
            <a:avLst/>
          </a:prstGeom>
          <a:ln w="28575">
            <a:solidFill>
              <a:srgbClr val="FFFF29"/>
            </a:solidFill>
          </a:ln>
          <a:extLst>
            <a:ext uri="{53640926-AAD7-44D8-BBD7-CCE9431645EC}">
              <a14:shadowObscured xmlns:a14="http://schemas.microsoft.com/office/drawing/2010/main"/>
            </a:ext>
          </a:extLst>
        </p:spPr>
      </p:pic>
      <p:pic>
        <p:nvPicPr>
          <p:cNvPr id="9" name="Рисунок 8">
            <a:extLst>
              <a:ext uri="{FF2B5EF4-FFF2-40B4-BE49-F238E27FC236}">
                <a16:creationId xmlns:a16="http://schemas.microsoft.com/office/drawing/2014/main" id="{C50E2496-06BF-48C3-A815-64A9E0C82F91}"/>
              </a:ext>
            </a:extLst>
          </p:cNvPr>
          <p:cNvPicPr/>
          <p:nvPr/>
        </p:nvPicPr>
        <p:blipFill rotWithShape="1">
          <a:blip r:embed="rId4"/>
          <a:srcRect l="30789" t="12413" r="29916" b="6409"/>
          <a:stretch/>
        </p:blipFill>
        <p:spPr bwMode="auto">
          <a:xfrm>
            <a:off x="8523111" y="153522"/>
            <a:ext cx="3394362" cy="4836166"/>
          </a:xfrm>
          <a:prstGeom prst="rect">
            <a:avLst/>
          </a:prstGeom>
          <a:ln w="28575">
            <a:solidFill>
              <a:srgbClr val="FFFF00"/>
            </a:solidFill>
          </a:ln>
          <a:extLst>
            <a:ext uri="{53640926-AAD7-44D8-BBD7-CCE9431645EC}">
              <a14:shadowObscured xmlns:a14="http://schemas.microsoft.com/office/drawing/2010/main"/>
            </a:ext>
          </a:extLst>
        </p:spPr>
      </p:pic>
      <p:pic>
        <p:nvPicPr>
          <p:cNvPr id="6" name="Рисунок 5">
            <a:extLst>
              <a:ext uri="{FF2B5EF4-FFF2-40B4-BE49-F238E27FC236}">
                <a16:creationId xmlns:a16="http://schemas.microsoft.com/office/drawing/2014/main" id="{E3068A1D-B58F-4DAA-AA03-051A256177E7}"/>
              </a:ext>
            </a:extLst>
          </p:cNvPr>
          <p:cNvPicPr/>
          <p:nvPr/>
        </p:nvPicPr>
        <p:blipFill rotWithShape="1">
          <a:blip r:embed="rId5"/>
          <a:srcRect l="31406" t="16747" r="28806" b="11694"/>
          <a:stretch/>
        </p:blipFill>
        <p:spPr bwMode="auto">
          <a:xfrm>
            <a:off x="2614716" y="2537738"/>
            <a:ext cx="3025721" cy="4234233"/>
          </a:xfrm>
          <a:prstGeom prst="rect">
            <a:avLst/>
          </a:prstGeom>
          <a:ln w="28575">
            <a:solidFill>
              <a:srgbClr val="002060"/>
            </a:solidFill>
          </a:ln>
          <a:extLst>
            <a:ext uri="{53640926-AAD7-44D8-BBD7-CCE9431645EC}">
              <a14:shadowObscured xmlns:a14="http://schemas.microsoft.com/office/drawing/2010/main"/>
            </a:ext>
          </a:extLst>
        </p:spPr>
      </p:pic>
      <p:pic>
        <p:nvPicPr>
          <p:cNvPr id="8" name="Рисунок 7">
            <a:extLst>
              <a:ext uri="{FF2B5EF4-FFF2-40B4-BE49-F238E27FC236}">
                <a16:creationId xmlns:a16="http://schemas.microsoft.com/office/drawing/2014/main" id="{9CD37187-386F-4A98-8D0B-2EBF39E7B6A6}"/>
              </a:ext>
            </a:extLst>
          </p:cNvPr>
          <p:cNvPicPr/>
          <p:nvPr/>
        </p:nvPicPr>
        <p:blipFill rotWithShape="1">
          <a:blip r:embed="rId6"/>
          <a:srcRect l="31563" t="15171" r="29916" b="12288"/>
          <a:stretch/>
        </p:blipFill>
        <p:spPr bwMode="auto">
          <a:xfrm>
            <a:off x="6010527" y="2537739"/>
            <a:ext cx="3057674" cy="4234232"/>
          </a:xfrm>
          <a:prstGeom prst="rect">
            <a:avLst/>
          </a:prstGeom>
          <a:ln w="28575">
            <a:solidFill>
              <a:srgbClr val="00206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6080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8A5A23-9CFB-41F3-A8D2-4FBCE027DD10}"/>
              </a:ext>
            </a:extLst>
          </p:cNvPr>
          <p:cNvSpPr>
            <a:spLocks noGrp="1"/>
          </p:cNvSpPr>
          <p:nvPr>
            <p:ph type="title"/>
          </p:nvPr>
        </p:nvSpPr>
        <p:spPr>
          <a:xfrm>
            <a:off x="272267" y="5535776"/>
            <a:ext cx="11626222" cy="1170646"/>
          </a:xfrm>
        </p:spPr>
        <p:txBody>
          <a:bodyPr>
            <a:normAutofit fontScale="90000"/>
          </a:bodyPr>
          <a:lstStyle/>
          <a:p>
            <a:pPr algn="ctr"/>
            <a:r>
              <a:rPr lang="uk-UA" sz="2800" b="1" i="1" dirty="0">
                <a:solidFill>
                  <a:srgbClr val="FFFF00"/>
                </a:solidFill>
                <a:latin typeface="+mn-lt"/>
              </a:rPr>
              <a:t>Інформаційно-довідкові та енциклопедичні  видання про наукову та науково-педагогічну діяльність </a:t>
            </a:r>
            <a:br>
              <a:rPr lang="uk-UA" sz="2800" b="1" i="1" dirty="0">
                <a:solidFill>
                  <a:srgbClr val="FFFF00"/>
                </a:solidFill>
                <a:latin typeface="+mn-lt"/>
              </a:rPr>
            </a:br>
            <a:r>
              <a:rPr lang="uk-UA" sz="2800" b="1" i="1" dirty="0">
                <a:solidFill>
                  <a:schemeClr val="tx1">
                    <a:lumMod val="95000"/>
                  </a:schemeClr>
                </a:solidFill>
                <a:latin typeface="+mn-lt"/>
              </a:rPr>
              <a:t>д. т. н, професора В. Т. </a:t>
            </a:r>
            <a:r>
              <a:rPr lang="uk-UA" sz="2800" b="1" i="1" dirty="0" err="1">
                <a:solidFill>
                  <a:schemeClr val="tx1">
                    <a:lumMod val="95000"/>
                  </a:schemeClr>
                </a:solidFill>
                <a:latin typeface="+mn-lt"/>
              </a:rPr>
              <a:t>Надикта</a:t>
            </a:r>
            <a:endParaRPr lang="uk-UA" sz="2800" b="1" i="1" dirty="0">
              <a:solidFill>
                <a:schemeClr val="tx1">
                  <a:lumMod val="95000"/>
                </a:schemeClr>
              </a:solidFill>
              <a:latin typeface="+mn-lt"/>
            </a:endParaRPr>
          </a:p>
        </p:txBody>
      </p:sp>
      <p:pic>
        <p:nvPicPr>
          <p:cNvPr id="4" name="Рисунок 3">
            <a:extLst>
              <a:ext uri="{FF2B5EF4-FFF2-40B4-BE49-F238E27FC236}">
                <a16:creationId xmlns:a16="http://schemas.microsoft.com/office/drawing/2014/main" id="{77CC4682-5D72-411B-8947-FB54AF77594C}"/>
              </a:ext>
            </a:extLst>
          </p:cNvPr>
          <p:cNvPicPr/>
          <p:nvPr/>
        </p:nvPicPr>
        <p:blipFill rotWithShape="1">
          <a:blip r:embed="rId2"/>
          <a:srcRect l="33749" t="10245" r="33728" b="9748"/>
          <a:stretch/>
        </p:blipFill>
        <p:spPr bwMode="auto">
          <a:xfrm>
            <a:off x="272267" y="300020"/>
            <a:ext cx="2368002" cy="3436602"/>
          </a:xfrm>
          <a:prstGeom prst="rect">
            <a:avLst/>
          </a:prstGeom>
          <a:ln>
            <a:noFill/>
          </a:ln>
          <a:extLst>
            <a:ext uri="{53640926-AAD7-44D8-BBD7-CCE9431645EC}">
              <a14:shadowObscured xmlns:a14="http://schemas.microsoft.com/office/drawing/2010/main"/>
            </a:ext>
          </a:extLst>
        </p:spPr>
      </p:pic>
      <p:pic>
        <p:nvPicPr>
          <p:cNvPr id="6" name="Рисунок 5">
            <a:extLst>
              <a:ext uri="{FF2B5EF4-FFF2-40B4-BE49-F238E27FC236}">
                <a16:creationId xmlns:a16="http://schemas.microsoft.com/office/drawing/2014/main" id="{7A6463E1-9898-4563-91F4-074F0C6E61AD}"/>
              </a:ext>
            </a:extLst>
          </p:cNvPr>
          <p:cNvPicPr/>
          <p:nvPr/>
        </p:nvPicPr>
        <p:blipFill rotWithShape="1">
          <a:blip r:embed="rId3"/>
          <a:srcRect l="31526" t="9057" r="31402" b="7958"/>
          <a:stretch/>
        </p:blipFill>
        <p:spPr bwMode="auto">
          <a:xfrm>
            <a:off x="2866617" y="345175"/>
            <a:ext cx="2270458" cy="3391447"/>
          </a:xfrm>
          <a:prstGeom prst="rect">
            <a:avLst/>
          </a:prstGeom>
          <a:ln w="28575">
            <a:solidFill>
              <a:schemeClr val="tx1">
                <a:lumMod val="95000"/>
              </a:schemeClr>
            </a:solidFill>
          </a:ln>
          <a:extLst>
            <a:ext uri="{53640926-AAD7-44D8-BBD7-CCE9431645EC}">
              <a14:shadowObscured xmlns:a14="http://schemas.microsoft.com/office/drawing/2010/main"/>
            </a:ext>
          </a:extLst>
        </p:spPr>
      </p:pic>
      <p:pic>
        <p:nvPicPr>
          <p:cNvPr id="9" name="Рисунок 8">
            <a:extLst>
              <a:ext uri="{FF2B5EF4-FFF2-40B4-BE49-F238E27FC236}">
                <a16:creationId xmlns:a16="http://schemas.microsoft.com/office/drawing/2014/main" id="{03769C30-A9E7-460E-A8AD-D926119F1661}"/>
              </a:ext>
            </a:extLst>
          </p:cNvPr>
          <p:cNvPicPr/>
          <p:nvPr/>
        </p:nvPicPr>
        <p:blipFill rotWithShape="1">
          <a:blip r:embed="rId4"/>
          <a:srcRect l="3819" t="19505" r="10807" b="13105"/>
          <a:stretch/>
        </p:blipFill>
        <p:spPr bwMode="auto">
          <a:xfrm>
            <a:off x="5635247" y="337248"/>
            <a:ext cx="4165600" cy="2390702"/>
          </a:xfrm>
          <a:prstGeom prst="rect">
            <a:avLst/>
          </a:prstGeom>
          <a:ln w="28575">
            <a:solidFill>
              <a:schemeClr val="tx1">
                <a:lumMod val="75000"/>
              </a:schemeClr>
            </a:solidFill>
          </a:ln>
          <a:extLst>
            <a:ext uri="{53640926-AAD7-44D8-BBD7-CCE9431645EC}">
              <a14:shadowObscured xmlns:a14="http://schemas.microsoft.com/office/drawing/2010/main"/>
            </a:ext>
          </a:extLst>
        </p:spPr>
      </p:pic>
      <p:pic>
        <p:nvPicPr>
          <p:cNvPr id="11" name="Объект 10">
            <a:extLst>
              <a:ext uri="{FF2B5EF4-FFF2-40B4-BE49-F238E27FC236}">
                <a16:creationId xmlns:a16="http://schemas.microsoft.com/office/drawing/2014/main" id="{4521700D-D36C-48EE-847A-CAD3A42F28CE}"/>
              </a:ext>
            </a:extLst>
          </p:cNvPr>
          <p:cNvPicPr>
            <a:picLocks noGrp="1"/>
          </p:cNvPicPr>
          <p:nvPr>
            <p:ph idx="1"/>
          </p:nvPr>
        </p:nvPicPr>
        <p:blipFill rotWithShape="1">
          <a:blip r:embed="rId5"/>
          <a:srcRect l="39006" t="20038" r="39311" b="10537"/>
          <a:stretch/>
        </p:blipFill>
        <p:spPr bwMode="auto">
          <a:xfrm>
            <a:off x="9800847" y="337248"/>
            <a:ext cx="1857597" cy="4065419"/>
          </a:xfrm>
          <a:prstGeom prst="rect">
            <a:avLst/>
          </a:prstGeom>
          <a:ln w="3175">
            <a:solidFill>
              <a:schemeClr val="tx1">
                <a:lumMod val="95000"/>
              </a:schemeClr>
            </a:solidFill>
          </a:ln>
          <a:extLst>
            <a:ext uri="{53640926-AAD7-44D8-BBD7-CCE9431645EC}">
              <a14:shadowObscured xmlns:a14="http://schemas.microsoft.com/office/drawing/2010/main"/>
            </a:ext>
          </a:extLst>
        </p:spPr>
      </p:pic>
      <p:pic>
        <p:nvPicPr>
          <p:cNvPr id="12" name="Рисунок 11">
            <a:extLst>
              <a:ext uri="{FF2B5EF4-FFF2-40B4-BE49-F238E27FC236}">
                <a16:creationId xmlns:a16="http://schemas.microsoft.com/office/drawing/2014/main" id="{E3CE7E2E-3B1F-46C3-8187-3F0D196700F4}"/>
              </a:ext>
            </a:extLst>
          </p:cNvPr>
          <p:cNvPicPr/>
          <p:nvPr/>
        </p:nvPicPr>
        <p:blipFill rotWithShape="1">
          <a:blip r:embed="rId6"/>
          <a:srcRect l="38677" t="16944" r="38535" b="38526"/>
          <a:stretch/>
        </p:blipFill>
        <p:spPr bwMode="auto">
          <a:xfrm>
            <a:off x="5720635" y="2560259"/>
            <a:ext cx="1900156" cy="2895322"/>
          </a:xfrm>
          <a:prstGeom prst="rect">
            <a:avLst/>
          </a:prstGeom>
          <a:ln w="28575">
            <a:solidFill>
              <a:srgbClr val="FFFF29"/>
            </a:solidFill>
          </a:ln>
          <a:extLst>
            <a:ext uri="{53640926-AAD7-44D8-BBD7-CCE9431645EC}">
              <a14:shadowObscured xmlns:a14="http://schemas.microsoft.com/office/drawing/2010/main"/>
            </a:ext>
          </a:extLst>
        </p:spPr>
      </p:pic>
      <p:pic>
        <p:nvPicPr>
          <p:cNvPr id="13" name="Рисунок 12">
            <a:extLst>
              <a:ext uri="{FF2B5EF4-FFF2-40B4-BE49-F238E27FC236}">
                <a16:creationId xmlns:a16="http://schemas.microsoft.com/office/drawing/2014/main" id="{409DABEE-1FC7-4A68-BB7D-96242FE9E4CF}"/>
              </a:ext>
            </a:extLst>
          </p:cNvPr>
          <p:cNvPicPr/>
          <p:nvPr/>
        </p:nvPicPr>
        <p:blipFill rotWithShape="1">
          <a:blip r:embed="rId7"/>
          <a:srcRect l="38676" t="40981" r="50262" b="52185"/>
          <a:stretch/>
        </p:blipFill>
        <p:spPr bwMode="auto">
          <a:xfrm>
            <a:off x="5994696" y="3978790"/>
            <a:ext cx="1687830" cy="651700"/>
          </a:xfrm>
          <a:prstGeom prst="rect">
            <a:avLst/>
          </a:prstGeom>
          <a:ln w="28575" cap="flat" cmpd="sng" algn="ctr">
            <a:solidFill>
              <a:sysClr val="window" lastClr="FFFFFF">
                <a:lumMod val="85000"/>
              </a:sys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pic>
        <p:nvPicPr>
          <p:cNvPr id="14" name="Рисунок 13">
            <a:extLst>
              <a:ext uri="{FF2B5EF4-FFF2-40B4-BE49-F238E27FC236}">
                <a16:creationId xmlns:a16="http://schemas.microsoft.com/office/drawing/2014/main" id="{AFCBFAD6-F147-4B8E-8FF6-261EE11D75EA}"/>
              </a:ext>
            </a:extLst>
          </p:cNvPr>
          <p:cNvPicPr/>
          <p:nvPr/>
        </p:nvPicPr>
        <p:blipFill rotWithShape="1">
          <a:blip r:embed="rId8"/>
          <a:srcRect l="38311" t="17536" r="38649" b="11514"/>
          <a:stretch/>
        </p:blipFill>
        <p:spPr bwMode="auto">
          <a:xfrm>
            <a:off x="7956587" y="2808144"/>
            <a:ext cx="1782525" cy="2647438"/>
          </a:xfrm>
          <a:prstGeom prst="rect">
            <a:avLst/>
          </a:prstGeom>
          <a:ln w="28575">
            <a:solidFill>
              <a:srgbClr val="FFFF29"/>
            </a:solidFill>
          </a:ln>
          <a:extLst>
            <a:ext uri="{53640926-AAD7-44D8-BBD7-CCE9431645EC}">
              <a14:shadowObscured xmlns:a14="http://schemas.microsoft.com/office/drawing/2010/main"/>
            </a:ext>
          </a:extLst>
        </p:spPr>
      </p:pic>
      <p:pic>
        <p:nvPicPr>
          <p:cNvPr id="15" name="Рисунок 14">
            <a:extLst>
              <a:ext uri="{FF2B5EF4-FFF2-40B4-BE49-F238E27FC236}">
                <a16:creationId xmlns:a16="http://schemas.microsoft.com/office/drawing/2014/main" id="{E5C60B3C-32AB-4059-B337-CB7330C6E0B5}"/>
              </a:ext>
            </a:extLst>
          </p:cNvPr>
          <p:cNvPicPr/>
          <p:nvPr/>
        </p:nvPicPr>
        <p:blipFill rotWithShape="1">
          <a:blip r:embed="rId9"/>
          <a:srcRect l="43799" t="36336" r="44034" b="35097"/>
          <a:stretch/>
        </p:blipFill>
        <p:spPr bwMode="auto">
          <a:xfrm>
            <a:off x="1907039" y="2521630"/>
            <a:ext cx="2178824" cy="2895322"/>
          </a:xfrm>
          <a:prstGeom prst="rect">
            <a:avLst/>
          </a:prstGeom>
          <a:ln w="28575">
            <a:solidFill>
              <a:srgbClr val="FFFF29"/>
            </a:solidFill>
          </a:ln>
          <a:extLst>
            <a:ext uri="{53640926-AAD7-44D8-BBD7-CCE9431645EC}">
              <a14:shadowObscured xmlns:a14="http://schemas.microsoft.com/office/drawing/2010/main"/>
            </a:ext>
          </a:extLst>
        </p:spPr>
      </p:pic>
      <p:pic>
        <p:nvPicPr>
          <p:cNvPr id="17" name="Рисунок 16">
            <a:extLst>
              <a:ext uri="{FF2B5EF4-FFF2-40B4-BE49-F238E27FC236}">
                <a16:creationId xmlns:a16="http://schemas.microsoft.com/office/drawing/2014/main" id="{5DFA3B12-3E62-4EE8-B288-BA625FC66631}"/>
              </a:ext>
            </a:extLst>
          </p:cNvPr>
          <p:cNvPicPr/>
          <p:nvPr/>
        </p:nvPicPr>
        <p:blipFill rotWithShape="1">
          <a:blip r:embed="rId10"/>
          <a:srcRect l="33132" t="10245" r="33488" b="10705"/>
          <a:stretch/>
        </p:blipFill>
        <p:spPr bwMode="auto">
          <a:xfrm>
            <a:off x="3779443" y="2999875"/>
            <a:ext cx="1710978" cy="2417078"/>
          </a:xfrm>
          <a:prstGeom prst="rect">
            <a:avLst/>
          </a:prstGeom>
          <a:ln w="28575">
            <a:solidFill>
              <a:srgbClr val="FFFF29"/>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47940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2A8AD05-D9B3-4188-9197-C866D4D75747}"/>
              </a:ext>
            </a:extLst>
          </p:cNvPr>
          <p:cNvSpPr>
            <a:spLocks noGrp="1"/>
          </p:cNvSpPr>
          <p:nvPr>
            <p:ph idx="1"/>
          </p:nvPr>
        </p:nvSpPr>
        <p:spPr>
          <a:xfrm>
            <a:off x="4736924" y="444500"/>
            <a:ext cx="6980942" cy="6317544"/>
          </a:xfrm>
        </p:spPr>
        <p:txBody>
          <a:bodyPr>
            <a:noAutofit/>
          </a:bodyPr>
          <a:lstStyle/>
          <a:p>
            <a:pPr marL="0" indent="0" algn="ctr">
              <a:buNone/>
            </a:pPr>
            <a:r>
              <a:rPr lang="uk-UA" sz="2500" b="1" i="1" dirty="0">
                <a:solidFill>
                  <a:srgbClr val="FFFF00"/>
                </a:solidFill>
              </a:rPr>
              <a:t>ШАНОВНИЙ ВОЛОДИМИРЕ ТРОХИМОВИЧУ! </a:t>
            </a:r>
          </a:p>
          <a:p>
            <a:pPr marL="0" indent="0" algn="ctr">
              <a:buNone/>
            </a:pPr>
            <a:endParaRPr lang="uk-UA" sz="1000" b="1" i="1" dirty="0">
              <a:solidFill>
                <a:srgbClr val="FFFF00"/>
              </a:solidFill>
            </a:endParaRPr>
          </a:p>
          <a:p>
            <a:pPr marL="0" indent="0" algn="ctr">
              <a:buNone/>
            </a:pPr>
            <a:r>
              <a:rPr lang="uk-UA" sz="2500" b="1" i="1" dirty="0">
                <a:solidFill>
                  <a:srgbClr val="FFFF00"/>
                </a:solidFill>
              </a:rPr>
              <a:t>Наукова бібліотека вітає Вас з ювілеєм!</a:t>
            </a:r>
          </a:p>
          <a:p>
            <a:pPr marL="0" indent="0" algn="ctr">
              <a:buNone/>
            </a:pPr>
            <a:r>
              <a:rPr lang="uk-UA" sz="2500" b="1" i="1" dirty="0">
                <a:solidFill>
                  <a:srgbClr val="FFFF00"/>
                </a:solidFill>
              </a:rPr>
              <a:t>Нехай цей день буде сповнений радості  та гідного визнання Ваших зусиль на ниві науки. Хай Ваша наукова діяльність завжди  буде путівником для майбутніх поколінь дослідників. Хай Ваші подальші наукові плани будуть натхненними та плідними. </a:t>
            </a:r>
          </a:p>
          <a:p>
            <a:pPr marL="0" indent="0" algn="ctr">
              <a:buNone/>
            </a:pPr>
            <a:r>
              <a:rPr lang="uk-UA" sz="2500" b="1" i="1" dirty="0" err="1">
                <a:solidFill>
                  <a:srgbClr val="FFFF00"/>
                </a:solidFill>
              </a:rPr>
              <a:t>Здоров</a:t>
            </a:r>
            <a:r>
              <a:rPr lang="en-US" sz="2500" b="1" i="1" dirty="0">
                <a:solidFill>
                  <a:srgbClr val="FFFF00"/>
                </a:solidFill>
              </a:rPr>
              <a:t>’</a:t>
            </a:r>
            <a:r>
              <a:rPr lang="uk-UA" sz="2500" b="1" i="1" dirty="0">
                <a:solidFill>
                  <a:srgbClr val="FFFF00"/>
                </a:solidFill>
              </a:rPr>
              <a:t>я Вам, миру, здійснення мрій і нових наукових вершин!</a:t>
            </a:r>
          </a:p>
          <a:p>
            <a:pPr marL="0" indent="0" algn="ctr">
              <a:buNone/>
            </a:pPr>
            <a:endParaRPr lang="uk-UA" sz="1000" b="1" i="1" dirty="0">
              <a:solidFill>
                <a:srgbClr val="FFFF00"/>
              </a:solidFill>
            </a:endParaRPr>
          </a:p>
          <a:p>
            <a:pPr marL="0" indent="0" algn="ctr">
              <a:buNone/>
            </a:pPr>
            <a:r>
              <a:rPr lang="uk-UA" sz="2500" b="1" i="1" dirty="0">
                <a:solidFill>
                  <a:srgbClr val="FFFF00"/>
                </a:solidFill>
              </a:rPr>
              <a:t>З глибокою повагою,</a:t>
            </a:r>
          </a:p>
          <a:p>
            <a:pPr marL="0" indent="0" algn="ctr">
              <a:buNone/>
            </a:pPr>
            <a:r>
              <a:rPr lang="uk-UA" sz="2500" b="1" i="1" dirty="0">
                <a:solidFill>
                  <a:srgbClr val="FFFF00"/>
                </a:solidFill>
              </a:rPr>
              <a:t> наукова бібліотека ТДАТУ</a:t>
            </a:r>
          </a:p>
        </p:txBody>
      </p:sp>
      <p:pic>
        <p:nvPicPr>
          <p:cNvPr id="4" name="Рисунок 3">
            <a:extLst>
              <a:ext uri="{FF2B5EF4-FFF2-40B4-BE49-F238E27FC236}">
                <a16:creationId xmlns:a16="http://schemas.microsoft.com/office/drawing/2014/main" id="{96F56AC3-FC9C-4DCC-9F45-5B62E429C424}"/>
              </a:ext>
            </a:extLst>
          </p:cNvPr>
          <p:cNvPicPr/>
          <p:nvPr/>
        </p:nvPicPr>
        <p:blipFill rotWithShape="1">
          <a:blip r:embed="rId2"/>
          <a:srcRect l="29927" t="9654" r="29182" b="9929"/>
          <a:stretch/>
        </p:blipFill>
        <p:spPr bwMode="auto">
          <a:xfrm>
            <a:off x="327376" y="444499"/>
            <a:ext cx="4409547" cy="556276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35953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81FDBF-E219-4472-A827-0F5D03D18275}"/>
              </a:ext>
            </a:extLst>
          </p:cNvPr>
          <p:cNvSpPr>
            <a:spLocks noGrp="1"/>
          </p:cNvSpPr>
          <p:nvPr>
            <p:ph type="title"/>
          </p:nvPr>
        </p:nvSpPr>
        <p:spPr>
          <a:xfrm>
            <a:off x="248356" y="205893"/>
            <a:ext cx="11796888" cy="6352951"/>
          </a:xfrm>
        </p:spPr>
        <p:txBody>
          <a:bodyPr>
            <a:normAutofit/>
          </a:bodyPr>
          <a:lstStyle/>
          <a:p>
            <a:pPr algn="just"/>
            <a:r>
              <a:rPr lang="uk-UA" sz="2000" b="1" i="1" cap="none" dirty="0">
                <a:solidFill>
                  <a:srgbClr val="FFFF00"/>
                </a:solidFill>
                <a:cs typeface="Times New Roman" panose="02020603050405020304" pitchFamily="18" charset="0"/>
              </a:rPr>
              <a:t>Володимир Трохимович народився 2 січня 1956 року в селі  Шауліно Брянської області. Після закінчення середньої школи, у 1972 році вступив до Дніпропетровського сільськогосподарського інституту, який закінчив з відзнакою та отримав кваліфікацію інженера-механіка.</a:t>
            </a:r>
            <a:br>
              <a:rPr lang="uk-UA" sz="2000" b="1" i="1" cap="none" dirty="0">
                <a:solidFill>
                  <a:srgbClr val="FFFF00"/>
                </a:solidFill>
                <a:cs typeface="Times New Roman" panose="02020603050405020304" pitchFamily="18" charset="0"/>
              </a:rPr>
            </a:br>
            <a:br>
              <a:rPr lang="uk-UA" sz="2000" b="1" i="1" cap="none" dirty="0">
                <a:solidFill>
                  <a:srgbClr val="FFFF00"/>
                </a:solidFill>
                <a:cs typeface="Times New Roman" panose="02020603050405020304" pitchFamily="18" charset="0"/>
              </a:rPr>
            </a:br>
            <a:r>
              <a:rPr lang="uk-UA" sz="2000" b="1" i="1" cap="none" dirty="0">
                <a:solidFill>
                  <a:srgbClr val="FFFF00"/>
                </a:solidFill>
                <a:cs typeface="Times New Roman" panose="02020603050405020304" pitchFamily="18" charset="0"/>
              </a:rPr>
              <a:t>З 1977 по 2002 роки працював у Південному відділенні УкрНДІМЕСГ (смт Якимівка, Запорізької обл.) на посадах старшого інженера, наукового співробітника, завідувача лабораторії машиновикористання. У 2000-2002 роках завідувач відділу механізації вирощування польових культур Південного філіалу ІМЕСГ УААН. В ці роки В. Т. Надикто захищає кандидатську (1989), а потім докторську (2001) </a:t>
            </a:r>
            <a:r>
              <a:rPr lang="uk-UA" sz="2000" b="1" i="1" cap="none" dirty="0">
                <a:solidFill>
                  <a:srgbClr val="FFFF00"/>
                </a:solidFill>
              </a:rPr>
              <a:t>дисертації.</a:t>
            </a:r>
            <a:br>
              <a:rPr lang="uk-UA" sz="2000" b="1" i="1" cap="none" dirty="0">
                <a:solidFill>
                  <a:srgbClr val="FFFF00"/>
                </a:solidFill>
              </a:rPr>
            </a:br>
            <a:br>
              <a:rPr lang="uk-UA" sz="2000" b="1" i="1" cap="none" dirty="0">
                <a:solidFill>
                  <a:srgbClr val="FFFF00"/>
                </a:solidFill>
              </a:rPr>
            </a:br>
            <a:r>
              <a:rPr lang="uk-UA" sz="2000" b="1" i="1" cap="none" dirty="0">
                <a:solidFill>
                  <a:srgbClr val="FFFF00"/>
                </a:solidFill>
              </a:rPr>
              <a:t>З 2002 починає працювати у Таврійській державній агротехнічній академії (нині Таврійський державний агротехнологічний університет імені Дмитра Моторного). У 2003 році йому присуджено вчене звання професор. У 2010 році обрано членом-кореспондентом Національної академії аграрних наук України.</a:t>
            </a:r>
            <a:br>
              <a:rPr lang="uk-UA" sz="2000" b="1" i="1" cap="none" dirty="0">
                <a:solidFill>
                  <a:srgbClr val="FFFF00"/>
                </a:solidFill>
              </a:rPr>
            </a:br>
            <a:r>
              <a:rPr lang="uk-UA" sz="2000" b="1" i="1" cap="none" dirty="0">
                <a:solidFill>
                  <a:srgbClr val="FFFF00"/>
                </a:solidFill>
              </a:rPr>
              <a:t>З 2004 – 2006 роки - завідувач кафедри машиновикористання в землеробстві. </a:t>
            </a:r>
            <a:br>
              <a:rPr lang="uk-UA" sz="2000" b="1" i="1" cap="none" dirty="0">
                <a:solidFill>
                  <a:srgbClr val="FFFF00"/>
                </a:solidFill>
              </a:rPr>
            </a:br>
            <a:r>
              <a:rPr lang="uk-UA" sz="2000" b="1" i="1" cap="none" dirty="0">
                <a:solidFill>
                  <a:srgbClr val="FFFF00"/>
                </a:solidFill>
              </a:rPr>
              <a:t>2006 – 2020 роки - проректор з наукової роботи ТДАТУ, водночас від 2004 – директор НДІ механізації землеробства Півдня України при Університеті.</a:t>
            </a:r>
            <a:br>
              <a:rPr lang="uk-UA" sz="2000" b="1" i="1" cap="none" dirty="0">
                <a:solidFill>
                  <a:srgbClr val="FFFF00"/>
                </a:solidFill>
              </a:rPr>
            </a:br>
            <a:r>
              <a:rPr lang="uk-UA" sz="2000" b="1" i="1" cap="none" dirty="0">
                <a:solidFill>
                  <a:srgbClr val="FFFF00"/>
                </a:solidFill>
              </a:rPr>
              <a:t>Нині - професор кафедри машиновикористання в землеробстві.</a:t>
            </a:r>
            <a:br>
              <a:rPr lang="uk-UA" sz="2000" b="1" i="1" cap="none" dirty="0">
                <a:solidFill>
                  <a:srgbClr val="FFFF00"/>
                </a:solidFill>
              </a:rPr>
            </a:br>
            <a:r>
              <a:rPr lang="uk-UA" sz="2000" b="1" i="1" cap="none" dirty="0">
                <a:solidFill>
                  <a:srgbClr val="FFFF00"/>
                </a:solidFill>
              </a:rPr>
              <a:t>  </a:t>
            </a:r>
            <a:endParaRPr lang="ru-RU" sz="2000" b="1" i="1" cap="none" dirty="0">
              <a:solidFill>
                <a:srgbClr val="FFFF00"/>
              </a:solidFill>
            </a:endParaRPr>
          </a:p>
        </p:txBody>
      </p:sp>
    </p:spTree>
    <p:extLst>
      <p:ext uri="{BB962C8B-B14F-4D97-AF65-F5344CB8AC3E}">
        <p14:creationId xmlns:p14="http://schemas.microsoft.com/office/powerpoint/2010/main" val="3418925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72F864-E7EC-4A23-B759-E2D194E8A0FF}"/>
              </a:ext>
            </a:extLst>
          </p:cNvPr>
          <p:cNvSpPr>
            <a:spLocks noGrp="1"/>
          </p:cNvSpPr>
          <p:nvPr>
            <p:ph type="title"/>
          </p:nvPr>
        </p:nvSpPr>
        <p:spPr>
          <a:xfrm>
            <a:off x="406400" y="196771"/>
            <a:ext cx="5283200" cy="752354"/>
          </a:xfrm>
        </p:spPr>
        <p:txBody>
          <a:bodyPr>
            <a:normAutofit/>
          </a:bodyPr>
          <a:lstStyle/>
          <a:p>
            <a:pPr algn="ctr"/>
            <a:r>
              <a:rPr lang="uk-UA" sz="3200" b="1" i="1" dirty="0">
                <a:solidFill>
                  <a:srgbClr val="FFFF00"/>
                </a:solidFill>
                <a:latin typeface="+mn-lt"/>
              </a:rPr>
              <a:t>Нагороди і відзнаки</a:t>
            </a:r>
          </a:p>
        </p:txBody>
      </p:sp>
      <p:sp>
        <p:nvSpPr>
          <p:cNvPr id="3" name="Объект 2">
            <a:extLst>
              <a:ext uri="{FF2B5EF4-FFF2-40B4-BE49-F238E27FC236}">
                <a16:creationId xmlns:a16="http://schemas.microsoft.com/office/drawing/2014/main" id="{4FFF8977-D158-4A1D-87BB-9AB4874F4B70}"/>
              </a:ext>
            </a:extLst>
          </p:cNvPr>
          <p:cNvSpPr>
            <a:spLocks noGrp="1"/>
          </p:cNvSpPr>
          <p:nvPr>
            <p:ph idx="1"/>
          </p:nvPr>
        </p:nvSpPr>
        <p:spPr>
          <a:xfrm>
            <a:off x="283080" y="949125"/>
            <a:ext cx="5080001" cy="5801631"/>
          </a:xfrm>
        </p:spPr>
        <p:txBody>
          <a:bodyPr>
            <a:normAutofit lnSpcReduction="10000"/>
          </a:bodyPr>
          <a:lstStyle/>
          <a:p>
            <a:pPr algn="just">
              <a:buClr>
                <a:srgbClr val="FFFF00"/>
              </a:buClr>
              <a:buFont typeface="Wingdings" panose="05000000000000000000" pitchFamily="2" charset="2"/>
              <a:buChar char=""/>
            </a:pPr>
            <a:r>
              <a:rPr lang="uk-UA" b="1" i="1" dirty="0">
                <a:solidFill>
                  <a:srgbClr val="FFFF00"/>
                </a:solidFill>
              </a:rPr>
              <a:t>Заслужений діяч науки і техніки України</a:t>
            </a:r>
          </a:p>
          <a:p>
            <a:pPr algn="just">
              <a:buClr>
                <a:srgbClr val="FFFF00"/>
              </a:buClr>
              <a:buFont typeface="Wingdings" panose="05000000000000000000" pitchFamily="2" charset="2"/>
              <a:buChar char=""/>
            </a:pPr>
            <a:r>
              <a:rPr lang="uk-UA" b="1" i="1" dirty="0">
                <a:solidFill>
                  <a:srgbClr val="FFFF00"/>
                </a:solidFill>
              </a:rPr>
              <a:t>«Відмінник аграрної освіти» </a:t>
            </a:r>
            <a:r>
              <a:rPr lang="en-US" b="1" i="1" dirty="0">
                <a:solidFill>
                  <a:srgbClr val="FFFF00"/>
                </a:solidFill>
              </a:rPr>
              <a:t>III (2006), II (2007) </a:t>
            </a:r>
            <a:r>
              <a:rPr lang="uk-UA" b="1" i="1" dirty="0">
                <a:solidFill>
                  <a:srgbClr val="FFFF00"/>
                </a:solidFill>
              </a:rPr>
              <a:t>та </a:t>
            </a:r>
            <a:r>
              <a:rPr lang="en-US" b="1" i="1" dirty="0">
                <a:solidFill>
                  <a:srgbClr val="FFFF00"/>
                </a:solidFill>
              </a:rPr>
              <a:t>I </a:t>
            </a:r>
            <a:r>
              <a:rPr lang="uk-UA" b="1" i="1" dirty="0">
                <a:solidFill>
                  <a:srgbClr val="FFFF00"/>
                </a:solidFill>
              </a:rPr>
              <a:t>ступенів (2009)</a:t>
            </a:r>
          </a:p>
          <a:p>
            <a:pPr algn="just">
              <a:buClr>
                <a:srgbClr val="FFFF00"/>
              </a:buClr>
              <a:buFont typeface="Wingdings" panose="05000000000000000000" pitchFamily="2" charset="2"/>
              <a:buChar char=""/>
            </a:pPr>
            <a:r>
              <a:rPr lang="uk-UA" b="1" i="1" dirty="0">
                <a:solidFill>
                  <a:srgbClr val="FFFF00"/>
                </a:solidFill>
              </a:rPr>
              <a:t>«</a:t>
            </a:r>
            <a:r>
              <a:rPr lang="uk-UA" b="1" i="1">
                <a:solidFill>
                  <a:srgbClr val="FFFF00"/>
                </a:solidFill>
              </a:rPr>
              <a:t>Знак Пошани» </a:t>
            </a:r>
            <a:r>
              <a:rPr lang="uk-UA" b="1" i="1" dirty="0">
                <a:solidFill>
                  <a:srgbClr val="FFFF00"/>
                </a:solidFill>
              </a:rPr>
              <a:t>(</a:t>
            </a:r>
            <a:r>
              <a:rPr lang="uk-UA" b="1" i="1">
                <a:solidFill>
                  <a:srgbClr val="FFFF00"/>
                </a:solidFill>
              </a:rPr>
              <a:t>2008)</a:t>
            </a:r>
            <a:r>
              <a:rPr lang="uk-UA" b="1" i="1" dirty="0">
                <a:solidFill>
                  <a:srgbClr val="FFFF00"/>
                </a:solidFill>
              </a:rPr>
              <a:t> </a:t>
            </a:r>
            <a:r>
              <a:rPr lang="uk-UA" b="1" i="1">
                <a:solidFill>
                  <a:srgbClr val="FFFF00"/>
                </a:solidFill>
              </a:rPr>
              <a:t> </a:t>
            </a:r>
            <a:r>
              <a:rPr lang="uk-UA" b="1" i="1" dirty="0">
                <a:solidFill>
                  <a:srgbClr val="FFFF00"/>
                </a:solidFill>
              </a:rPr>
              <a:t>трудова відзнака МОН України, </a:t>
            </a:r>
          </a:p>
          <a:p>
            <a:pPr algn="just">
              <a:buClr>
                <a:srgbClr val="FFFF00"/>
              </a:buClr>
              <a:buFont typeface="Wingdings" panose="05000000000000000000" pitchFamily="2" charset="2"/>
              <a:buChar char=""/>
            </a:pPr>
            <a:r>
              <a:rPr lang="uk-UA" b="1" i="1" dirty="0">
                <a:solidFill>
                  <a:srgbClr val="FFFF00"/>
                </a:solidFill>
              </a:rPr>
              <a:t>орден «За заслуги перед Запорізьким краєм» ІІ,</a:t>
            </a:r>
            <a:r>
              <a:rPr lang="en-US" b="1" i="1" dirty="0">
                <a:solidFill>
                  <a:srgbClr val="FFFF00"/>
                </a:solidFill>
              </a:rPr>
              <a:t>III </a:t>
            </a:r>
            <a:r>
              <a:rPr lang="uk-UA" b="1" i="1" dirty="0">
                <a:solidFill>
                  <a:srgbClr val="FFFF00"/>
                </a:solidFill>
              </a:rPr>
              <a:t>ступенів</a:t>
            </a:r>
          </a:p>
          <a:p>
            <a:pPr algn="just">
              <a:buClr>
                <a:srgbClr val="FFFF00"/>
              </a:buClr>
              <a:buFont typeface="Wingdings" panose="05000000000000000000" pitchFamily="2" charset="2"/>
              <a:buChar char=""/>
            </a:pPr>
            <a:r>
              <a:rPr lang="uk-UA" b="1" i="1" dirty="0">
                <a:solidFill>
                  <a:srgbClr val="FFFF00"/>
                </a:solidFill>
              </a:rPr>
              <a:t>«За наукові та освітні досягнення» - медаль МОН України</a:t>
            </a:r>
          </a:p>
          <a:p>
            <a:pPr algn="just">
              <a:buClr>
                <a:srgbClr val="FFFF00"/>
              </a:buClr>
              <a:buFont typeface="Wingdings" panose="05000000000000000000" pitchFamily="2" charset="2"/>
              <a:buChar char=""/>
            </a:pPr>
            <a:r>
              <a:rPr lang="uk-UA" b="1" i="1" dirty="0">
                <a:solidFill>
                  <a:srgbClr val="FFFF00"/>
                </a:solidFill>
              </a:rPr>
              <a:t>Медаль «За розвиток Запорізького краю»</a:t>
            </a:r>
          </a:p>
          <a:p>
            <a:pPr algn="just">
              <a:buClr>
                <a:srgbClr val="FFFF00"/>
              </a:buClr>
              <a:buFont typeface="Wingdings" panose="05000000000000000000" pitchFamily="2" charset="2"/>
              <a:buChar char=""/>
            </a:pPr>
            <a:r>
              <a:rPr lang="uk-UA" b="1" i="1" dirty="0">
                <a:solidFill>
                  <a:srgbClr val="FFFF00"/>
                </a:solidFill>
              </a:rPr>
              <a:t>Відзнака «За вагомий внесок у розвиток міста Мелітополя»</a:t>
            </a:r>
          </a:p>
          <a:p>
            <a:pPr algn="just">
              <a:buClr>
                <a:srgbClr val="FFFF00"/>
              </a:buClr>
              <a:buFont typeface="Wingdings" panose="05000000000000000000" pitchFamily="2" charset="2"/>
              <a:buChar char=""/>
            </a:pPr>
            <a:r>
              <a:rPr lang="ru-RU" b="1" i="1" dirty="0" err="1">
                <a:solidFill>
                  <a:srgbClr val="FFFF00"/>
                </a:solidFill>
              </a:rPr>
              <a:t>Нагрудний</a:t>
            </a:r>
            <a:r>
              <a:rPr lang="ru-RU" b="1" i="1" dirty="0">
                <a:solidFill>
                  <a:srgbClr val="FFFF00"/>
                </a:solidFill>
              </a:rPr>
              <a:t> знак МОН </a:t>
            </a:r>
            <a:r>
              <a:rPr lang="ru-RU" b="1" i="1" dirty="0" err="1">
                <a:solidFill>
                  <a:srgbClr val="FFFF00"/>
                </a:solidFill>
              </a:rPr>
              <a:t>України</a:t>
            </a:r>
            <a:r>
              <a:rPr lang="ru-RU" b="1" i="1" dirty="0">
                <a:solidFill>
                  <a:srgbClr val="FFFF00"/>
                </a:solidFill>
              </a:rPr>
              <a:t> «За </a:t>
            </a:r>
            <a:r>
              <a:rPr lang="ru-RU" b="1" i="1" dirty="0" err="1">
                <a:solidFill>
                  <a:srgbClr val="FFFF00"/>
                </a:solidFill>
              </a:rPr>
              <a:t>наукові</a:t>
            </a:r>
            <a:r>
              <a:rPr lang="ru-RU" b="1" i="1" dirty="0">
                <a:solidFill>
                  <a:srgbClr val="FFFF00"/>
                </a:solidFill>
              </a:rPr>
              <a:t> та </a:t>
            </a:r>
            <a:r>
              <a:rPr lang="ru-RU" b="1" i="1" dirty="0" err="1">
                <a:solidFill>
                  <a:srgbClr val="FFFF00"/>
                </a:solidFill>
              </a:rPr>
              <a:t>освітні</a:t>
            </a:r>
            <a:r>
              <a:rPr lang="ru-RU" b="1" i="1" dirty="0">
                <a:solidFill>
                  <a:srgbClr val="FFFF00"/>
                </a:solidFill>
              </a:rPr>
              <a:t> </a:t>
            </a:r>
            <a:r>
              <a:rPr lang="ru-RU" b="1" i="1" dirty="0" err="1">
                <a:solidFill>
                  <a:srgbClr val="FFFF00"/>
                </a:solidFill>
              </a:rPr>
              <a:t>досягнення</a:t>
            </a:r>
            <a:r>
              <a:rPr lang="ru-RU" b="1" i="1" dirty="0">
                <a:solidFill>
                  <a:srgbClr val="FFFF00"/>
                </a:solidFill>
              </a:rPr>
              <a:t>» (2017)</a:t>
            </a:r>
            <a:endParaRPr lang="uk-UA" b="1" i="1" dirty="0">
              <a:solidFill>
                <a:srgbClr val="FFFF00"/>
              </a:solidFill>
            </a:endParaRPr>
          </a:p>
          <a:p>
            <a:pPr>
              <a:buFont typeface="Wingdings" panose="05000000000000000000" pitchFamily="2" charset="2"/>
              <a:buChar char=""/>
            </a:pPr>
            <a:endParaRPr lang="uk-UA" dirty="0"/>
          </a:p>
        </p:txBody>
      </p:sp>
      <p:pic>
        <p:nvPicPr>
          <p:cNvPr id="4" name="Рисунок 3">
            <a:extLst>
              <a:ext uri="{FF2B5EF4-FFF2-40B4-BE49-F238E27FC236}">
                <a16:creationId xmlns:a16="http://schemas.microsoft.com/office/drawing/2014/main" id="{073759B9-1EB5-4F12-B3F5-80BF93F70BC4}"/>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5719316" y="459837"/>
            <a:ext cx="1566172" cy="2170660"/>
          </a:xfrm>
          <a:prstGeom prst="rect">
            <a:avLst/>
          </a:prstGeom>
          <a:ln w="28575">
            <a:solidFill>
              <a:srgbClr val="FFFF29"/>
            </a:solidFill>
          </a:ln>
        </p:spPr>
      </p:pic>
      <p:pic>
        <p:nvPicPr>
          <p:cNvPr id="5" name="Рисунок 4">
            <a:extLst>
              <a:ext uri="{FF2B5EF4-FFF2-40B4-BE49-F238E27FC236}">
                <a16:creationId xmlns:a16="http://schemas.microsoft.com/office/drawing/2014/main" id="{4B1D83FD-77E7-4AC2-8C9B-190CBFF93A7F}"/>
              </a:ext>
            </a:extLst>
          </p:cNvPr>
          <p:cNvPicPr>
            <a:picLocks noChangeAspect="1"/>
          </p:cNvPicPr>
          <p:nvPr/>
        </p:nvPicPr>
        <p:blipFill>
          <a:blip r:embed="rId4"/>
          <a:stretch>
            <a:fillRect/>
          </a:stretch>
        </p:blipFill>
        <p:spPr>
          <a:xfrm>
            <a:off x="7887948" y="459837"/>
            <a:ext cx="1566172" cy="2170660"/>
          </a:xfrm>
          <a:prstGeom prst="rect">
            <a:avLst/>
          </a:prstGeom>
          <a:ln w="28575">
            <a:solidFill>
              <a:srgbClr val="FFFF29"/>
            </a:solidFill>
          </a:ln>
        </p:spPr>
      </p:pic>
      <p:pic>
        <p:nvPicPr>
          <p:cNvPr id="6" name="Рисунок 5">
            <a:extLst>
              <a:ext uri="{FF2B5EF4-FFF2-40B4-BE49-F238E27FC236}">
                <a16:creationId xmlns:a16="http://schemas.microsoft.com/office/drawing/2014/main" id="{B9FDB3D9-DECC-49AC-A335-13F20630BD0C}"/>
              </a:ext>
            </a:extLst>
          </p:cNvPr>
          <p:cNvPicPr>
            <a:picLocks noChangeAspect="1"/>
          </p:cNvPicPr>
          <p:nvPr/>
        </p:nvPicPr>
        <p:blipFill>
          <a:blip r:embed="rId5"/>
          <a:stretch>
            <a:fillRect/>
          </a:stretch>
        </p:blipFill>
        <p:spPr>
          <a:xfrm>
            <a:off x="9963285" y="4227504"/>
            <a:ext cx="1659467" cy="2287943"/>
          </a:xfrm>
          <a:prstGeom prst="rect">
            <a:avLst/>
          </a:prstGeom>
          <a:ln w="28575">
            <a:solidFill>
              <a:srgbClr val="FFFF29"/>
            </a:solidFill>
          </a:ln>
        </p:spPr>
      </p:pic>
      <p:pic>
        <p:nvPicPr>
          <p:cNvPr id="7" name="Рисунок 6">
            <a:extLst>
              <a:ext uri="{FF2B5EF4-FFF2-40B4-BE49-F238E27FC236}">
                <a16:creationId xmlns:a16="http://schemas.microsoft.com/office/drawing/2014/main" id="{9DDB4CE2-15F0-4BE2-98D1-CC22F2D35055}"/>
              </a:ext>
            </a:extLst>
          </p:cNvPr>
          <p:cNvPicPr/>
          <p:nvPr/>
        </p:nvPicPr>
        <p:blipFill rotWithShape="1">
          <a:blip r:embed="rId6"/>
          <a:srcRect l="29559" t="23051" r="59475" b="53682"/>
          <a:stretch/>
        </p:blipFill>
        <p:spPr bwMode="auto">
          <a:xfrm>
            <a:off x="10024533" y="459837"/>
            <a:ext cx="1478845" cy="2170660"/>
          </a:xfrm>
          <a:prstGeom prst="rect">
            <a:avLst/>
          </a:prstGeom>
          <a:ln w="28575">
            <a:solidFill>
              <a:srgbClr val="FFFF29"/>
            </a:solidFill>
          </a:ln>
          <a:extLst>
            <a:ext uri="{53640926-AAD7-44D8-BBD7-CCE9431645EC}">
              <a14:shadowObscured xmlns:a14="http://schemas.microsoft.com/office/drawing/2010/main"/>
            </a:ext>
          </a:extLst>
        </p:spPr>
      </p:pic>
      <p:pic>
        <p:nvPicPr>
          <p:cNvPr id="8" name="Рисунок 7">
            <a:extLst>
              <a:ext uri="{FF2B5EF4-FFF2-40B4-BE49-F238E27FC236}">
                <a16:creationId xmlns:a16="http://schemas.microsoft.com/office/drawing/2014/main" id="{E23E8530-A9EB-43BB-A1F6-3E2CF894763D}"/>
              </a:ext>
            </a:extLst>
          </p:cNvPr>
          <p:cNvPicPr/>
          <p:nvPr/>
        </p:nvPicPr>
        <p:blipFill rotWithShape="1">
          <a:blip r:embed="rId7"/>
          <a:srcRect l="27467" t="34479" r="61318" b="38135"/>
          <a:stretch/>
        </p:blipFill>
        <p:spPr bwMode="auto">
          <a:xfrm>
            <a:off x="5719316" y="4143023"/>
            <a:ext cx="1595888" cy="2287943"/>
          </a:xfrm>
          <a:prstGeom prst="rect">
            <a:avLst/>
          </a:prstGeom>
          <a:ln w="28575">
            <a:solidFill>
              <a:srgbClr val="FFFF29"/>
            </a:solidFill>
          </a:ln>
          <a:extLst>
            <a:ext uri="{53640926-AAD7-44D8-BBD7-CCE9431645EC}">
              <a14:shadowObscured xmlns:a14="http://schemas.microsoft.com/office/drawing/2010/main"/>
            </a:ext>
          </a:extLst>
        </p:spPr>
      </p:pic>
      <p:pic>
        <p:nvPicPr>
          <p:cNvPr id="9" name="Рисунок 8">
            <a:extLst>
              <a:ext uri="{FF2B5EF4-FFF2-40B4-BE49-F238E27FC236}">
                <a16:creationId xmlns:a16="http://schemas.microsoft.com/office/drawing/2014/main" id="{4B7F6ADB-E28C-4EF4-B313-E121AB48EB83}"/>
              </a:ext>
            </a:extLst>
          </p:cNvPr>
          <p:cNvPicPr/>
          <p:nvPr/>
        </p:nvPicPr>
        <p:blipFill rotWithShape="1">
          <a:blip r:embed="rId8"/>
          <a:srcRect l="26972" t="23249" r="27207" b="19790"/>
          <a:stretch/>
        </p:blipFill>
        <p:spPr bwMode="auto">
          <a:xfrm>
            <a:off x="7051240" y="2769758"/>
            <a:ext cx="3239588" cy="2377976"/>
          </a:xfrm>
          <a:prstGeom prst="rect">
            <a:avLst/>
          </a:prstGeom>
          <a:ln w="28575">
            <a:solidFill>
              <a:srgbClr val="FFFF29"/>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6856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0035388-DE61-479C-99A3-2BB645D5BE5A}"/>
              </a:ext>
            </a:extLst>
          </p:cNvPr>
          <p:cNvSpPr>
            <a:spLocks noGrp="1"/>
          </p:cNvSpPr>
          <p:nvPr>
            <p:ph idx="1"/>
          </p:nvPr>
        </p:nvSpPr>
        <p:spPr>
          <a:xfrm>
            <a:off x="225778" y="575733"/>
            <a:ext cx="5983112" cy="6039555"/>
          </a:xfrm>
        </p:spPr>
        <p:txBody>
          <a:bodyPr>
            <a:noAutofit/>
          </a:bodyPr>
          <a:lstStyle/>
          <a:p>
            <a:pPr marL="0" indent="0" algn="ctr">
              <a:buClr>
                <a:srgbClr val="FFFF00"/>
              </a:buClr>
              <a:buNone/>
            </a:pPr>
            <a:endParaRPr lang="ru-RU" sz="2600" b="1" i="1" dirty="0">
              <a:solidFill>
                <a:srgbClr val="FFFF00"/>
              </a:solidFill>
            </a:endParaRPr>
          </a:p>
          <a:p>
            <a:pPr marL="0" indent="0" algn="ctr">
              <a:buClr>
                <a:srgbClr val="FFFF00"/>
              </a:buClr>
              <a:buNone/>
            </a:pPr>
            <a:r>
              <a:rPr lang="ru-RU" sz="2600" b="1" i="1" dirty="0">
                <a:solidFill>
                  <a:srgbClr val="FFFF00"/>
                </a:solidFill>
              </a:rPr>
              <a:t>СФЕРА </a:t>
            </a:r>
            <a:r>
              <a:rPr lang="uk-UA" sz="2600" b="1" i="1" dirty="0">
                <a:solidFill>
                  <a:srgbClr val="FFFF00"/>
                </a:solidFill>
              </a:rPr>
              <a:t>НАУКОВИХ ІНТЕРЕСІВ ЮВІЛЯРА:</a:t>
            </a:r>
          </a:p>
          <a:p>
            <a:pPr algn="just">
              <a:buClrTx/>
              <a:buFont typeface="Wingdings" panose="05000000000000000000" pitchFamily="2" charset="2"/>
              <a:buChar char="©"/>
            </a:pPr>
            <a:r>
              <a:rPr lang="uk-UA" sz="2400" b="1" i="1" dirty="0">
                <a:solidFill>
                  <a:srgbClr val="FFFF00"/>
                </a:solidFill>
                <a:latin typeface="+mj-lt"/>
              </a:rPr>
              <a:t>основи агрегатування </a:t>
            </a:r>
            <a:r>
              <a:rPr lang="uk-UA" sz="2400" b="1" i="1" dirty="0" err="1">
                <a:solidFill>
                  <a:srgbClr val="FFFF00"/>
                </a:solidFill>
                <a:latin typeface="+mj-lt"/>
              </a:rPr>
              <a:t>орно</a:t>
            </a:r>
            <a:r>
              <a:rPr lang="uk-UA" sz="2400" b="1" i="1" dirty="0">
                <a:solidFill>
                  <a:srgbClr val="FFFF00"/>
                </a:solidFill>
                <a:latin typeface="+mj-lt"/>
              </a:rPr>
              <a:t>-просапних тракторів;</a:t>
            </a:r>
          </a:p>
          <a:p>
            <a:pPr algn="just">
              <a:buClr>
                <a:srgbClr val="FFFF00"/>
              </a:buClr>
              <a:buFont typeface="Wingdings" panose="05000000000000000000" pitchFamily="2" charset="2"/>
              <a:buChar char="©"/>
            </a:pPr>
            <a:r>
              <a:rPr lang="ru-RU" sz="2400" b="1" i="1" dirty="0" err="1">
                <a:solidFill>
                  <a:srgbClr val="FFFF00"/>
                </a:solidFill>
                <a:latin typeface="+mj-lt"/>
              </a:rPr>
              <a:t>основи</a:t>
            </a:r>
            <a:r>
              <a:rPr lang="ru-RU" sz="2400" b="1" i="1" dirty="0">
                <a:solidFill>
                  <a:srgbClr val="FFFF00"/>
                </a:solidFill>
                <a:latin typeface="+mj-lt"/>
              </a:rPr>
              <a:t> </a:t>
            </a:r>
            <a:r>
              <a:rPr lang="ru-RU" sz="2400" b="1" i="1" dirty="0" err="1">
                <a:solidFill>
                  <a:srgbClr val="FFFF00"/>
                </a:solidFill>
                <a:latin typeface="+mj-lt"/>
              </a:rPr>
              <a:t>колійного</a:t>
            </a:r>
            <a:r>
              <a:rPr lang="ru-RU" sz="2400" b="1" i="1" dirty="0">
                <a:solidFill>
                  <a:srgbClr val="FFFF00"/>
                </a:solidFill>
                <a:latin typeface="+mj-lt"/>
              </a:rPr>
              <a:t> і мостового систем землеробства та </a:t>
            </a:r>
            <a:r>
              <a:rPr lang="ru-RU" sz="2400" b="1" i="1" dirty="0" err="1">
                <a:solidFill>
                  <a:srgbClr val="FFFF00"/>
                </a:solidFill>
                <a:latin typeface="+mj-lt"/>
              </a:rPr>
              <a:t>їхня</a:t>
            </a:r>
            <a:r>
              <a:rPr lang="ru-RU" sz="2400" b="1" i="1" dirty="0">
                <a:solidFill>
                  <a:srgbClr val="FFFF00"/>
                </a:solidFill>
                <a:latin typeface="+mj-lt"/>
              </a:rPr>
              <a:t> </a:t>
            </a:r>
            <a:r>
              <a:rPr lang="ru-RU" sz="2400" b="1" i="1" dirty="0" err="1">
                <a:solidFill>
                  <a:srgbClr val="FFFF00"/>
                </a:solidFill>
                <a:latin typeface="+mj-lt"/>
              </a:rPr>
              <a:t>адаптація</a:t>
            </a:r>
            <a:r>
              <a:rPr lang="ru-RU" sz="2400" b="1" i="1" dirty="0">
                <a:solidFill>
                  <a:srgbClr val="FFFF00"/>
                </a:solidFill>
                <a:latin typeface="+mj-lt"/>
              </a:rPr>
              <a:t> до GPS технологій;</a:t>
            </a:r>
          </a:p>
          <a:p>
            <a:pPr algn="just">
              <a:buClr>
                <a:srgbClr val="FFFF00"/>
              </a:buClr>
              <a:buFont typeface="Wingdings" panose="05000000000000000000" pitchFamily="2" charset="2"/>
              <a:buChar char="©"/>
            </a:pPr>
            <a:r>
              <a:rPr lang="uk-UA" sz="2400" b="1" i="1" dirty="0">
                <a:solidFill>
                  <a:srgbClr val="FFFF00"/>
                </a:solidFill>
                <a:latin typeface="+mj-lt"/>
              </a:rPr>
              <a:t>технологічні процеси обробітку ґрунту;</a:t>
            </a:r>
          </a:p>
          <a:p>
            <a:pPr algn="just">
              <a:buClr>
                <a:srgbClr val="FFFF00"/>
              </a:buClr>
              <a:buFont typeface="Wingdings" panose="05000000000000000000" pitchFamily="2" charset="2"/>
              <a:buChar char="©"/>
            </a:pPr>
            <a:r>
              <a:rPr lang="uk-UA" sz="2400" b="1" i="1" dirty="0">
                <a:solidFill>
                  <a:srgbClr val="FFFF00"/>
                </a:solidFill>
                <a:latin typeface="+mj-lt"/>
              </a:rPr>
              <a:t>механіко-технологічні основи ефективного використання агрегатів на базі нових</a:t>
            </a:r>
            <a:r>
              <a:rPr lang="ru-RU" sz="2400" b="1" i="1" dirty="0">
                <a:solidFill>
                  <a:srgbClr val="FFFF00"/>
                </a:solidFill>
                <a:latin typeface="+mj-lt"/>
              </a:rPr>
              <a:t> </a:t>
            </a:r>
            <a:r>
              <a:rPr lang="uk-UA" sz="2400" b="1" i="1" dirty="0">
                <a:solidFill>
                  <a:srgbClr val="FFFF00"/>
                </a:solidFill>
                <a:latin typeface="+mj-lt"/>
              </a:rPr>
              <a:t>орнопросапних</a:t>
            </a:r>
            <a:r>
              <a:rPr lang="ru-RU" sz="2400" b="1" i="1" dirty="0">
                <a:solidFill>
                  <a:srgbClr val="FFFF00"/>
                </a:solidFill>
                <a:latin typeface="+mj-lt"/>
              </a:rPr>
              <a:t> </a:t>
            </a:r>
            <a:r>
              <a:rPr lang="uk-UA" sz="2400" b="1" i="1" dirty="0">
                <a:solidFill>
                  <a:srgbClr val="FFFF00"/>
                </a:solidFill>
                <a:latin typeface="+mj-lt"/>
              </a:rPr>
              <a:t>тракторів</a:t>
            </a:r>
            <a:r>
              <a:rPr lang="ru-RU" sz="2400" b="1" i="1" dirty="0">
                <a:solidFill>
                  <a:srgbClr val="FFFF00"/>
                </a:solidFill>
                <a:latin typeface="+mj-lt"/>
              </a:rPr>
              <a:t>; </a:t>
            </a:r>
          </a:p>
          <a:p>
            <a:pPr algn="just">
              <a:buClr>
                <a:srgbClr val="FFFF00"/>
              </a:buClr>
              <a:buFont typeface="Wingdings" panose="05000000000000000000" pitchFamily="2" charset="2"/>
              <a:buChar char="©"/>
            </a:pPr>
            <a:r>
              <a:rPr lang="uk-UA" sz="2400" b="1" i="1" dirty="0">
                <a:solidFill>
                  <a:srgbClr val="FFFF00"/>
                </a:solidFill>
                <a:latin typeface="+mj-lt"/>
              </a:rPr>
              <a:t>механізація</a:t>
            </a:r>
            <a:r>
              <a:rPr lang="ru-RU" sz="2400" b="1" i="1" dirty="0">
                <a:solidFill>
                  <a:srgbClr val="FFFF00"/>
                </a:solidFill>
                <a:latin typeface="+mj-lt"/>
              </a:rPr>
              <a:t> догляду за паром</a:t>
            </a:r>
          </a:p>
          <a:p>
            <a:pPr algn="just">
              <a:buClr>
                <a:srgbClr val="FFFF00"/>
              </a:buClr>
              <a:buFont typeface="Wingdings" panose="05000000000000000000" pitchFamily="2" charset="2"/>
              <a:buChar char="Ø"/>
            </a:pPr>
            <a:endParaRPr lang="ru-RU" sz="2400" b="1" i="1" dirty="0">
              <a:solidFill>
                <a:srgbClr val="FFFF00"/>
              </a:solidFill>
              <a:latin typeface="+mj-lt"/>
            </a:endParaRPr>
          </a:p>
        </p:txBody>
      </p:sp>
      <p:pic>
        <p:nvPicPr>
          <p:cNvPr id="4" name="Рисунок 3">
            <a:extLst>
              <a:ext uri="{FF2B5EF4-FFF2-40B4-BE49-F238E27FC236}">
                <a16:creationId xmlns:a16="http://schemas.microsoft.com/office/drawing/2014/main" id="{705F732B-0844-489B-9219-8E8D3FCDB9A9}"/>
              </a:ext>
            </a:extLst>
          </p:cNvPr>
          <p:cNvPicPr/>
          <p:nvPr/>
        </p:nvPicPr>
        <p:blipFill rotWithShape="1">
          <a:blip r:embed="rId2">
            <a:extLst>
              <a:ext uri="{28A0092B-C50C-407E-A947-70E740481C1C}">
                <a14:useLocalDpi xmlns:a14="http://schemas.microsoft.com/office/drawing/2010/main" val="0"/>
              </a:ext>
            </a:extLst>
          </a:blip>
          <a:srcRect l="2694" t="10816" r="12124" b="67456"/>
          <a:stretch/>
        </p:blipFill>
        <p:spPr bwMode="auto">
          <a:xfrm>
            <a:off x="6869623" y="229943"/>
            <a:ext cx="4473715" cy="2032003"/>
          </a:xfrm>
          <a:prstGeom prst="ellipse">
            <a:avLst/>
          </a:prstGeom>
          <a:ln w="28575" cap="rnd">
            <a:solidFill>
              <a:srgbClr val="FFFF29"/>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pic>
        <p:nvPicPr>
          <p:cNvPr id="5" name="Рисунок 4">
            <a:extLst>
              <a:ext uri="{FF2B5EF4-FFF2-40B4-BE49-F238E27FC236}">
                <a16:creationId xmlns:a16="http://schemas.microsoft.com/office/drawing/2014/main" id="{DE886110-F33A-46FD-80B9-9F380A5F1642}"/>
              </a:ext>
            </a:extLst>
          </p:cNvPr>
          <p:cNvPicPr/>
          <p:nvPr/>
        </p:nvPicPr>
        <p:blipFill rotWithShape="1">
          <a:blip r:embed="rId3">
            <a:extLst>
              <a:ext uri="{28A0092B-C50C-407E-A947-70E740481C1C}">
                <a14:useLocalDpi xmlns:a14="http://schemas.microsoft.com/office/drawing/2010/main" val="0"/>
              </a:ext>
            </a:extLst>
          </a:blip>
          <a:srcRect l="5810" t="25175" r="20118" b="6369"/>
          <a:stretch/>
        </p:blipFill>
        <p:spPr bwMode="auto">
          <a:xfrm>
            <a:off x="6871617" y="2402385"/>
            <a:ext cx="4473716" cy="2042616"/>
          </a:xfrm>
          <a:prstGeom prst="ellipse">
            <a:avLst/>
          </a:prstGeom>
          <a:ln w="28575" cap="rnd">
            <a:solidFill>
              <a:srgbClr val="FFFF29"/>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pic>
        <p:nvPicPr>
          <p:cNvPr id="6" name="Рисунок 5">
            <a:extLst>
              <a:ext uri="{FF2B5EF4-FFF2-40B4-BE49-F238E27FC236}">
                <a16:creationId xmlns:a16="http://schemas.microsoft.com/office/drawing/2014/main" id="{862D0DD6-D477-47F7-8302-311CA2FBBF29}"/>
              </a:ext>
            </a:extLst>
          </p:cNvPr>
          <p:cNvPicPr/>
          <p:nvPr/>
        </p:nvPicPr>
        <p:blipFill rotWithShape="1">
          <a:blip r:embed="rId4">
            <a:extLst>
              <a:ext uri="{28A0092B-C50C-407E-A947-70E740481C1C}">
                <a14:useLocalDpi xmlns:a14="http://schemas.microsoft.com/office/drawing/2010/main" val="0"/>
              </a:ext>
            </a:extLst>
          </a:blip>
          <a:srcRect l="5954" t="7101" r="12571" b="4760"/>
          <a:stretch/>
        </p:blipFill>
        <p:spPr bwMode="auto">
          <a:xfrm>
            <a:off x="6869623" y="4585440"/>
            <a:ext cx="4473716" cy="2042616"/>
          </a:xfrm>
          <a:prstGeom prst="ellipse">
            <a:avLst/>
          </a:prstGeom>
          <a:ln w="28575" cap="rnd">
            <a:solidFill>
              <a:srgbClr val="FFFF29"/>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1838661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3C3AEBD-F893-4D2E-9066-A4F738EBEE87}"/>
              </a:ext>
            </a:extLst>
          </p:cNvPr>
          <p:cNvSpPr>
            <a:spLocks noGrp="1"/>
          </p:cNvSpPr>
          <p:nvPr>
            <p:ph idx="1"/>
          </p:nvPr>
        </p:nvSpPr>
        <p:spPr>
          <a:xfrm>
            <a:off x="451556" y="193184"/>
            <a:ext cx="4176887" cy="6309216"/>
          </a:xfrm>
        </p:spPr>
        <p:txBody>
          <a:bodyPr>
            <a:noAutofit/>
          </a:bodyPr>
          <a:lstStyle/>
          <a:p>
            <a:pPr marL="0" indent="0" algn="just">
              <a:buNone/>
            </a:pPr>
            <a:r>
              <a:rPr lang="uk-UA" sz="2500" b="1" i="1" dirty="0">
                <a:solidFill>
                  <a:srgbClr val="FFFF00"/>
                </a:solidFill>
              </a:rPr>
              <a:t>Володимир Надикто є автором та співавтором понад 400 наукових публікацій, з яких 72 входять до наукометричної бази </a:t>
            </a:r>
            <a:r>
              <a:rPr lang="en-US" sz="2500" b="1" i="1" dirty="0">
                <a:solidFill>
                  <a:srgbClr val="FFFF00"/>
                </a:solidFill>
              </a:rPr>
              <a:t>Scopus</a:t>
            </a:r>
            <a:r>
              <a:rPr lang="uk-UA" sz="2500" b="1" i="1" dirty="0">
                <a:solidFill>
                  <a:srgbClr val="FFFF00"/>
                </a:solidFill>
              </a:rPr>
              <a:t>, 41 до наукометричної бази </a:t>
            </a:r>
            <a:r>
              <a:rPr lang="en-US" sz="2500" b="1" i="1" dirty="0">
                <a:solidFill>
                  <a:srgbClr val="FFFF00"/>
                </a:solidFill>
              </a:rPr>
              <a:t>WEB of SCIENCE</a:t>
            </a:r>
            <a:r>
              <a:rPr lang="uk-UA" sz="2500" b="1" i="1" dirty="0">
                <a:solidFill>
                  <a:srgbClr val="FFFF00"/>
                </a:solidFill>
              </a:rPr>
              <a:t>, автор 6 монографій, 2 підручників та 4 навчальних посібників, розробник 90 патентів на винаходи в галузі сільськогосподарського машинобудування </a:t>
            </a:r>
          </a:p>
        </p:txBody>
      </p:sp>
      <p:pic>
        <p:nvPicPr>
          <p:cNvPr id="4" name="Рисунок 3">
            <a:extLst>
              <a:ext uri="{FF2B5EF4-FFF2-40B4-BE49-F238E27FC236}">
                <a16:creationId xmlns:a16="http://schemas.microsoft.com/office/drawing/2014/main" id="{1B50B89E-C71C-47AC-B525-5EB2D4C29CC1}"/>
              </a:ext>
            </a:extLst>
          </p:cNvPr>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t="22284" b="15245"/>
          <a:stretch/>
        </p:blipFill>
        <p:spPr bwMode="auto">
          <a:xfrm>
            <a:off x="5011064" y="193183"/>
            <a:ext cx="3071780" cy="4265927"/>
          </a:xfrm>
          <a:prstGeom prst="rect">
            <a:avLst/>
          </a:prstGeom>
          <a:solidFill>
            <a:srgbClr val="FFFFFF">
              <a:shade val="85000"/>
            </a:srgbClr>
          </a:solidFill>
          <a:ln w="28575" cap="sq">
            <a:solidFill>
              <a:srgbClr val="FFFF29"/>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pic>
        <p:nvPicPr>
          <p:cNvPr id="7" name="Рисунок 6">
            <a:extLst>
              <a:ext uri="{FF2B5EF4-FFF2-40B4-BE49-F238E27FC236}">
                <a16:creationId xmlns:a16="http://schemas.microsoft.com/office/drawing/2014/main" id="{8FFF69A6-B495-4129-8021-D4B38056786E}"/>
              </a:ext>
            </a:extLst>
          </p:cNvPr>
          <p:cNvPicPr/>
          <p:nvPr/>
        </p:nvPicPr>
        <p:blipFill>
          <a:blip r:embed="rId4" cstate="print"/>
          <a:srcRect l="28737" t="17674" r="29766" b="17907"/>
          <a:stretch>
            <a:fillRect/>
          </a:stretch>
        </p:blipFill>
        <p:spPr bwMode="auto">
          <a:xfrm>
            <a:off x="7384979" y="1649871"/>
            <a:ext cx="697865" cy="676275"/>
          </a:xfrm>
          <a:prstGeom prst="rect">
            <a:avLst/>
          </a:prstGeom>
          <a:noFill/>
          <a:ln w="9525">
            <a:noFill/>
            <a:miter lim="800000"/>
            <a:headEnd/>
            <a:tailEnd/>
          </a:ln>
        </p:spPr>
      </p:pic>
      <p:pic>
        <p:nvPicPr>
          <p:cNvPr id="9" name="Рисунок 8">
            <a:extLst>
              <a:ext uri="{FF2B5EF4-FFF2-40B4-BE49-F238E27FC236}">
                <a16:creationId xmlns:a16="http://schemas.microsoft.com/office/drawing/2014/main" id="{878C8C30-245A-43F3-B323-77188765C0E8}"/>
              </a:ext>
            </a:extLst>
          </p:cNvPr>
          <p:cNvPicPr/>
          <p:nvPr/>
        </p:nvPicPr>
        <p:blipFill rotWithShape="1">
          <a:blip r:embed="rId5">
            <a:extLst>
              <a:ext uri="{28A0092B-C50C-407E-A947-70E740481C1C}">
                <a14:useLocalDpi xmlns:a14="http://schemas.microsoft.com/office/drawing/2010/main" val="0"/>
              </a:ext>
            </a:extLst>
          </a:blip>
          <a:srcRect l="6897" t="19950" r="3447"/>
          <a:stretch/>
        </p:blipFill>
        <p:spPr bwMode="auto">
          <a:xfrm>
            <a:off x="6060926" y="3040804"/>
            <a:ext cx="5793601" cy="2912745"/>
          </a:xfrm>
          <a:prstGeom prst="rect">
            <a:avLst/>
          </a:prstGeom>
          <a:noFill/>
          <a:ln w="28575">
            <a:solidFill>
              <a:srgbClr val="FFFF00"/>
            </a:solidFill>
          </a:ln>
          <a:extLst>
            <a:ext uri="{53640926-AAD7-44D8-BBD7-CCE9431645EC}">
              <a14:shadowObscured xmlns:a14="http://schemas.microsoft.com/office/drawing/2010/main"/>
            </a:ext>
          </a:extLst>
        </p:spPr>
      </p:pic>
      <p:pic>
        <p:nvPicPr>
          <p:cNvPr id="10" name="Рисунок 9">
            <a:extLst>
              <a:ext uri="{FF2B5EF4-FFF2-40B4-BE49-F238E27FC236}">
                <a16:creationId xmlns:a16="http://schemas.microsoft.com/office/drawing/2014/main" id="{F7E72DFB-76C4-4E60-B9B7-F96E1F323FDC}"/>
              </a:ext>
            </a:extLst>
          </p:cNvPr>
          <p:cNvPicPr/>
          <p:nvPr/>
        </p:nvPicPr>
        <p:blipFill rotWithShape="1">
          <a:blip r:embed="rId6">
            <a:extLst>
              <a:ext uri="{28A0092B-C50C-407E-A947-70E740481C1C}">
                <a14:useLocalDpi xmlns:a14="http://schemas.microsoft.com/office/drawing/2010/main" val="0"/>
              </a:ext>
            </a:extLst>
          </a:blip>
          <a:srcRect l="58617" t="24127" r="3698"/>
          <a:stretch/>
        </p:blipFill>
        <p:spPr bwMode="auto">
          <a:xfrm>
            <a:off x="9776048" y="4363122"/>
            <a:ext cx="2237740" cy="2391410"/>
          </a:xfrm>
          <a:prstGeom prst="rect">
            <a:avLst/>
          </a:prstGeom>
          <a:noFill/>
          <a:ln w="28575">
            <a:solidFill>
              <a:srgbClr val="FFFF0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49633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6C4A37-E6D6-4286-A575-5FFD0203C094}"/>
              </a:ext>
            </a:extLst>
          </p:cNvPr>
          <p:cNvSpPr>
            <a:spLocks noGrp="1"/>
          </p:cNvSpPr>
          <p:nvPr>
            <p:ph type="title"/>
          </p:nvPr>
        </p:nvSpPr>
        <p:spPr>
          <a:xfrm>
            <a:off x="237068" y="259644"/>
            <a:ext cx="5046132" cy="6355645"/>
          </a:xfrm>
        </p:spPr>
        <p:txBody>
          <a:bodyPr>
            <a:noAutofit/>
          </a:bodyPr>
          <a:lstStyle/>
          <a:p>
            <a:pPr algn="just"/>
            <a:r>
              <a:rPr lang="uk-UA" sz="2200" b="1" i="1" dirty="0">
                <a:solidFill>
                  <a:srgbClr val="FFFF29"/>
                </a:solidFill>
              </a:rPr>
              <a:t>Д</a:t>
            </a:r>
            <a:r>
              <a:rPr lang="uk-UA" sz="2200" b="1" i="1" cap="none" dirty="0">
                <a:solidFill>
                  <a:srgbClr val="FFFF29"/>
                </a:solidFill>
              </a:rPr>
              <a:t>октор технічних наук, професор </a:t>
            </a:r>
            <a:r>
              <a:rPr lang="uk-UA" sz="2200" b="1" i="1" dirty="0">
                <a:solidFill>
                  <a:srgbClr val="FFFF29"/>
                </a:solidFill>
              </a:rPr>
              <a:t>Надикто В. Т. - </a:t>
            </a:r>
            <a:r>
              <a:rPr lang="uk-UA" sz="2200" b="1" i="1" cap="none" dirty="0">
                <a:solidFill>
                  <a:srgbClr val="FFFF29"/>
                </a:solidFill>
              </a:rPr>
              <a:t>член редакційної ради збірника наукових </a:t>
            </a:r>
            <a:r>
              <a:rPr lang="uk-UA" sz="2200" b="1" i="1" cap="none" dirty="0">
                <a:solidFill>
                  <a:schemeClr val="tx1">
                    <a:lumMod val="95000"/>
                  </a:schemeClr>
                </a:solidFill>
              </a:rPr>
              <a:t>праць ННЦ «ІМЕСГ», </a:t>
            </a:r>
            <a:r>
              <a:rPr lang="uk-UA" sz="2200" b="1" i="1" cap="none" dirty="0">
                <a:solidFill>
                  <a:srgbClr val="FFFF29"/>
                </a:solidFill>
              </a:rPr>
              <a:t>заступник головного редактора фахового збірника </a:t>
            </a:r>
            <a:r>
              <a:rPr lang="uk-UA" sz="2200" b="1" i="1" cap="none" dirty="0">
                <a:solidFill>
                  <a:schemeClr val="tx1">
                    <a:lumMod val="95000"/>
                  </a:schemeClr>
                </a:solidFill>
              </a:rPr>
              <a:t>«Праці ТДАТУ»,</a:t>
            </a:r>
            <a:r>
              <a:rPr lang="uk-UA" sz="2200" b="1" i="1" cap="none" dirty="0">
                <a:solidFill>
                  <a:srgbClr val="FFFF29"/>
                </a:solidFill>
              </a:rPr>
              <a:t> член редколегії  наукового журналу </a:t>
            </a:r>
            <a:r>
              <a:rPr lang="uk-UA" sz="2200" b="1" i="1" cap="none" dirty="0">
                <a:solidFill>
                  <a:schemeClr val="tx1">
                    <a:lumMod val="95000"/>
                  </a:schemeClr>
                </a:solidFill>
              </a:rPr>
              <a:t>«Інженерія природокористування» </a:t>
            </a:r>
            <a:r>
              <a:rPr lang="uk-UA" sz="2200" b="1" i="1" cap="none" dirty="0">
                <a:solidFill>
                  <a:srgbClr val="FFFF29"/>
                </a:solidFill>
              </a:rPr>
              <a:t>ДБТУ (м. Харків), </a:t>
            </a:r>
            <a:r>
              <a:rPr lang="uk-UA" sz="2200" b="1" i="1" kern="100" cap="none" dirty="0">
                <a:solidFill>
                  <a:srgbClr val="FFFF29"/>
                </a:solidFill>
                <a:effectLst/>
                <a:latin typeface="+mn-lt"/>
                <a:ea typeface="Calibri" panose="020F0502020204030204" pitchFamily="34" charset="0"/>
                <a:cs typeface="Times New Roman" panose="02020603050405020304" pitchFamily="18" charset="0"/>
              </a:rPr>
              <a:t>загальнодержавного міжвідомчого науково-технічного збірника </a:t>
            </a:r>
            <a:r>
              <a:rPr lang="uk-UA" sz="2200" b="1" i="1" kern="100" cap="none" dirty="0">
                <a:solidFill>
                  <a:schemeClr val="tx1">
                    <a:lumMod val="95000"/>
                  </a:schemeClr>
                </a:solidFill>
                <a:effectLst/>
                <a:latin typeface="+mn-lt"/>
                <a:ea typeface="Calibri" panose="020F0502020204030204" pitchFamily="34" charset="0"/>
                <a:cs typeface="Times New Roman" panose="02020603050405020304" pitchFamily="18" charset="0"/>
              </a:rPr>
              <a:t>«Конструювання, виробництво та експлуатація сільськогосподарських машин</a:t>
            </a:r>
            <a:r>
              <a:rPr lang="uk-UA" sz="2200" b="1" i="1" kern="100" cap="none" dirty="0">
                <a:solidFill>
                  <a:srgbClr val="FFFF29"/>
                </a:solidFill>
                <a:effectLst/>
                <a:latin typeface="+mn-lt"/>
                <a:ea typeface="Calibri" panose="020F0502020204030204" pitchFamily="34" charset="0"/>
                <a:cs typeface="Times New Roman" panose="02020603050405020304" pitchFamily="18" charset="0"/>
              </a:rPr>
              <a:t>" ЦНТУ (м. Кропивницький).</a:t>
            </a:r>
            <a:br>
              <a:rPr lang="uk-UA" sz="2200" b="1" i="1" cap="none" dirty="0">
                <a:solidFill>
                  <a:srgbClr val="FFFF29"/>
                </a:solidFill>
              </a:rPr>
            </a:br>
            <a:r>
              <a:rPr lang="uk-UA" sz="2200" b="1" i="1" cap="none" dirty="0">
                <a:solidFill>
                  <a:srgbClr val="FFFF29"/>
                </a:solidFill>
              </a:rPr>
              <a:t>Активний автор у наукових та науково-практичних виданнях України.</a:t>
            </a:r>
            <a:endParaRPr lang="uk-UA" sz="2200" b="1" i="1" dirty="0">
              <a:solidFill>
                <a:srgbClr val="FFFF29"/>
              </a:solidFill>
            </a:endParaRPr>
          </a:p>
        </p:txBody>
      </p:sp>
      <p:pic>
        <p:nvPicPr>
          <p:cNvPr id="12" name="Рисунок 11">
            <a:extLst>
              <a:ext uri="{FF2B5EF4-FFF2-40B4-BE49-F238E27FC236}">
                <a16:creationId xmlns:a16="http://schemas.microsoft.com/office/drawing/2014/main" id="{368EB8E8-2C3D-48A1-9F0B-850A188E9E6E}"/>
              </a:ext>
            </a:extLst>
          </p:cNvPr>
          <p:cNvPicPr/>
          <p:nvPr/>
        </p:nvPicPr>
        <p:blipFill rotWithShape="1">
          <a:blip r:embed="rId3">
            <a:extLst>
              <a:ext uri="{28A0092B-C50C-407E-A947-70E740481C1C}">
                <a14:useLocalDpi xmlns:a14="http://schemas.microsoft.com/office/drawing/2010/main" val="0"/>
              </a:ext>
            </a:extLst>
          </a:blip>
          <a:srcRect l="8076" t="9884" r="8507" b="40937"/>
          <a:stretch/>
        </p:blipFill>
        <p:spPr bwMode="auto">
          <a:xfrm>
            <a:off x="10124234" y="319726"/>
            <a:ext cx="1862665" cy="2801666"/>
          </a:xfrm>
          <a:prstGeom prst="rect">
            <a:avLst/>
          </a:prstGeom>
          <a:noFill/>
          <a:ln w="28575">
            <a:solidFill>
              <a:srgbClr val="FFFF29"/>
            </a:solidFill>
          </a:ln>
          <a:extLst>
            <a:ext uri="{53640926-AAD7-44D8-BBD7-CCE9431645EC}">
              <a14:shadowObscured xmlns:a14="http://schemas.microsoft.com/office/drawing/2010/main"/>
            </a:ext>
          </a:extLst>
        </p:spPr>
      </p:pic>
      <p:pic>
        <p:nvPicPr>
          <p:cNvPr id="5" name="Рисунок 4">
            <a:extLst>
              <a:ext uri="{FF2B5EF4-FFF2-40B4-BE49-F238E27FC236}">
                <a16:creationId xmlns:a16="http://schemas.microsoft.com/office/drawing/2014/main" id="{317D53CA-AC7A-49C6-BEFE-5FA69D853089}"/>
              </a:ext>
            </a:extLst>
          </p:cNvPr>
          <p:cNvPicPr/>
          <p:nvPr/>
        </p:nvPicPr>
        <p:blipFill rotWithShape="1">
          <a:blip r:embed="rId4">
            <a:extLst>
              <a:ext uri="{28A0092B-C50C-407E-A947-70E740481C1C}">
                <a14:useLocalDpi xmlns:a14="http://schemas.microsoft.com/office/drawing/2010/main" val="0"/>
              </a:ext>
            </a:extLst>
          </a:blip>
          <a:srcRect l="9950" t="29241" r="21437" b="30673"/>
          <a:stretch/>
        </p:blipFill>
        <p:spPr bwMode="auto">
          <a:xfrm>
            <a:off x="7910704" y="310988"/>
            <a:ext cx="1901722" cy="2810404"/>
          </a:xfrm>
          <a:prstGeom prst="rect">
            <a:avLst/>
          </a:prstGeom>
          <a:noFill/>
          <a:ln w="28575">
            <a:solidFill>
              <a:srgbClr val="FFFF29"/>
            </a:solidFill>
          </a:ln>
          <a:extLst>
            <a:ext uri="{53640926-AAD7-44D8-BBD7-CCE9431645EC}">
              <a14:shadowObscured xmlns:a14="http://schemas.microsoft.com/office/drawing/2010/main"/>
            </a:ext>
          </a:extLst>
        </p:spPr>
      </p:pic>
      <p:pic>
        <p:nvPicPr>
          <p:cNvPr id="10" name="Рисунок 9">
            <a:extLst>
              <a:ext uri="{FF2B5EF4-FFF2-40B4-BE49-F238E27FC236}">
                <a16:creationId xmlns:a16="http://schemas.microsoft.com/office/drawing/2014/main" id="{13219B37-EE08-4E0C-8B31-BAB40D4E8651}"/>
              </a:ext>
            </a:extLst>
          </p:cNvPr>
          <p:cNvPicPr/>
          <p:nvPr/>
        </p:nvPicPr>
        <p:blipFill rotWithShape="1">
          <a:blip r:embed="rId5"/>
          <a:srcRect l="33868" t="14185" r="33730" b="12699"/>
          <a:stretch/>
        </p:blipFill>
        <p:spPr bwMode="auto">
          <a:xfrm>
            <a:off x="5598195" y="310988"/>
            <a:ext cx="2000700" cy="2810404"/>
          </a:xfrm>
          <a:prstGeom prst="rect">
            <a:avLst/>
          </a:prstGeom>
          <a:ln w="28575">
            <a:solidFill>
              <a:srgbClr val="FFFF29"/>
            </a:solidFill>
          </a:ln>
          <a:extLst>
            <a:ext uri="{53640926-AAD7-44D8-BBD7-CCE9431645EC}">
              <a14:shadowObscured xmlns:a14="http://schemas.microsoft.com/office/drawing/2010/main"/>
            </a:ext>
          </a:extLst>
        </p:spPr>
      </p:pic>
      <p:pic>
        <p:nvPicPr>
          <p:cNvPr id="8" name="Рисунок 7">
            <a:extLst>
              <a:ext uri="{FF2B5EF4-FFF2-40B4-BE49-F238E27FC236}">
                <a16:creationId xmlns:a16="http://schemas.microsoft.com/office/drawing/2014/main" id="{9D5EF82A-AAA1-47F3-A778-3303DC76B0BD}"/>
              </a:ext>
            </a:extLst>
          </p:cNvPr>
          <p:cNvPicPr/>
          <p:nvPr/>
        </p:nvPicPr>
        <p:blipFill rotWithShape="1">
          <a:blip r:embed="rId6">
            <a:extLst>
              <a:ext uri="{28A0092B-C50C-407E-A947-70E740481C1C}">
                <a14:useLocalDpi xmlns:a14="http://schemas.microsoft.com/office/drawing/2010/main" val="0"/>
              </a:ext>
            </a:extLst>
          </a:blip>
          <a:srcRect l="16788" t="24615" r="9011" b="27638"/>
          <a:stretch/>
        </p:blipFill>
        <p:spPr bwMode="auto">
          <a:xfrm>
            <a:off x="7903682" y="2543966"/>
            <a:ext cx="1908744" cy="2801665"/>
          </a:xfrm>
          <a:prstGeom prst="rect">
            <a:avLst/>
          </a:prstGeom>
          <a:noFill/>
          <a:ln w="28575">
            <a:solidFill>
              <a:srgbClr val="FFFF29"/>
            </a:solidFill>
          </a:ln>
          <a:extLst>
            <a:ext uri="{53640926-AAD7-44D8-BBD7-CCE9431645EC}">
              <a14:shadowObscured xmlns:a14="http://schemas.microsoft.com/office/drawing/2010/main"/>
            </a:ext>
          </a:extLst>
        </p:spPr>
      </p:pic>
      <p:pic>
        <p:nvPicPr>
          <p:cNvPr id="13" name="Рисунок 12">
            <a:extLst>
              <a:ext uri="{FF2B5EF4-FFF2-40B4-BE49-F238E27FC236}">
                <a16:creationId xmlns:a16="http://schemas.microsoft.com/office/drawing/2014/main" id="{A650920A-AB8E-463F-8166-AB60B4785A9E}"/>
              </a:ext>
            </a:extLst>
          </p:cNvPr>
          <p:cNvPicPr/>
          <p:nvPr/>
        </p:nvPicPr>
        <p:blipFill rotWithShape="1">
          <a:blip r:embed="rId7">
            <a:extLst>
              <a:ext uri="{28A0092B-C50C-407E-A947-70E740481C1C}">
                <a14:useLocalDpi xmlns:a14="http://schemas.microsoft.com/office/drawing/2010/main" val="0"/>
              </a:ext>
            </a:extLst>
          </a:blip>
          <a:srcRect l="4349" t="9725" r="2004" b="34059"/>
          <a:stretch/>
        </p:blipFill>
        <p:spPr bwMode="auto">
          <a:xfrm>
            <a:off x="5611369" y="2535226"/>
            <a:ext cx="1986053" cy="2801666"/>
          </a:xfrm>
          <a:prstGeom prst="rect">
            <a:avLst/>
          </a:prstGeom>
          <a:noFill/>
          <a:ln w="28575">
            <a:solidFill>
              <a:srgbClr val="FFFF29"/>
            </a:solidFill>
          </a:ln>
          <a:extLst>
            <a:ext uri="{53640926-AAD7-44D8-BBD7-CCE9431645EC}">
              <a14:shadowObscured xmlns:a14="http://schemas.microsoft.com/office/drawing/2010/main"/>
            </a:ext>
          </a:extLst>
        </p:spPr>
      </p:pic>
      <p:pic>
        <p:nvPicPr>
          <p:cNvPr id="7" name="Объект 6">
            <a:extLst>
              <a:ext uri="{FF2B5EF4-FFF2-40B4-BE49-F238E27FC236}">
                <a16:creationId xmlns:a16="http://schemas.microsoft.com/office/drawing/2014/main" id="{DE432621-5784-4A10-81EF-2030321BCBAB}"/>
              </a:ext>
            </a:extLst>
          </p:cNvPr>
          <p:cNvPicPr>
            <a:picLocks noGrp="1"/>
          </p:cNvPicPr>
          <p:nvPr>
            <p:ph idx="1"/>
          </p:nvPr>
        </p:nvPicPr>
        <p:blipFill rotWithShape="1">
          <a:blip r:embed="rId8"/>
          <a:srcRect l="37685" t="26007" r="37808" b="23933"/>
          <a:stretch/>
        </p:blipFill>
        <p:spPr bwMode="auto">
          <a:xfrm>
            <a:off x="10104705" y="2526487"/>
            <a:ext cx="1901722" cy="2810405"/>
          </a:xfrm>
          <a:prstGeom prst="rect">
            <a:avLst/>
          </a:prstGeom>
          <a:ln w="28575">
            <a:solidFill>
              <a:srgbClr val="FFFF29"/>
            </a:solidFill>
          </a:ln>
          <a:extLst>
            <a:ext uri="{53640926-AAD7-44D8-BBD7-CCE9431645EC}">
              <a14:shadowObscured xmlns:a14="http://schemas.microsoft.com/office/drawing/2010/main"/>
            </a:ext>
          </a:extLst>
        </p:spPr>
      </p:pic>
      <p:pic>
        <p:nvPicPr>
          <p:cNvPr id="11" name="Рисунок 10">
            <a:extLst>
              <a:ext uri="{FF2B5EF4-FFF2-40B4-BE49-F238E27FC236}">
                <a16:creationId xmlns:a16="http://schemas.microsoft.com/office/drawing/2014/main" id="{C0BEB49B-CB0B-4F54-ADF9-49763BD95D04}"/>
              </a:ext>
            </a:extLst>
          </p:cNvPr>
          <p:cNvPicPr/>
          <p:nvPr/>
        </p:nvPicPr>
        <p:blipFill rotWithShape="1">
          <a:blip r:embed="rId9"/>
          <a:srcRect l="39408" t="27583" r="39164" b="24722"/>
          <a:stretch/>
        </p:blipFill>
        <p:spPr bwMode="auto">
          <a:xfrm>
            <a:off x="10104705" y="3927320"/>
            <a:ext cx="1901722" cy="2801666"/>
          </a:xfrm>
          <a:prstGeom prst="rect">
            <a:avLst/>
          </a:prstGeom>
          <a:ln w="28575">
            <a:solidFill>
              <a:srgbClr val="FFFF29"/>
            </a:solidFill>
          </a:ln>
          <a:extLst>
            <a:ext uri="{53640926-AAD7-44D8-BBD7-CCE9431645EC}">
              <a14:shadowObscured xmlns:a14="http://schemas.microsoft.com/office/drawing/2010/main"/>
            </a:ext>
          </a:extLst>
        </p:spPr>
      </p:pic>
      <p:pic>
        <p:nvPicPr>
          <p:cNvPr id="9" name="Рисунок 8">
            <a:extLst>
              <a:ext uri="{FF2B5EF4-FFF2-40B4-BE49-F238E27FC236}">
                <a16:creationId xmlns:a16="http://schemas.microsoft.com/office/drawing/2014/main" id="{B78C4122-DD6B-4C09-B873-8692F46DD44F}"/>
              </a:ext>
            </a:extLst>
          </p:cNvPr>
          <p:cNvPicPr/>
          <p:nvPr/>
        </p:nvPicPr>
        <p:blipFill rotWithShape="1">
          <a:blip r:embed="rId10"/>
          <a:srcRect l="35902" t="21475" r="35708" b="19789"/>
          <a:stretch/>
        </p:blipFill>
        <p:spPr bwMode="auto">
          <a:xfrm>
            <a:off x="7910704" y="3927321"/>
            <a:ext cx="1908744" cy="2832252"/>
          </a:xfrm>
          <a:prstGeom prst="rect">
            <a:avLst/>
          </a:prstGeom>
          <a:ln w="28575">
            <a:solidFill>
              <a:srgbClr val="FFFF29"/>
            </a:solidFill>
          </a:ln>
          <a:extLst>
            <a:ext uri="{53640926-AAD7-44D8-BBD7-CCE9431645EC}">
              <a14:shadowObscured xmlns:a14="http://schemas.microsoft.com/office/drawing/2010/main"/>
            </a:ext>
          </a:extLst>
        </p:spPr>
      </p:pic>
      <p:pic>
        <p:nvPicPr>
          <p:cNvPr id="14" name="Рисунок 13">
            <a:extLst>
              <a:ext uri="{FF2B5EF4-FFF2-40B4-BE49-F238E27FC236}">
                <a16:creationId xmlns:a16="http://schemas.microsoft.com/office/drawing/2014/main" id="{B75174A5-F4C6-4AB9-B938-547F866F9F58}"/>
              </a:ext>
            </a:extLst>
          </p:cNvPr>
          <p:cNvPicPr/>
          <p:nvPr/>
        </p:nvPicPr>
        <p:blipFill rotWithShape="1">
          <a:blip r:embed="rId11" cstate="print">
            <a:extLst>
              <a:ext uri="{28A0092B-C50C-407E-A947-70E740481C1C}">
                <a14:useLocalDpi xmlns:a14="http://schemas.microsoft.com/office/drawing/2010/main" val="0"/>
              </a:ext>
            </a:extLst>
          </a:blip>
          <a:srcRect t="21725" b="16267"/>
          <a:stretch/>
        </p:blipFill>
        <p:spPr bwMode="auto">
          <a:xfrm>
            <a:off x="5609896" y="3927320"/>
            <a:ext cx="2000034" cy="2801666"/>
          </a:xfrm>
          <a:prstGeom prst="rect">
            <a:avLst/>
          </a:prstGeom>
          <a:solidFill>
            <a:srgbClr val="FFFFFF">
              <a:shade val="85000"/>
            </a:srgbClr>
          </a:solidFill>
          <a:ln w="28575" cap="sq">
            <a:solidFill>
              <a:srgbClr val="FFFF29"/>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1089129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5D1DDA5-696F-4B97-B4CA-AE19EDF688FC}"/>
              </a:ext>
            </a:extLst>
          </p:cNvPr>
          <p:cNvSpPr>
            <a:spLocks noGrp="1"/>
          </p:cNvSpPr>
          <p:nvPr>
            <p:ph idx="1"/>
          </p:nvPr>
        </p:nvSpPr>
        <p:spPr>
          <a:xfrm>
            <a:off x="259644" y="209827"/>
            <a:ext cx="4027824" cy="6552217"/>
          </a:xfrm>
        </p:spPr>
        <p:txBody>
          <a:bodyPr>
            <a:normAutofit fontScale="85000" lnSpcReduction="10000"/>
          </a:bodyPr>
          <a:lstStyle/>
          <a:p>
            <a:pPr marL="0" indent="0" algn="just">
              <a:lnSpc>
                <a:spcPct val="110000"/>
              </a:lnSpc>
              <a:buNone/>
            </a:pPr>
            <a:r>
              <a:rPr lang="uk-UA" sz="2600" b="1" i="1" dirty="0">
                <a:solidFill>
                  <a:srgbClr val="FFFF00"/>
                </a:solidFill>
              </a:rPr>
              <a:t>Володимир Трохимович Надикто  - член двох міжнародних організацій: </a:t>
            </a:r>
            <a:r>
              <a:rPr lang="en-US" sz="2600" b="1" i="1" dirty="0">
                <a:solidFill>
                  <a:schemeClr val="tx1">
                    <a:lumMod val="95000"/>
                  </a:schemeClr>
                </a:solidFill>
              </a:rPr>
              <a:t>ISTRO</a:t>
            </a:r>
            <a:r>
              <a:rPr lang="en-US" sz="2600" b="1" i="1" dirty="0">
                <a:solidFill>
                  <a:srgbClr val="FFFF00"/>
                </a:solidFill>
              </a:rPr>
              <a:t> (</a:t>
            </a:r>
            <a:r>
              <a:rPr lang="uk-UA" sz="2600" b="1" i="1" dirty="0">
                <a:solidFill>
                  <a:srgbClr val="FFFF00"/>
                </a:solidFill>
              </a:rPr>
              <a:t>Міжнародний центр досліджень з обробку ґрунту) і </a:t>
            </a:r>
            <a:r>
              <a:rPr lang="en-US" sz="2600" b="1" i="1" dirty="0">
                <a:solidFill>
                  <a:schemeClr val="tx1">
                    <a:lumMod val="95000"/>
                  </a:schemeClr>
                </a:solidFill>
              </a:rPr>
              <a:t>IAMFE</a:t>
            </a:r>
            <a:r>
              <a:rPr lang="en-US" sz="2600" b="1" i="1" dirty="0">
                <a:solidFill>
                  <a:srgbClr val="FFFF00"/>
                </a:solidFill>
              </a:rPr>
              <a:t> (</a:t>
            </a:r>
            <a:r>
              <a:rPr lang="uk-UA" sz="2600" b="1" i="1" dirty="0">
                <a:solidFill>
                  <a:srgbClr val="FFFF00"/>
                </a:solidFill>
              </a:rPr>
              <a:t>Міжнародна асоціація з механізації польових дослідів),член редакційної колегії міжнародного наукового журналу </a:t>
            </a:r>
            <a:r>
              <a:rPr lang="uk-UA" sz="2600" b="1" i="1" kern="100" dirty="0">
                <a:solidFill>
                  <a:schemeClr val="tx1">
                    <a:lumMod val="95000"/>
                  </a:schemeClr>
                </a:solidFill>
                <a:effectLst/>
                <a:ea typeface="Calibri" panose="020F0502020204030204" pitchFamily="34" charset="0"/>
                <a:cs typeface="Times New Roman" panose="02020603050405020304" pitchFamily="18" charset="0"/>
              </a:rPr>
              <a:t>«</a:t>
            </a:r>
            <a:r>
              <a:rPr lang="en-US" sz="2600" b="1" i="1" kern="100" dirty="0" err="1">
                <a:solidFill>
                  <a:schemeClr val="tx1">
                    <a:lumMod val="95000"/>
                  </a:schemeClr>
                </a:solidFill>
                <a:effectLst/>
                <a:ea typeface="Calibri" panose="020F0502020204030204" pitchFamily="34" charset="0"/>
                <a:cs typeface="Times New Roman" panose="02020603050405020304" pitchFamily="18" charset="0"/>
              </a:rPr>
              <a:t>Medicon</a:t>
            </a:r>
            <a:r>
              <a:rPr lang="en-US" sz="2600" b="1" i="1" kern="100" dirty="0">
                <a:solidFill>
                  <a:schemeClr val="tx1">
                    <a:lumMod val="95000"/>
                  </a:schemeClr>
                </a:solidFill>
                <a:effectLst/>
                <a:ea typeface="Calibri" panose="020F0502020204030204" pitchFamily="34" charset="0"/>
                <a:cs typeface="Times New Roman" panose="02020603050405020304" pitchFamily="18" charset="0"/>
              </a:rPr>
              <a:t> Agriculture &amp; Environmental Sciences</a:t>
            </a:r>
            <a:r>
              <a:rPr lang="uk-UA" sz="2600" b="1" i="1" kern="100" dirty="0">
                <a:solidFill>
                  <a:schemeClr val="tx1">
                    <a:lumMod val="95000"/>
                  </a:schemeClr>
                </a:solidFill>
                <a:effectLst/>
                <a:ea typeface="Calibri" panose="020F0502020204030204" pitchFamily="34" charset="0"/>
                <a:cs typeface="Times New Roman" panose="02020603050405020304" pitchFamily="18" charset="0"/>
              </a:rPr>
              <a:t>» </a:t>
            </a:r>
            <a:r>
              <a:rPr lang="uk-UA" sz="2600" b="1" i="1" kern="100" dirty="0">
                <a:solidFill>
                  <a:srgbClr val="FFFF00"/>
                </a:solidFill>
                <a:effectLst/>
                <a:ea typeface="Calibri" panose="020F0502020204030204" pitchFamily="34" charset="0"/>
                <a:cs typeface="Times New Roman" panose="02020603050405020304" pitchFamily="18" charset="0"/>
              </a:rPr>
              <a:t>(Індія). Автор багаточисельних статей в міжнародних наукових виданнях з високим </a:t>
            </a:r>
            <a:r>
              <a:rPr lang="uk-UA" sz="2600" b="1" i="1" kern="100" dirty="0" err="1">
                <a:solidFill>
                  <a:srgbClr val="FFFF00"/>
                </a:solidFill>
                <a:effectLst/>
                <a:ea typeface="Calibri" panose="020F0502020204030204" pitchFamily="34" charset="0"/>
                <a:cs typeface="Times New Roman" panose="02020603050405020304" pitchFamily="18" charset="0"/>
              </a:rPr>
              <a:t>імпакт</a:t>
            </a:r>
            <a:r>
              <a:rPr lang="uk-UA" sz="2600" b="1" i="1" kern="100" dirty="0">
                <a:solidFill>
                  <a:srgbClr val="FFFF00"/>
                </a:solidFill>
                <a:effectLst/>
                <a:ea typeface="Calibri" panose="020F0502020204030204" pitchFamily="34" charset="0"/>
                <a:cs typeface="Times New Roman" panose="02020603050405020304" pitchFamily="18" charset="0"/>
              </a:rPr>
              <a:t>-фактором</a:t>
            </a:r>
            <a:endParaRPr lang="ru-RU" sz="2600" b="1" i="1" kern="100" dirty="0">
              <a:solidFill>
                <a:srgbClr val="FFFF00"/>
              </a:solidFill>
              <a:effectLst/>
              <a:ea typeface="Calibri" panose="020F0502020204030204" pitchFamily="34" charset="0"/>
              <a:cs typeface="Times New Roman" panose="02020603050405020304" pitchFamily="18" charset="0"/>
            </a:endParaRPr>
          </a:p>
          <a:p>
            <a:pPr marL="0" indent="0" algn="just">
              <a:buNone/>
            </a:pPr>
            <a:endParaRPr lang="uk-UA" sz="2200" b="1" i="1" dirty="0">
              <a:solidFill>
                <a:srgbClr val="FFFF00"/>
              </a:solidFill>
            </a:endParaRPr>
          </a:p>
        </p:txBody>
      </p:sp>
      <p:pic>
        <p:nvPicPr>
          <p:cNvPr id="8" name="Рисунок 7">
            <a:extLst>
              <a:ext uri="{FF2B5EF4-FFF2-40B4-BE49-F238E27FC236}">
                <a16:creationId xmlns:a16="http://schemas.microsoft.com/office/drawing/2014/main" id="{AB1025C4-6C68-4408-8B80-C2559900054C}"/>
              </a:ext>
            </a:extLst>
          </p:cNvPr>
          <p:cNvPicPr/>
          <p:nvPr/>
        </p:nvPicPr>
        <p:blipFill rotWithShape="1">
          <a:blip r:embed="rId2">
            <a:extLst>
              <a:ext uri="{28A0092B-C50C-407E-A947-70E740481C1C}">
                <a14:useLocalDpi xmlns:a14="http://schemas.microsoft.com/office/drawing/2010/main" val="0"/>
              </a:ext>
            </a:extLst>
          </a:blip>
          <a:srcRect l="27745" t="12275" r="30116" b="33129"/>
          <a:stretch/>
        </p:blipFill>
        <p:spPr bwMode="auto">
          <a:xfrm>
            <a:off x="4907141" y="209827"/>
            <a:ext cx="3025422" cy="1863144"/>
          </a:xfrm>
          <a:prstGeom prst="ellipse">
            <a:avLst/>
          </a:prstGeom>
          <a:ln w="28575" cap="rnd">
            <a:solidFill>
              <a:srgbClr val="FFFF29"/>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pic>
        <p:nvPicPr>
          <p:cNvPr id="10" name="Рисунок 9">
            <a:extLst>
              <a:ext uri="{FF2B5EF4-FFF2-40B4-BE49-F238E27FC236}">
                <a16:creationId xmlns:a16="http://schemas.microsoft.com/office/drawing/2014/main" id="{5963B962-5F63-4DEA-9530-BC956E2BC622}"/>
              </a:ext>
            </a:extLst>
          </p:cNvPr>
          <p:cNvPicPr/>
          <p:nvPr/>
        </p:nvPicPr>
        <p:blipFill rotWithShape="1">
          <a:blip r:embed="rId3">
            <a:extLst>
              <a:ext uri="{28A0092B-C50C-407E-A947-70E740481C1C}">
                <a14:useLocalDpi xmlns:a14="http://schemas.microsoft.com/office/drawing/2010/main" val="0"/>
              </a:ext>
            </a:extLst>
          </a:blip>
          <a:srcRect l="11212" t="20980" r="32884" b="46966"/>
          <a:stretch/>
        </p:blipFill>
        <p:spPr bwMode="auto">
          <a:xfrm>
            <a:off x="4624918" y="2875594"/>
            <a:ext cx="3830462" cy="1535507"/>
          </a:xfrm>
          <a:prstGeom prst="ellipse">
            <a:avLst/>
          </a:prstGeom>
          <a:ln w="63500" cap="rnd" cmpd="sng" algn="ctr">
            <a:solidFill>
              <a:srgbClr val="FFFF29"/>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pic>
        <p:nvPicPr>
          <p:cNvPr id="17" name="Рисунок 16">
            <a:extLst>
              <a:ext uri="{FF2B5EF4-FFF2-40B4-BE49-F238E27FC236}">
                <a16:creationId xmlns:a16="http://schemas.microsoft.com/office/drawing/2014/main" id="{C5AC407C-D247-4AFD-BF4C-FDA8011E0717}"/>
              </a:ext>
            </a:extLst>
          </p:cNvPr>
          <p:cNvPicPr/>
          <p:nvPr/>
        </p:nvPicPr>
        <p:blipFill rotWithShape="1">
          <a:blip r:embed="rId4"/>
          <a:srcRect l="32267" t="10048" r="31768" b="9133"/>
          <a:stretch/>
        </p:blipFill>
        <p:spPr bwMode="auto">
          <a:xfrm>
            <a:off x="8433540" y="210832"/>
            <a:ext cx="2135505" cy="2999105"/>
          </a:xfrm>
          <a:prstGeom prst="rect">
            <a:avLst/>
          </a:prstGeom>
          <a:ln w="28575">
            <a:solidFill>
              <a:srgbClr val="FFFF29"/>
            </a:solidFill>
          </a:ln>
          <a:extLst>
            <a:ext uri="{53640926-AAD7-44D8-BBD7-CCE9431645EC}">
              <a14:shadowObscured xmlns:a14="http://schemas.microsoft.com/office/drawing/2010/main"/>
            </a:ext>
          </a:extLst>
        </p:spPr>
      </p:pic>
      <p:pic>
        <p:nvPicPr>
          <p:cNvPr id="16" name="Рисунок 15">
            <a:extLst>
              <a:ext uri="{FF2B5EF4-FFF2-40B4-BE49-F238E27FC236}">
                <a16:creationId xmlns:a16="http://schemas.microsoft.com/office/drawing/2014/main" id="{C83B5448-4894-4242-9BB4-63A6D7130EF1}"/>
              </a:ext>
            </a:extLst>
          </p:cNvPr>
          <p:cNvPicPr/>
          <p:nvPr/>
        </p:nvPicPr>
        <p:blipFill rotWithShape="1">
          <a:blip r:embed="rId5"/>
          <a:srcRect l="30912" t="10442" r="30414" b="15653"/>
          <a:stretch/>
        </p:blipFill>
        <p:spPr bwMode="auto">
          <a:xfrm>
            <a:off x="9576511" y="1347131"/>
            <a:ext cx="2135505" cy="2881489"/>
          </a:xfrm>
          <a:prstGeom prst="rect">
            <a:avLst/>
          </a:prstGeom>
          <a:ln w="28575">
            <a:solidFill>
              <a:srgbClr val="FFFF29"/>
            </a:solidFill>
          </a:ln>
          <a:extLst>
            <a:ext uri="{53640926-AAD7-44D8-BBD7-CCE9431645EC}">
              <a14:shadowObscured xmlns:a14="http://schemas.microsoft.com/office/drawing/2010/main"/>
            </a:ext>
          </a:extLst>
        </p:spPr>
      </p:pic>
      <p:pic>
        <p:nvPicPr>
          <p:cNvPr id="18" name="Рисунок 17">
            <a:extLst>
              <a:ext uri="{FF2B5EF4-FFF2-40B4-BE49-F238E27FC236}">
                <a16:creationId xmlns:a16="http://schemas.microsoft.com/office/drawing/2014/main" id="{0691F72C-95FE-4887-92EE-892233711B79}"/>
              </a:ext>
            </a:extLst>
          </p:cNvPr>
          <p:cNvPicPr/>
          <p:nvPr/>
        </p:nvPicPr>
        <p:blipFill rotWithShape="1">
          <a:blip r:embed="rId6"/>
          <a:srcRect l="41871" t="32115" r="41625" b="29639"/>
          <a:stretch/>
        </p:blipFill>
        <p:spPr bwMode="auto">
          <a:xfrm>
            <a:off x="8738340" y="2787875"/>
            <a:ext cx="2157345" cy="3206963"/>
          </a:xfrm>
          <a:prstGeom prst="rect">
            <a:avLst/>
          </a:prstGeom>
          <a:ln w="28575">
            <a:solidFill>
              <a:srgbClr val="FFFF29"/>
            </a:solidFill>
          </a:ln>
          <a:extLst>
            <a:ext uri="{53640926-AAD7-44D8-BBD7-CCE9431645EC}">
              <a14:shadowObscured xmlns:a14="http://schemas.microsoft.com/office/drawing/2010/main"/>
            </a:ext>
          </a:extLst>
        </p:spPr>
      </p:pic>
      <p:pic>
        <p:nvPicPr>
          <p:cNvPr id="14" name="Рисунок 13">
            <a:extLst>
              <a:ext uri="{FF2B5EF4-FFF2-40B4-BE49-F238E27FC236}">
                <a16:creationId xmlns:a16="http://schemas.microsoft.com/office/drawing/2014/main" id="{A66EC8A2-D1B8-4F34-A915-300BF23982B1}"/>
              </a:ext>
            </a:extLst>
          </p:cNvPr>
          <p:cNvPicPr/>
          <p:nvPr/>
        </p:nvPicPr>
        <p:blipFill rotWithShape="1">
          <a:blip r:embed="rId7">
            <a:extLst>
              <a:ext uri="{28A0092B-C50C-407E-A947-70E740481C1C}">
                <a14:useLocalDpi xmlns:a14="http://schemas.microsoft.com/office/drawing/2010/main" val="0"/>
              </a:ext>
            </a:extLst>
          </a:blip>
          <a:srcRect l="8628" t="9976" r="10157" b="40792"/>
          <a:stretch/>
        </p:blipFill>
        <p:spPr bwMode="auto">
          <a:xfrm>
            <a:off x="9881311" y="3865728"/>
            <a:ext cx="2135505" cy="2881489"/>
          </a:xfrm>
          <a:prstGeom prst="rect">
            <a:avLst/>
          </a:prstGeom>
          <a:solidFill>
            <a:srgbClr val="FFFFFF">
              <a:shade val="85000"/>
            </a:srgbClr>
          </a:solidFill>
          <a:ln w="28575" cap="sq">
            <a:solidFill>
              <a:srgbClr val="FFFF29"/>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2707937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4B7A2A-89DB-419A-8EC1-90E68DBA0DB1}"/>
              </a:ext>
            </a:extLst>
          </p:cNvPr>
          <p:cNvSpPr>
            <a:spLocks noGrp="1"/>
          </p:cNvSpPr>
          <p:nvPr>
            <p:ph type="title"/>
          </p:nvPr>
        </p:nvSpPr>
        <p:spPr>
          <a:xfrm>
            <a:off x="4492978" y="428979"/>
            <a:ext cx="1941690" cy="3691466"/>
          </a:xfrm>
        </p:spPr>
        <p:txBody>
          <a:bodyPr>
            <a:normAutofit/>
          </a:bodyPr>
          <a:lstStyle/>
          <a:p>
            <a:r>
              <a:rPr lang="uk-UA" sz="2200" dirty="0"/>
              <a:t> </a:t>
            </a:r>
            <a:br>
              <a:rPr lang="uk-UA" dirty="0"/>
            </a:br>
            <a:endParaRPr lang="uk-UA" dirty="0"/>
          </a:p>
        </p:txBody>
      </p:sp>
      <p:sp>
        <p:nvSpPr>
          <p:cNvPr id="3" name="Объект 2">
            <a:extLst>
              <a:ext uri="{FF2B5EF4-FFF2-40B4-BE49-F238E27FC236}">
                <a16:creationId xmlns:a16="http://schemas.microsoft.com/office/drawing/2014/main" id="{EACAD194-1CEE-4362-9C6D-FDB20B123BCB}"/>
              </a:ext>
            </a:extLst>
          </p:cNvPr>
          <p:cNvSpPr>
            <a:spLocks noGrp="1"/>
          </p:cNvSpPr>
          <p:nvPr>
            <p:ph idx="1"/>
          </p:nvPr>
        </p:nvSpPr>
        <p:spPr>
          <a:xfrm>
            <a:off x="147890" y="5714668"/>
            <a:ext cx="11682865" cy="1250576"/>
          </a:xfrm>
        </p:spPr>
        <p:txBody>
          <a:bodyPr>
            <a:normAutofit/>
          </a:bodyPr>
          <a:lstStyle/>
          <a:p>
            <a:pPr marL="0" indent="0" algn="ctr">
              <a:buNone/>
            </a:pPr>
            <a:r>
              <a:rPr lang="uk-UA" sz="3200" b="1" i="1" dirty="0">
                <a:solidFill>
                  <a:srgbClr val="FFFF00"/>
                </a:solidFill>
              </a:rPr>
              <a:t>Друкований науковий доробок </a:t>
            </a:r>
            <a:r>
              <a:rPr lang="uk-UA" sz="3200" b="1" i="1" dirty="0" err="1">
                <a:solidFill>
                  <a:srgbClr val="FFFF00"/>
                </a:solidFill>
              </a:rPr>
              <a:t>д.т.н</a:t>
            </a:r>
            <a:r>
              <a:rPr lang="uk-UA" sz="3200" b="1" i="1" dirty="0">
                <a:solidFill>
                  <a:srgbClr val="FFFF00"/>
                </a:solidFill>
              </a:rPr>
              <a:t>., професора Володимира Трохимовича </a:t>
            </a:r>
            <a:r>
              <a:rPr lang="uk-UA" sz="3200" b="1" i="1" dirty="0" err="1">
                <a:solidFill>
                  <a:srgbClr val="FFFF00"/>
                </a:solidFill>
              </a:rPr>
              <a:t>Надикта</a:t>
            </a:r>
            <a:r>
              <a:rPr lang="uk-UA" sz="3200" b="1" i="1" dirty="0">
                <a:solidFill>
                  <a:srgbClr val="FFFF00"/>
                </a:solidFill>
              </a:rPr>
              <a:t>. </a:t>
            </a:r>
            <a:r>
              <a:rPr lang="uk-UA" sz="3200" b="1" i="1" dirty="0">
                <a:solidFill>
                  <a:schemeClr val="tx1">
                    <a:lumMod val="95000"/>
                  </a:schemeClr>
                </a:solidFill>
              </a:rPr>
              <a:t>Монографії.</a:t>
            </a:r>
          </a:p>
          <a:p>
            <a:endParaRPr lang="uk-UA" dirty="0"/>
          </a:p>
        </p:txBody>
      </p:sp>
      <p:pic>
        <p:nvPicPr>
          <p:cNvPr id="4" name="Рисунок 3">
            <a:extLst>
              <a:ext uri="{FF2B5EF4-FFF2-40B4-BE49-F238E27FC236}">
                <a16:creationId xmlns:a16="http://schemas.microsoft.com/office/drawing/2014/main" id="{EE1B0A43-CF7F-4DA3-9AB9-025EE0B76727}"/>
              </a:ext>
            </a:extLst>
          </p:cNvPr>
          <p:cNvPicPr>
            <a:picLocks noChangeAspect="1"/>
          </p:cNvPicPr>
          <p:nvPr/>
        </p:nvPicPr>
        <p:blipFill rotWithShape="1">
          <a:blip r:embed="rId2"/>
          <a:srcRect l="4013" t="2682" r="5620" b="5750"/>
          <a:stretch/>
        </p:blipFill>
        <p:spPr>
          <a:xfrm>
            <a:off x="303244" y="229279"/>
            <a:ext cx="2549551" cy="3484765"/>
          </a:xfrm>
          <a:prstGeom prst="rect">
            <a:avLst/>
          </a:prstGeom>
          <a:ln w="28575">
            <a:solidFill>
              <a:srgbClr val="FFFF29"/>
            </a:solidFill>
          </a:ln>
        </p:spPr>
      </p:pic>
      <p:pic>
        <p:nvPicPr>
          <p:cNvPr id="9" name="Объект 6">
            <a:extLst>
              <a:ext uri="{FF2B5EF4-FFF2-40B4-BE49-F238E27FC236}">
                <a16:creationId xmlns:a16="http://schemas.microsoft.com/office/drawing/2014/main" id="{D6D23302-A8B7-4C4A-A4DE-A7157095C5B8}"/>
              </a:ext>
            </a:extLst>
          </p:cNvPr>
          <p:cNvPicPr>
            <a:picLocks/>
          </p:cNvPicPr>
          <p:nvPr/>
        </p:nvPicPr>
        <p:blipFill rotWithShape="1">
          <a:blip r:embed="rId3">
            <a:extLst>
              <a:ext uri="{28A0092B-C50C-407E-A947-70E740481C1C}">
                <a14:useLocalDpi xmlns:a14="http://schemas.microsoft.com/office/drawing/2010/main" val="0"/>
              </a:ext>
            </a:extLst>
          </a:blip>
          <a:srcRect t="4754" b="26434"/>
          <a:stretch/>
        </p:blipFill>
        <p:spPr bwMode="auto">
          <a:xfrm>
            <a:off x="4895003" y="229279"/>
            <a:ext cx="2751507" cy="4075959"/>
          </a:xfrm>
          <a:prstGeom prst="rect">
            <a:avLst/>
          </a:prstGeom>
          <a:noFill/>
          <a:ln w="28575">
            <a:solidFill>
              <a:srgbClr val="FFFF29"/>
            </a:solidFill>
          </a:ln>
          <a:extLst>
            <a:ext uri="{53640926-AAD7-44D8-BBD7-CCE9431645EC}">
              <a14:shadowObscured xmlns:a14="http://schemas.microsoft.com/office/drawing/2010/main"/>
            </a:ext>
          </a:extLst>
        </p:spPr>
      </p:pic>
      <p:pic>
        <p:nvPicPr>
          <p:cNvPr id="12" name="Рисунок 11">
            <a:extLst>
              <a:ext uri="{FF2B5EF4-FFF2-40B4-BE49-F238E27FC236}">
                <a16:creationId xmlns:a16="http://schemas.microsoft.com/office/drawing/2014/main" id="{7F82EEF2-AE4F-4C84-83F7-A59F197BC11F}"/>
              </a:ext>
            </a:extLst>
          </p:cNvPr>
          <p:cNvPicPr/>
          <p:nvPr/>
        </p:nvPicPr>
        <p:blipFill rotWithShape="1">
          <a:blip r:embed="rId4">
            <a:extLst>
              <a:ext uri="{28A0092B-C50C-407E-A947-70E740481C1C}">
                <a14:useLocalDpi xmlns:a14="http://schemas.microsoft.com/office/drawing/2010/main" val="0"/>
              </a:ext>
            </a:extLst>
          </a:blip>
          <a:srcRect l="15753" t="13520" r="15414" b="43216"/>
          <a:stretch/>
        </p:blipFill>
        <p:spPr bwMode="auto">
          <a:xfrm>
            <a:off x="9286693" y="236732"/>
            <a:ext cx="2531916" cy="4068506"/>
          </a:xfrm>
          <a:prstGeom prst="rect">
            <a:avLst/>
          </a:prstGeom>
          <a:solidFill>
            <a:srgbClr val="FFFFFF">
              <a:shade val="85000"/>
            </a:srgbClr>
          </a:solidFill>
          <a:ln w="28575" cap="sq">
            <a:solidFill>
              <a:srgbClr val="FFFF29"/>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pic>
        <p:nvPicPr>
          <p:cNvPr id="5" name="Picture 8">
            <a:extLst>
              <a:ext uri="{FF2B5EF4-FFF2-40B4-BE49-F238E27FC236}">
                <a16:creationId xmlns:a16="http://schemas.microsoft.com/office/drawing/2014/main" id="{DD0397E9-2A5A-473D-A2E2-1D1AE65102E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1135"/>
          <a:stretch/>
        </p:blipFill>
        <p:spPr bwMode="auto">
          <a:xfrm>
            <a:off x="2578921" y="1836702"/>
            <a:ext cx="2576079" cy="3638093"/>
          </a:xfrm>
          <a:prstGeom prst="rect">
            <a:avLst/>
          </a:prstGeom>
          <a:noFill/>
          <a:ln w="28575">
            <a:solidFill>
              <a:srgbClr val="FFFF29"/>
            </a:solidFill>
          </a:ln>
          <a:extLst>
            <a:ext uri="{909E8E84-426E-40DD-AFC4-6F175D3DCCD1}">
              <a14:hiddenFill xmlns:a14="http://schemas.microsoft.com/office/drawing/2010/main">
                <a:solidFill>
                  <a:srgbClr val="FFFFFF"/>
                </a:solidFill>
              </a14:hiddenFill>
            </a:ext>
          </a:extLst>
        </p:spPr>
      </p:pic>
      <p:pic>
        <p:nvPicPr>
          <p:cNvPr id="11" name="Picture 6">
            <a:extLst>
              <a:ext uri="{FF2B5EF4-FFF2-40B4-BE49-F238E27FC236}">
                <a16:creationId xmlns:a16="http://schemas.microsoft.com/office/drawing/2014/main" id="{BFEFC2B1-AC87-4E69-A951-AA8B35AF248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069"/>
          <a:stretch/>
        </p:blipFill>
        <p:spPr bwMode="auto">
          <a:xfrm>
            <a:off x="7430676" y="1823502"/>
            <a:ext cx="2531916" cy="3651293"/>
          </a:xfrm>
          <a:prstGeom prst="rect">
            <a:avLst/>
          </a:prstGeom>
          <a:noFill/>
          <a:ln w="28575">
            <a:solidFill>
              <a:srgbClr val="FFFF2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8607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896281-F6BD-4ACF-87CD-3CDA539E54DA}"/>
              </a:ext>
            </a:extLst>
          </p:cNvPr>
          <p:cNvSpPr>
            <a:spLocks noGrp="1"/>
          </p:cNvSpPr>
          <p:nvPr>
            <p:ph type="title"/>
          </p:nvPr>
        </p:nvSpPr>
        <p:spPr>
          <a:xfrm>
            <a:off x="1620456" y="5254906"/>
            <a:ext cx="9939366" cy="1603094"/>
          </a:xfrm>
        </p:spPr>
        <p:txBody>
          <a:bodyPr>
            <a:noAutofit/>
          </a:bodyPr>
          <a:lstStyle/>
          <a:p>
            <a:pPr algn="just"/>
            <a:r>
              <a:rPr lang="uk-UA" sz="3000" b="1" i="1" cap="none" dirty="0">
                <a:solidFill>
                  <a:srgbClr val="FFFF00"/>
                </a:solidFill>
                <a:latin typeface="+mn-lt"/>
              </a:rPr>
              <a:t>Друкований науковий доробок </a:t>
            </a:r>
            <a:r>
              <a:rPr lang="uk-UA" sz="3000" b="1" i="1" cap="none" dirty="0" err="1">
                <a:solidFill>
                  <a:srgbClr val="FFFF00"/>
                </a:solidFill>
                <a:latin typeface="+mn-lt"/>
              </a:rPr>
              <a:t>д.т.н</a:t>
            </a:r>
            <a:r>
              <a:rPr lang="uk-UA" sz="3000" b="1" i="1" cap="none" dirty="0">
                <a:solidFill>
                  <a:srgbClr val="FFFF00"/>
                </a:solidFill>
                <a:latin typeface="+mn-lt"/>
              </a:rPr>
              <a:t>., професора Володимира Трохимовича </a:t>
            </a:r>
            <a:r>
              <a:rPr lang="uk-UA" sz="3000" b="1" i="1" cap="none" dirty="0" err="1">
                <a:solidFill>
                  <a:srgbClr val="FFFF00"/>
                </a:solidFill>
                <a:latin typeface="+mn-lt"/>
              </a:rPr>
              <a:t>Надикта</a:t>
            </a:r>
            <a:r>
              <a:rPr lang="uk-UA" sz="3000" b="1" i="1" cap="none" dirty="0">
                <a:solidFill>
                  <a:srgbClr val="FFFF00"/>
                </a:solidFill>
                <a:latin typeface="+mn-lt"/>
              </a:rPr>
              <a:t>. </a:t>
            </a:r>
            <a:br>
              <a:rPr lang="uk-UA" sz="3000" b="1" i="1" cap="none" dirty="0">
                <a:solidFill>
                  <a:srgbClr val="FFFF00"/>
                </a:solidFill>
                <a:latin typeface="+mn-lt"/>
              </a:rPr>
            </a:br>
            <a:r>
              <a:rPr lang="uk-UA" sz="3000" b="1" i="1" cap="none" dirty="0">
                <a:solidFill>
                  <a:schemeClr val="tx1">
                    <a:lumMod val="95000"/>
                  </a:schemeClr>
                </a:solidFill>
                <a:latin typeface="+mn-lt"/>
              </a:rPr>
              <a:t>Підручники, навчальні посібники, практикуми</a:t>
            </a:r>
            <a:r>
              <a:rPr lang="uk-UA" sz="3200" b="1" i="1" cap="none" dirty="0">
                <a:solidFill>
                  <a:srgbClr val="FFFF00"/>
                </a:solidFill>
                <a:latin typeface="+mn-lt"/>
              </a:rPr>
              <a:t>.</a:t>
            </a:r>
            <a:br>
              <a:rPr lang="ru-RU" sz="3200" cap="none" dirty="0"/>
            </a:br>
            <a:endParaRPr lang="uk-UA" sz="3200" dirty="0"/>
          </a:p>
        </p:txBody>
      </p:sp>
      <p:pic>
        <p:nvPicPr>
          <p:cNvPr id="6" name="Рисунок 5">
            <a:extLst>
              <a:ext uri="{FF2B5EF4-FFF2-40B4-BE49-F238E27FC236}">
                <a16:creationId xmlns:a16="http://schemas.microsoft.com/office/drawing/2014/main" id="{C6848B90-A2D9-4B90-84BD-220AE70065CB}"/>
              </a:ext>
            </a:extLst>
          </p:cNvPr>
          <p:cNvPicPr/>
          <p:nvPr/>
        </p:nvPicPr>
        <p:blipFill rotWithShape="1">
          <a:blip r:embed="rId2"/>
          <a:srcRect l="14235" t="13244" r="49894" b="7721"/>
          <a:stretch/>
        </p:blipFill>
        <p:spPr bwMode="auto">
          <a:xfrm>
            <a:off x="9079115" y="198155"/>
            <a:ext cx="2891840" cy="4054751"/>
          </a:xfrm>
          <a:prstGeom prst="rect">
            <a:avLst/>
          </a:prstGeom>
          <a:solidFill>
            <a:srgbClr val="FFFFFF">
              <a:shade val="85000"/>
            </a:srgbClr>
          </a:solidFill>
          <a:ln w="28575" cap="sq">
            <a:solidFill>
              <a:srgbClr val="FFFF29"/>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pic>
        <p:nvPicPr>
          <p:cNvPr id="4" name="Рисунок 3">
            <a:extLst>
              <a:ext uri="{FF2B5EF4-FFF2-40B4-BE49-F238E27FC236}">
                <a16:creationId xmlns:a16="http://schemas.microsoft.com/office/drawing/2014/main" id="{60A60221-211D-4101-B58A-F8472DFA8DA7}"/>
              </a:ext>
            </a:extLst>
          </p:cNvPr>
          <p:cNvPicPr/>
          <p:nvPr/>
        </p:nvPicPr>
        <p:blipFill rotWithShape="1">
          <a:blip r:embed="rId3">
            <a:extLst>
              <a:ext uri="{28A0092B-C50C-407E-A947-70E740481C1C}">
                <a14:useLocalDpi xmlns:a14="http://schemas.microsoft.com/office/drawing/2010/main" val="0"/>
              </a:ext>
            </a:extLst>
          </a:blip>
          <a:srcRect l="13614" t="14452" r="13989" b="35011"/>
          <a:stretch/>
        </p:blipFill>
        <p:spPr bwMode="auto">
          <a:xfrm>
            <a:off x="6254045" y="913863"/>
            <a:ext cx="3036711" cy="4054751"/>
          </a:xfrm>
          <a:prstGeom prst="rect">
            <a:avLst/>
          </a:prstGeom>
          <a:noFill/>
          <a:ln w="28575">
            <a:solidFill>
              <a:srgbClr val="FFFF29"/>
            </a:solidFill>
          </a:ln>
          <a:extLst>
            <a:ext uri="{53640926-AAD7-44D8-BBD7-CCE9431645EC}">
              <a14:shadowObscured xmlns:a14="http://schemas.microsoft.com/office/drawing/2010/main"/>
            </a:ext>
          </a:extLst>
        </p:spPr>
      </p:pic>
      <p:pic>
        <p:nvPicPr>
          <p:cNvPr id="10" name="Picture 6">
            <a:extLst>
              <a:ext uri="{FF2B5EF4-FFF2-40B4-BE49-F238E27FC236}">
                <a16:creationId xmlns:a16="http://schemas.microsoft.com/office/drawing/2014/main" id="{B11DEA2E-E303-4745-8F1F-9C1FB86768F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561" t="1862" r="7959" b="2649"/>
          <a:stretch/>
        </p:blipFill>
        <p:spPr bwMode="auto">
          <a:xfrm>
            <a:off x="221045" y="198155"/>
            <a:ext cx="3015613" cy="4054751"/>
          </a:xfrm>
          <a:prstGeom prst="rect">
            <a:avLst/>
          </a:prstGeom>
          <a:noFill/>
          <a:ln w="28575">
            <a:solidFill>
              <a:srgbClr val="FFFF2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Объект 4">
            <a:extLst>
              <a:ext uri="{FF2B5EF4-FFF2-40B4-BE49-F238E27FC236}">
                <a16:creationId xmlns:a16="http://schemas.microsoft.com/office/drawing/2014/main" id="{E84BA2DF-965B-417E-A742-F2326E9CDCD8}"/>
              </a:ext>
            </a:extLst>
          </p:cNvPr>
          <p:cNvPicPr>
            <a:picLocks noGrp="1"/>
          </p:cNvPicPr>
          <p:nvPr>
            <p:ph idx="1"/>
          </p:nvPr>
        </p:nvPicPr>
        <p:blipFill rotWithShape="1">
          <a:blip r:embed="rId5"/>
          <a:srcRect l="2870" t="3761" r="1789" b="-662"/>
          <a:stretch/>
        </p:blipFill>
        <p:spPr>
          <a:xfrm>
            <a:off x="2799923" y="913864"/>
            <a:ext cx="2891840" cy="4054751"/>
          </a:xfrm>
          <a:prstGeom prst="rect">
            <a:avLst/>
          </a:prstGeom>
          <a:ln w="28575">
            <a:solidFill>
              <a:srgbClr val="FFFF29"/>
            </a:solidFill>
          </a:ln>
        </p:spPr>
      </p:pic>
    </p:spTree>
    <p:extLst>
      <p:ext uri="{BB962C8B-B14F-4D97-AF65-F5344CB8AC3E}">
        <p14:creationId xmlns:p14="http://schemas.microsoft.com/office/powerpoint/2010/main" val="863201211"/>
      </p:ext>
    </p:extLst>
  </p:cSld>
  <p:clrMapOvr>
    <a:masterClrMapping/>
  </p:clrMapOvr>
</p:sld>
</file>

<file path=ppt/theme/theme1.xml><?xml version="1.0" encoding="utf-8"?>
<a:theme xmlns:a="http://schemas.openxmlformats.org/drawingml/2006/main" name="Сектор">
  <a:themeElements>
    <a:clrScheme name="Синий">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2848</TotalTime>
  <Words>1002</Words>
  <Application>Microsoft Office PowerPoint</Application>
  <PresentationFormat>Широкий екран</PresentationFormat>
  <Paragraphs>62</Paragraphs>
  <Slides>15</Slides>
  <Notes>2</Notes>
  <HiddenSlides>0</HiddenSlides>
  <MMClips>0</MMClips>
  <ScaleCrop>false</ScaleCrop>
  <HeadingPairs>
    <vt:vector size="6" baseType="variant">
      <vt:variant>
        <vt:lpstr>Використані шрифти</vt:lpstr>
      </vt:variant>
      <vt:variant>
        <vt:i4>8</vt:i4>
      </vt:variant>
      <vt:variant>
        <vt:lpstr>Тема</vt:lpstr>
      </vt:variant>
      <vt:variant>
        <vt:i4>1</vt:i4>
      </vt:variant>
      <vt:variant>
        <vt:lpstr>Заголовки слайдів</vt:lpstr>
      </vt:variant>
      <vt:variant>
        <vt:i4>15</vt:i4>
      </vt:variant>
    </vt:vector>
  </HeadingPairs>
  <TitlesOfParts>
    <vt:vector size="24" baseType="lpstr">
      <vt:lpstr>Arial Black</vt:lpstr>
      <vt:lpstr>Calibri</vt:lpstr>
      <vt:lpstr>Century Gothic</vt:lpstr>
      <vt:lpstr>Century Gothic (Осн</vt:lpstr>
      <vt:lpstr>PT Sans</vt:lpstr>
      <vt:lpstr>Times New Roman</vt:lpstr>
      <vt:lpstr>Wingdings</vt:lpstr>
      <vt:lpstr>Wingdings 3</vt:lpstr>
      <vt:lpstr>Сектор</vt:lpstr>
      <vt:lpstr>ВОЛОДИМИР НАДИКТО :  СЛУЖІННЯ АГРАРНІЙ  НАУЦІ</vt:lpstr>
      <vt:lpstr>Володимир Трохимович народився 2 січня 1956 року в селі  Шауліно Брянської області. Після закінчення середньої школи, у 1972 році вступив до Дніпропетровського сільськогосподарського інституту, який закінчив з відзнакою та отримав кваліфікацію інженера-механіка.  З 1977 по 2002 роки працював у Південному відділенні УкрНДІМЕСГ (смт Якимівка, Запорізької обл.) на посадах старшого інженера, наукового співробітника, завідувача лабораторії машиновикористання. У 2000-2002 роках завідувач відділу механізації вирощування польових культур Південного філіалу ІМЕСГ УААН. В ці роки В. Т. Надикто захищає кандидатську (1989), а потім докторську (2001) дисертації.  З 2002 починає працювати у Таврійській державній агротехнічній академії (нині Таврійський державний агротехнологічний університет імені Дмитра Моторного). У 2003 році йому присуджено вчене звання професор. У 2010 році обрано членом-кореспондентом Національної академії аграрних наук України. З 2004 – 2006 роки - завідувач кафедри машиновикористання в землеробстві.  2006 – 2020 роки - проректор з наукової роботи ТДАТУ, водночас від 2004 – директор НДІ механізації землеробства Півдня України при Університеті. Нині - професор кафедри машиновикористання в землеробстві.   </vt:lpstr>
      <vt:lpstr>Нагороди і відзнаки</vt:lpstr>
      <vt:lpstr>Презентація PowerPoint</vt:lpstr>
      <vt:lpstr>Презентація PowerPoint</vt:lpstr>
      <vt:lpstr>Доктор технічних наук, професор Надикто В. Т. - член редакційної ради збірника наукових праць ННЦ «ІМЕСГ», заступник головного редактора фахового збірника «Праці ТДАТУ», член редколегії  наукового журналу «Інженерія природокористування» ДБТУ (м. Харків), загальнодержавного міжвідомчого науково-технічного збірника «Конструювання, виробництво та експлуатація сільськогосподарських машин" ЦНТУ (м. Кропивницький). Активний автор у наукових та науково-практичних виданнях України.</vt:lpstr>
      <vt:lpstr>Презентація PowerPoint</vt:lpstr>
      <vt:lpstr>  </vt:lpstr>
      <vt:lpstr>Друкований науковий доробок д.т.н., професора Володимира Трохимовича Надикта.  Підручники, навчальні посібники, практикуми. </vt:lpstr>
      <vt:lpstr>Modern development paths of agricultural production: Trends and innovations / eds. V. Nadykto. – [N. p.], 2019. – 814 p.</vt:lpstr>
      <vt:lpstr>Доктор технічних наук, професор, член-кореспондент НААН України В. Т. Надикто є одним із співзасновників і керівників Наукової школи з проблем машиновикористання в землеробстві   </vt:lpstr>
      <vt:lpstr>  Фундаментальні і прикладні дослідження членів школи лягли в основу багатьох дисертацій.    Під науковим керівництвом д.т.н., професора  В. Т. Надикто захищено  10 дисертацій: 2 докторські і 8 кандидатських</vt:lpstr>
      <vt:lpstr>Презентація PowerPoint</vt:lpstr>
      <vt:lpstr>Інформаційно-довідкові та енциклопедичні  видання про наукову та науково-педагогічну діяльність  д. т. н, професора В. Т. Надикта</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PC</dc:creator>
  <cp:lastModifiedBy>Olga Belotska</cp:lastModifiedBy>
  <cp:revision>107</cp:revision>
  <dcterms:created xsi:type="dcterms:W3CDTF">2025-11-24T11:54:06Z</dcterms:created>
  <dcterms:modified xsi:type="dcterms:W3CDTF">2025-12-07T17:19:28Z</dcterms:modified>
</cp:coreProperties>
</file>