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07" r:id="rId3"/>
    <p:sldId id="261" r:id="rId4"/>
    <p:sldId id="265" r:id="rId5"/>
    <p:sldId id="278" r:id="rId6"/>
    <p:sldId id="279" r:id="rId7"/>
    <p:sldId id="280" r:id="rId8"/>
    <p:sldId id="266" r:id="rId9"/>
    <p:sldId id="298" r:id="rId10"/>
    <p:sldId id="297" r:id="rId11"/>
    <p:sldId id="303" r:id="rId12"/>
    <p:sldId id="299" r:id="rId13"/>
    <p:sldId id="281" r:id="rId14"/>
    <p:sldId id="282" r:id="rId15"/>
    <p:sldId id="283" r:id="rId16"/>
    <p:sldId id="292" r:id="rId17"/>
    <p:sldId id="301" r:id="rId18"/>
    <p:sldId id="269" r:id="rId19"/>
    <p:sldId id="289" r:id="rId20"/>
    <p:sldId id="286" r:id="rId21"/>
    <p:sldId id="287" r:id="rId22"/>
    <p:sldId id="288" r:id="rId23"/>
    <p:sldId id="290" r:id="rId24"/>
    <p:sldId id="305" r:id="rId25"/>
    <p:sldId id="306" r:id="rId26"/>
    <p:sldId id="291" r:id="rId27"/>
    <p:sldId id="276" r:id="rId28"/>
    <p:sldId id="277" r:id="rId29"/>
    <p:sldId id="308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760000"/>
    <a:srgbClr val="4A0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1160" autoAdjust="0"/>
  </p:normalViewPr>
  <p:slideViewPr>
    <p:cSldViewPr snapToGrid="0">
      <p:cViewPr varScale="1">
        <p:scale>
          <a:sx n="66" d="100"/>
          <a:sy n="66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312E3-CDE4-466F-96A8-3859064DF4D8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B5123-ACA0-41BC-8F38-399F0EB5C6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61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7B5123-ACA0-41BC-8F38-399F0EB5C6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73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C5FC8-65A9-4642-873D-7C21FE8D6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36DE23-7E55-4E79-A995-9D0B8F6B6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E6C886-BAE9-4421-9479-0B8F3FC9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8C0758-AA47-4F5E-9472-6D699A0FA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CD0AFA-0612-4E8D-87AC-B679EE0EE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0539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80E2C-D558-4485-AEE1-0E2673DC3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E7FF0F-DDB2-489B-A2F2-0AB82B485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862B55-5FE9-4654-AE0F-9D5A9236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C9458E-0CF3-4C48-A397-31AAB445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D2CAAE-98C3-4300-8E05-9F676939B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2352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E48FA0-5ED2-48F8-B551-D62931E5F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1E6A32-7679-41EC-ACFC-A79A2F404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EDEA9-92CE-434B-997F-DF1EF07AF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ACDEF-4993-4A72-BE1E-C7C49C52D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36BCE2-7FE5-491E-BD19-2B55EB138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66502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912BA-84E3-433E-870D-710F94F5E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4458A-6DAD-4A00-9186-3A492A031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54F969-4896-4427-B200-73BE4CBA4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CF9C57-04D3-4042-8B60-B789F7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634E1E-3CF5-43A5-B020-BFA1D90B2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2797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E1A4D-232C-4603-9D10-E1BC73962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E678C3-1FE7-48A4-AA9D-949A09BD6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570A43-6965-49C1-874C-86145F037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B7C88A-6A32-4B3C-AD46-FCA0B3161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8B9A18-43AF-4383-B943-4E46A90B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92805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E56E3-7402-4983-9FB1-591A3FB5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149AA-43E4-4D97-A07D-E142A991D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756557-A939-4DA1-BED2-C5B222729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1AEA5D-850F-42C2-8612-F0ECC9461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D3B63B-2C9B-4C9E-AF15-FF7A610CF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F9DF91-1DB9-419C-B9BF-BFD6120A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46780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09588-4B2A-431F-9440-85F20C69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57E340-2881-4138-8144-F2598FAD4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488421-9418-4FD9-8C2E-43101A541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95D2D9F-658E-4BBA-994B-FD73B5495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D8573A1-C6F6-437D-8578-377FB7437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0058DA-0561-426C-B4ED-21D1D3212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381D5E-1B65-42AE-B62D-EFADE1FE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E13BCB0-EE48-4920-9B8A-8DE19B911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7180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DE4AD-BCED-47C6-9E4E-229CDC408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D6920E-36CF-44B9-A33D-5EECA824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3C0383-D358-483A-8DCF-23FADB60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8E2B4B-7AD5-42B7-9017-A7950E2C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6381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714B7B-6D1F-4A9A-B4AC-3E84CBDED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E0E381-C703-4CE8-9CF5-A0F3FC49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B8F60F-4F81-44E6-9E4A-4F251DB2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8204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DAFB4-4024-4A2D-B313-11363997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96580D-2987-45D2-871A-1251585DB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13AC67-45D6-42B7-9A97-F75DFD6A9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13D8EC-7328-4469-8D4E-9CAF7C62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FC34FA-D184-4408-82C2-80E5808D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B03DA3-B28E-4F15-B1AA-D8D6762D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4394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9D9C4-BBAA-41A1-9633-410F2063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29CACB-4CAB-48F5-9359-46F226CE14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AECF2A-F594-451C-8F8F-8118B2371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92A140-52F6-4E3D-AA27-2BDEB189D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F96CC3-3B84-4C06-A281-A9A7418A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CE5EE-4442-4CFE-89A7-180B1E13D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5532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6C198-A549-4BD9-AEA4-55A69839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CEA70C-CF23-49D5-B004-473E2DC01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1A04BC-537E-4C8C-905F-CD99A1619A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03AB-2984-4136-8829-387CFF349482}" type="datetimeFigureOut">
              <a:rPr lang="uk-UA" smtClean="0"/>
              <a:t>14.05.2021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324592-279B-4BC6-9137-BC2C0BDE6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07E293-56E8-43C5-9E6F-3FE45F359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B64BA-0A69-4479-953B-BF3D97B0C446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514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3102A2-08C4-4817-9584-F80C7D73202B}"/>
              </a:ext>
            </a:extLst>
          </p:cNvPr>
          <p:cNvSpPr txBox="1"/>
          <p:nvPr/>
        </p:nvSpPr>
        <p:spPr>
          <a:xfrm>
            <a:off x="1772530" y="236462"/>
            <a:ext cx="93268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ФУНДАТОРИ УНІВЕРСИТЕТСЬКОЇ </a:t>
            </a:r>
          </a:p>
          <a:p>
            <a:pPr algn="r"/>
            <a:r>
              <a:rPr lang="uk-UA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НАУКИ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EDFA1C-3903-43DF-81EB-3FE8E3DB3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805" y="3335246"/>
            <a:ext cx="4809068" cy="3206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256D06-7A4B-4946-AFE9-011EBDCB89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3" r="4323"/>
          <a:stretch/>
        </p:blipFill>
        <p:spPr>
          <a:xfrm>
            <a:off x="384821" y="2335823"/>
            <a:ext cx="6485469" cy="218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D0D516-5A28-45B4-AEAD-FADB8E250CF7}"/>
              </a:ext>
            </a:extLst>
          </p:cNvPr>
          <p:cNvSpPr txBox="1"/>
          <p:nvPr/>
        </p:nvSpPr>
        <p:spPr>
          <a:xfrm>
            <a:off x="272128" y="2680678"/>
            <a:ext cx="893355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Розробники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: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провідний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бібліограф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Г. Попазова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провідний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бібліотекар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Н. Шульга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827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59260-9E3B-468C-8B2B-DD1194AF9DED}"/>
              </a:ext>
            </a:extLst>
          </p:cNvPr>
          <p:cNvSpPr txBox="1"/>
          <p:nvPr/>
        </p:nvSpPr>
        <p:spPr>
          <a:xfrm>
            <a:off x="0" y="180622"/>
            <a:ext cx="597182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27BD86-6272-4C1F-B022-A33707C4C356}"/>
              </a:ext>
            </a:extLst>
          </p:cNvPr>
          <p:cNvSpPr txBox="1"/>
          <p:nvPr/>
        </p:nvSpPr>
        <p:spPr>
          <a:xfrm>
            <a:off x="6220178" y="180622"/>
            <a:ext cx="584764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7797C1-4B55-44D7-8BBE-056D59982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17" y="503787"/>
            <a:ext cx="2780894" cy="371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A3A1D8-27EF-4D9D-8E87-349A8484F962}"/>
              </a:ext>
            </a:extLst>
          </p:cNvPr>
          <p:cNvSpPr/>
          <p:nvPr/>
        </p:nvSpPr>
        <p:spPr>
          <a:xfrm>
            <a:off x="22579" y="4234374"/>
            <a:ext cx="321168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технічних наук, професор, академік</a:t>
            </a:r>
          </a:p>
          <a:p>
            <a:pPr algn="ctr"/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Володимир Михайлович </a:t>
            </a:r>
          </a:p>
          <a:p>
            <a:pPr algn="ctr"/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Найдиш</a:t>
            </a:r>
          </a:p>
          <a:p>
            <a:pPr algn="ctr"/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(1940-2007)</a:t>
            </a:r>
            <a:endParaRPr lang="ru-UA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5BBAB2-95F1-4D27-8801-8243CAFEEF87}"/>
              </a:ext>
            </a:extLst>
          </p:cNvPr>
          <p:cNvSpPr/>
          <p:nvPr/>
        </p:nvSpPr>
        <p:spPr>
          <a:xfrm>
            <a:off x="3190928" y="0"/>
            <a:ext cx="8846327" cy="70594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1962 році з відзнакою закінчив МІМСГ. Був залишений в інституті асистентом кафедри нарисної геометрії і машинобудівного креслення. З 1964 р. по 1967 р. навчався в аспірантурі МІМСГ під керівництвом проф. М. М. Юдицького, після чого працював на цій же кафедрі старшим викладачем, доцентом, старшим науковим працівником. З 1977 року – завідувач кафедри нарисної геометрії і інженерної графіки. 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керівництвом В. М. Найдиша сформована «Мелітопольська наукова школа прикладної геометрії», ним запропоновано та розвинуто новий напрямок в прикладній геометрії кривих ліній та поверхонь – варіативне дискретне геометричне моделювання. На цій основі отримуються нові, більш досконалі проектні рішення реальних виробничих проблем моделювання. Володимир Михайлович є автором вагомих наукових розробок, впроваджених в виробництво у вигляді методик проектування </a:t>
            </a:r>
            <a:r>
              <a:rPr lang="uk-UA" sz="2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лемішно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-відвальних поверхонь, впускних каналів дизельних двигунів; ряду розробок з проектування поверхонь в авіа- та автомобілебудуванні.</a:t>
            </a:r>
          </a:p>
          <a:p>
            <a:pPr algn="just"/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роботи наукової школи 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підтверджено захистом 3-х докторських та 10 кандидатських дисертацій під керівництвом В. М. 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Найдиша.</a:t>
            </a:r>
            <a:endParaRPr lang="ru-UA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55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59260-9E3B-468C-8B2B-DD1194AF9DED}"/>
              </a:ext>
            </a:extLst>
          </p:cNvPr>
          <p:cNvSpPr txBox="1"/>
          <p:nvPr/>
        </p:nvSpPr>
        <p:spPr>
          <a:xfrm>
            <a:off x="0" y="180622"/>
            <a:ext cx="597182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27BD86-6272-4C1F-B022-A33707C4C356}"/>
              </a:ext>
            </a:extLst>
          </p:cNvPr>
          <p:cNvSpPr txBox="1"/>
          <p:nvPr/>
        </p:nvSpPr>
        <p:spPr>
          <a:xfrm>
            <a:off x="6220178" y="180622"/>
            <a:ext cx="584764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2075A3-24D5-48A8-B137-E35EA7090516}"/>
              </a:ext>
            </a:extLst>
          </p:cNvPr>
          <p:cNvSpPr/>
          <p:nvPr/>
        </p:nvSpPr>
        <p:spPr>
          <a:xfrm>
            <a:off x="295422" y="180622"/>
            <a:ext cx="1177239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В. М. Найдиш був ініціатором і безпосереднім організатором проведення при ТДАТА Міжнародних 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науково-практичних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конференцій, на яких щорічно були представлені більш як 160 доповідей.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Тези доповідей та матеріали досліджень, представлених на конференціях, опубліковані у збірках  Міжнародної 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науково-практичної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 «Сучасні проблеми геометричного моделювання» і збірках праць ТГАТА «Сучасні проблеми геометричного моделювання».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1997 р. за ініціативою В. М. Найдиша, вийшов перший випуск наукових праць ТДАТА «Прикладна геометрія та інженерна графіка», як наукового фахового видання, рекомендованого ВАК України.</a:t>
            </a:r>
          </a:p>
          <a:p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1017F9-01BE-4ACE-BA5D-E84907936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001" y="2752093"/>
            <a:ext cx="2152075" cy="30604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4EF387-8545-4CE4-B126-FB5BB5A76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283" y="3653500"/>
            <a:ext cx="2097206" cy="30604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3EB499-48A4-44BA-83B3-F6D5522568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655" y="2736239"/>
            <a:ext cx="2152075" cy="30726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1B6F45-0FDB-434A-9E7A-4EC24074B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9068" y="3616921"/>
            <a:ext cx="2097206" cy="30970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2B7F778-05FF-48D5-9D70-DBCD03BDBB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79" y="3274818"/>
            <a:ext cx="4772214" cy="306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5526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59260-9E3B-468C-8B2B-DD1194AF9DED}"/>
              </a:ext>
            </a:extLst>
          </p:cNvPr>
          <p:cNvSpPr txBox="1"/>
          <p:nvPr/>
        </p:nvSpPr>
        <p:spPr>
          <a:xfrm>
            <a:off x="0" y="180622"/>
            <a:ext cx="597182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27BD86-6272-4C1F-B022-A33707C4C356}"/>
              </a:ext>
            </a:extLst>
          </p:cNvPr>
          <p:cNvSpPr txBox="1"/>
          <p:nvPr/>
        </p:nvSpPr>
        <p:spPr>
          <a:xfrm>
            <a:off x="6161649" y="180622"/>
            <a:ext cx="2602523" cy="311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uk-UA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E1EA7B-A4DE-4A3C-9736-C98F281FB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925" y="129042"/>
            <a:ext cx="1798209" cy="25954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98E9129-A16B-42A2-893C-ABCD156EB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716" y="238044"/>
            <a:ext cx="1798209" cy="23774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397AE1-2AE3-49C6-9D55-27ABE0DEF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7716" y="2201074"/>
            <a:ext cx="1811036" cy="25954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B1FCDE-A487-43F5-AB59-6E9890F00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752" y="2048557"/>
            <a:ext cx="1811036" cy="24076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56314FD-EC7D-49E6-9613-3ED13D76C5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3402" y="3936748"/>
            <a:ext cx="1896020" cy="279221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80E0095-0EC1-4217-8DDA-77DF76B164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7790" y="3976883"/>
            <a:ext cx="1950889" cy="281659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D925EE9-0AFA-40C0-9A9D-53861A6D262C}"/>
              </a:ext>
            </a:extLst>
          </p:cNvPr>
          <p:cNvSpPr/>
          <p:nvPr/>
        </p:nvSpPr>
        <p:spPr>
          <a:xfrm>
            <a:off x="351692" y="365760"/>
            <a:ext cx="763875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та співавтор навчальних посібників</a:t>
            </a:r>
          </a:p>
          <a:p>
            <a:pPr algn="ctr"/>
            <a:endParaRPr lang="ru-RU" sz="1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Найдиш В. М.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Дискретне диференціювання : навч. посібник /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М. Найдиш, В. М. Верещага, А. В. Найдиш. - Мелітополь, 2007. - 114 с.</a:t>
            </a:r>
          </a:p>
          <a:p>
            <a:pPr algn="just"/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Найдиш В. М.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прикладної дискретної геометрії : навчальний посібник / В. М. Найдиш, В. М. Верещага, А. В. Найдиш, В. 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Малкіна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Мелітополь, 2007. - 193 с.</a:t>
            </a:r>
          </a:p>
          <a:p>
            <a:pPr algn="just"/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Найдиш В. М.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Дискретна інтерполяція : навчальний посібник /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М. Найдиш. - Мелітополь : Люкс, 2008. - 249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Інженерна та комп’ютерна графіка : підручник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навч.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В. Є. Михайленко,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М. Найдиш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Підкоритов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І. А.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Скидан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за ред. В. Є Михайленка. – К.: Вища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2000. – 342 с.: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Збірник задач з інженерної та комп’ютерної графіки : навч.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навч.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В. Є. Михайленко,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М. Найдиш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Підкоритов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І. А.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Скидан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за ред. В. Є. Михайленка. – К.: Вища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2002. – 159 с.: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Михайленко В. Є. Тлумачення термінів з прикладної геометрії, інженерної та комп’ютерної графіки / В. Є. Михайленко,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М. Найдиш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Урожай, 1998. – 196 с.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549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FC0C54-7B9E-4394-9719-AF4A7F22CA56}"/>
              </a:ext>
            </a:extLst>
          </p:cNvPr>
          <p:cNvSpPr/>
          <p:nvPr/>
        </p:nvSpPr>
        <p:spPr>
          <a:xfrm>
            <a:off x="164126" y="4385600"/>
            <a:ext cx="2908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3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технічних наук, професор Павло Павлович Карпуша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(1914 -1987)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B10670-6AB4-43C6-9739-33903A1EFB62}"/>
              </a:ext>
            </a:extLst>
          </p:cNvPr>
          <p:cNvSpPr/>
          <p:nvPr/>
        </p:nvSpPr>
        <p:spPr>
          <a:xfrm>
            <a:off x="3072570" y="101600"/>
            <a:ext cx="909685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Мелітопольського інституту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механізації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-кого господарства (1940), фронтовик, з 1946 р. пройшов професійний шлях від асистента кафедри ремонту машин до професора, завідувача кафедри «Сільськогосподарські машини». </a:t>
            </a:r>
          </a:p>
          <a:p>
            <a:pPr algn="just"/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Починаючи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1954 року, впродовж 33 років очолював кафедру «Сільськогосподарські машини». Під керівництвом проф. П. П. Карпуші виконувалися науково-</a:t>
            </a:r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дослідні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роботи (більше 60), до яких залучалися аспіранти та пошукувачі, з яких 12 успішно захистили дисертації. 	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напрямками науково-дослідної діяльності кафедри у ці роки були: </a:t>
            </a:r>
          </a:p>
          <a:p>
            <a:pPr marL="342900" indent="-342900" algn="just">
              <a:buFontTx/>
              <a:buChar char="-"/>
            </a:pP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удосконалення знарядь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додаткового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обробітку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грунту; </a:t>
            </a:r>
          </a:p>
          <a:p>
            <a:pPr marL="342900" indent="-342900" algn="just">
              <a:buFontTx/>
              <a:buChar char="-"/>
            </a:pP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робочого процесу і робочих органів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посівних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машин (зернових і кукурудзяних сівалок); </a:t>
            </a:r>
          </a:p>
          <a:p>
            <a:pPr marL="342900" indent="-342900" algn="just">
              <a:buFontTx/>
              <a:buChar char="-"/>
            </a:pP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робочих органів кукурудзозбиральних машин;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живлячих органів зернозбиральних машин.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Автор понад 100 наукових праць.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Нагороджений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орденами «Знак Пошани» (1961, 1966, 1971).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E106D2-1D1C-44E4-99AD-149A20F27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58" y="494154"/>
            <a:ext cx="2589580" cy="3891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0273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E03334-ED41-46F4-9A15-4F50443F6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540" y="347283"/>
            <a:ext cx="4065888" cy="52797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C3184F-3158-4210-BED8-DEEBF162B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957" y="347284"/>
            <a:ext cx="4730906" cy="37127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EF3B83-2B12-439E-B5DC-9F0D1F42FC52}"/>
              </a:ext>
            </a:extLst>
          </p:cNvPr>
          <p:cNvSpPr/>
          <p:nvPr/>
        </p:nvSpPr>
        <p:spPr>
          <a:xfrm>
            <a:off x="312099" y="3854548"/>
            <a:ext cx="707344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	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Карпуша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П.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Механико-технологические основы процесса работы питающих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початкоотделяющих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 кукурузоуборочных машин 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... д.т.н. / П. П. Карпуша 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ин-т с.-х. машиностроения.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-на-Дону, 1972. – 49 с.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218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7E7282-C779-467E-838B-4E2AFA74D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894" y="-63952"/>
            <a:ext cx="2499000" cy="362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066E7-66C4-4694-9916-A395E9C72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537" y="833299"/>
            <a:ext cx="2320569" cy="334699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FA022DE-B9F9-4FE5-A4A3-C0D81C08BD67}"/>
              </a:ext>
            </a:extLst>
          </p:cNvPr>
          <p:cNvSpPr/>
          <p:nvPr/>
        </p:nvSpPr>
        <p:spPr>
          <a:xfrm>
            <a:off x="182881" y="63745"/>
            <a:ext cx="785181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 П. П. Карпуші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Карпуша П. П.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производительности кукурузоуборочных машин по параметрам питающих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початкоотделяющих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 / П. П. Карпуша // Научные труды УСХА / УСХА. - К., 1973. - Вып. 100: Совершенствование рабочих органов сельскохозяйственных машин. –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3-6.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Карпуша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П.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обоснованию расстановки сошников и культиваторных лап на раме / П. П. Карпуша // Усовершенствование рабочих органов сельскохозяйственных машин : сб. науч. трудов / УСХА. - К., 1982. - С. 3-8.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Карпуша П. П.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некоторых параметров и оценочные показатели работы игольчатых дисков, применяемых для обработки защитных зон рядков пропашных культур / П. П. Карпуша, Н. В. Даценко // Механизация и электрификация сельского хозяйства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межвед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науч.-техн. сборник / УНИИМЭСХ.. – К., 1967. – Вып. 8 : Механизация обработки почвы и внесения удобрений. – С. 51-61.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Карпуша П. П.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 надежности работы и усовершенствования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початкоотделяющего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аппарата / П. П. Карпуша, И. С. Верещак // Конструирование и производство сельскохозяйственных машин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межвед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науч.-техн. сборник. – К., 1972. – Вып. 2. – С. 96-100.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73DA4D-D654-4ED5-B950-FA7E56A6E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7470" y="3086766"/>
            <a:ext cx="2389839" cy="31275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72D9C-CEC5-41F7-B7F0-AA73233EE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7114" y="3867921"/>
            <a:ext cx="2371550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63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7EEB57-3153-4A57-9DB0-064DBA5D6907}"/>
              </a:ext>
            </a:extLst>
          </p:cNvPr>
          <p:cNvSpPr/>
          <p:nvPr/>
        </p:nvSpPr>
        <p:spPr>
          <a:xfrm>
            <a:off x="225084" y="239151"/>
            <a:ext cx="8159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E735C8-DEEB-456C-9EF5-90CADC30E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19" y="239151"/>
            <a:ext cx="2932430" cy="3834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619BAA-AF91-47E8-8D9F-C67E9FA6D86C}"/>
              </a:ext>
            </a:extLst>
          </p:cNvPr>
          <p:cNvSpPr/>
          <p:nvPr/>
        </p:nvSpPr>
        <p:spPr>
          <a:xfrm>
            <a:off x="22578" y="4259995"/>
            <a:ext cx="343187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3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технічних наук, професор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Володимир Васильович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Овчаров 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(1936–2016)</a:t>
            </a:r>
            <a:endParaRPr lang="ru-UA" sz="23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54B967-E947-4326-A300-53A2E56B5727}"/>
              </a:ext>
            </a:extLst>
          </p:cNvPr>
          <p:cNvSpPr/>
          <p:nvPr/>
        </p:nvSpPr>
        <p:spPr>
          <a:xfrm>
            <a:off x="3751384" y="239151"/>
            <a:ext cx="821553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1974 р. біографія вченого невід’ємно зв’язана з МІМСГ.  Старший викладач, доцент, завідувач кафедри, декан факультету електрифікації сільського господарства, проректор з навчальної роботи. З 1994 року працював незмінним завідувачем кафедри теоретичної і загальної електротехніки.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його керівництвом захищені сім кандидатських дисертацій. Науковий доробок В. В. Овчарова – майже 80 опублікованих наукових праць, в тому числі монографія, 3 підручники з теоретичних основ електротехніки, практикум і посібник з інженерної діяльності, багато посібників з фізичних основ електротехніки, 16 авторських свідоцтв і патентів на винахід.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очолював науковий відділ електрифікації та автоматизації сільськогосподарського виробництва НДІ механізації землеробства півдня України ТДАТА. Був керівником науково-дослідної підпрограми «Технічний сервіс електрообладнання та ресурсоенергозбереження». Був фахівцем в галузі ресурсоенергозбереження при використанні електричної енергії в агропромисловому комплексі.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5957087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8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7EEB57-3153-4A57-9DB0-064DBA5D6907}"/>
              </a:ext>
            </a:extLst>
          </p:cNvPr>
          <p:cNvSpPr/>
          <p:nvPr/>
        </p:nvSpPr>
        <p:spPr>
          <a:xfrm>
            <a:off x="225084" y="239151"/>
            <a:ext cx="8159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61A20A-852C-4054-9DD7-CC874702DA65}"/>
              </a:ext>
            </a:extLst>
          </p:cNvPr>
          <p:cNvSpPr/>
          <p:nvPr/>
        </p:nvSpPr>
        <p:spPr>
          <a:xfrm>
            <a:off x="225084" y="239151"/>
            <a:ext cx="782163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доробок В. В. Овчарова </a:t>
            </a:r>
          </a:p>
          <a:p>
            <a:pPr algn="ctr"/>
            <a:endParaRPr lang="ru-RU" sz="1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Овчаров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тепловых режимов и методов тепловой защиты асинхронных электродвигателей: автореферат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канд.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 : 05.09.03 / В. В. Овчаров ; МЭИ. — М., 1973. — 32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Овчаров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Диагностирование электрооборудования сельскохозяйственных предприятий по параметрам эксплуатационных режимов: автореферат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… д-ра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 : 05.20.02 / В. В. Овчаров 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Челяб.гос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инженер. ун-т. — Челябинск, 1991. — 46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Овчаров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Эксплуатационные режимы работы и непрерывная диагностика электрических машин в сельскохозяйственном производстве: монография / В. В. Овчаров. – К.: Изд-во УСХА, 1990. – 166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Овчаров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Физико-математические основы электротехники /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Овчаров. — Саарбрюккен: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Lambert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256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Овчаров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Инженерная деятельность в сельском хозяйстве: практикум / В. В. Овчаров. – К., 1988. – 127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Овчаров В.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основи електротехніки: підручник /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Овчаров. – К.: Урожай, 1993. – 224 с.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95FA1B-D64F-4FB1-BCDA-3D95AE016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516" y="174717"/>
            <a:ext cx="2047400" cy="30804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DFF131-E0BD-4BE3-8A50-1C8B646F1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400" y="383314"/>
            <a:ext cx="1863167" cy="29240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367C3C-FF9A-4E41-AB8D-464604F31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6637" y="2846276"/>
            <a:ext cx="2087842" cy="309745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CDA4325-D111-41D1-B7E2-382F3F9273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2965" y="2237793"/>
            <a:ext cx="2030059" cy="29240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14E25B-F988-4B84-A87F-AD557EAFC8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4479" y="3811511"/>
            <a:ext cx="2008264" cy="287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38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2E21300-E7A6-4DC7-B2D0-91F629E89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05" y="471485"/>
            <a:ext cx="2682056" cy="352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5DFBB-D6B9-4242-82ED-6F019CE4A5FA}"/>
              </a:ext>
            </a:extLst>
          </p:cNvPr>
          <p:cNvSpPr txBox="1"/>
          <p:nvPr/>
        </p:nvSpPr>
        <p:spPr>
          <a:xfrm>
            <a:off x="0" y="4260178"/>
            <a:ext cx="33382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5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сільськогосподарських наук, професор </a:t>
            </a:r>
          </a:p>
          <a:p>
            <a:pPr algn="ctr"/>
            <a:r>
              <a:rPr lang="uk-UA" sz="225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Валентина Василівна Калитка</a:t>
            </a:r>
          </a:p>
          <a:p>
            <a:pPr algn="ctr"/>
            <a:r>
              <a:rPr lang="uk-UA" sz="225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(1946 - 2017)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8924A2-BB75-4144-98EF-9EA2A7B2C05D}"/>
              </a:ext>
            </a:extLst>
          </p:cNvPr>
          <p:cNvSpPr txBox="1"/>
          <p:nvPr/>
        </p:nvSpPr>
        <p:spPr>
          <a:xfrm>
            <a:off x="3222171" y="309489"/>
            <a:ext cx="8732924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 1995-2010 років Валентина Василівна працювала завідувачкою кафедри загального землеробства ТДАТУ. З 2008 року очолювала НДІ агротехнології та екології ТДАТУ.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У 1995 році захистила докторську дисертацію. Спираючись на особистий досвід наукової підготовки, Валентина Василівна продовжила дослідження, стала ідейним натхненником і лідером наукової школи «Ефективне використання антиоксидантів у виробництві та зберіганні сільськогосподарської продукції».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Згодом колектив школи визначив основні напрями наукових досліджень: 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   вивчення функціонування системи антиоксидантного захисту сільськогосподарської птиці; 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розробка комплексних антиоксидантів для захисту сільськогосподарських культур; 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розробка технології використання екологічно безпечних біоантиоксидантів при зберіганні плодоовочевої продукції; 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  розробка технології використання регуляторів росту і біодобрив у системі органічного землеробства.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uk-UA" sz="21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18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924A2-BB75-4144-98EF-9EA2A7B2C05D}"/>
              </a:ext>
            </a:extLst>
          </p:cNvPr>
          <p:cNvSpPr txBox="1"/>
          <p:nvPr/>
        </p:nvSpPr>
        <p:spPr>
          <a:xfrm>
            <a:off x="203200" y="116115"/>
            <a:ext cx="11751895" cy="7464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uk-UA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Успіхи наукового колективу школи представлені в численних дисертаційних роботах. Валентина Василівна змогла об’єднати колектив, знайти підхід до кожного дослідника, </a:t>
            </a:r>
          </a:p>
          <a:p>
            <a:pPr algn="just"/>
            <a:r>
              <a:rPr lang="uk-UA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спрямувати роботу на отримання якісного результату. Під  науковим керівництвом В. В. Калитки було захищено 4 докторських та 10 кандидатських дисертацій. </a:t>
            </a: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Плідна праця Валентини Василівни відзначена орденом Княгині Ольги ІІІ ступеня (2004 р.), знаком «Відмінник аграрної освіти та науки» ІІІ і ІІ ступенів (2002 р., 2009 р.), трудовою відзнакою «Знак Пошани» (2008 р.).</a:t>
            </a:r>
          </a:p>
          <a:p>
            <a:pPr algn="just"/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CAC2A8-B63D-4DB5-9BB7-4E01E91FE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437" y="2016274"/>
            <a:ext cx="8131125" cy="3115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5650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C6D3BF-E3A0-4C96-BCB1-04BEA565A227}"/>
              </a:ext>
            </a:extLst>
          </p:cNvPr>
          <p:cNvSpPr txBox="1"/>
          <p:nvPr/>
        </p:nvSpPr>
        <p:spPr>
          <a:xfrm>
            <a:off x="0" y="145143"/>
            <a:ext cx="11771086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54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ЯКЩО ВИ ВОЛОДІЄТЕ ЗНАННЯМИ, ДАЙТЕ ІНШИМ ЗАПАЛИТИ ВІД НЬОГО СВОЇ СВІТИЛЬНИКИ </a:t>
            </a:r>
          </a:p>
          <a:p>
            <a:pPr algn="ctr"/>
            <a:endParaRPr lang="ru-RU" sz="54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50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Томас Фуллер, історик</a:t>
            </a:r>
          </a:p>
        </p:txBody>
      </p:sp>
    </p:spTree>
    <p:extLst>
      <p:ext uri="{BB962C8B-B14F-4D97-AF65-F5344CB8AC3E}">
        <p14:creationId xmlns:p14="http://schemas.microsoft.com/office/powerpoint/2010/main" val="10714750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7B995-B11B-44B5-BBA2-214ECD58CED6}"/>
              </a:ext>
            </a:extLst>
          </p:cNvPr>
          <p:cNvSpPr/>
          <p:nvPr/>
        </p:nvSpPr>
        <p:spPr>
          <a:xfrm>
            <a:off x="110508" y="309490"/>
            <a:ext cx="780115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 В. В. Калитки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Герасько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дистанолу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силу росту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озимої пшениці / Т.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Герасько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Калитка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Наукові праці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Полтава, 2005. - Т. 4 (23): Сільськогосподарські науки. - С. 246-249.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Карпенко К.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біоенергетична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регулятора росту АКМ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помідора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М. Карпенко,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Калитка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Вісник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Причорномор'я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наук.-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журнал / МДАУ.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2013. - Вип. 1(71). – С. 122-128.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Калитка В.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регулятора роста АКМ на реализацию генетического потенциала интенсивных сортов озимой пшеницы в условиях Южной Степи Украины / В. В. Калитка, З. В. Золотухина //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Stiinta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agricola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Аграрная наука / Гос.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ун-т Молдовы. - Кишинев, 2013. - № 2(16). –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34-38.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Калитка В.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регулятора росту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різнокомпонентних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протруйників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пшениці озимої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Triticum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aestivum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L.) /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Калитка, Ю.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Кліпакова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Золотухіна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Науковий вісник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природокористування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 / НУБіП. – К., 2016. – Вип. 235. – С. 24-33.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681DC2-6902-4C51-9F6E-4150A079C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2" t="-614" r="-3750" b="50564"/>
          <a:stretch/>
        </p:blipFill>
        <p:spPr>
          <a:xfrm>
            <a:off x="9757084" y="179784"/>
            <a:ext cx="2324408" cy="34325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E16BC7-937C-4C5D-970A-17842DF120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000"/>
          <a:stretch/>
        </p:blipFill>
        <p:spPr>
          <a:xfrm>
            <a:off x="8022171" y="697232"/>
            <a:ext cx="2324408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18D5CC-D8D9-4A6B-85F6-5ED66A8B59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000"/>
          <a:stretch/>
        </p:blipFill>
        <p:spPr>
          <a:xfrm>
            <a:off x="7911663" y="3119511"/>
            <a:ext cx="2276677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2AE199-D2A1-447C-80D2-41F8B78E33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949"/>
          <a:stretch/>
        </p:blipFill>
        <p:spPr>
          <a:xfrm>
            <a:off x="9709353" y="2771159"/>
            <a:ext cx="2372139" cy="338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674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C4EC4B-A63D-483D-9662-700FDEA588A5}"/>
              </a:ext>
            </a:extLst>
          </p:cNvPr>
          <p:cNvSpPr txBox="1"/>
          <p:nvPr/>
        </p:nvSpPr>
        <p:spPr>
          <a:xfrm>
            <a:off x="1" y="4049687"/>
            <a:ext cx="34606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200" b="1" i="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Times New Roman" pitchFamily="18" charset="0"/>
            </a:endParaRPr>
          </a:p>
          <a:p>
            <a:pPr algn="ctr"/>
            <a:r>
              <a:rPr lang="ru-RU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Доктор </a:t>
            </a:r>
            <a:r>
              <a:rPr lang="uk-UA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технічних наук, член-кореспондент </a:t>
            </a:r>
            <a:r>
              <a:rPr lang="ru-RU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НААН </a:t>
            </a:r>
            <a:r>
              <a:rPr lang="uk-UA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України, професор</a:t>
            </a:r>
            <a:br>
              <a:rPr lang="uk-UA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</a:br>
            <a:r>
              <a:rPr lang="uk-UA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 Артур Сергійович Кушнарьов</a:t>
            </a:r>
          </a:p>
          <a:p>
            <a:pPr algn="ctr"/>
            <a:r>
              <a:rPr lang="uk-UA" sz="2200" b="1" i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(1935 – 2017)</a:t>
            </a:r>
            <a:endParaRPr lang="uk-UA" sz="22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9C778-95B1-4073-B277-EDB5F1A7E86A}"/>
              </a:ext>
            </a:extLst>
          </p:cNvPr>
          <p:cNvSpPr txBox="1"/>
          <p:nvPr/>
        </p:nvSpPr>
        <p:spPr>
          <a:xfrm>
            <a:off x="3271718" y="247208"/>
            <a:ext cx="875147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1963 року починається трудова діяльність А. С. Кушнарьова в стінах Мелітопольського інституту механізації сільського господарства. За п’ятдесят років своєї трудової діяльності в навчальному закладі, Артур Сергійович працював на посадах асистента, доцента, професора, завідуючого кафедрою, проректора з наукової роботи.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Визнання його наукових досягнень у галузі охорони ґрунтів відзначено ювілейною медаллю В. В. Докучаєва, заснованою Академією наук СРСР. Його розробки багаторазово відзначені срібними, бронзовими медалями та дипломами ВДНГ СРСР і України. Серія робіт з ґрунтозахисного землеробства і безпосередня організація впровадження цих технологій у степовій зоні України дозволили забути жителям півдня України найбільшу екологічну катастрофу тих років - пилові (або "чорні") бурі. За ці роботи А. С. Кушнарьов був нагороджений орденом "Знак пошани".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А. С. Кушнарьов - засновник ряду нових напрямків в аграрній науці: збирання зернових методом очісування та виготовлення регулярних волоконно-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оптичних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джгутів.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310324-3AC6-403D-960A-E82BE5593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17" y="422032"/>
            <a:ext cx="2417884" cy="355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79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99C778-95B1-4073-B277-EDB5F1A7E86A}"/>
              </a:ext>
            </a:extLst>
          </p:cNvPr>
          <p:cNvSpPr txBox="1"/>
          <p:nvPr/>
        </p:nvSpPr>
        <p:spPr>
          <a:xfrm>
            <a:off x="2844801" y="247208"/>
            <a:ext cx="8775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BB4114-D9B7-4F12-9AD0-06CC21275C5E}"/>
              </a:ext>
            </a:extLst>
          </p:cNvPr>
          <p:cNvSpPr/>
          <p:nvPr/>
        </p:nvSpPr>
        <p:spPr>
          <a:xfrm>
            <a:off x="0" y="46582"/>
            <a:ext cx="119856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А. С.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Кушнарьовим обґрунтовано механіко-технологічні основи обробітку грунту, створено типорозмірний ряд робочих органів для ґрунтозахисної технології, більшість з яких поставлено на виробництво на машинобудівних заводах України. 	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Під керівництвом вченого підготовлено 4 доктори та 23 кандидати наук. Він автор понад 200 наукових статей, монографій, довідників, авторських свідоцтв. А. С. Кушнарьов відомий не тільки як вчений у галузі землеробської механіки, але і як організатор Всесоюзних і міжнародних конференцій по гострим проблемам хліборобської механіки.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Засновник і керівник «Мелітопольської школи землеробської механіки». Розвиток наукової школи А. С. Кушнарьова привів до того, що в 80-і роки Всесоюзні конференції з землеробської механіки перемістилися з Москви у м. Мелітополь. Представники практично всіх республік СРСР і великих наукових центрів неодноразово брали участь в роботі цих конференцій.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959578-BDD2-4D74-8719-E55DB615C7E1}"/>
              </a:ext>
            </a:extLst>
          </p:cNvPr>
          <p:cNvSpPr/>
          <p:nvPr/>
        </p:nvSpPr>
        <p:spPr>
          <a:xfrm>
            <a:off x="168812" y="3972291"/>
            <a:ext cx="7033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8623A-D04F-4B4B-A35C-21FBEE1BB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63" y="3697631"/>
            <a:ext cx="2190196" cy="30638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7581B-9DC5-4EEB-ACF6-F5D8B6A7A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37" y="3732672"/>
            <a:ext cx="2200847" cy="3045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64BBDB-1349-40E5-A9CB-A6F8C4925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426" y="3732672"/>
            <a:ext cx="2170396" cy="30787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6CC1755-FB48-4B0B-BB94-FA5619161A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037" y="3697631"/>
            <a:ext cx="2229147" cy="30787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9D1DCB-747B-4BBA-816F-459F576FD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3826" y="3697632"/>
            <a:ext cx="2128204" cy="307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97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2" y="-12423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99C778-95B1-4073-B277-EDB5F1A7E86A}"/>
              </a:ext>
            </a:extLst>
          </p:cNvPr>
          <p:cNvSpPr txBox="1"/>
          <p:nvPr/>
        </p:nvSpPr>
        <p:spPr>
          <a:xfrm>
            <a:off x="2844801" y="247208"/>
            <a:ext cx="8775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BB4114-D9B7-4F12-9AD0-06CC21275C5E}"/>
              </a:ext>
            </a:extLst>
          </p:cNvPr>
          <p:cNvSpPr/>
          <p:nvPr/>
        </p:nvSpPr>
        <p:spPr>
          <a:xfrm>
            <a:off x="6400800" y="616540"/>
            <a:ext cx="4839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52990F-00C1-46F9-A71C-BD39EA0EABD3}"/>
              </a:ext>
            </a:extLst>
          </p:cNvPr>
          <p:cNvSpPr/>
          <p:nvPr/>
        </p:nvSpPr>
        <p:spPr>
          <a:xfrm>
            <a:off x="251536" y="247209"/>
            <a:ext cx="760233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доробок А. С. Кушнарьова </a:t>
            </a:r>
          </a:p>
          <a:p>
            <a:pPr algn="ctr"/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Кушнарев А. 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технологических систем первичной обработки мелкодолинных закочкаренных лугов Центральной Якутии : автореферат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канд.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  / А. С. Кушнарев; ВСХИЗО. - М., 1964. - 24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Кушнарев А. 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Механико-технологические основы процесса воздействия рабочих органов почвообрабатывающих машин и орудий на почву: автореферат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д-ра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 : 05.20.01 / А. С. Кушнарев; ЧИМЭСХ. - Челябинск, 1981. - 50 с.</a:t>
            </a:r>
          </a:p>
          <a:p>
            <a:pPr algn="just"/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Кушнарев А. 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рыхлительных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рабочих органов культиваторов / А. С. Кушнарев. - К., 1979. - 20 с.	    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Довідник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сільськогосподарських машин / В. І. Кочев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С. Кушнарьов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Роговий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[та ін.]; за ред. В. І.  Кочева. - К.: Урожай, 1985. - 311 c.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Кушнарев А.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новое почвообрабатывающее орудие, обеспечивающее переход от традиционной технологии производства сельскохозяйственной продукции к энергосберегающей технологии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No-till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А. С. Кушнарев. - Белая Церковь, 2010. - 60 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080FE7-7334-45C7-A041-11B815710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678" y="58433"/>
            <a:ext cx="2145978" cy="29019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041377-B94A-459B-B8C5-1DDB3BB6C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668" y="270982"/>
            <a:ext cx="2145978" cy="29019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88FB01-6920-4B31-9800-BF621248E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1439" y="2386510"/>
            <a:ext cx="1855614" cy="25971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36B4CA-1E1D-4537-A283-12061C20E54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29" t="4759" r="17747" b="13042"/>
          <a:stretch/>
        </p:blipFill>
        <p:spPr>
          <a:xfrm>
            <a:off x="8015189" y="1811093"/>
            <a:ext cx="1899138" cy="26409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4B9DF7-A58A-4305-B2D3-615F41CA3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3962" y="3842158"/>
            <a:ext cx="2121592" cy="29141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EB4365-B5DB-4AAD-B0AA-9C5ABC380E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5554" y="3756821"/>
            <a:ext cx="2116354" cy="599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68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08322-E438-4600-A333-54922CE7B421}"/>
              </a:ext>
            </a:extLst>
          </p:cNvPr>
          <p:cNvSpPr/>
          <p:nvPr/>
        </p:nvSpPr>
        <p:spPr>
          <a:xfrm>
            <a:off x="253218" y="492369"/>
            <a:ext cx="5528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B05DE0-6AAD-404F-A18F-1E9C6EA4EE27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D0364C-E289-445B-86EB-AF0262A20A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868"/>
          <a:stretch/>
        </p:blipFill>
        <p:spPr>
          <a:xfrm>
            <a:off x="283736" y="515605"/>
            <a:ext cx="2480527" cy="328267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F983B9-B1BB-47C0-B656-9D794D5D76FA}"/>
              </a:ext>
            </a:extLst>
          </p:cNvPr>
          <p:cNvSpPr/>
          <p:nvPr/>
        </p:nvSpPr>
        <p:spPr>
          <a:xfrm>
            <a:off x="0" y="3924886"/>
            <a:ext cx="30479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Кандидат технічних </a:t>
            </a:r>
          </a:p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наук, професор </a:t>
            </a:r>
          </a:p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Федір Юхимович</a:t>
            </a:r>
          </a:p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Ялпачик </a:t>
            </a:r>
          </a:p>
          <a:p>
            <a:pPr algn="ctr"/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(1947-2017)</a:t>
            </a:r>
          </a:p>
          <a:p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15F043-20E8-4D6A-986F-7944F6D9A033}"/>
              </a:ext>
            </a:extLst>
          </p:cNvPr>
          <p:cNvSpPr/>
          <p:nvPr/>
        </p:nvSpPr>
        <p:spPr>
          <a:xfrm>
            <a:off x="3047999" y="267286"/>
            <a:ext cx="820615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трудову діяльність у МІМСГ розпочав  у 1967 р. на посаді лаборанта кафедри деталей машин. У 1979 році Ялпачик Федір Юхимович захистив кандидатську дисертацію. </a:t>
            </a:r>
          </a:p>
          <a:p>
            <a:pPr algn="just"/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Період з 1980 по 1998 рік пов’язаний з роботою Федора Юхимовича на кафедрі «Механізація тваринницьких ферм». Він займався науковими дослідженнями за напрямком механізації приготування кормів, зокрема удосконаленням машин для їх подрібнення. </a:t>
            </a:r>
          </a:p>
          <a:p>
            <a:pPr algn="just"/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вересні 1998 року Федір Юхимович був призначений завідувачем кафедри «Механізація переробки і зберігання сільськогосподарської продукції», яка в 2005 році була перейменована в кафедру «Обладнання переробних і харчових виробництв».</a:t>
            </a:r>
          </a:p>
          <a:p>
            <a:pPr algn="just"/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Загальний стаж його науково-педагогічної діяльності складає 42 роки, упродовж яких ним написано та видано близько 200 наукових та науково-методичних робіт. Автор 12 підручників і навчальних посібників, 45 авторських свідоцтв і патентів. </a:t>
            </a:r>
          </a:p>
          <a:p>
            <a:pPr algn="just"/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Під його керівництвом захищено 4 кандидатських дисертації, спрямовані на вдосконалення параметрів роботи обладнання переробних і харчових виробництв.</a:t>
            </a:r>
          </a:p>
        </p:txBody>
      </p:sp>
    </p:spTree>
    <p:extLst>
      <p:ext uri="{BB962C8B-B14F-4D97-AF65-F5344CB8AC3E}">
        <p14:creationId xmlns:p14="http://schemas.microsoft.com/office/powerpoint/2010/main" val="373433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08322-E438-4600-A333-54922CE7B421}"/>
              </a:ext>
            </a:extLst>
          </p:cNvPr>
          <p:cNvSpPr/>
          <p:nvPr/>
        </p:nvSpPr>
        <p:spPr>
          <a:xfrm>
            <a:off x="253218" y="492369"/>
            <a:ext cx="5528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52B067-F432-449F-AC3A-7777C5038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763" y="142406"/>
            <a:ext cx="1971635" cy="27123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834DDF-8655-4396-83B0-F4C7CB037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9259" y="218034"/>
            <a:ext cx="2170271" cy="30948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B6E539-0A54-4991-B746-B42FCC083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1063" y="2330862"/>
            <a:ext cx="2016132" cy="2579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3DEFD4-6930-4660-98CC-EADA835C3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7026" y="1765480"/>
            <a:ext cx="1924939" cy="30091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7ABDCD-36A7-474A-B9C0-6EE7ACB347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8526" y="3771116"/>
            <a:ext cx="1971635" cy="27794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2C69AC-4941-430E-AA0F-684780BC31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7229" y="3970894"/>
            <a:ext cx="2170271" cy="277690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B86035-A5FC-4A2F-93E3-DBA2AC4A916D}"/>
              </a:ext>
            </a:extLst>
          </p:cNvPr>
          <p:cNvSpPr/>
          <p:nvPr/>
        </p:nvSpPr>
        <p:spPr>
          <a:xfrm>
            <a:off x="322470" y="307426"/>
            <a:ext cx="737898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доробок Ф. Ю. Ялпачика</a:t>
            </a:r>
            <a:endParaRPr lang="ru-RU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Ялпачик Ф. 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рисовой соломы на корм / Ф. Е. Ялпачик, Г. С. Ялпачик. - М. : Агропромиздат, 1988. - 62 с. : ил.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Кормодробилки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конструкция, расчет /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Е. Ялпачик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С. Ялпачик, Н. 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Крыжачковский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Н. Кюрчев; под ред.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С. Ялпачик. – Запорожье, Коммунар, 1992. – 290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плодоовочевої продукції: навч. посібник / О. В. Дацишин, О. В. Гвоздєв,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Ю. Ялпачик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П. Рогач; за ред. О.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Дацишина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Мета, 2003. – 288 с.: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обладнання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продукції тваринництва: навч. посібник / О. В. Гвоздєв,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Ю. Ялпачик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П. Рогач, Л. М. Кюрчева; за ред. О.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Гвоздєва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2004. – 420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галузі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агропромислового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комплексу: підручник / О. В. Гвоздєв,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Ю. Ялпачик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П. Рогач,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М. Сердюк –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освіта, 2006. – 479 с.: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Монтаж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пусковалагодження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обладнання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навч. посібник /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Ю. Ялпачик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 П. Ломейко, В. О. Олексієнко, В. Г. Циб. – Мелітополь: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ММД, 2009. – 156 с.</a:t>
            </a:r>
          </a:p>
        </p:txBody>
      </p:sp>
    </p:spTree>
    <p:extLst>
      <p:ext uri="{BB962C8B-B14F-4D97-AF65-F5344CB8AC3E}">
        <p14:creationId xmlns:p14="http://schemas.microsoft.com/office/powerpoint/2010/main" val="32047594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8BE71F0-4B1A-4204-86DF-E8739E54FD7D}"/>
              </a:ext>
            </a:extLst>
          </p:cNvPr>
          <p:cNvSpPr/>
          <p:nvPr/>
        </p:nvSpPr>
        <p:spPr>
          <a:xfrm>
            <a:off x="3102661" y="0"/>
            <a:ext cx="882205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наукових досліджень В. А. Дідура – надійність сільськогосподарських гідроприводів та </a:t>
            </a:r>
            <a:r>
              <a:rPr lang="uk-UA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енергоресурсозбереження</a:t>
            </a:r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технологічних процесах АПК України. Наукові праці Володимира Аксентійовича в цій галузі відомі не тільки в Україні, а і за її межами. Свідченням цього є те, що він довгий час забезпечував наукове і організаційне керівництво міжнародної науково-виробничої системи «Ремгідропривод», яка об'єднувала науковців, спеціалізовані заводи та науково-виробничі фірми 8 держав, задіяні з ремонтом гідроагрегатів.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Засновник науково</a:t>
            </a:r>
            <a:r>
              <a:rPr lang="uk-UA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школи «Ресурсозбереження в технологічних процесах АПК». Завдяки особистим якостям та авторитету Володимира Аксентійовича був сформований колектив науковців, який працював в напрямку розробки гідроприводів сільськогосподарської техніки, технологічних та технічних основ впровадження нетрадиційних джерел енергії, очищення паливно-мастильних матеріалів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Володимир Аксентійович - автор понад 300 наукових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праць, понад 50 авторських свідоцтв та патентів. Під керівництвом </a:t>
            </a: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А. Дідура захищено 14 дисертацій, з них 2 докторські.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317DF2-E95A-433E-90D6-CB91641F09F0}"/>
              </a:ext>
            </a:extLst>
          </p:cNvPr>
          <p:cNvSpPr/>
          <p:nvPr/>
        </p:nvSpPr>
        <p:spPr>
          <a:xfrm>
            <a:off x="0" y="4164037"/>
            <a:ext cx="310266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Доктор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наук,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Володимир Аксентійович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Дідур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Times New Roman" panose="02020603050405020304" pitchFamily="18" charset="0"/>
              </a:rPr>
              <a:t>(1943-2020)</a:t>
            </a:r>
          </a:p>
          <a:p>
            <a:pPr algn="ctr"/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704D69-2640-4BB6-AF00-5A9EE38AC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64" y="414667"/>
            <a:ext cx="2427410" cy="3488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7251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FC15057-C413-4042-8DEC-5989781BD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194" y="242668"/>
            <a:ext cx="1724413" cy="23881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EAF87A-55DD-46C1-B331-A875079734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56" t="5687" r="18909" b="12713"/>
          <a:stretch/>
        </p:blipFill>
        <p:spPr>
          <a:xfrm>
            <a:off x="10001541" y="2272788"/>
            <a:ext cx="1724412" cy="25763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E2817F-583B-46F9-944E-0AA2A20F1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3409" y="242668"/>
            <a:ext cx="1766024" cy="247114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02920D-63AF-4555-9482-C72B91C6D670}"/>
              </a:ext>
            </a:extLst>
          </p:cNvPr>
          <p:cNvSpPr/>
          <p:nvPr/>
        </p:nvSpPr>
        <p:spPr>
          <a:xfrm>
            <a:off x="282568" y="323558"/>
            <a:ext cx="746514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та співавтор підручників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Исаев А. П. Гидравлика и гидромеханизация сельскохозяйственных процессов / А. П. Исаев, В. И. Сергеев,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Дидур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Агропромиздат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1990. – 400 с. - ( Учебники и учебные пособия для студентов вузов).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Гідравліка,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гідропневмопривод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Дідур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.]; за ред. В. А. Дідура.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Запоріжжя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2005. - 464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Дидур В.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Гидроаэромеханика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ее использование в энергетике АПК: учеб. пособие / В. А. Дидур, Л. И. Грачева, Н. Н. Радул, А. Н. Орел. - М., 2008. - 391 с.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Гідравліка та її використання в агропромисловому комплексі: підручник /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Дідур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 ; за ред. В. А. Дідура. -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2008. - 577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Дідур В.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/ В. А. Дідур, М. І. Стручаєв; за ред. В. А. Дідура. -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2008. - 233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Кюрчев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АПК: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/ В.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Кюрчев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Дідур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Грачова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2012. - 416 с.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1F3E40-CD1F-4F8B-A437-6A0E3F617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8182" y="3951507"/>
            <a:ext cx="1917895" cy="2723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B29DDC-958F-4AF5-886D-62D0A701D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1192" y="2213000"/>
            <a:ext cx="1993558" cy="25763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8759B6-D972-4846-9D32-E86C186391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250" y="3951507"/>
            <a:ext cx="1917895" cy="27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46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C32EFA-277C-4CE1-A057-39C64AFF9434}"/>
              </a:ext>
            </a:extLst>
          </p:cNvPr>
          <p:cNvSpPr/>
          <p:nvPr/>
        </p:nvSpPr>
        <p:spPr>
          <a:xfrm>
            <a:off x="703385" y="436099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UA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B5A017-125B-4547-A137-96731D0BE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824" y="153547"/>
            <a:ext cx="2304488" cy="30177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70CA0-58D2-434E-97DC-64DFEBBDF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879" y="2815916"/>
            <a:ext cx="2717811" cy="37304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5A91F4-5608-42D8-AB92-1073E2536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1745" y="960175"/>
            <a:ext cx="2566083" cy="371148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5B1B12-FCA1-4EC7-BF45-8CB2E908B9CE}"/>
              </a:ext>
            </a:extLst>
          </p:cNvPr>
          <p:cNvSpPr/>
          <p:nvPr/>
        </p:nvSpPr>
        <p:spPr>
          <a:xfrm>
            <a:off x="187570" y="253218"/>
            <a:ext cx="73450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 В. А. Дідура </a:t>
            </a:r>
          </a:p>
          <a:p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Дідур В.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 розвитку виробництва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рицини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 / В. А. Дідур // Праці ТДАТА. – Мелітополь, 2000. – Вип. 1, т. 14. – С. 3-9.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Дідур В.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і дослідження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фізико-механічних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властивостей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рицини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В. А. Дідур, К. В. Зубкова // Праці ТДАТА: наук.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вид. / ТДАТА. – Мелітополь, 2004. – Вип. 19. – С. 22-28.</a:t>
            </a:r>
          </a:p>
          <a:p>
            <a:pPr algn="just"/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Дідур В.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біоенергетичної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рицини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А. Дідур //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Агрономія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Сервіс. - 2010.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55-59.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Дідур В.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Рицина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/ В. А. Дідур,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Троїцька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Агрономія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Сервіс. - 2010.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54-59.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Дідур В.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біоенергетичної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рицини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В. А. Дідур // Основи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продуктивності сільськогосподарських культур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технологій вирощування : зб. наук.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Уманьський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ДАУ. - Умань, 2008. - С. 540-547.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Дидур В.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детоксикации семян клещевины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инфрокрасным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облучением / В. А. Дидур // Праці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Таврійського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ТДАТУ.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- Вип. 10, т. 10. - С. 174-178.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9126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C32EFA-277C-4CE1-A057-39C64AFF9434}"/>
              </a:ext>
            </a:extLst>
          </p:cNvPr>
          <p:cNvSpPr/>
          <p:nvPr/>
        </p:nvSpPr>
        <p:spPr>
          <a:xfrm>
            <a:off x="703385" y="436099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UA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5B1B12-FCA1-4EC7-BF45-8CB2E908B9CE}"/>
              </a:ext>
            </a:extLst>
          </p:cNvPr>
          <p:cNvSpPr/>
          <p:nvPr/>
        </p:nvSpPr>
        <p:spPr>
          <a:xfrm>
            <a:off x="407963" y="805431"/>
            <a:ext cx="6737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6B0A14-027E-420E-8C24-A9E5D18B05A9}"/>
              </a:ext>
            </a:extLst>
          </p:cNvPr>
          <p:cNvSpPr txBox="1"/>
          <p:nvPr/>
        </p:nvSpPr>
        <p:spPr>
          <a:xfrm>
            <a:off x="407963" y="1267096"/>
            <a:ext cx="10782551" cy="1200329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uk-UA" sz="7200" b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ДЯКУЄМО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301848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72E07AD-8F70-4FDE-8C78-5CFF09503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29" y="163907"/>
            <a:ext cx="2722021" cy="3716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6E54C5-56AE-41AD-BCB4-2FB79BEC9063}"/>
              </a:ext>
            </a:extLst>
          </p:cNvPr>
          <p:cNvSpPr txBox="1"/>
          <p:nvPr/>
        </p:nvSpPr>
        <p:spPr>
          <a:xfrm>
            <a:off x="150056" y="4044769"/>
            <a:ext cx="3387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23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Batang" panose="02030600000101010101" pitchFamily="18" charset="-127"/>
            </a:endParaRPr>
          </a:p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</a:rPr>
              <a:t>Доктор технічних наук, професор</a:t>
            </a:r>
          </a:p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</a:rPr>
              <a:t>Андрій Овер’янович Василенко</a:t>
            </a:r>
          </a:p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</a:rPr>
              <a:t>(1891 - 1963)</a:t>
            </a:r>
          </a:p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4602B-F3C8-4A97-BC37-F75046730A4B}"/>
              </a:ext>
            </a:extLst>
          </p:cNvPr>
          <p:cNvSpPr txBox="1"/>
          <p:nvPr/>
        </p:nvSpPr>
        <p:spPr>
          <a:xfrm>
            <a:off x="3687451" y="0"/>
            <a:ext cx="835449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«Сільськогосподарські машини» Мелітопольського інституту інженерів–механіків сільського господарства ім. ОДПУ  (1934) і її перший завідувач.</a:t>
            </a:r>
          </a:p>
          <a:p>
            <a:pPr algn="just"/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Василенко був одним </a:t>
            </a:r>
            <a:r>
              <a:rPr lang="uk-UA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фундаторів створення в 1929 р. у Харкові Українського науково-дослідного інституту сільськогосподарського машинобудування з філіалом у Києві та у 1930 р. – Українського науково-дослідного інституту механізації сільського господарства.</a:t>
            </a:r>
          </a:p>
          <a:p>
            <a:pPr algn="just"/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 з науковою роботою А. О. Василенко, починаючи з 1924 р., викладав у різних вищих навчальних закладах, систематично займався науково-педагогічною діяльністю.</a:t>
            </a:r>
          </a:p>
          <a:p>
            <a:pPr algn="just"/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 підготував 35 кандидатів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 наук, одного доктора сільськогосподарських наук.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150 наукових праць. 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праці присвячені теоретичним і експериментальним дослідженням, здебільшого в галузі технології обробки ґрунту, збиранню цукрових буряків, сортуванню зернових сумішей.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968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1CF483D-9312-4058-A372-C7965EFD9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7" y="422030"/>
            <a:ext cx="2507229" cy="3406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97A7C5D-CC78-4CAB-8FF9-AF557F0E3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457" y="2991964"/>
            <a:ext cx="2507229" cy="3664980"/>
          </a:xfrm>
          <a:prstGeom prst="rect">
            <a:avLst/>
          </a:prstGeom>
          <a:ln>
            <a:solidFill>
              <a:srgbClr val="A91B2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4A53B822-6CA9-48F5-87A5-1BFA5105D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285" y="3160761"/>
            <a:ext cx="2507229" cy="358630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383F50-9C5A-44BD-BF9C-E462C2DC3BE1}"/>
              </a:ext>
            </a:extLst>
          </p:cNvPr>
          <p:cNvSpPr txBox="1"/>
          <p:nvPr/>
        </p:nvSpPr>
        <p:spPr>
          <a:xfrm>
            <a:off x="271937" y="4037428"/>
            <a:ext cx="581357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Василенко А. 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Исследование режущих аппаратов свеклоуборочных машин / А. А. Василенко // Научные записки / МИИМСХ. – Х. ; К., 1938.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1. – С. 30-53.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Василенко А. 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теории почвообрабатывающих машин / А. А. Василенко, С. Б.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Зелигман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// Научные записки / МИИМСХ. – Х. ; К., 1938.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1. – С. 3-30. </a:t>
            </a: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D736F7-889A-45C4-A0FA-828362CB3ADA}"/>
              </a:ext>
            </a:extLst>
          </p:cNvPr>
          <p:cNvSpPr/>
          <p:nvPr/>
        </p:nvSpPr>
        <p:spPr>
          <a:xfrm>
            <a:off x="2897945" y="422030"/>
            <a:ext cx="865163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Академіка АН УРСР А. О. Василенко по праву вважають одним із засновників радянської школи сільськогосподарського машинобудування,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великим організатором науки на Україні. </a:t>
            </a:r>
          </a:p>
          <a:p>
            <a:pPr algn="just"/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Розвиваючи традиції своїх вчителів, А. О. Василенко створив наукову школу зі своїм творчим почерком, своїм особливим ставленням до реалізації конструкторського задуму. </a:t>
            </a:r>
          </a:p>
        </p:txBody>
      </p:sp>
    </p:spTree>
    <p:extLst>
      <p:ext uri="{BB962C8B-B14F-4D97-AF65-F5344CB8AC3E}">
        <p14:creationId xmlns:p14="http://schemas.microsoft.com/office/powerpoint/2010/main" val="660240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D736F7-889A-45C4-A0FA-828362CB3ADA}"/>
              </a:ext>
            </a:extLst>
          </p:cNvPr>
          <p:cNvSpPr/>
          <p:nvPr/>
        </p:nvSpPr>
        <p:spPr>
          <a:xfrm>
            <a:off x="2678057" y="1143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422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627EF67-FAD3-4855-9298-3C9D1C53D3C0}"/>
              </a:ext>
            </a:extLst>
          </p:cNvPr>
          <p:cNvSpPr/>
          <p:nvPr/>
        </p:nvSpPr>
        <p:spPr>
          <a:xfrm>
            <a:off x="154744" y="4486148"/>
            <a:ext cx="377014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сільськогосподарських 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наук, професор 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Яким Якимович 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Вербін</a:t>
            </a:r>
          </a:p>
          <a:p>
            <a:pPr algn="ctr"/>
            <a:r>
              <a:rPr lang="ru-RU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(1898 – 1959)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FBEDD30-95C5-4EB4-8685-4150C977E918}"/>
              </a:ext>
            </a:extLst>
          </p:cNvPr>
          <p:cNvSpPr/>
          <p:nvPr/>
        </p:nvSpPr>
        <p:spPr>
          <a:xfrm>
            <a:off x="4079629" y="114329"/>
            <a:ext cx="8213971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 і перший завідувач кафедри землеробства з основами ґрунтознавства Мелітопольського інституту  інженерів-механіків сільського господарства (1934-1941 рр.).</a:t>
            </a:r>
          </a:p>
          <a:p>
            <a:pPr algn="just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Вивчав методи боротьби з посухою в степу України, проблеми снігозатримання і кулісних парів, розробляв агротехнічні заходи отримання високих врожаїв с.-г. культур (озимої пшениці, кукурудзи, цукрового сорго тощо). </a:t>
            </a:r>
          </a:p>
          <a:p>
            <a:pPr algn="just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1935-1937 рр. Я. Я. Вербін 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займався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впровадженням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високоврожайної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засухостійкої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продоволь-чої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кормової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культури – негритянське просо - в </a:t>
            </a:r>
            <a:r>
              <a:rPr lang="ru-RU" sz="2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посуш-ливому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степу півдня України</a:t>
            </a:r>
          </a:p>
          <a:p>
            <a:pPr algn="just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7 лютого 1939 р. Президія Верховної Ради СРСР нагородила Якима Якимовича Вербіна орденом Трудового Червоного Прапора за науково-дослідну роботу по новим культурам. Це був перший орденоносець нашого навчального закладу. Вдвічі приємніше те, що нагорода була за наукові досягнення.</a:t>
            </a:r>
          </a:p>
          <a:p>
            <a:endParaRPr lang="ru-RU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66D01C-7484-4D81-85BC-0994AA257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37" y="295762"/>
            <a:ext cx="3207434" cy="4008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8852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D736F7-889A-45C4-A0FA-828362CB3ADA}"/>
              </a:ext>
            </a:extLst>
          </p:cNvPr>
          <p:cNvSpPr/>
          <p:nvPr/>
        </p:nvSpPr>
        <p:spPr>
          <a:xfrm>
            <a:off x="2678057" y="1143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3F79D1-DC7B-4942-ACA8-D5C21103D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10" y="277000"/>
            <a:ext cx="3212870" cy="456020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3F4EC5-4F7C-4D12-B43A-CEA007B7E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031" y="1374520"/>
            <a:ext cx="2706859" cy="4755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BD1E0B-BEDB-490C-97FB-B8E979499AD0}"/>
              </a:ext>
            </a:extLst>
          </p:cNvPr>
          <p:cNvSpPr/>
          <p:nvPr/>
        </p:nvSpPr>
        <p:spPr>
          <a:xfrm>
            <a:off x="225084" y="4986571"/>
            <a:ext cx="768096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 	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Вербин А. 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Указания по посеву и уходу за негритянским просом на 1938 год / А. А. Вербин. – Мелитополь, 1938. – 24 с.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Вербин А. 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Засуха и борьба с ней в степи Украины /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Вербин. – Одесса : Одесское областное изд-во, 1948. – 162 с. 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DB699B-66A4-417D-9053-02B9ED53389A}"/>
              </a:ext>
            </a:extLst>
          </p:cNvPr>
          <p:cNvSpPr/>
          <p:nvPr/>
        </p:nvSpPr>
        <p:spPr>
          <a:xfrm>
            <a:off x="4712676" y="277000"/>
            <a:ext cx="7174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	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4624B2-DD8F-49A2-AB4C-C8792019C5E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20108" y="956191"/>
            <a:ext cx="2300737" cy="345673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6403D0-23D6-419A-AD2C-CB94524B0E40}"/>
              </a:ext>
            </a:extLst>
          </p:cNvPr>
          <p:cNvSpPr/>
          <p:nvPr/>
        </p:nvSpPr>
        <p:spPr>
          <a:xfrm>
            <a:off x="407962" y="3705998"/>
            <a:ext cx="4304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D67DC2-8219-4CED-B77E-A8C683DEDD23}"/>
              </a:ext>
            </a:extLst>
          </p:cNvPr>
          <p:cNvSpPr/>
          <p:nvPr/>
        </p:nvSpPr>
        <p:spPr>
          <a:xfrm>
            <a:off x="5120108" y="277001"/>
            <a:ext cx="5754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 наукові  праці Я. Я. Вербіна</a:t>
            </a:r>
          </a:p>
        </p:txBody>
      </p:sp>
    </p:spTree>
    <p:extLst>
      <p:ext uri="{BB962C8B-B14F-4D97-AF65-F5344CB8AC3E}">
        <p14:creationId xmlns:p14="http://schemas.microsoft.com/office/powerpoint/2010/main" val="3171459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D736F7-889A-45C4-A0FA-828362CB3ADA}"/>
              </a:ext>
            </a:extLst>
          </p:cNvPr>
          <p:cNvSpPr/>
          <p:nvPr/>
        </p:nvSpPr>
        <p:spPr>
          <a:xfrm>
            <a:off x="2678057" y="1143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4C856F-4F8E-4E8A-9F2D-5EF4A2ACA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542" y="1169126"/>
            <a:ext cx="2383847" cy="34689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B0F8-FB2D-493A-A460-FF8AC92E2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124" y="3094506"/>
            <a:ext cx="2517866" cy="34933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DEE84F-A4CA-4084-A038-AAFC457D4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2274" y="1193512"/>
            <a:ext cx="2517867" cy="355427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4E079B-3530-4C27-B8FF-B3E3DA178BC9}"/>
              </a:ext>
            </a:extLst>
          </p:cNvPr>
          <p:cNvSpPr/>
          <p:nvPr/>
        </p:nvSpPr>
        <p:spPr>
          <a:xfrm>
            <a:off x="5219114" y="270182"/>
            <a:ext cx="6972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F4D115-79BC-49B7-9906-7549E2F62781}"/>
              </a:ext>
            </a:extLst>
          </p:cNvPr>
          <p:cNvSpPr/>
          <p:nvPr/>
        </p:nvSpPr>
        <p:spPr>
          <a:xfrm>
            <a:off x="407963" y="1193512"/>
            <a:ext cx="520001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Book Antiqua" panose="02040602050305030304" pitchFamily="18" charset="0"/>
              </a:rPr>
              <a:t>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Вербин А. 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истоков отечественной агрономии / А. А. Вербин. – М.: Советская наука, 1955. - 124 с. : рис.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Земледелие : учебник для агрономических факультетов /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Вербин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[и др.]. – М.: Государственное из-во сельскохозяйственной литературы, 1956. - 272 с. - (Учебники и учеб. пособия для высших сельскохозяйственных учебных заведений).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Вербин А. 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Очерки по развитию отечественной агрономии: (введение в агрономию) / А. А. Вербин. – М.: Советская наука, 1958. - 262 с. : рис., табл.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9046D4-D2B1-4E58-9142-E2D1D12E1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3015" y="270183"/>
            <a:ext cx="6579143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51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321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A499B7-014E-4127-A541-11F2A3324A6F}"/>
              </a:ext>
            </a:extLst>
          </p:cNvPr>
          <p:cNvSpPr txBox="1"/>
          <p:nvPr/>
        </p:nvSpPr>
        <p:spPr>
          <a:xfrm>
            <a:off x="172653" y="4312356"/>
            <a:ext cx="30872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Доктор технічних наук, професор</a:t>
            </a:r>
          </a:p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Меєр Моісейович Юдицький</a:t>
            </a:r>
          </a:p>
          <a:p>
            <a:pPr algn="ctr"/>
            <a:r>
              <a:rPr lang="uk-UA" sz="2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(1916 – 1979)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5D40D-61FE-4362-BD87-08D6729C8151}"/>
              </a:ext>
            </a:extLst>
          </p:cNvPr>
          <p:cNvSpPr txBox="1"/>
          <p:nvPr/>
        </p:nvSpPr>
        <p:spPr>
          <a:xfrm>
            <a:off x="3432516" y="225778"/>
            <a:ext cx="8586831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МІМСГу М. М. Юдицький прийшов працювати у 1963 році, спочатку доцентом, а згодом завідуючим кафедри нарисної геометрії та машинобудівельного креслення. </a:t>
            </a:r>
          </a:p>
          <a:p>
            <a:pPr algn="just"/>
            <a:r>
              <a:rPr lang="uk-UA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Меєр Моісейович особистим прикладом, глибокими знаннями і великим досвідом роботи сприяв творчому зростанню багатьох молодих викладачів кафедри. Під його керівництвом підготовлено чотири кандидатські дисертації, кафедра провела велику науково-методичну роботу, що сформувало підґрунтя для створення наукової школи з нарисної геометрії. Дякуючи зусиллям Юдицького на кафедрі була відкрита аспірантура (першим аспірантом був Володимир Найдиш).</a:t>
            </a:r>
          </a:p>
          <a:p>
            <a:pPr algn="just"/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Навчальне навантаження М. М. Юдицький успішно поєднував з науковою роботою. Ним опубліковано більше 40 статей, отримано 10 авторських свідоцтв на винаходи.</a:t>
            </a:r>
          </a:p>
          <a:p>
            <a:pPr algn="just"/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27CA24-4D61-4ACC-B099-35B5B4AB6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58" y="633074"/>
            <a:ext cx="2480639" cy="337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085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1F10E-8F06-401C-A1D0-3D878BB2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C0695CE-2EC6-4D29-A7DE-A7146022D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336" y="154705"/>
            <a:ext cx="2319513" cy="3380687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60A08ED-8FF8-4633-AE81-A9BE77669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756" y="654073"/>
            <a:ext cx="2319513" cy="3313035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0E29E78-0E00-46D8-BD1F-34431BDB3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812" y="2833897"/>
            <a:ext cx="2575495" cy="3574567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F03521-8A0D-44BC-A4F6-36FF45BE843E}"/>
              </a:ext>
            </a:extLst>
          </p:cNvPr>
          <p:cNvSpPr/>
          <p:nvPr/>
        </p:nvSpPr>
        <p:spPr>
          <a:xfrm>
            <a:off x="191377" y="154704"/>
            <a:ext cx="706895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 М. М. Юдицького</a:t>
            </a:r>
          </a:p>
          <a:p>
            <a:pPr algn="ctr"/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 М. 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виды аксонометрических проекций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д-ра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 : 150 / М. М. Юдицкий ; МТИПП. - М., 1969. - 25 с.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 М. 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Аксонометрические чертежи и проекционные модели пространства и их применение для передачи геометрической информации в ЭЦВМ / М. М. Юдицкий // Научные труды МИМСХ / МИМСХ. – Мелитополь, 1967.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1, т. 5. – С. 3-40.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 М. 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Двухкоординатный способ построения изображений на комплексной плоскости / М. М. Юдицкий // Научные труды УСХА / УСХА. - К., 1974.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129: Аналитические и графические методы рационального конструирования поверхности рабочих органов почвообрабатывающих машин. - С. 30-35.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 М. 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Нелинейный аксонометрический чертеж /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М. Юдицкий, Ю. И. Кальман // Научные труды УСХА / УСХА. - К., 1974.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129: Аналитические и графические методы рационального конструирования поверхности рабочих органов почвообрабатывающих машин. - С. 47-54.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Номографический метод преобразования центральной проекции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епюрмонжа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М.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Юдицкий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А. В. Кузнецов // Прикладная геометрия и инженерная графика: респ. межведомств. науч.-техн. сб. / КИСИ. – К., 1969. – Вып. 8. – С. 107-115.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A51FE7-DFDC-4045-ABC8-46DD6255F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320" y="3332999"/>
            <a:ext cx="2459652" cy="34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18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3100</TotalTime>
  <Words>4704</Words>
  <Application>Microsoft Office PowerPoint</Application>
  <PresentationFormat>Широкоэкранный</PresentationFormat>
  <Paragraphs>293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Book Antiqua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Николаевна</dc:creator>
  <cp:lastModifiedBy>ТДАТУ</cp:lastModifiedBy>
  <cp:revision>277</cp:revision>
  <dcterms:created xsi:type="dcterms:W3CDTF">2021-01-12T09:15:10Z</dcterms:created>
  <dcterms:modified xsi:type="dcterms:W3CDTF">2021-05-14T11:07:35Z</dcterms:modified>
</cp:coreProperties>
</file>