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551" r:id="rId2"/>
    <p:sldId id="553" r:id="rId3"/>
    <p:sldId id="554" r:id="rId4"/>
    <p:sldId id="557" r:id="rId5"/>
    <p:sldId id="558" r:id="rId6"/>
    <p:sldId id="560" r:id="rId7"/>
    <p:sldId id="561" r:id="rId8"/>
    <p:sldId id="563" r:id="rId9"/>
    <p:sldId id="565" r:id="rId10"/>
    <p:sldId id="566" r:id="rId11"/>
    <p:sldId id="567" r:id="rId12"/>
    <p:sldId id="569" r:id="rId13"/>
    <p:sldId id="571" r:id="rId14"/>
    <p:sldId id="572" r:id="rId15"/>
    <p:sldId id="573" r:id="rId16"/>
    <p:sldId id="574" r:id="rId17"/>
    <p:sldId id="575" r:id="rId18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CAA1"/>
    <a:srgbClr val="114023"/>
    <a:srgbClr val="5D0D0D"/>
    <a:srgbClr val="6EE8AE"/>
    <a:srgbClr val="FF5050"/>
    <a:srgbClr val="60E6A6"/>
    <a:srgbClr val="56E4A0"/>
    <a:srgbClr val="FFECC9"/>
    <a:srgbClr val="FFE0C9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8" autoAdjust="0"/>
    <p:restoredTop sz="90076" autoAdjust="0"/>
  </p:normalViewPr>
  <p:slideViewPr>
    <p:cSldViewPr snapToGrid="0">
      <p:cViewPr varScale="1">
        <p:scale>
          <a:sx n="63" d="100"/>
          <a:sy n="63" d="100"/>
        </p:scale>
        <p:origin x="150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35C748-EE36-4C93-B6AA-721A900B04E9}" type="datetimeFigureOut">
              <a:rPr lang="uk-UA" smtClean="0"/>
              <a:t>24.11.2025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8699E-B12C-4FB3-AE2B-9A7C8DBABD1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31585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BCADC3-2E92-4E54-A899-715874B839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BA2E4213-6986-4F38-B075-04DE3B6900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5D7311C-06DE-4050-9BDA-2E7DB4765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24.11.2025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3A32EF2-7576-44CA-B796-07DABE1EA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4A2E485-2DF0-4A7C-9ABC-5272CDA33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5082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32403F-4CF3-4CB8-ACFC-B5FF3AFE4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2B46A427-2423-4273-9371-34F2C6FBEE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E254F30-C121-44F5-B9B8-380F5B343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24.11.2025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C7F1A85D-2B41-4C1D-B4AF-BED19F492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4A7D47A-ADA1-42A9-AD28-B4045409F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0321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65D5DCBD-CF5B-4BA2-9B3F-0F5C7B3C88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7DE3C614-0C3B-466D-8EE5-C6FA0EEEE4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F26586B-8F8E-4A68-A3B1-7F10B8A4C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24.11.2025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6C750F7-3AAB-40B6-BDDA-88213CD69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75163D9-7857-44D4-9C8F-E7BC6F44E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0328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38D680-23B3-47BC-A024-03F5BE5EC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64AC20FD-9CD3-46DE-9D60-9AC8B01864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8DE78DA-E119-4443-8F3C-B3220148F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24.11.2025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3F366A8-ED5A-4447-8EF5-35D4EEA03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2937B1F-9236-43BA-882A-EF0AD9C1F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3706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52011B-BF24-4017-8AEA-F74CC5918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C41BC0A4-AC00-4E0E-822C-319471ADD2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8185E622-C892-4DBC-AA7A-15CA015F8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24.11.2025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56101A7-C59A-4A29-BE00-B2302DDD4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D5ED6A7-3F78-4CDF-8980-2AAC9D4A3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5676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265BD5-2CEF-4861-BCD3-D019BB1B1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1B4F7E4-332E-4BF9-B3C7-153A4A3CB2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31E2019B-97B8-4784-9FA7-94ACAF05E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0B06C2D3-6039-4BF2-BB53-0FEEC4650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24.11.2025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840DE098-851E-4287-B312-71E26D61A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2511C9E2-D751-48AF-B6EB-624EF6B38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6641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2C32F4-2791-44D1-A551-0F43CEC65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C0A0C857-7F54-4698-86C1-FBA6ADF90D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C28C75A6-44C1-467A-9055-D832D1DC3E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5ED9CD30-D130-4B44-A029-417F5D125D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884C2D0D-8050-4F6E-A2D0-BABA7CD855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D379BEB3-E01D-4C7C-820E-348EA46A9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24.11.2025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9B92D0E7-0D4D-4313-92EC-6544C831D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3EB0A448-E416-4E27-B92D-F840CF977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6179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394828-B451-4A04-B1D0-2D8277AD7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32AB0D98-984C-4067-8DF0-0688B9391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24.11.2025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6F2E4C2A-479E-49B4-86D8-D272030D5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5EE555F6-701C-4411-95C4-F46D970F1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7061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62862550-6605-4190-94AA-CE8812210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24.11.2025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D6ADC74F-C080-4766-BCE8-E112B58DE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A2CC88C7-156F-47E5-A264-0D260AFC3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9347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33540F-44A6-40EC-9D00-707A2B8C5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2F78715-9107-4C19-9A8F-8914681420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A8C066C1-414B-44B4-94F1-3194211AB1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BDE781AA-C442-4EB5-905B-24DA34F9E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24.11.2025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CD4F5FD7-5F7D-4562-96FC-830E11374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368DB6DC-5B23-4F23-B4E1-B3A2142F4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0255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375A8C-B5A6-4F2E-94EB-D38222233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F2E51ED4-A720-4BFF-9541-2BAB1428EC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CFF3EC41-963B-43BF-B48F-E8F0122C7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9B239B37-E290-43D1-8D92-0C22BCFCD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24.11.2025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307D5467-B0DA-4D4C-ADEC-606C1CEE7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A58D11E9-209C-41C2-BABF-B53BF78D4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4293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9856D249-C65D-45A3-8882-64E506436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25D092F6-A3D2-4CB8-B0EF-58F63935E3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401B4F87-1CF2-4718-9D7C-1BF800F1F4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386BD-A53B-47ED-95C2-9A6A42CF1B99}" type="datetimeFigureOut">
              <a:rPr lang="uk-UA" smtClean="0"/>
              <a:t>24.11.2025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0D0A8AB-0F07-478B-B459-F0ABB21341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370B8CD-4E9B-4851-BB72-BA5966935D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774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6.jpe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5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1.png"/><Relationship Id="rId7" Type="http://schemas.openxmlformats.org/officeDocument/2006/relationships/image" Target="../media/image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Місце для вмісту 11">
            <a:extLst>
              <a:ext uri="{FF2B5EF4-FFF2-40B4-BE49-F238E27FC236}">
                <a16:creationId xmlns:a16="http://schemas.microsoft.com/office/drawing/2014/main" id="{D2606A32-EF2B-428E-A30A-E9A2F52162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" y="5446"/>
            <a:ext cx="12187007" cy="6881457"/>
          </a:xfrm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3EC69079-7C38-46A0-A692-B4C7FA6D9FDC}"/>
              </a:ext>
            </a:extLst>
          </p:cNvPr>
          <p:cNvSpPr txBox="1">
            <a:spLocks/>
          </p:cNvSpPr>
          <p:nvPr/>
        </p:nvSpPr>
        <p:spPr>
          <a:xfrm>
            <a:off x="1" y="2000250"/>
            <a:ext cx="12192000" cy="19526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uk-UA" sz="4000" b="1" spc="140" dirty="0">
                <a:ln w="19050">
                  <a:noFill/>
                </a:ln>
                <a:solidFill>
                  <a:srgbClr val="5D0D0D"/>
                </a:solidFill>
                <a:latin typeface="Narbut Extra Wide" panose="01000500020000020004" pitchFamily="2" charset="-52"/>
                <a:cs typeface="Arial" panose="020B0604020202020204" pitchFamily="34" charset="0"/>
              </a:rPr>
              <a:t>На перехресті часу</a:t>
            </a:r>
            <a:r>
              <a:rPr lang="uk-UA" sz="4000" b="1" spc="140" dirty="0">
                <a:ln w="19050">
                  <a:noFill/>
                </a:ln>
                <a:solidFill>
                  <a:srgbClr val="5D0D0D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: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uk-UA" sz="4000" b="1" spc="140" dirty="0">
                <a:ln w="19050">
                  <a:noFill/>
                </a:ln>
                <a:solidFill>
                  <a:srgbClr val="5D0D0D"/>
                </a:solidFill>
                <a:latin typeface="Narbut Extra Wide" panose="01000500020000020004" pitchFamily="2" charset="-52"/>
                <a:cs typeface="Arial" panose="020B0604020202020204" pitchFamily="34" charset="0"/>
              </a:rPr>
              <a:t>книги-ювіляри українських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uk-UA" sz="4000" b="1" spc="140" dirty="0">
                <a:ln w="19050">
                  <a:noFill/>
                </a:ln>
                <a:solidFill>
                  <a:srgbClr val="5D0D0D"/>
                </a:solidFill>
                <a:latin typeface="Narbut Extra Wide" panose="01000500020000020004" pitchFamily="2" charset="-52"/>
                <a:cs typeface="Arial" panose="020B0604020202020204" pitchFamily="34" charset="0"/>
              </a:rPr>
              <a:t>авторів </a:t>
            </a:r>
            <a:r>
              <a:rPr lang="uk-UA" sz="4000" b="1" spc="140" dirty="0">
                <a:ln w="19050">
                  <a:noFill/>
                </a:ln>
                <a:solidFill>
                  <a:srgbClr val="5D0D0D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2025</a:t>
            </a:r>
            <a:r>
              <a:rPr lang="uk-UA" sz="4000" b="1" spc="140" dirty="0">
                <a:ln w="19050">
                  <a:noFill/>
                </a:ln>
                <a:solidFill>
                  <a:srgbClr val="5D0D0D"/>
                </a:solidFill>
                <a:latin typeface="Narbut Extra Wide" panose="01000500020000020004" pitchFamily="2" charset="-52"/>
                <a:cs typeface="Arial" panose="020B0604020202020204" pitchFamily="34" charset="0"/>
              </a:rPr>
              <a:t> року</a:t>
            </a:r>
            <a:endParaRPr lang="uk-UA" sz="4000" b="1" spc="140" dirty="0">
              <a:ln w="15875">
                <a:noFill/>
              </a:ln>
              <a:solidFill>
                <a:srgbClr val="5D0D0D"/>
              </a:solidFill>
              <a:latin typeface="Narbut Extra Wide" panose="01000500020000020004" pitchFamily="2" charset="-52"/>
              <a:cs typeface="Arial" panose="020B0604020202020204" pitchFamily="34" charset="0"/>
            </a:endParaRPr>
          </a:p>
        </p:txBody>
      </p:sp>
      <p:pic>
        <p:nvPicPr>
          <p:cNvPr id="13" name="Місце для вмісту 4">
            <a:extLst>
              <a:ext uri="{FF2B5EF4-FFF2-40B4-BE49-F238E27FC236}">
                <a16:creationId xmlns:a16="http://schemas.microsoft.com/office/drawing/2014/main" id="{8909C670-68B2-45D5-B3D7-9E58CCEC61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025" y="4106116"/>
            <a:ext cx="8915400" cy="761905"/>
          </a:xfrm>
          <a:prstGeom prst="rect">
            <a:avLst/>
          </a:prstGeom>
        </p:spPr>
      </p:pic>
      <p:sp>
        <p:nvSpPr>
          <p:cNvPr id="8" name="Місце для вмісту 7">
            <a:extLst>
              <a:ext uri="{FF2B5EF4-FFF2-40B4-BE49-F238E27FC236}">
                <a16:creationId xmlns:a16="http://schemas.microsoft.com/office/drawing/2014/main" id="{3AFFB198-37D5-4F70-91E2-0285443CC1FE}"/>
              </a:ext>
            </a:extLst>
          </p:cNvPr>
          <p:cNvSpPr txBox="1">
            <a:spLocks/>
          </p:cNvSpPr>
          <p:nvPr/>
        </p:nvSpPr>
        <p:spPr>
          <a:xfrm>
            <a:off x="1876425" y="4276725"/>
            <a:ext cx="8315325" cy="6953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Твори, які формують культурну пам'ять нації</a:t>
            </a:r>
            <a:endParaRPr lang="uk-UA" sz="3000" kern="100" dirty="0">
              <a:solidFill>
                <a:schemeClr val="accent6">
                  <a:lumMod val="50000"/>
                </a:schemeClr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276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Місце для вмісту 20">
            <a:extLst>
              <a:ext uri="{FF2B5EF4-FFF2-40B4-BE49-F238E27FC236}">
                <a16:creationId xmlns:a16="http://schemas.microsoft.com/office/drawing/2014/main" id="{0ED59934-7E81-4308-89EF-4DBE86CFC0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" y="0"/>
            <a:ext cx="12187008" cy="6881458"/>
          </a:xfrm>
        </p:spPr>
      </p:pic>
      <p:sp>
        <p:nvSpPr>
          <p:cNvPr id="22" name="Заголовок 1">
            <a:extLst>
              <a:ext uri="{FF2B5EF4-FFF2-40B4-BE49-F238E27FC236}">
                <a16:creationId xmlns:a16="http://schemas.microsoft.com/office/drawing/2014/main" id="{4CFC33AF-0D77-4DB4-B8DB-FC99BC7455AA}"/>
              </a:ext>
            </a:extLst>
          </p:cNvPr>
          <p:cNvSpPr txBox="1">
            <a:spLocks/>
          </p:cNvSpPr>
          <p:nvPr/>
        </p:nvSpPr>
        <p:spPr>
          <a:xfrm>
            <a:off x="3760821" y="1"/>
            <a:ext cx="5935630" cy="13223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3800" b="1" spc="140" dirty="0">
                <a:ln w="19050">
                  <a:noFill/>
                </a:ln>
                <a:solidFill>
                  <a:srgbClr val="5D0D0D"/>
                </a:solidFill>
                <a:latin typeface="Narbut Extra Wide" panose="01000500020000020004" pitchFamily="2" charset="-52"/>
                <a:cs typeface="Arial" panose="020B0604020202020204" pitchFamily="34" charset="0"/>
              </a:rPr>
              <a:t>«Царівна»</a:t>
            </a:r>
            <a:endParaRPr lang="uk-UA" sz="3800" b="1" spc="140" dirty="0">
              <a:ln w="15875">
                <a:noFill/>
              </a:ln>
              <a:solidFill>
                <a:srgbClr val="5D0D0D"/>
              </a:solidFill>
              <a:latin typeface="Narbut Extra Wide" panose="01000500020000020004" pitchFamily="2" charset="-52"/>
              <a:cs typeface="Arial" panose="020B0604020202020204" pitchFamily="34" charset="0"/>
            </a:endParaRPr>
          </a:p>
        </p:txBody>
      </p:sp>
      <p:pic>
        <p:nvPicPr>
          <p:cNvPr id="28" name="Місце для вмісту 4">
            <a:extLst>
              <a:ext uri="{FF2B5EF4-FFF2-40B4-BE49-F238E27FC236}">
                <a16:creationId xmlns:a16="http://schemas.microsoft.com/office/drawing/2014/main" id="{32979C3F-C52F-4BE3-BD81-2483EB4E8F9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" t="2304" r="27446" b="4887"/>
          <a:stretch/>
        </p:blipFill>
        <p:spPr>
          <a:xfrm>
            <a:off x="4174791" y="1463537"/>
            <a:ext cx="7856077" cy="5338972"/>
          </a:xfrm>
          <a:prstGeom prst="rect">
            <a:avLst/>
          </a:prstGeom>
        </p:spPr>
      </p:pic>
      <p:pic>
        <p:nvPicPr>
          <p:cNvPr id="23" name="Місце для вмісту 4">
            <a:extLst>
              <a:ext uri="{FF2B5EF4-FFF2-40B4-BE49-F238E27FC236}">
                <a16:creationId xmlns:a16="http://schemas.microsoft.com/office/drawing/2014/main" id="{1151FE3E-2F75-4115-8C74-ACE396886C9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29" b="5446"/>
          <a:stretch/>
        </p:blipFill>
        <p:spPr>
          <a:xfrm>
            <a:off x="4174791" y="2098328"/>
            <a:ext cx="7941009" cy="4704181"/>
          </a:xfrm>
          <a:prstGeom prst="rect">
            <a:avLst/>
          </a:prstGeom>
        </p:spPr>
      </p:pic>
      <p:sp>
        <p:nvSpPr>
          <p:cNvPr id="24" name="Місце для вмісту 7">
            <a:extLst>
              <a:ext uri="{FF2B5EF4-FFF2-40B4-BE49-F238E27FC236}">
                <a16:creationId xmlns:a16="http://schemas.microsoft.com/office/drawing/2014/main" id="{DB95BA5D-3AFC-4448-8579-6E5705FFD008}"/>
              </a:ext>
            </a:extLst>
          </p:cNvPr>
          <p:cNvSpPr txBox="1">
            <a:spLocks/>
          </p:cNvSpPr>
          <p:nvPr/>
        </p:nvSpPr>
        <p:spPr>
          <a:xfrm>
            <a:off x="4497420" y="2523429"/>
            <a:ext cx="7473647" cy="29673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2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Повість «Царівна» – один із ключових творів Ольги Кобилянської, у якому письменниця порушує теми емансипації, самодостатності жінки та її духовного зростання.</a:t>
            </a:r>
          </a:p>
          <a:p>
            <a:pPr marL="0" indent="0" algn="just">
              <a:lnSpc>
                <a:spcPct val="100000"/>
              </a:lnSpc>
              <a:spcBef>
                <a:spcPts val="2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Опублікована вперше на сторінках газети «Буковина», повість стала знаковою для української модерної прози кінця </a:t>
            </a:r>
            <a:r>
              <a:rPr lang="de-DE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XIX </a:t>
            </a: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століття.</a:t>
            </a:r>
          </a:p>
          <a:p>
            <a:pPr marL="0" indent="0" algn="just">
              <a:lnSpc>
                <a:spcPct val="100000"/>
              </a:lnSpc>
              <a:spcBef>
                <a:spcPts val="2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У центрі сюжету – Михайлина, молода жінка, яка прагне свободи думки, освіти та права бути собою попри суспільні обмеження. «Царівна» утверджує ідею внутрішньої гідності, цінності особистості та сили жіночого вибору.</a:t>
            </a:r>
          </a:p>
          <a:p>
            <a:pPr marL="0" indent="0" algn="just">
              <a:lnSpc>
                <a:spcPct val="100000"/>
              </a:lnSpc>
              <a:spcBef>
                <a:spcPts val="2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Твір і сьогодні вражає психологічною глибиною та актуальністю.</a:t>
            </a:r>
            <a:endParaRPr lang="uk-UA" sz="2100" b="1" kern="100" dirty="0">
              <a:solidFill>
                <a:srgbClr val="5D0D0D"/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5" name="Місце для вмісту 4">
            <a:extLst>
              <a:ext uri="{FF2B5EF4-FFF2-40B4-BE49-F238E27FC236}">
                <a16:creationId xmlns:a16="http://schemas.microsoft.com/office/drawing/2014/main" id="{F28CD8D2-6B86-4110-B6C0-3DD53E08BE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954" y="982334"/>
            <a:ext cx="5601380" cy="1085850"/>
          </a:xfrm>
          <a:prstGeom prst="rect">
            <a:avLst/>
          </a:prstGeom>
        </p:spPr>
      </p:pic>
      <p:sp>
        <p:nvSpPr>
          <p:cNvPr id="26" name="Місце для вмісту 7">
            <a:extLst>
              <a:ext uri="{FF2B5EF4-FFF2-40B4-BE49-F238E27FC236}">
                <a16:creationId xmlns:a16="http://schemas.microsoft.com/office/drawing/2014/main" id="{3E68F1F5-A04D-4B2A-A8F0-8CF3B95C149A}"/>
              </a:ext>
            </a:extLst>
          </p:cNvPr>
          <p:cNvSpPr txBox="1">
            <a:spLocks/>
          </p:cNvSpPr>
          <p:nvPr/>
        </p:nvSpPr>
        <p:spPr>
          <a:xfrm>
            <a:off x="3760821" y="1123552"/>
            <a:ext cx="5935629" cy="830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Створено – 1895 рік</a:t>
            </a:r>
          </a:p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Ольга Кобилянська</a:t>
            </a:r>
            <a:endParaRPr lang="uk-UA" sz="3000" kern="100" dirty="0">
              <a:solidFill>
                <a:schemeClr val="accent6">
                  <a:lumMod val="50000"/>
                </a:schemeClr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Заголовок 1">
            <a:extLst>
              <a:ext uri="{FF2B5EF4-FFF2-40B4-BE49-F238E27FC236}">
                <a16:creationId xmlns:a16="http://schemas.microsoft.com/office/drawing/2014/main" id="{A2363082-B395-4CF7-8D9F-F2BE46F5B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135" y="1637554"/>
            <a:ext cx="2370932" cy="1325563"/>
          </a:xfrm>
        </p:spPr>
        <p:txBody>
          <a:bodyPr/>
          <a:lstStyle/>
          <a:p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130 </a:t>
            </a:r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Adventure" panose="02000503020000020003" pitchFamily="2" charset="0"/>
                <a:cs typeface="Arial" panose="020B0604020202020204" pitchFamily="34" charset="0"/>
              </a:rPr>
              <a:t>р.</a:t>
            </a:r>
            <a:endParaRPr lang="uk-UA" dirty="0">
              <a:latin typeface="Adventure" panose="02000503020000020003" pitchFamily="2" charset="0"/>
            </a:endParaRPr>
          </a:p>
        </p:txBody>
      </p:sp>
      <p:sp>
        <p:nvSpPr>
          <p:cNvPr id="32" name="Прямокутник 31">
            <a:extLst>
              <a:ext uri="{FF2B5EF4-FFF2-40B4-BE49-F238E27FC236}">
                <a16:creationId xmlns:a16="http://schemas.microsoft.com/office/drawing/2014/main" id="{83422C54-1F2A-4F77-B60C-FE73084CDDD1}"/>
              </a:ext>
            </a:extLst>
          </p:cNvPr>
          <p:cNvSpPr/>
          <p:nvPr/>
        </p:nvSpPr>
        <p:spPr>
          <a:xfrm>
            <a:off x="1089485" y="2427217"/>
            <a:ext cx="3085306" cy="4278383"/>
          </a:xfrm>
          <a:prstGeom prst="rect">
            <a:avLst/>
          </a:prstGeom>
          <a:solidFill>
            <a:srgbClr val="1140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3" name="Місце для вмісту 12">
            <a:extLst>
              <a:ext uri="{FF2B5EF4-FFF2-40B4-BE49-F238E27FC236}">
                <a16:creationId xmlns:a16="http://schemas.microsoft.com/office/drawing/2014/main" id="{7A315154-D895-41C5-8A78-69CD7ED5817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367"/>
          <a:stretch/>
        </p:blipFill>
        <p:spPr>
          <a:xfrm>
            <a:off x="9813073" y="19334"/>
            <a:ext cx="2459493" cy="217124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F36029E-0E4B-4EAC-9B1C-52DB8A74C3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3241" y="2646852"/>
            <a:ext cx="2457793" cy="3839111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17502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FD6674EF-F190-4604-B616-588C8612B4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6" y="-12676"/>
            <a:ext cx="12167914" cy="6870676"/>
          </a:xfrm>
        </p:spPr>
      </p:pic>
      <p:pic>
        <p:nvPicPr>
          <p:cNvPr id="19" name="Місце для вмісту 4">
            <a:extLst>
              <a:ext uri="{FF2B5EF4-FFF2-40B4-BE49-F238E27FC236}">
                <a16:creationId xmlns:a16="http://schemas.microsoft.com/office/drawing/2014/main" id="{B5F04CA6-E904-4407-98D8-76A26201A00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" t="2304" r="27446" b="4887"/>
          <a:stretch/>
        </p:blipFill>
        <p:spPr>
          <a:xfrm>
            <a:off x="4094957" y="1871559"/>
            <a:ext cx="7876110" cy="4607097"/>
          </a:xfrm>
          <a:prstGeom prst="rect">
            <a:avLst/>
          </a:prstGeom>
        </p:spPr>
      </p:pic>
      <p:pic>
        <p:nvPicPr>
          <p:cNvPr id="10" name="Місце для вмісту 4">
            <a:extLst>
              <a:ext uri="{FF2B5EF4-FFF2-40B4-BE49-F238E27FC236}">
                <a16:creationId xmlns:a16="http://schemas.microsoft.com/office/drawing/2014/main" id="{2049FF81-168F-4272-B5D4-2F4F131CFCD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05" t="55550" r="4406" b="3174"/>
          <a:stretch/>
        </p:blipFill>
        <p:spPr>
          <a:xfrm rot="20191190">
            <a:off x="10145689" y="437651"/>
            <a:ext cx="2018137" cy="1796057"/>
          </a:xfrm>
          <a:prstGeom prst="rect">
            <a:avLst/>
          </a:prstGeom>
        </p:spPr>
      </p:pic>
      <p:pic>
        <p:nvPicPr>
          <p:cNvPr id="11" name="Місце для вмісту 4">
            <a:extLst>
              <a:ext uri="{FF2B5EF4-FFF2-40B4-BE49-F238E27FC236}">
                <a16:creationId xmlns:a16="http://schemas.microsoft.com/office/drawing/2014/main" id="{39D480D6-B34F-4783-8926-0389C6501EA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06" b="7063"/>
          <a:stretch/>
        </p:blipFill>
        <p:spPr>
          <a:xfrm>
            <a:off x="4094958" y="2090057"/>
            <a:ext cx="8048624" cy="4767943"/>
          </a:xfrm>
          <a:prstGeom prst="rect">
            <a:avLst/>
          </a:prstGeom>
        </p:spPr>
      </p:pic>
      <p:sp>
        <p:nvSpPr>
          <p:cNvPr id="12" name="Місце для вмісту 7">
            <a:extLst>
              <a:ext uri="{FF2B5EF4-FFF2-40B4-BE49-F238E27FC236}">
                <a16:creationId xmlns:a16="http://schemas.microsoft.com/office/drawing/2014/main" id="{F681FEC7-C59F-4D42-855F-3CCC257693BC}"/>
              </a:ext>
            </a:extLst>
          </p:cNvPr>
          <p:cNvSpPr txBox="1">
            <a:spLocks/>
          </p:cNvSpPr>
          <p:nvPr/>
        </p:nvSpPr>
        <p:spPr>
          <a:xfrm>
            <a:off x="4476751" y="2549593"/>
            <a:ext cx="7420768" cy="41353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4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Поема «Іван Вишенський» – один із найглибших духовно-філософських творів Івана Франка. Присвячена Агатангелу Кримському, вона розповідає про останні роки життя Івана Вишенського – українського полеміста та ченця, що усамітнився на Афоні.</a:t>
            </a:r>
          </a:p>
          <a:p>
            <a:pPr marL="0" indent="0" algn="just">
              <a:lnSpc>
                <a:spcPct val="100000"/>
              </a:lnSpc>
              <a:spcBef>
                <a:spcPts val="4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Франко порушує складні питання вибору між самітницькою духовністю і служінням народові, внутрішньої боротьби, відповідальності митця та інтелектуала перед суспільством.</a:t>
            </a:r>
          </a:p>
          <a:p>
            <a:pPr marL="0" indent="0" algn="just">
              <a:lnSpc>
                <a:spcPct val="100000"/>
              </a:lnSpc>
              <a:spcBef>
                <a:spcPts val="4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Поема вражає силою думки, поєднанням історичності, психологізму та поетичної майстерності, а образ Івана Вишенського поданий як символ моральної стійкості й духовного пошуку.</a:t>
            </a:r>
            <a:endParaRPr lang="uk-UA" sz="2100" b="1" kern="100" dirty="0">
              <a:solidFill>
                <a:srgbClr val="5D0D0D"/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кутник 12">
            <a:extLst>
              <a:ext uri="{FF2B5EF4-FFF2-40B4-BE49-F238E27FC236}">
                <a16:creationId xmlns:a16="http://schemas.microsoft.com/office/drawing/2014/main" id="{1033FF6A-B817-478E-B90B-2D2ECC5D6287}"/>
              </a:ext>
            </a:extLst>
          </p:cNvPr>
          <p:cNvSpPr/>
          <p:nvPr/>
        </p:nvSpPr>
        <p:spPr>
          <a:xfrm>
            <a:off x="1075174" y="2409826"/>
            <a:ext cx="3019783" cy="3914058"/>
          </a:xfrm>
          <a:prstGeom prst="rect">
            <a:avLst/>
          </a:prstGeom>
          <a:solidFill>
            <a:srgbClr val="1140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4" name="Місце для вмісту 4">
            <a:extLst>
              <a:ext uri="{FF2B5EF4-FFF2-40B4-BE49-F238E27FC236}">
                <a16:creationId xmlns:a16="http://schemas.microsoft.com/office/drawing/2014/main" id="{E510ABD2-4B53-4EFC-9E3E-9C91F333B62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1" y="1052674"/>
            <a:ext cx="6581774" cy="1085850"/>
          </a:xfrm>
          <a:prstGeom prst="rect">
            <a:avLst/>
          </a:prstGeom>
        </p:spPr>
      </p:pic>
      <p:sp>
        <p:nvSpPr>
          <p:cNvPr id="15" name="Місце для вмісту 7">
            <a:extLst>
              <a:ext uri="{FF2B5EF4-FFF2-40B4-BE49-F238E27FC236}">
                <a16:creationId xmlns:a16="http://schemas.microsoft.com/office/drawing/2014/main" id="{0970F56A-7B5C-43C3-B94A-6E34EEDBDB15}"/>
              </a:ext>
            </a:extLst>
          </p:cNvPr>
          <p:cNvSpPr txBox="1">
            <a:spLocks/>
          </p:cNvSpPr>
          <p:nvPr/>
        </p:nvSpPr>
        <p:spPr>
          <a:xfrm>
            <a:off x="3362324" y="1136742"/>
            <a:ext cx="6496051" cy="830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Створено – 1900 рік</a:t>
            </a:r>
          </a:p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Іван Франко</a:t>
            </a:r>
            <a:endParaRPr lang="uk-UA" sz="3000" kern="100" dirty="0">
              <a:solidFill>
                <a:schemeClr val="accent6">
                  <a:lumMod val="50000"/>
                </a:schemeClr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4766D1A6-DECD-4184-B670-D91D46AE1E02}"/>
              </a:ext>
            </a:extLst>
          </p:cNvPr>
          <p:cNvSpPr txBox="1">
            <a:spLocks/>
          </p:cNvSpPr>
          <p:nvPr/>
        </p:nvSpPr>
        <p:spPr>
          <a:xfrm>
            <a:off x="3381375" y="47625"/>
            <a:ext cx="7470845" cy="127469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3800" b="1" spc="140" dirty="0">
                <a:ln w="19050">
                  <a:noFill/>
                </a:ln>
                <a:solidFill>
                  <a:srgbClr val="5D0D0D"/>
                </a:solidFill>
                <a:latin typeface="Narbut Extra Wide" panose="01000500020000020004" pitchFamily="2" charset="-52"/>
                <a:cs typeface="Arial" panose="020B0604020202020204" pitchFamily="34" charset="0"/>
              </a:rPr>
              <a:t>«Іван Вишенський»</a:t>
            </a:r>
            <a:endParaRPr lang="uk-UA" sz="3800" b="1" spc="140" dirty="0">
              <a:ln w="15875">
                <a:noFill/>
              </a:ln>
              <a:solidFill>
                <a:srgbClr val="5D0D0D"/>
              </a:solidFill>
              <a:latin typeface="Narbut Extra Wide" panose="01000500020000020004" pitchFamily="2" charset="-52"/>
              <a:cs typeface="Arial" panose="020B0604020202020204" pitchFamily="34" charset="0"/>
            </a:endParaRPr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FA0DED69-A5FA-437B-B67C-F17080FA6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135" y="1659638"/>
            <a:ext cx="2370932" cy="1325563"/>
          </a:xfrm>
        </p:spPr>
        <p:txBody>
          <a:bodyPr/>
          <a:lstStyle/>
          <a:p>
            <a:r>
              <a:rPr lang="uk-UA" b="1" spc="140" dirty="0">
                <a:ln w="19050">
                  <a:noFill/>
                </a:ln>
                <a:solidFill>
                  <a:srgbClr val="5D0D0D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12</a:t>
            </a:r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5 </a:t>
            </a:r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Adventure" panose="02000503020000020003" pitchFamily="2" charset="0"/>
                <a:cs typeface="Arial" panose="020B0604020202020204" pitchFamily="34" charset="0"/>
              </a:rPr>
              <a:t>р.</a:t>
            </a:r>
            <a:endParaRPr lang="uk-UA" dirty="0">
              <a:latin typeface="Adventure" panose="02000503020000020003" pitchFamily="2" charset="0"/>
            </a:endParaRPr>
          </a:p>
        </p:txBody>
      </p:sp>
      <p:pic>
        <p:nvPicPr>
          <p:cNvPr id="9218" name="Picture 2" descr="Франко Іван - Іван Вишенський">
            <a:extLst>
              <a:ext uri="{FF2B5EF4-FFF2-40B4-BE49-F238E27FC236}">
                <a16:creationId xmlns:a16="http://schemas.microsoft.com/office/drawing/2014/main" id="{54685BCC-4F15-4A1E-9811-B2FE3BFA0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924" y="2192807"/>
            <a:ext cx="2726382" cy="3860557"/>
          </a:xfrm>
          <a:prstGeom prst="rect">
            <a:avLst/>
          </a:prstGeom>
          <a:noFill/>
          <a:ln w="190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4031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F2F18EC6-080C-4C33-AFE7-7454D59C9D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8" y="-2688"/>
            <a:ext cx="12150224" cy="6860687"/>
          </a:xfrm>
        </p:spPr>
      </p:pic>
      <p:pic>
        <p:nvPicPr>
          <p:cNvPr id="10" name="Місце для вмісту 4">
            <a:extLst>
              <a:ext uri="{FF2B5EF4-FFF2-40B4-BE49-F238E27FC236}">
                <a16:creationId xmlns:a16="http://schemas.microsoft.com/office/drawing/2014/main" id="{0F5C2D17-4969-4FA1-9EF5-7E1319D5E84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06" b="7063"/>
          <a:stretch/>
        </p:blipFill>
        <p:spPr>
          <a:xfrm>
            <a:off x="4094958" y="2403840"/>
            <a:ext cx="8048624" cy="4454160"/>
          </a:xfrm>
          <a:prstGeom prst="rect">
            <a:avLst/>
          </a:prstGeom>
        </p:spPr>
      </p:pic>
      <p:sp>
        <p:nvSpPr>
          <p:cNvPr id="11" name="Місце для вмісту 7">
            <a:extLst>
              <a:ext uri="{FF2B5EF4-FFF2-40B4-BE49-F238E27FC236}">
                <a16:creationId xmlns:a16="http://schemas.microsoft.com/office/drawing/2014/main" id="{9D1C1783-9202-4F69-880E-2922C95AE518}"/>
              </a:ext>
            </a:extLst>
          </p:cNvPr>
          <p:cNvSpPr txBox="1">
            <a:spLocks/>
          </p:cNvSpPr>
          <p:nvPr/>
        </p:nvSpPr>
        <p:spPr>
          <a:xfrm>
            <a:off x="4476751" y="2871425"/>
            <a:ext cx="7420768" cy="3813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4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Роман Івана Багряного «Людина біжить над прірвою» побачив світ у 1965 році у видавництві «Україна». Це один із найсильніших творів українського еміграційного письменства, що порушує теми тоталітаризму, свободи та збереження людської гідності.</a:t>
            </a:r>
          </a:p>
          <a:p>
            <a:pPr marL="0" indent="0" algn="just">
              <a:lnSpc>
                <a:spcPct val="100000"/>
              </a:lnSpc>
              <a:spcBef>
                <a:spcPts val="4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У центрі сюжету – людина, яка опиняється в умовах морального й фізичного виживання, біжить «над прірвою» несвободи, страху й переслідувань. Роман вражає динамікою, психологічною глибиною та емоційною напругою, а головний герой постає символом незламності українського духу.</a:t>
            </a:r>
            <a:endParaRPr lang="uk-UA" sz="2100" b="1" kern="100" dirty="0">
              <a:solidFill>
                <a:srgbClr val="5D0D0D"/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Місце для вмісту 4">
            <a:extLst>
              <a:ext uri="{FF2B5EF4-FFF2-40B4-BE49-F238E27FC236}">
                <a16:creationId xmlns:a16="http://schemas.microsoft.com/office/drawing/2014/main" id="{183D3D31-4204-4044-832E-F00606D11B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599" y="1434503"/>
            <a:ext cx="5937351" cy="1085850"/>
          </a:xfrm>
          <a:prstGeom prst="rect">
            <a:avLst/>
          </a:prstGeom>
        </p:spPr>
      </p:pic>
      <p:sp>
        <p:nvSpPr>
          <p:cNvPr id="14" name="Місце для вмісту 7">
            <a:extLst>
              <a:ext uri="{FF2B5EF4-FFF2-40B4-BE49-F238E27FC236}">
                <a16:creationId xmlns:a16="http://schemas.microsoft.com/office/drawing/2014/main" id="{896FA7AE-1C17-47FC-9EEA-DDD75EC60C9A}"/>
              </a:ext>
            </a:extLst>
          </p:cNvPr>
          <p:cNvSpPr txBox="1">
            <a:spLocks/>
          </p:cNvSpPr>
          <p:nvPr/>
        </p:nvSpPr>
        <p:spPr>
          <a:xfrm>
            <a:off x="3537021" y="1567534"/>
            <a:ext cx="5937352" cy="7813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Перше видання — 1965 рік</a:t>
            </a:r>
          </a:p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Іван Багряний</a:t>
            </a:r>
            <a:endParaRPr lang="uk-UA" sz="3000" kern="100" dirty="0">
              <a:solidFill>
                <a:schemeClr val="accent6">
                  <a:lumMod val="50000"/>
                </a:schemeClr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7554FB6D-80F8-42ED-9C07-B1150083B7B9}"/>
              </a:ext>
            </a:extLst>
          </p:cNvPr>
          <p:cNvSpPr txBox="1">
            <a:spLocks/>
          </p:cNvSpPr>
          <p:nvPr/>
        </p:nvSpPr>
        <p:spPr>
          <a:xfrm>
            <a:off x="3381375" y="47625"/>
            <a:ext cx="7470845" cy="127469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3800" b="1" spc="140" dirty="0">
                <a:ln w="19050">
                  <a:noFill/>
                </a:ln>
                <a:solidFill>
                  <a:srgbClr val="5D0D0D"/>
                </a:solidFill>
                <a:latin typeface="Narbut Extra Wide" panose="01000500020000020004" pitchFamily="2" charset="-52"/>
                <a:cs typeface="Arial" panose="020B0604020202020204" pitchFamily="34" charset="0"/>
              </a:rPr>
              <a:t>«Людина біжить над прірвою»</a:t>
            </a:r>
            <a:endParaRPr lang="uk-UA" sz="3800" b="1" spc="140" dirty="0">
              <a:ln w="15875">
                <a:noFill/>
              </a:ln>
              <a:solidFill>
                <a:srgbClr val="5D0D0D"/>
              </a:solidFill>
              <a:latin typeface="Narbut Extra Wide" panose="01000500020000020004" pitchFamily="2" charset="-52"/>
              <a:cs typeface="Arial" panose="020B0604020202020204" pitchFamily="34" charset="0"/>
            </a:endParaRPr>
          </a:p>
        </p:txBody>
      </p: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91EF6AEC-DEB6-4CED-91CA-31A2BDBDC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19751" y="2031425"/>
            <a:ext cx="2370932" cy="1325563"/>
          </a:xfrm>
        </p:spPr>
        <p:txBody>
          <a:bodyPr/>
          <a:lstStyle/>
          <a:p>
            <a:r>
              <a:rPr lang="uk-UA" b="1" spc="140" dirty="0">
                <a:ln w="19050">
                  <a:noFill/>
                </a:ln>
                <a:solidFill>
                  <a:srgbClr val="5D0D0D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60</a:t>
            </a:r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 </a:t>
            </a:r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Adventure" panose="02000503020000020003" pitchFamily="2" charset="0"/>
                <a:cs typeface="Arial" panose="020B0604020202020204" pitchFamily="34" charset="0"/>
              </a:rPr>
              <a:t>р.</a:t>
            </a:r>
            <a:endParaRPr lang="uk-UA" dirty="0">
              <a:latin typeface="Adventure" panose="02000503020000020003" pitchFamily="2" charset="0"/>
            </a:endParaRPr>
          </a:p>
        </p:txBody>
      </p:sp>
      <p:sp>
        <p:nvSpPr>
          <p:cNvPr id="12" name="Прямокутник 11">
            <a:extLst>
              <a:ext uri="{FF2B5EF4-FFF2-40B4-BE49-F238E27FC236}">
                <a16:creationId xmlns:a16="http://schemas.microsoft.com/office/drawing/2014/main" id="{8318AE60-4CD0-4279-9C2D-62575ED0C725}"/>
              </a:ext>
            </a:extLst>
          </p:cNvPr>
          <p:cNvSpPr/>
          <p:nvPr/>
        </p:nvSpPr>
        <p:spPr>
          <a:xfrm>
            <a:off x="1075174" y="2409825"/>
            <a:ext cx="3019783" cy="4121603"/>
          </a:xfrm>
          <a:prstGeom prst="rect">
            <a:avLst/>
          </a:prstGeom>
          <a:solidFill>
            <a:srgbClr val="1140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3F523F26-D176-401B-B487-01504B3313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2441" y="2724350"/>
            <a:ext cx="2565247" cy="3596096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0527476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FD6674EF-F190-4604-B616-588C8612B4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6" y="-12676"/>
            <a:ext cx="12167914" cy="6870676"/>
          </a:xfrm>
        </p:spPr>
      </p:pic>
      <p:pic>
        <p:nvPicPr>
          <p:cNvPr id="18" name="Picture 2" descr="Фотографія Зимові дерева / Alec Golibroda / photographers.ua">
            <a:extLst>
              <a:ext uri="{FF2B5EF4-FFF2-40B4-BE49-F238E27FC236}">
                <a16:creationId xmlns:a16="http://schemas.microsoft.com/office/drawing/2014/main" id="{38C55D1F-9F91-48E0-907B-1F99728920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991"/>
          <a:stretch/>
        </p:blipFill>
        <p:spPr bwMode="auto">
          <a:xfrm flipH="1">
            <a:off x="43548" y="0"/>
            <a:ext cx="38150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Місце для вмісту 4">
            <a:extLst>
              <a:ext uri="{FF2B5EF4-FFF2-40B4-BE49-F238E27FC236}">
                <a16:creationId xmlns:a16="http://schemas.microsoft.com/office/drawing/2014/main" id="{B5F04CA6-E904-4407-98D8-76A26201A00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" t="2304" r="27446" b="4887"/>
          <a:stretch/>
        </p:blipFill>
        <p:spPr>
          <a:xfrm>
            <a:off x="3858573" y="1871559"/>
            <a:ext cx="8112494" cy="4607097"/>
          </a:xfrm>
          <a:prstGeom prst="rect">
            <a:avLst/>
          </a:prstGeom>
        </p:spPr>
      </p:pic>
      <p:pic>
        <p:nvPicPr>
          <p:cNvPr id="11" name="Місце для вмісту 4">
            <a:extLst>
              <a:ext uri="{FF2B5EF4-FFF2-40B4-BE49-F238E27FC236}">
                <a16:creationId xmlns:a16="http://schemas.microsoft.com/office/drawing/2014/main" id="{39D480D6-B34F-4783-8926-0389C6501EA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06" b="7063"/>
          <a:stretch/>
        </p:blipFill>
        <p:spPr>
          <a:xfrm>
            <a:off x="4112636" y="1967073"/>
            <a:ext cx="8030946" cy="4890927"/>
          </a:xfrm>
          <a:prstGeom prst="rect">
            <a:avLst/>
          </a:prstGeom>
        </p:spPr>
      </p:pic>
      <p:sp>
        <p:nvSpPr>
          <p:cNvPr id="12" name="Місце для вмісту 7">
            <a:extLst>
              <a:ext uri="{FF2B5EF4-FFF2-40B4-BE49-F238E27FC236}">
                <a16:creationId xmlns:a16="http://schemas.microsoft.com/office/drawing/2014/main" id="{F681FEC7-C59F-4D42-855F-3CCC257693BC}"/>
              </a:ext>
            </a:extLst>
          </p:cNvPr>
          <p:cNvSpPr txBox="1">
            <a:spLocks/>
          </p:cNvSpPr>
          <p:nvPr/>
        </p:nvSpPr>
        <p:spPr>
          <a:xfrm>
            <a:off x="4476751" y="2409826"/>
            <a:ext cx="7420768" cy="42751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4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Поетична збірка Василя Стуса «Зимові дерева» – це друга збірка поета, яка стала важливою частиною його літературної та духовної спадщини.</a:t>
            </a:r>
          </a:p>
          <a:p>
            <a:pPr marL="0" indent="0" algn="just">
              <a:lnSpc>
                <a:spcPct val="100000"/>
              </a:lnSpc>
              <a:spcBef>
                <a:spcPts val="4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У книжці втілено глибокі роздуми про свободу, людську гідність, самотність і відповідальність. Ліричний герой Стуса – людина, яка стоїть на сторожі власної совісті, незламна перед тиском обставин.</a:t>
            </a:r>
          </a:p>
          <a:p>
            <a:pPr marL="0" indent="0" algn="just">
              <a:lnSpc>
                <a:spcPct val="100000"/>
              </a:lnSpc>
              <a:spcBef>
                <a:spcPts val="4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«Зимові дерева» – це твори, створені у складний період життя автора, що віддзеркалюють силу його внутрішнього світла та віру в непереможність українського слова. Збірка й сьогодні звучить як маніфест стійкості, духовної чистоти та культури, що не підкоряється жодним заборонам.</a:t>
            </a:r>
            <a:endParaRPr lang="uk-UA" sz="2100" b="1" kern="100" dirty="0">
              <a:solidFill>
                <a:srgbClr val="5D0D0D"/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кутник 12">
            <a:extLst>
              <a:ext uri="{FF2B5EF4-FFF2-40B4-BE49-F238E27FC236}">
                <a16:creationId xmlns:a16="http://schemas.microsoft.com/office/drawing/2014/main" id="{1033FF6A-B817-478E-B90B-2D2ECC5D6287}"/>
              </a:ext>
            </a:extLst>
          </p:cNvPr>
          <p:cNvSpPr/>
          <p:nvPr/>
        </p:nvSpPr>
        <p:spPr>
          <a:xfrm>
            <a:off x="1245996" y="2271554"/>
            <a:ext cx="2848961" cy="4052329"/>
          </a:xfrm>
          <a:prstGeom prst="rect">
            <a:avLst/>
          </a:prstGeom>
          <a:solidFill>
            <a:srgbClr val="1140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4" name="Місце для вмісту 4">
            <a:extLst>
              <a:ext uri="{FF2B5EF4-FFF2-40B4-BE49-F238E27FC236}">
                <a16:creationId xmlns:a16="http://schemas.microsoft.com/office/drawing/2014/main" id="{E510ABD2-4B53-4EFC-9E3E-9C91F333B62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681" y="1052674"/>
            <a:ext cx="6151857" cy="1085850"/>
          </a:xfrm>
          <a:prstGeom prst="rect">
            <a:avLst/>
          </a:prstGeom>
        </p:spPr>
      </p:pic>
      <p:sp>
        <p:nvSpPr>
          <p:cNvPr id="15" name="Місце для вмісту 7">
            <a:extLst>
              <a:ext uri="{FF2B5EF4-FFF2-40B4-BE49-F238E27FC236}">
                <a16:creationId xmlns:a16="http://schemas.microsoft.com/office/drawing/2014/main" id="{0970F56A-7B5C-43C3-B94A-6E34EEDBDB15}"/>
              </a:ext>
            </a:extLst>
          </p:cNvPr>
          <p:cNvSpPr txBox="1">
            <a:spLocks/>
          </p:cNvSpPr>
          <p:nvPr/>
        </p:nvSpPr>
        <p:spPr>
          <a:xfrm>
            <a:off x="3362324" y="1185705"/>
            <a:ext cx="6496051" cy="7813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Перше видання – 1970 рік</a:t>
            </a:r>
          </a:p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Василь Стус</a:t>
            </a:r>
            <a:endParaRPr lang="uk-UA" sz="3000" kern="100" dirty="0">
              <a:solidFill>
                <a:schemeClr val="accent6">
                  <a:lumMod val="50000"/>
                </a:schemeClr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4766D1A6-DECD-4184-B670-D91D46AE1E02}"/>
              </a:ext>
            </a:extLst>
          </p:cNvPr>
          <p:cNvSpPr txBox="1">
            <a:spLocks/>
          </p:cNvSpPr>
          <p:nvPr/>
        </p:nvSpPr>
        <p:spPr>
          <a:xfrm>
            <a:off x="3460353" y="47625"/>
            <a:ext cx="7602881" cy="112466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3800" b="1" spc="140" dirty="0">
                <a:ln w="19050">
                  <a:noFill/>
                </a:ln>
                <a:solidFill>
                  <a:srgbClr val="5D0D0D"/>
                </a:solidFill>
                <a:latin typeface="Narbut Extra Wide" panose="01000500020000020004" pitchFamily="2" charset="-52"/>
                <a:cs typeface="Arial" panose="020B0604020202020204" pitchFamily="34" charset="0"/>
              </a:rPr>
              <a:t>«Зимові дерева»</a:t>
            </a:r>
            <a:endParaRPr lang="uk-UA" sz="3800" b="1" spc="140" dirty="0">
              <a:ln w="15875">
                <a:noFill/>
              </a:ln>
              <a:solidFill>
                <a:srgbClr val="5D0D0D"/>
              </a:solidFill>
              <a:latin typeface="Narbut Extra Wide" panose="01000500020000020004" pitchFamily="2" charset="-52"/>
              <a:cs typeface="Arial" panose="020B0604020202020204" pitchFamily="34" charset="0"/>
            </a:endParaRPr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FA0DED69-A5FA-437B-B67C-F17080FA6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1053" y="1508912"/>
            <a:ext cx="2370932" cy="1325563"/>
          </a:xfrm>
        </p:spPr>
        <p:txBody>
          <a:bodyPr/>
          <a:lstStyle/>
          <a:p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55 </a:t>
            </a:r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Adventure" panose="02000503020000020003" pitchFamily="2" charset="0"/>
                <a:cs typeface="Arial" panose="020B0604020202020204" pitchFamily="34" charset="0"/>
              </a:rPr>
              <a:t>р.</a:t>
            </a:r>
            <a:endParaRPr lang="uk-UA" dirty="0">
              <a:latin typeface="Adventure" panose="02000503020000020003" pitchFamily="2" charset="0"/>
            </a:endParaRPr>
          </a:p>
        </p:txBody>
      </p:sp>
      <p:pic>
        <p:nvPicPr>
          <p:cNvPr id="20" name="Місце для вмісту 9">
            <a:extLst>
              <a:ext uri="{FF2B5EF4-FFF2-40B4-BE49-F238E27FC236}">
                <a16:creationId xmlns:a16="http://schemas.microsoft.com/office/drawing/2014/main" id="{348DC101-A03E-455E-A495-1B59EF9C375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6772" flipH="1">
            <a:off x="10538022" y="-121348"/>
            <a:ext cx="887011" cy="219682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E87CA95-23AD-4615-9DFB-D0C2D6C40F8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30988" y="2548679"/>
            <a:ext cx="2478972" cy="3519822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6539748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Місце для вмісту 8">
            <a:extLst>
              <a:ext uri="{FF2B5EF4-FFF2-40B4-BE49-F238E27FC236}">
                <a16:creationId xmlns:a16="http://schemas.microsoft.com/office/drawing/2014/main" id="{059FD678-0CFB-494C-8FAE-46377C7333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" y="-38218"/>
            <a:ext cx="12188095" cy="6882071"/>
          </a:xfrm>
          <a:prstGeom prst="rect">
            <a:avLst/>
          </a:prstGeom>
        </p:spPr>
      </p:pic>
      <p:pic>
        <p:nvPicPr>
          <p:cNvPr id="20" name="Місце для вмісту 4">
            <a:extLst>
              <a:ext uri="{FF2B5EF4-FFF2-40B4-BE49-F238E27FC236}">
                <a16:creationId xmlns:a16="http://schemas.microsoft.com/office/drawing/2014/main" id="{D00C1B9E-B3F9-40C5-AAB7-C962226BBF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" t="2304" r="27446" b="4887"/>
          <a:stretch/>
        </p:blipFill>
        <p:spPr>
          <a:xfrm>
            <a:off x="4094956" y="2066925"/>
            <a:ext cx="7811293" cy="4411732"/>
          </a:xfrm>
          <a:prstGeom prst="rect">
            <a:avLst/>
          </a:prstGeom>
        </p:spPr>
      </p:pic>
      <p:pic>
        <p:nvPicPr>
          <p:cNvPr id="18" name="Місце для вмісту 4">
            <a:extLst>
              <a:ext uri="{FF2B5EF4-FFF2-40B4-BE49-F238E27FC236}">
                <a16:creationId xmlns:a16="http://schemas.microsoft.com/office/drawing/2014/main" id="{695490BD-087A-4341-BC2A-D85099E0B3B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42" b="7883"/>
          <a:stretch/>
        </p:blipFill>
        <p:spPr>
          <a:xfrm>
            <a:off x="4248150" y="2610656"/>
            <a:ext cx="7811293" cy="3810244"/>
          </a:xfrm>
          <a:prstGeom prst="rect">
            <a:avLst/>
          </a:prstGeom>
        </p:spPr>
      </p:pic>
      <p:sp>
        <p:nvSpPr>
          <p:cNvPr id="17" name="Місце для вмісту 7">
            <a:extLst>
              <a:ext uri="{FF2B5EF4-FFF2-40B4-BE49-F238E27FC236}">
                <a16:creationId xmlns:a16="http://schemas.microsoft.com/office/drawing/2014/main" id="{0329C29E-8FB6-495E-8599-188E44597EC0}"/>
              </a:ext>
            </a:extLst>
          </p:cNvPr>
          <p:cNvSpPr txBox="1">
            <a:spLocks/>
          </p:cNvSpPr>
          <p:nvPr/>
        </p:nvSpPr>
        <p:spPr>
          <a:xfrm>
            <a:off x="4600574" y="3114991"/>
            <a:ext cx="7296943" cy="3419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2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Історичний роман «Євпраксія» – один із значущих творів Павла Загребельного, присвячений історичним подіям і видатним постатям України. Автор поєднує деталі минулого з художньою вигадкою, створюючи живу картину історичних подій і характерів.</a:t>
            </a:r>
          </a:p>
          <a:p>
            <a:pPr marL="0" indent="0" algn="just">
              <a:lnSpc>
                <a:spcPct val="100000"/>
              </a:lnSpc>
              <a:spcBef>
                <a:spcPts val="2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Головна героїня твору – Євпраксія, чия доля відображає боротьбу особистості з історичними обставинами, пошук сенсу життя та моральну стійкість. Роман утверджує цінності свободи, гідності та національної самобутності.</a:t>
            </a:r>
            <a:endParaRPr lang="uk-UA" sz="2100" b="1" kern="100" dirty="0">
              <a:solidFill>
                <a:srgbClr val="5D0D0D"/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Місце для вмісту 4">
            <a:extLst>
              <a:ext uri="{FF2B5EF4-FFF2-40B4-BE49-F238E27FC236}">
                <a16:creationId xmlns:a16="http://schemas.microsoft.com/office/drawing/2014/main" id="{E7C910B8-789E-40EC-ADA7-D6B432ACF2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7213" y="1234170"/>
            <a:ext cx="6189786" cy="1085850"/>
          </a:xfrm>
          <a:prstGeom prst="rect">
            <a:avLst/>
          </a:prstGeom>
        </p:spPr>
      </p:pic>
      <p:sp>
        <p:nvSpPr>
          <p:cNvPr id="12" name="Місце для вмісту 7">
            <a:extLst>
              <a:ext uri="{FF2B5EF4-FFF2-40B4-BE49-F238E27FC236}">
                <a16:creationId xmlns:a16="http://schemas.microsoft.com/office/drawing/2014/main" id="{C29423B8-D8FA-4CC7-8B13-E9C80BC45039}"/>
              </a:ext>
            </a:extLst>
          </p:cNvPr>
          <p:cNvSpPr txBox="1">
            <a:spLocks/>
          </p:cNvSpPr>
          <p:nvPr/>
        </p:nvSpPr>
        <p:spPr>
          <a:xfrm>
            <a:off x="2667000" y="1365863"/>
            <a:ext cx="7648575" cy="830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Перше видання – 1975 рік</a:t>
            </a:r>
          </a:p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Павло Загребельний</a:t>
            </a:r>
            <a:endParaRPr lang="uk-UA" sz="3000" kern="100" dirty="0">
              <a:solidFill>
                <a:schemeClr val="accent6">
                  <a:lumMod val="50000"/>
                </a:schemeClr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40A0F81-7DDE-4135-A59A-CE526A3F0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52585" y="2087527"/>
            <a:ext cx="1993830" cy="1325563"/>
          </a:xfrm>
        </p:spPr>
        <p:txBody>
          <a:bodyPr/>
          <a:lstStyle/>
          <a:p>
            <a:r>
              <a:rPr lang="uk-UA" b="1" spc="140" dirty="0">
                <a:ln w="19050">
                  <a:noFill/>
                </a:ln>
                <a:solidFill>
                  <a:srgbClr val="5D0D0D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5</a:t>
            </a:r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0 </a:t>
            </a:r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Adventure" panose="02000503020000020003" pitchFamily="2" charset="0"/>
                <a:cs typeface="Arial" panose="020B0604020202020204" pitchFamily="34" charset="0"/>
              </a:rPr>
              <a:t>р.</a:t>
            </a:r>
            <a:endParaRPr lang="uk-UA" dirty="0">
              <a:latin typeface="Adventure" panose="02000503020000020003" pitchFamily="2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65BFD8CD-7111-4518-BF2D-51594B18A0E2}"/>
              </a:ext>
            </a:extLst>
          </p:cNvPr>
          <p:cNvSpPr txBox="1">
            <a:spLocks/>
          </p:cNvSpPr>
          <p:nvPr/>
        </p:nvSpPr>
        <p:spPr>
          <a:xfrm>
            <a:off x="4094956" y="0"/>
            <a:ext cx="5877720" cy="15621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uk-UA" sz="3800" b="1" spc="140" dirty="0">
                <a:ln w="19050">
                  <a:noFill/>
                </a:ln>
                <a:solidFill>
                  <a:srgbClr val="5D0D0D"/>
                </a:solidFill>
                <a:latin typeface="Narbut Extra Wide" panose="01000500020000020004" pitchFamily="2" charset="-52"/>
                <a:cs typeface="Arial" panose="020B0604020202020204" pitchFamily="34" charset="0"/>
              </a:rPr>
              <a:t>«Євпраксія»</a:t>
            </a:r>
            <a:endParaRPr lang="uk-UA" sz="3800" b="1" spc="140" dirty="0">
              <a:ln w="15875">
                <a:noFill/>
              </a:ln>
              <a:solidFill>
                <a:srgbClr val="5D0D0D"/>
              </a:solidFill>
              <a:latin typeface="Narbut Extra Wide" panose="01000500020000020004" pitchFamily="2" charset="-52"/>
              <a:cs typeface="Arial" panose="020B0604020202020204" pitchFamily="34" charset="0"/>
            </a:endParaRPr>
          </a:p>
        </p:txBody>
      </p:sp>
      <p:sp>
        <p:nvSpPr>
          <p:cNvPr id="15" name="Прямокутник 14">
            <a:extLst>
              <a:ext uri="{FF2B5EF4-FFF2-40B4-BE49-F238E27FC236}">
                <a16:creationId xmlns:a16="http://schemas.microsoft.com/office/drawing/2014/main" id="{5039B07A-35F0-44D2-8B79-FB53FE60CE9D}"/>
              </a:ext>
            </a:extLst>
          </p:cNvPr>
          <p:cNvSpPr/>
          <p:nvPr/>
        </p:nvSpPr>
        <p:spPr>
          <a:xfrm>
            <a:off x="1245996" y="2271554"/>
            <a:ext cx="2848961" cy="4052329"/>
          </a:xfrm>
          <a:prstGeom prst="rect">
            <a:avLst/>
          </a:prstGeom>
          <a:solidFill>
            <a:srgbClr val="1140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3314" name="Picture 2" descr="Загребельний Павло - Євпраксія">
            <a:extLst>
              <a:ext uri="{FF2B5EF4-FFF2-40B4-BE49-F238E27FC236}">
                <a16:creationId xmlns:a16="http://schemas.microsoft.com/office/drawing/2014/main" id="{F2EBF386-3BE5-4D38-80AB-43CAD19B77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512" y="2534188"/>
            <a:ext cx="2381250" cy="35814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27868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Місце для вмісту 20">
            <a:extLst>
              <a:ext uri="{FF2B5EF4-FFF2-40B4-BE49-F238E27FC236}">
                <a16:creationId xmlns:a16="http://schemas.microsoft.com/office/drawing/2014/main" id="{0ED59934-7E81-4308-89EF-4DBE86CFC0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" y="0"/>
            <a:ext cx="12187008" cy="6881458"/>
          </a:xfrm>
        </p:spPr>
      </p:pic>
      <p:sp>
        <p:nvSpPr>
          <p:cNvPr id="22" name="Заголовок 1">
            <a:extLst>
              <a:ext uri="{FF2B5EF4-FFF2-40B4-BE49-F238E27FC236}">
                <a16:creationId xmlns:a16="http://schemas.microsoft.com/office/drawing/2014/main" id="{4CFC33AF-0D77-4DB4-B8DB-FC99BC7455AA}"/>
              </a:ext>
            </a:extLst>
          </p:cNvPr>
          <p:cNvSpPr txBox="1">
            <a:spLocks/>
          </p:cNvSpPr>
          <p:nvPr/>
        </p:nvSpPr>
        <p:spPr>
          <a:xfrm>
            <a:off x="3760821" y="1"/>
            <a:ext cx="5935630" cy="13223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3800" b="1" spc="140" dirty="0">
                <a:ln w="19050">
                  <a:noFill/>
                </a:ln>
                <a:solidFill>
                  <a:srgbClr val="5D0D0D"/>
                </a:solidFill>
                <a:latin typeface="Narbut Extra Wide" panose="01000500020000020004" pitchFamily="2" charset="-52"/>
                <a:cs typeface="Arial" panose="020B0604020202020204" pitchFamily="34" charset="0"/>
              </a:rPr>
              <a:t>«Роксолана»</a:t>
            </a:r>
            <a:endParaRPr lang="uk-UA" sz="3800" b="1" spc="140" dirty="0">
              <a:ln w="15875">
                <a:noFill/>
              </a:ln>
              <a:solidFill>
                <a:srgbClr val="5D0D0D"/>
              </a:solidFill>
              <a:latin typeface="Narbut Extra Wide" panose="01000500020000020004" pitchFamily="2" charset="-52"/>
              <a:cs typeface="Arial" panose="020B0604020202020204" pitchFamily="34" charset="0"/>
            </a:endParaRPr>
          </a:p>
        </p:txBody>
      </p:sp>
      <p:pic>
        <p:nvPicPr>
          <p:cNvPr id="28" name="Місце для вмісту 4">
            <a:extLst>
              <a:ext uri="{FF2B5EF4-FFF2-40B4-BE49-F238E27FC236}">
                <a16:creationId xmlns:a16="http://schemas.microsoft.com/office/drawing/2014/main" id="{32979C3F-C52F-4BE3-BD81-2483EB4E8F9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" t="2304" r="27446" b="4887"/>
          <a:stretch/>
        </p:blipFill>
        <p:spPr>
          <a:xfrm>
            <a:off x="4174791" y="1463537"/>
            <a:ext cx="7856077" cy="5338972"/>
          </a:xfrm>
          <a:prstGeom prst="rect">
            <a:avLst/>
          </a:prstGeom>
        </p:spPr>
      </p:pic>
      <p:pic>
        <p:nvPicPr>
          <p:cNvPr id="23" name="Місце для вмісту 4">
            <a:extLst>
              <a:ext uri="{FF2B5EF4-FFF2-40B4-BE49-F238E27FC236}">
                <a16:creationId xmlns:a16="http://schemas.microsoft.com/office/drawing/2014/main" id="{1151FE3E-2F75-4115-8C74-ACE396886C9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29" b="5446"/>
          <a:stretch/>
        </p:blipFill>
        <p:spPr>
          <a:xfrm>
            <a:off x="4174791" y="2530563"/>
            <a:ext cx="7941009" cy="3955399"/>
          </a:xfrm>
          <a:prstGeom prst="rect">
            <a:avLst/>
          </a:prstGeom>
        </p:spPr>
      </p:pic>
      <p:sp>
        <p:nvSpPr>
          <p:cNvPr id="24" name="Місце для вмісту 7">
            <a:extLst>
              <a:ext uri="{FF2B5EF4-FFF2-40B4-BE49-F238E27FC236}">
                <a16:creationId xmlns:a16="http://schemas.microsoft.com/office/drawing/2014/main" id="{DB95BA5D-3AFC-4448-8579-6E5705FFD008}"/>
              </a:ext>
            </a:extLst>
          </p:cNvPr>
          <p:cNvSpPr txBox="1">
            <a:spLocks/>
          </p:cNvSpPr>
          <p:nvPr/>
        </p:nvSpPr>
        <p:spPr>
          <a:xfrm>
            <a:off x="4497420" y="2993261"/>
            <a:ext cx="7473647" cy="31161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2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Історичний роман «Роксолана» — один із найвідоміших творів Павла Загребельного, присвячений життю українки Анастасії Лісовської, відомої як Роксолана, яка стала впливовою фігурою Османської імперії.</a:t>
            </a:r>
          </a:p>
          <a:p>
            <a:pPr marL="0" indent="0" algn="just">
              <a:lnSpc>
                <a:spcPct val="100000"/>
              </a:lnSpc>
              <a:spcBef>
                <a:spcPts val="2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Роман поєднує історичну точність із художньою вигадкою, розкриваючи долю жінки, яка змогла впливати на політичні процеси, залишаючись вірною своїм принципам і українським корінням. «Роксолана» утверджує ідеї сили, мудрості, стійкості та непереможності людського духу.</a:t>
            </a:r>
            <a:endParaRPr lang="uk-UA" sz="2100" b="1" kern="100" dirty="0">
              <a:solidFill>
                <a:srgbClr val="5D0D0D"/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5" name="Місце для вмісту 4">
            <a:extLst>
              <a:ext uri="{FF2B5EF4-FFF2-40B4-BE49-F238E27FC236}">
                <a16:creationId xmlns:a16="http://schemas.microsoft.com/office/drawing/2014/main" id="{F28CD8D2-6B86-4110-B6C0-3DD53E08BE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954" y="1273732"/>
            <a:ext cx="5601380" cy="1085850"/>
          </a:xfrm>
          <a:prstGeom prst="rect">
            <a:avLst/>
          </a:prstGeom>
        </p:spPr>
      </p:pic>
      <p:sp>
        <p:nvSpPr>
          <p:cNvPr id="26" name="Місце для вмісту 7">
            <a:extLst>
              <a:ext uri="{FF2B5EF4-FFF2-40B4-BE49-F238E27FC236}">
                <a16:creationId xmlns:a16="http://schemas.microsoft.com/office/drawing/2014/main" id="{3E68F1F5-A04D-4B2A-A8F0-8CF3B95C149A}"/>
              </a:ext>
            </a:extLst>
          </p:cNvPr>
          <p:cNvSpPr txBox="1">
            <a:spLocks/>
          </p:cNvSpPr>
          <p:nvPr/>
        </p:nvSpPr>
        <p:spPr>
          <a:xfrm>
            <a:off x="3760821" y="1414950"/>
            <a:ext cx="5935629" cy="830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Перше видання – 1980 рік</a:t>
            </a:r>
          </a:p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Павло Загребельний</a:t>
            </a:r>
            <a:endParaRPr lang="uk-UA" sz="3000" kern="100" dirty="0">
              <a:solidFill>
                <a:schemeClr val="accent6">
                  <a:lumMod val="50000"/>
                </a:schemeClr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Прямокутник 31">
            <a:extLst>
              <a:ext uri="{FF2B5EF4-FFF2-40B4-BE49-F238E27FC236}">
                <a16:creationId xmlns:a16="http://schemas.microsoft.com/office/drawing/2014/main" id="{83422C54-1F2A-4F77-B60C-FE73084CDDD1}"/>
              </a:ext>
            </a:extLst>
          </p:cNvPr>
          <p:cNvSpPr/>
          <p:nvPr/>
        </p:nvSpPr>
        <p:spPr>
          <a:xfrm>
            <a:off x="1089485" y="2427217"/>
            <a:ext cx="3085306" cy="4278383"/>
          </a:xfrm>
          <a:prstGeom prst="rect">
            <a:avLst/>
          </a:prstGeom>
          <a:solidFill>
            <a:srgbClr val="1140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0FF2D542-EA4C-4CD5-8D48-4BD4C60721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236" y="2649362"/>
            <a:ext cx="2497930" cy="3836599"/>
          </a:xfrm>
          <a:prstGeom prst="rect">
            <a:avLst/>
          </a:prstGeom>
          <a:noFill/>
          <a:ln w="190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Місце для вмісту 4">
            <a:extLst>
              <a:ext uri="{FF2B5EF4-FFF2-40B4-BE49-F238E27FC236}">
                <a16:creationId xmlns:a16="http://schemas.microsoft.com/office/drawing/2014/main" id="{98E31B02-FB59-431F-8BEB-CEB3360C55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05" t="55550" r="4406" b="3174"/>
          <a:stretch/>
        </p:blipFill>
        <p:spPr>
          <a:xfrm rot="20191190">
            <a:off x="9899613" y="264180"/>
            <a:ext cx="2018137" cy="1796057"/>
          </a:xfrm>
          <a:prstGeom prst="rect">
            <a:avLst/>
          </a:prstGeom>
        </p:spPr>
      </p:pic>
      <p:sp>
        <p:nvSpPr>
          <p:cNvPr id="27" name="Заголовок 1">
            <a:extLst>
              <a:ext uri="{FF2B5EF4-FFF2-40B4-BE49-F238E27FC236}">
                <a16:creationId xmlns:a16="http://schemas.microsoft.com/office/drawing/2014/main" id="{A2363082-B395-4CF7-8D9F-F2BE46F5B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135" y="1788277"/>
            <a:ext cx="2370932" cy="1325563"/>
          </a:xfrm>
        </p:spPr>
        <p:txBody>
          <a:bodyPr/>
          <a:lstStyle/>
          <a:p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45 </a:t>
            </a:r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Adventure" panose="02000503020000020003" pitchFamily="2" charset="0"/>
                <a:cs typeface="Arial" panose="020B0604020202020204" pitchFamily="34" charset="0"/>
              </a:rPr>
              <a:t>р.</a:t>
            </a:r>
            <a:endParaRPr lang="uk-UA" dirty="0">
              <a:latin typeface="Adventure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3642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Місце для вмісту 15">
            <a:extLst>
              <a:ext uri="{FF2B5EF4-FFF2-40B4-BE49-F238E27FC236}">
                <a16:creationId xmlns:a16="http://schemas.microsoft.com/office/drawing/2014/main" id="{B35DE301-F826-4D36-B7DA-E17D910023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50"/>
            <a:ext cx="12192000" cy="6884276"/>
          </a:xfrm>
        </p:spPr>
      </p:pic>
      <p:pic>
        <p:nvPicPr>
          <p:cNvPr id="20" name="Місце для вмісту 4">
            <a:extLst>
              <a:ext uri="{FF2B5EF4-FFF2-40B4-BE49-F238E27FC236}">
                <a16:creationId xmlns:a16="http://schemas.microsoft.com/office/drawing/2014/main" id="{D00C1B9E-B3F9-40C5-AAB7-C962226BBF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" t="2304" r="27446" b="4887"/>
          <a:stretch/>
        </p:blipFill>
        <p:spPr>
          <a:xfrm>
            <a:off x="4094957" y="2322442"/>
            <a:ext cx="7230268" cy="4156214"/>
          </a:xfrm>
          <a:prstGeom prst="rect">
            <a:avLst/>
          </a:prstGeom>
        </p:spPr>
      </p:pic>
      <p:pic>
        <p:nvPicPr>
          <p:cNvPr id="18" name="Місце для вмісту 4">
            <a:extLst>
              <a:ext uri="{FF2B5EF4-FFF2-40B4-BE49-F238E27FC236}">
                <a16:creationId xmlns:a16="http://schemas.microsoft.com/office/drawing/2014/main" id="{695490BD-087A-4341-BC2A-D85099E0B3B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06" b="7063"/>
          <a:stretch/>
        </p:blipFill>
        <p:spPr>
          <a:xfrm>
            <a:off x="4094957" y="2811902"/>
            <a:ext cx="8048625" cy="3627882"/>
          </a:xfrm>
          <a:prstGeom prst="rect">
            <a:avLst/>
          </a:prstGeom>
        </p:spPr>
      </p:pic>
      <p:sp>
        <p:nvSpPr>
          <p:cNvPr id="17" name="Місце для вмісту 7">
            <a:extLst>
              <a:ext uri="{FF2B5EF4-FFF2-40B4-BE49-F238E27FC236}">
                <a16:creationId xmlns:a16="http://schemas.microsoft.com/office/drawing/2014/main" id="{0329C29E-8FB6-495E-8599-188E44597EC0}"/>
              </a:ext>
            </a:extLst>
          </p:cNvPr>
          <p:cNvSpPr txBox="1">
            <a:spLocks/>
          </p:cNvSpPr>
          <p:nvPr/>
        </p:nvSpPr>
        <p:spPr>
          <a:xfrm>
            <a:off x="4476751" y="3336395"/>
            <a:ext cx="7420768" cy="33485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4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Роман у віршах Ліни Костенко «Маруся Чурай» поєднує глибоку лірику з історичною правдою, розкриваючи долю української співачки та народної героїні </a:t>
            </a:r>
            <a:r>
              <a:rPr lang="de-DE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XVII </a:t>
            </a: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століття.</a:t>
            </a:r>
          </a:p>
          <a:p>
            <a:pPr marL="0" indent="0" algn="just">
              <a:lnSpc>
                <a:spcPct val="100000"/>
              </a:lnSpc>
              <a:spcBef>
                <a:spcPts val="4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Крізь призму кохання й особистих переживань авторка показує боротьбу за свободу та незалежність України, силу духу й моральний вибір людини в складних обставинах. «Маруся Чурай» утверджує національні цінності, пам’ять і культурну самобутність українського народу.</a:t>
            </a:r>
            <a:endParaRPr lang="uk-UA" sz="2100" b="1" kern="100" dirty="0">
              <a:solidFill>
                <a:srgbClr val="5D0D0D"/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Прямокутник 18">
            <a:extLst>
              <a:ext uri="{FF2B5EF4-FFF2-40B4-BE49-F238E27FC236}">
                <a16:creationId xmlns:a16="http://schemas.microsoft.com/office/drawing/2014/main" id="{E7536DB4-F42E-4F89-8AD1-38359CDF4180}"/>
              </a:ext>
            </a:extLst>
          </p:cNvPr>
          <p:cNvSpPr/>
          <p:nvPr/>
        </p:nvSpPr>
        <p:spPr>
          <a:xfrm>
            <a:off x="1009651" y="2409825"/>
            <a:ext cx="3085306" cy="4029959"/>
          </a:xfrm>
          <a:prstGeom prst="rect">
            <a:avLst/>
          </a:prstGeom>
          <a:solidFill>
            <a:srgbClr val="1140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1" name="Місце для вмісту 4">
            <a:extLst>
              <a:ext uri="{FF2B5EF4-FFF2-40B4-BE49-F238E27FC236}">
                <a16:creationId xmlns:a16="http://schemas.microsoft.com/office/drawing/2014/main" id="{E7C910B8-789E-40EC-ADA7-D6B432ACF2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115" y="1263682"/>
            <a:ext cx="6043019" cy="962694"/>
          </a:xfrm>
          <a:prstGeom prst="rect">
            <a:avLst/>
          </a:prstGeom>
        </p:spPr>
      </p:pic>
      <p:sp>
        <p:nvSpPr>
          <p:cNvPr id="12" name="Місце для вмісту 7">
            <a:extLst>
              <a:ext uri="{FF2B5EF4-FFF2-40B4-BE49-F238E27FC236}">
                <a16:creationId xmlns:a16="http://schemas.microsoft.com/office/drawing/2014/main" id="{C29423B8-D8FA-4CC7-8B13-E9C80BC45039}"/>
              </a:ext>
            </a:extLst>
          </p:cNvPr>
          <p:cNvSpPr txBox="1">
            <a:spLocks/>
          </p:cNvSpPr>
          <p:nvPr/>
        </p:nvSpPr>
        <p:spPr>
          <a:xfrm>
            <a:off x="3362324" y="1347750"/>
            <a:ext cx="6496051" cy="830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Перше видання – 1980 рік</a:t>
            </a:r>
          </a:p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Ліна Костенко</a:t>
            </a:r>
            <a:endParaRPr lang="uk-UA" sz="3000" kern="100" dirty="0">
              <a:solidFill>
                <a:schemeClr val="accent6">
                  <a:lumMod val="50000"/>
                </a:schemeClr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65BFD8CD-7111-4518-BF2D-51594B18A0E2}"/>
              </a:ext>
            </a:extLst>
          </p:cNvPr>
          <p:cNvSpPr txBox="1">
            <a:spLocks/>
          </p:cNvSpPr>
          <p:nvPr/>
        </p:nvSpPr>
        <p:spPr>
          <a:xfrm>
            <a:off x="3381376" y="47625"/>
            <a:ext cx="6636832" cy="127469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3800" b="1" spc="140" dirty="0">
                <a:ln w="19050">
                  <a:noFill/>
                </a:ln>
                <a:solidFill>
                  <a:srgbClr val="5D0D0D"/>
                </a:solidFill>
                <a:latin typeface="Narbut Extra Wide" panose="01000500020000020004" pitchFamily="2" charset="-52"/>
                <a:cs typeface="Arial" panose="020B0604020202020204" pitchFamily="34" charset="0"/>
              </a:rPr>
              <a:t>«Маруся Чурай»</a:t>
            </a:r>
            <a:endParaRPr lang="uk-UA" sz="3800" b="1" spc="140" dirty="0">
              <a:ln w="15875">
                <a:noFill/>
              </a:ln>
              <a:solidFill>
                <a:srgbClr val="5D0D0D"/>
              </a:solidFill>
              <a:latin typeface="Narbut Extra Wide" panose="01000500020000020004" pitchFamily="2" charset="-52"/>
              <a:cs typeface="Arial" panose="020B0604020202020204" pitchFamily="34" charset="0"/>
            </a:endParaRPr>
          </a:p>
        </p:txBody>
      </p:sp>
      <p:sp>
        <p:nvSpPr>
          <p:cNvPr id="23" name="Заголовок 1">
            <a:extLst>
              <a:ext uri="{FF2B5EF4-FFF2-40B4-BE49-F238E27FC236}">
                <a16:creationId xmlns:a16="http://schemas.microsoft.com/office/drawing/2014/main" id="{7A3251A6-C48F-416A-ABCC-4C74FD3AA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89039" y="2056620"/>
            <a:ext cx="2370932" cy="1325563"/>
          </a:xfrm>
        </p:spPr>
        <p:txBody>
          <a:bodyPr/>
          <a:lstStyle/>
          <a:p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45 </a:t>
            </a:r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Adventure" panose="02000503020000020003" pitchFamily="2" charset="0"/>
                <a:cs typeface="Arial" panose="020B0604020202020204" pitchFamily="34" charset="0"/>
              </a:rPr>
              <a:t>р.</a:t>
            </a:r>
            <a:endParaRPr lang="uk-UA" dirty="0">
              <a:latin typeface="Adventure" panose="02000503020000020003" pitchFamily="2" charset="0"/>
            </a:endParaRPr>
          </a:p>
        </p:txBody>
      </p:sp>
      <p:pic>
        <p:nvPicPr>
          <p:cNvPr id="15362" name="Picture 2" descr="Книга Маруся Чурай">
            <a:extLst>
              <a:ext uri="{FF2B5EF4-FFF2-40B4-BE49-F238E27FC236}">
                <a16:creationId xmlns:a16="http://schemas.microsoft.com/office/drawing/2014/main" id="{91468450-B7D6-4436-A040-BC278ED436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608" y="2685708"/>
            <a:ext cx="2561867" cy="3504073"/>
          </a:xfrm>
          <a:prstGeom prst="rect">
            <a:avLst/>
          </a:prstGeom>
          <a:noFill/>
          <a:ln w="190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15188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6B5BF488-3928-4573-A589-0E18256CC4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" y="-12258"/>
            <a:ext cx="12167173" cy="6870258"/>
          </a:xfrm>
        </p:spPr>
      </p:pic>
      <p:pic>
        <p:nvPicPr>
          <p:cNvPr id="16" name="Місце для вмісту 8">
            <a:extLst>
              <a:ext uri="{FF2B5EF4-FFF2-40B4-BE49-F238E27FC236}">
                <a16:creationId xmlns:a16="http://schemas.microsoft.com/office/drawing/2014/main" id="{87D1EDB3-7829-45DE-9AF1-9CCF24FD113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13"/>
          <a:stretch/>
        </p:blipFill>
        <p:spPr>
          <a:xfrm>
            <a:off x="9877530" y="18"/>
            <a:ext cx="2247788" cy="5405996"/>
          </a:xfrm>
          <a:prstGeom prst="rect">
            <a:avLst/>
          </a:prstGeom>
        </p:spPr>
      </p:pic>
      <p:pic>
        <p:nvPicPr>
          <p:cNvPr id="11" name="Місце для вмісту 4">
            <a:extLst>
              <a:ext uri="{FF2B5EF4-FFF2-40B4-BE49-F238E27FC236}">
                <a16:creationId xmlns:a16="http://schemas.microsoft.com/office/drawing/2014/main" id="{64B3593D-638E-4946-9232-9F418DD2C1D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302"/>
          <a:stretch/>
        </p:blipFill>
        <p:spPr>
          <a:xfrm>
            <a:off x="63332" y="40209"/>
            <a:ext cx="5392922" cy="6812107"/>
          </a:xfrm>
          <a:prstGeom prst="rect">
            <a:avLst/>
          </a:prstGeom>
        </p:spPr>
      </p:pic>
      <p:pic>
        <p:nvPicPr>
          <p:cNvPr id="12" name="Місце для вмісту 12">
            <a:extLst>
              <a:ext uri="{FF2B5EF4-FFF2-40B4-BE49-F238E27FC236}">
                <a16:creationId xmlns:a16="http://schemas.microsoft.com/office/drawing/2014/main" id="{F9A01EA5-59F1-47D2-B2FE-D676D79A52C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367"/>
          <a:stretch/>
        </p:blipFill>
        <p:spPr>
          <a:xfrm>
            <a:off x="377672" y="4922930"/>
            <a:ext cx="1651303" cy="1457773"/>
          </a:xfrm>
          <a:prstGeom prst="rect">
            <a:avLst/>
          </a:prstGeom>
        </p:spPr>
      </p:pic>
      <p:sp>
        <p:nvSpPr>
          <p:cNvPr id="13" name="Місце для вмісту 7">
            <a:extLst>
              <a:ext uri="{FF2B5EF4-FFF2-40B4-BE49-F238E27FC236}">
                <a16:creationId xmlns:a16="http://schemas.microsoft.com/office/drawing/2014/main" id="{72478779-534E-41D7-BBD9-B013CD747F3D}"/>
              </a:ext>
            </a:extLst>
          </p:cNvPr>
          <p:cNvSpPr txBox="1">
            <a:spLocks/>
          </p:cNvSpPr>
          <p:nvPr/>
        </p:nvSpPr>
        <p:spPr>
          <a:xfrm>
            <a:off x="5020305" y="1235897"/>
            <a:ext cx="5078291" cy="31232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40000"/>
              </a:lnSpc>
              <a:spcBef>
                <a:spcPts val="6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Книги-ювіляри українських письменників 2025 року нагадують нам про багатство та глибину нашої літератури. Вони поєднують історію, культуру та духовність, об’єднують покоління і надихають на збереження національної самобутності.</a:t>
            </a:r>
            <a:endParaRPr lang="uk-UA" sz="2100" b="1" kern="100" dirty="0">
              <a:solidFill>
                <a:srgbClr val="5D0D0D"/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Місце для вмісту 7">
            <a:extLst>
              <a:ext uri="{FF2B5EF4-FFF2-40B4-BE49-F238E27FC236}">
                <a16:creationId xmlns:a16="http://schemas.microsoft.com/office/drawing/2014/main" id="{FD1434F0-2A34-4320-A5ED-F3E3BA8630F2}"/>
              </a:ext>
            </a:extLst>
          </p:cNvPr>
          <p:cNvSpPr txBox="1">
            <a:spLocks/>
          </p:cNvSpPr>
          <p:nvPr/>
        </p:nvSpPr>
        <p:spPr>
          <a:xfrm>
            <a:off x="5020305" y="4793064"/>
            <a:ext cx="5514239" cy="16981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40000"/>
              </a:lnSpc>
              <a:spcBef>
                <a:spcPts val="600"/>
              </a:spcBef>
              <a:buNone/>
            </a:pPr>
            <a:r>
              <a:rPr lang="uk-UA" sz="2100" b="1" kern="100" dirty="0">
                <a:solidFill>
                  <a:srgbClr val="5D0D0D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Читайте, відкривайте для себе класику та сучасність, вшановуйте митців і відчуйте силу українського слова</a:t>
            </a:r>
            <a:r>
              <a:rPr lang="ru-RU" sz="2100" b="1" kern="100" dirty="0">
                <a:solidFill>
                  <a:srgbClr val="5D0D0D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uk-UA" sz="2100" b="1" kern="100" dirty="0">
              <a:solidFill>
                <a:srgbClr val="5D0D0D"/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Місце для вмісту 12">
            <a:extLst>
              <a:ext uri="{FF2B5EF4-FFF2-40B4-BE49-F238E27FC236}">
                <a16:creationId xmlns:a16="http://schemas.microsoft.com/office/drawing/2014/main" id="{F6FB06A6-FF90-4B4A-A2E3-5B8A4DE51E1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367"/>
          <a:stretch/>
        </p:blipFill>
        <p:spPr>
          <a:xfrm>
            <a:off x="10074330" y="150274"/>
            <a:ext cx="2459493" cy="217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62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9F1E017A-BDA3-4DD0-9414-9690E192FB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4"/>
          <a:stretch/>
        </p:blipFill>
        <p:spPr>
          <a:xfrm>
            <a:off x="-11876" y="0"/>
            <a:ext cx="12203876" cy="6890982"/>
          </a:xfrm>
        </p:spPr>
      </p:pic>
      <p:sp>
        <p:nvSpPr>
          <p:cNvPr id="6" name="Місце для вмісту 7">
            <a:extLst>
              <a:ext uri="{FF2B5EF4-FFF2-40B4-BE49-F238E27FC236}">
                <a16:creationId xmlns:a16="http://schemas.microsoft.com/office/drawing/2014/main" id="{1BB0A5BF-AECC-47D7-AF64-ABE154FE6D8B}"/>
              </a:ext>
            </a:extLst>
          </p:cNvPr>
          <p:cNvSpPr txBox="1">
            <a:spLocks/>
          </p:cNvSpPr>
          <p:nvPr/>
        </p:nvSpPr>
        <p:spPr>
          <a:xfrm>
            <a:off x="5191125" y="1028700"/>
            <a:ext cx="5124450" cy="56864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40000"/>
              </a:lnSpc>
              <a:spcBef>
                <a:spcPts val="6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Книги-ювіляри </a:t>
            </a:r>
            <a:r>
              <a:rPr lang="uk-UA" sz="21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це завжди привід відкрити для себе щось нове у вже відомому. У 2025 році українська література відзначає круглі дати виходу творів, про які варто говорити й сьогодні: вони актуальні, глибокі та надзвичайно важливі для розуміння нашої культури. Запрошуємо студентів і викладачів зануритися у світ українського слова та побачити, як література поєднує покоління.</a:t>
            </a:r>
          </a:p>
          <a:p>
            <a:pPr marL="0" indent="0" algn="ctr">
              <a:lnSpc>
                <a:spcPct val="140000"/>
              </a:lnSpc>
              <a:spcBef>
                <a:spcPts val="600"/>
              </a:spcBef>
              <a:buNone/>
            </a:pPr>
            <a:r>
              <a:rPr lang="uk-UA" sz="2100" b="1" kern="100" dirty="0">
                <a:solidFill>
                  <a:srgbClr val="5D0D0D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Вшануймо класику разом!</a:t>
            </a:r>
          </a:p>
        </p:txBody>
      </p:sp>
    </p:spTree>
    <p:extLst>
      <p:ext uri="{BB962C8B-B14F-4D97-AF65-F5344CB8AC3E}">
        <p14:creationId xmlns:p14="http://schemas.microsoft.com/office/powerpoint/2010/main" val="2668973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Місце для вмісту 15">
            <a:extLst>
              <a:ext uri="{FF2B5EF4-FFF2-40B4-BE49-F238E27FC236}">
                <a16:creationId xmlns:a16="http://schemas.microsoft.com/office/drawing/2014/main" id="{B35DE301-F826-4D36-B7DA-E17D910023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50"/>
            <a:ext cx="12192000" cy="6884276"/>
          </a:xfrm>
        </p:spPr>
      </p:pic>
      <p:pic>
        <p:nvPicPr>
          <p:cNvPr id="20" name="Місце для вмісту 4">
            <a:extLst>
              <a:ext uri="{FF2B5EF4-FFF2-40B4-BE49-F238E27FC236}">
                <a16:creationId xmlns:a16="http://schemas.microsoft.com/office/drawing/2014/main" id="{D00C1B9E-B3F9-40C5-AAB7-C962226BBF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" t="2304" r="27446" b="4887"/>
          <a:stretch/>
        </p:blipFill>
        <p:spPr>
          <a:xfrm>
            <a:off x="4094957" y="1512447"/>
            <a:ext cx="7230268" cy="4966209"/>
          </a:xfrm>
          <a:prstGeom prst="rect">
            <a:avLst/>
          </a:prstGeom>
        </p:spPr>
      </p:pic>
      <p:pic>
        <p:nvPicPr>
          <p:cNvPr id="18" name="Місце для вмісту 4">
            <a:extLst>
              <a:ext uri="{FF2B5EF4-FFF2-40B4-BE49-F238E27FC236}">
                <a16:creationId xmlns:a16="http://schemas.microsoft.com/office/drawing/2014/main" id="{695490BD-087A-4341-BC2A-D85099E0B3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150" y="2560567"/>
            <a:ext cx="7496175" cy="4068833"/>
          </a:xfrm>
          <a:prstGeom prst="rect">
            <a:avLst/>
          </a:prstGeom>
        </p:spPr>
      </p:pic>
      <p:sp>
        <p:nvSpPr>
          <p:cNvPr id="17" name="Місце для вмісту 7">
            <a:extLst>
              <a:ext uri="{FF2B5EF4-FFF2-40B4-BE49-F238E27FC236}">
                <a16:creationId xmlns:a16="http://schemas.microsoft.com/office/drawing/2014/main" id="{0329C29E-8FB6-495E-8599-188E44597EC0}"/>
              </a:ext>
            </a:extLst>
          </p:cNvPr>
          <p:cNvSpPr txBox="1">
            <a:spLocks/>
          </p:cNvSpPr>
          <p:nvPr/>
        </p:nvSpPr>
        <p:spPr>
          <a:xfrm>
            <a:off x="4600575" y="2981325"/>
            <a:ext cx="6581774" cy="3733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Одна з найдавніших і найцінніших пам’яток давньоукраїнської літератури. Твір розповідає про невдалий похід князя Ігоря Святославича проти половців і поєднує історичну правду з художнім узагальненням, глибоким патріотичним змістом і поетичною силою слова.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Поема стала символом єдності руських земель, зразком давньої книжної традиції та справжнім скарбом української культури.</a:t>
            </a:r>
            <a:endParaRPr lang="uk-UA" sz="2100" b="1" kern="100" dirty="0">
              <a:solidFill>
                <a:srgbClr val="5D0D0D"/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Прямокутник 18">
            <a:extLst>
              <a:ext uri="{FF2B5EF4-FFF2-40B4-BE49-F238E27FC236}">
                <a16:creationId xmlns:a16="http://schemas.microsoft.com/office/drawing/2014/main" id="{E7536DB4-F42E-4F89-8AD1-38359CDF4180}"/>
              </a:ext>
            </a:extLst>
          </p:cNvPr>
          <p:cNvSpPr/>
          <p:nvPr/>
        </p:nvSpPr>
        <p:spPr>
          <a:xfrm>
            <a:off x="1009651" y="2409825"/>
            <a:ext cx="3085306" cy="4219575"/>
          </a:xfrm>
          <a:prstGeom prst="rect">
            <a:avLst/>
          </a:prstGeom>
          <a:solidFill>
            <a:srgbClr val="1140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A8FE0AE-FB64-470E-AC3E-685C9B876A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732" y="2646293"/>
            <a:ext cx="2379662" cy="3701887"/>
          </a:xfrm>
          <a:prstGeom prst="rect">
            <a:avLst/>
          </a:prstGeom>
          <a:noFill/>
          <a:ln w="190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Місце для вмісту 4">
            <a:extLst>
              <a:ext uri="{FF2B5EF4-FFF2-40B4-BE49-F238E27FC236}">
                <a16:creationId xmlns:a16="http://schemas.microsoft.com/office/drawing/2014/main" id="{703E1CD6-0971-4B56-8AA6-0DDAC7F79F9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05" t="55550" r="4406" b="3174"/>
          <a:stretch/>
        </p:blipFill>
        <p:spPr>
          <a:xfrm rot="20191190">
            <a:off x="9874386" y="437651"/>
            <a:ext cx="2018137" cy="1796057"/>
          </a:xfrm>
          <a:prstGeom prst="rect">
            <a:avLst/>
          </a:prstGeom>
        </p:spPr>
      </p:pic>
      <p:pic>
        <p:nvPicPr>
          <p:cNvPr id="11" name="Місце для вмісту 4">
            <a:extLst>
              <a:ext uri="{FF2B5EF4-FFF2-40B4-BE49-F238E27FC236}">
                <a16:creationId xmlns:a16="http://schemas.microsoft.com/office/drawing/2014/main" id="{E7C910B8-789E-40EC-ADA7-D6B432ACF21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1" y="1323975"/>
            <a:ext cx="6581774" cy="1085850"/>
          </a:xfrm>
          <a:prstGeom prst="rect">
            <a:avLst/>
          </a:prstGeom>
        </p:spPr>
      </p:pic>
      <p:sp>
        <p:nvSpPr>
          <p:cNvPr id="12" name="Місце для вмісту 7">
            <a:extLst>
              <a:ext uri="{FF2B5EF4-FFF2-40B4-BE49-F238E27FC236}">
                <a16:creationId xmlns:a16="http://schemas.microsoft.com/office/drawing/2014/main" id="{C29423B8-D8FA-4CC7-8B13-E9C80BC45039}"/>
              </a:ext>
            </a:extLst>
          </p:cNvPr>
          <p:cNvSpPr txBox="1">
            <a:spLocks/>
          </p:cNvSpPr>
          <p:nvPr/>
        </p:nvSpPr>
        <p:spPr>
          <a:xfrm>
            <a:off x="3362324" y="1408043"/>
            <a:ext cx="6496051" cy="830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Перше видання – 1800 рік</a:t>
            </a:r>
          </a:p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Героїчна поема кінця XII століття</a:t>
            </a:r>
            <a:endParaRPr lang="uk-UA" sz="3000" kern="100" dirty="0">
              <a:solidFill>
                <a:schemeClr val="accent6">
                  <a:lumMod val="50000"/>
                </a:schemeClr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65BFD8CD-7111-4518-BF2D-51594B18A0E2}"/>
              </a:ext>
            </a:extLst>
          </p:cNvPr>
          <p:cNvSpPr txBox="1">
            <a:spLocks/>
          </p:cNvSpPr>
          <p:nvPr/>
        </p:nvSpPr>
        <p:spPr>
          <a:xfrm>
            <a:off x="3381375" y="47625"/>
            <a:ext cx="7077075" cy="127469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3800" b="1" spc="140" dirty="0">
                <a:ln w="19050">
                  <a:noFill/>
                </a:ln>
                <a:solidFill>
                  <a:srgbClr val="5D0D0D"/>
                </a:solidFill>
                <a:latin typeface="Narbut Extra Wide" panose="01000500020000020004" pitchFamily="2" charset="-52"/>
                <a:cs typeface="Arial" panose="020B0604020202020204" pitchFamily="34" charset="0"/>
              </a:rPr>
              <a:t>«Слово о полку Ігоревім»</a:t>
            </a:r>
            <a:endParaRPr lang="uk-UA" sz="3800" b="1" spc="140" dirty="0">
              <a:ln w="15875">
                <a:noFill/>
              </a:ln>
              <a:solidFill>
                <a:srgbClr val="5D0D0D"/>
              </a:solidFill>
              <a:latin typeface="Narbut Extra Wide" panose="01000500020000020004" pitchFamily="2" charset="-52"/>
              <a:cs typeface="Arial" panose="020B0604020202020204" pitchFamily="34" charset="0"/>
            </a:endParaRPr>
          </a:p>
        </p:txBody>
      </p:sp>
      <p:sp>
        <p:nvSpPr>
          <p:cNvPr id="23" name="Заголовок 1">
            <a:extLst>
              <a:ext uri="{FF2B5EF4-FFF2-40B4-BE49-F238E27FC236}">
                <a16:creationId xmlns:a16="http://schemas.microsoft.com/office/drawing/2014/main" id="{7A3251A6-C48F-416A-ABCC-4C74FD3AA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135" y="2011327"/>
            <a:ext cx="2370932" cy="1325563"/>
          </a:xfrm>
        </p:spPr>
        <p:txBody>
          <a:bodyPr/>
          <a:lstStyle/>
          <a:p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225 </a:t>
            </a:r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Adventure" panose="02000503020000020003" pitchFamily="2" charset="0"/>
                <a:cs typeface="Arial" panose="020B0604020202020204" pitchFamily="34" charset="0"/>
              </a:rPr>
              <a:t>р.</a:t>
            </a:r>
            <a:endParaRPr lang="uk-UA" dirty="0">
              <a:latin typeface="Adventure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59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Місце для вмісту 8">
            <a:extLst>
              <a:ext uri="{FF2B5EF4-FFF2-40B4-BE49-F238E27FC236}">
                <a16:creationId xmlns:a16="http://schemas.microsoft.com/office/drawing/2014/main" id="{059FD678-0CFB-494C-8FAE-46377C7333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" y="-38218"/>
            <a:ext cx="12188095" cy="6882071"/>
          </a:xfrm>
          <a:prstGeom prst="rect">
            <a:avLst/>
          </a:prstGeom>
        </p:spPr>
      </p:pic>
      <p:pic>
        <p:nvPicPr>
          <p:cNvPr id="20" name="Місце для вмісту 4">
            <a:extLst>
              <a:ext uri="{FF2B5EF4-FFF2-40B4-BE49-F238E27FC236}">
                <a16:creationId xmlns:a16="http://schemas.microsoft.com/office/drawing/2014/main" id="{D00C1B9E-B3F9-40C5-AAB7-C962226BBF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" t="2304" r="27446" b="4887"/>
          <a:stretch/>
        </p:blipFill>
        <p:spPr>
          <a:xfrm>
            <a:off x="4094956" y="2066925"/>
            <a:ext cx="7811293" cy="4411732"/>
          </a:xfrm>
          <a:prstGeom prst="rect">
            <a:avLst/>
          </a:prstGeom>
        </p:spPr>
      </p:pic>
      <p:pic>
        <p:nvPicPr>
          <p:cNvPr id="18" name="Місце для вмісту 4">
            <a:extLst>
              <a:ext uri="{FF2B5EF4-FFF2-40B4-BE49-F238E27FC236}">
                <a16:creationId xmlns:a16="http://schemas.microsoft.com/office/drawing/2014/main" id="{695490BD-087A-4341-BC2A-D85099E0B3B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42" b="7883"/>
          <a:stretch/>
        </p:blipFill>
        <p:spPr>
          <a:xfrm>
            <a:off x="4248150" y="2560567"/>
            <a:ext cx="7811293" cy="4283286"/>
          </a:xfrm>
          <a:prstGeom prst="rect">
            <a:avLst/>
          </a:prstGeom>
        </p:spPr>
      </p:pic>
      <p:sp>
        <p:nvSpPr>
          <p:cNvPr id="17" name="Місце для вмісту 7">
            <a:extLst>
              <a:ext uri="{FF2B5EF4-FFF2-40B4-BE49-F238E27FC236}">
                <a16:creationId xmlns:a16="http://schemas.microsoft.com/office/drawing/2014/main" id="{0329C29E-8FB6-495E-8599-188E44597EC0}"/>
              </a:ext>
            </a:extLst>
          </p:cNvPr>
          <p:cNvSpPr txBox="1">
            <a:spLocks/>
          </p:cNvSpPr>
          <p:nvPr/>
        </p:nvSpPr>
        <p:spPr>
          <a:xfrm>
            <a:off x="4600574" y="2981325"/>
            <a:ext cx="7296943" cy="3733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2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Твори, що поєднують українську міфологію, історію та драматизм людських характерів.</a:t>
            </a:r>
          </a:p>
          <a:p>
            <a:pPr marL="0" indent="0" algn="just">
              <a:lnSpc>
                <a:spcPct val="100000"/>
              </a:lnSpc>
              <a:spcBef>
                <a:spcPts val="200"/>
              </a:spcBef>
              <a:buNone/>
            </a:pPr>
            <a:r>
              <a:rPr lang="uk-UA" sz="2100" b="1" kern="100" dirty="0">
                <a:effectLst/>
                <a:highlight>
                  <a:srgbClr val="DDCAA1"/>
                </a:highlight>
                <a:ea typeface="Calibri" panose="020F0502020204030204" pitchFamily="34" charset="0"/>
                <a:cs typeface="Arial" panose="020B0604020202020204" pitchFamily="34" charset="0"/>
              </a:rPr>
              <a:t>«Вій»</a:t>
            </a:r>
            <a:r>
              <a:rPr lang="uk-UA" sz="2100" b="1" kern="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– готична повість, побудована на фольклорних мотивах, де фантастичне та містичне переплітається з народними віруваннями й атмосферою українського степу.</a:t>
            </a:r>
          </a:p>
          <a:p>
            <a:pPr marL="0" indent="0" algn="just">
              <a:lnSpc>
                <a:spcPct val="100000"/>
              </a:lnSpc>
              <a:spcBef>
                <a:spcPts val="2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highlight>
                  <a:srgbClr val="DDCAA1"/>
                </a:highlight>
                <a:ea typeface="Calibri" panose="020F0502020204030204" pitchFamily="34" charset="0"/>
                <a:cs typeface="Arial" panose="020B0604020202020204" pitchFamily="34" charset="0"/>
              </a:rPr>
              <a:t>«Тарас Бульба»</a:t>
            </a: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– героїчна епічна повість про козацьку добу, звитягу, братерство й незламність духу, що стала одним із найвідоміших творів про запорозьке козацтво.</a:t>
            </a:r>
          </a:p>
          <a:p>
            <a:pPr marL="0" indent="0" algn="just">
              <a:lnSpc>
                <a:spcPct val="100000"/>
              </a:lnSpc>
              <a:spcBef>
                <a:spcPts val="2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Обидві повісті – важлива частина літературної спадщини, що передає колорит, історію та духовний світ українського народу.</a:t>
            </a:r>
            <a:endParaRPr lang="uk-UA" sz="2100" b="1" kern="100" dirty="0">
              <a:solidFill>
                <a:srgbClr val="5D0D0D"/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Місце для вмісту 4">
            <a:extLst>
              <a:ext uri="{FF2B5EF4-FFF2-40B4-BE49-F238E27FC236}">
                <a16:creationId xmlns:a16="http://schemas.microsoft.com/office/drawing/2014/main" id="{E7C910B8-789E-40EC-ADA7-D6B432ACF2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282" y="1495425"/>
            <a:ext cx="7973218" cy="1085850"/>
          </a:xfrm>
          <a:prstGeom prst="rect">
            <a:avLst/>
          </a:prstGeom>
        </p:spPr>
      </p:pic>
      <p:sp>
        <p:nvSpPr>
          <p:cNvPr id="12" name="Місце для вмісту 7">
            <a:extLst>
              <a:ext uri="{FF2B5EF4-FFF2-40B4-BE49-F238E27FC236}">
                <a16:creationId xmlns:a16="http://schemas.microsoft.com/office/drawing/2014/main" id="{C29423B8-D8FA-4CC7-8B13-E9C80BC45039}"/>
              </a:ext>
            </a:extLst>
          </p:cNvPr>
          <p:cNvSpPr txBox="1">
            <a:spLocks/>
          </p:cNvSpPr>
          <p:nvPr/>
        </p:nvSpPr>
        <p:spPr>
          <a:xfrm>
            <a:off x="2667000" y="1627118"/>
            <a:ext cx="7648575" cy="830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Перші публікації – 1835 рік</a:t>
            </a:r>
          </a:p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Повісті Миколи Гоголя (збірка «Миргород»)</a:t>
            </a:r>
            <a:endParaRPr lang="uk-UA" sz="3000" kern="100" dirty="0">
              <a:solidFill>
                <a:schemeClr val="accent6">
                  <a:lumMod val="50000"/>
                </a:schemeClr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Прямокутник 18">
            <a:extLst>
              <a:ext uri="{FF2B5EF4-FFF2-40B4-BE49-F238E27FC236}">
                <a16:creationId xmlns:a16="http://schemas.microsoft.com/office/drawing/2014/main" id="{E7536DB4-F42E-4F89-8AD1-38359CDF4180}"/>
              </a:ext>
            </a:extLst>
          </p:cNvPr>
          <p:cNvSpPr/>
          <p:nvPr/>
        </p:nvSpPr>
        <p:spPr>
          <a:xfrm>
            <a:off x="132556" y="2886075"/>
            <a:ext cx="4379641" cy="3200400"/>
          </a:xfrm>
          <a:prstGeom prst="rect">
            <a:avLst/>
          </a:prstGeom>
          <a:solidFill>
            <a:srgbClr val="1140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40A0F81-7DDE-4135-A59A-CE526A3F0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52585" y="2087527"/>
            <a:ext cx="1993830" cy="1325563"/>
          </a:xfrm>
        </p:spPr>
        <p:txBody>
          <a:bodyPr/>
          <a:lstStyle/>
          <a:p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190 </a:t>
            </a:r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Adventure" panose="02000503020000020003" pitchFamily="2" charset="0"/>
                <a:cs typeface="Arial" panose="020B0604020202020204" pitchFamily="34" charset="0"/>
              </a:rPr>
              <a:t>р.</a:t>
            </a:r>
            <a:endParaRPr lang="uk-UA" dirty="0">
              <a:latin typeface="Adventure" panose="02000503020000020003" pitchFamily="2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65BFD8CD-7111-4518-BF2D-51594B18A0E2}"/>
              </a:ext>
            </a:extLst>
          </p:cNvPr>
          <p:cNvSpPr txBox="1">
            <a:spLocks/>
          </p:cNvSpPr>
          <p:nvPr/>
        </p:nvSpPr>
        <p:spPr>
          <a:xfrm>
            <a:off x="4094956" y="0"/>
            <a:ext cx="5877720" cy="15621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uk-UA" sz="3800" b="1" spc="140" dirty="0">
                <a:ln w="19050">
                  <a:noFill/>
                </a:ln>
                <a:solidFill>
                  <a:srgbClr val="5D0D0D"/>
                </a:solidFill>
                <a:latin typeface="Narbut Extra Wide" panose="01000500020000020004" pitchFamily="2" charset="-52"/>
                <a:cs typeface="Arial" panose="020B0604020202020204" pitchFamily="34" charset="0"/>
              </a:rPr>
              <a:t>«Вій» та «Тарас Бульба»</a:t>
            </a:r>
            <a:endParaRPr lang="uk-UA" sz="3800" b="1" spc="140" dirty="0">
              <a:ln w="15875">
                <a:noFill/>
              </a:ln>
              <a:solidFill>
                <a:srgbClr val="5D0D0D"/>
              </a:solidFill>
              <a:latin typeface="Narbut Extra Wide" panose="01000500020000020004" pitchFamily="2" charset="-52"/>
              <a:cs typeface="Arial" panose="020B0604020202020204" pitchFamily="34" charset="0"/>
            </a:endParaRPr>
          </a:p>
        </p:txBody>
      </p:sp>
      <p:pic>
        <p:nvPicPr>
          <p:cNvPr id="2050" name="Picture 2" descr="Вій">
            <a:extLst>
              <a:ext uri="{FF2B5EF4-FFF2-40B4-BE49-F238E27FC236}">
                <a16:creationId xmlns:a16="http://schemas.microsoft.com/office/drawing/2014/main" id="{D6ED3297-9C9D-4F49-956F-24B6D85B18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7"/>
          <a:stretch/>
        </p:blipFill>
        <p:spPr bwMode="auto">
          <a:xfrm>
            <a:off x="212202" y="3064774"/>
            <a:ext cx="2213839" cy="277859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A39C87A-4AFA-4480-BBC7-A9F0E8825D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33467" y="3064774"/>
            <a:ext cx="1889569" cy="2778021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64698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Місце для вмісту 15">
            <a:extLst>
              <a:ext uri="{FF2B5EF4-FFF2-40B4-BE49-F238E27FC236}">
                <a16:creationId xmlns:a16="http://schemas.microsoft.com/office/drawing/2014/main" id="{F0DEB7C5-19CD-4294-8584-0B35355AC6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50"/>
            <a:ext cx="12192000" cy="6884276"/>
          </a:xfrm>
          <a:prstGeom prst="rect">
            <a:avLst/>
          </a:prstGeom>
        </p:spPr>
      </p:pic>
      <p:pic>
        <p:nvPicPr>
          <p:cNvPr id="27" name="Місце для вмісту 4">
            <a:extLst>
              <a:ext uri="{FF2B5EF4-FFF2-40B4-BE49-F238E27FC236}">
                <a16:creationId xmlns:a16="http://schemas.microsoft.com/office/drawing/2014/main" id="{98D8CEC2-D3EC-46E9-B793-14507EC6A17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" t="2303" r="27446" b="6018"/>
          <a:stretch/>
        </p:blipFill>
        <p:spPr>
          <a:xfrm>
            <a:off x="3844758" y="2393695"/>
            <a:ext cx="5743575" cy="4448175"/>
          </a:xfrm>
          <a:prstGeom prst="rect">
            <a:avLst/>
          </a:prstGeom>
        </p:spPr>
      </p:pic>
      <p:pic>
        <p:nvPicPr>
          <p:cNvPr id="39" name="Місце для вмісту 4">
            <a:extLst>
              <a:ext uri="{FF2B5EF4-FFF2-40B4-BE49-F238E27FC236}">
                <a16:creationId xmlns:a16="http://schemas.microsoft.com/office/drawing/2014/main" id="{F81BD366-F98F-40D1-9C25-954F44AFD7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" t="2304" r="27446" b="4887"/>
          <a:stretch/>
        </p:blipFill>
        <p:spPr>
          <a:xfrm>
            <a:off x="2688327" y="38100"/>
            <a:ext cx="6608073" cy="4411732"/>
          </a:xfrm>
          <a:prstGeom prst="rect">
            <a:avLst/>
          </a:prstGeom>
        </p:spPr>
      </p:pic>
      <p:sp>
        <p:nvSpPr>
          <p:cNvPr id="25" name="Заголовок 1">
            <a:extLst>
              <a:ext uri="{FF2B5EF4-FFF2-40B4-BE49-F238E27FC236}">
                <a16:creationId xmlns:a16="http://schemas.microsoft.com/office/drawing/2014/main" id="{100C5431-5D4C-45A8-8E43-EEAFFEFBD639}"/>
              </a:ext>
            </a:extLst>
          </p:cNvPr>
          <p:cNvSpPr txBox="1">
            <a:spLocks/>
          </p:cNvSpPr>
          <p:nvPr/>
        </p:nvSpPr>
        <p:spPr>
          <a:xfrm>
            <a:off x="3760821" y="423677"/>
            <a:ext cx="5935630" cy="89864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3800" b="1" spc="140" dirty="0">
                <a:ln w="19050">
                  <a:noFill/>
                </a:ln>
                <a:solidFill>
                  <a:srgbClr val="5D0D0D"/>
                </a:solidFill>
                <a:latin typeface="Narbut Extra Wide" panose="01000500020000020004" pitchFamily="2" charset="-52"/>
                <a:cs typeface="Arial" panose="020B0604020202020204" pitchFamily="34" charset="0"/>
              </a:rPr>
              <a:t>«Кобзар»</a:t>
            </a:r>
            <a:endParaRPr lang="uk-UA" sz="3800" b="1" spc="140" dirty="0">
              <a:ln w="15875">
                <a:noFill/>
              </a:ln>
              <a:solidFill>
                <a:srgbClr val="5D0D0D"/>
              </a:solidFill>
              <a:latin typeface="Narbut Extra Wide" panose="01000500020000020004" pitchFamily="2" charset="-52"/>
              <a:cs typeface="Arial" panose="020B0604020202020204" pitchFamily="34" charset="0"/>
            </a:endParaRPr>
          </a:p>
        </p:txBody>
      </p:sp>
      <p:pic>
        <p:nvPicPr>
          <p:cNvPr id="38" name="Місце для вмісту 4">
            <a:extLst>
              <a:ext uri="{FF2B5EF4-FFF2-40B4-BE49-F238E27FC236}">
                <a16:creationId xmlns:a16="http://schemas.microsoft.com/office/drawing/2014/main" id="{CBA60D25-F978-436D-B456-066A4118B0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4" r="78181"/>
          <a:stretch/>
        </p:blipFill>
        <p:spPr>
          <a:xfrm>
            <a:off x="11802" y="33678"/>
            <a:ext cx="2671173" cy="6858659"/>
          </a:xfrm>
        </p:spPr>
      </p:pic>
      <p:pic>
        <p:nvPicPr>
          <p:cNvPr id="40" name="Місце для вмісту 4">
            <a:extLst>
              <a:ext uri="{FF2B5EF4-FFF2-40B4-BE49-F238E27FC236}">
                <a16:creationId xmlns:a16="http://schemas.microsoft.com/office/drawing/2014/main" id="{23FF2410-CCC0-4FAB-9E6E-49B1583CC29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31" r="62"/>
          <a:stretch/>
        </p:blipFill>
        <p:spPr>
          <a:xfrm>
            <a:off x="2145611" y="38100"/>
            <a:ext cx="2628848" cy="6854238"/>
          </a:xfrm>
          <a:prstGeom prst="rect">
            <a:avLst/>
          </a:prstGeom>
        </p:spPr>
      </p:pic>
      <p:sp>
        <p:nvSpPr>
          <p:cNvPr id="28" name="Прямокутник 27">
            <a:extLst>
              <a:ext uri="{FF2B5EF4-FFF2-40B4-BE49-F238E27FC236}">
                <a16:creationId xmlns:a16="http://schemas.microsoft.com/office/drawing/2014/main" id="{24B96D95-C419-4610-84F9-4546CFD9D13B}"/>
              </a:ext>
            </a:extLst>
          </p:cNvPr>
          <p:cNvSpPr/>
          <p:nvPr/>
        </p:nvSpPr>
        <p:spPr>
          <a:xfrm>
            <a:off x="1137110" y="2427217"/>
            <a:ext cx="3085306" cy="4278383"/>
          </a:xfrm>
          <a:prstGeom prst="rect">
            <a:avLst/>
          </a:prstGeom>
          <a:solidFill>
            <a:srgbClr val="1140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B21CB744-5799-4E2D-9D79-3269B15AE0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8498" y="2697118"/>
            <a:ext cx="2683630" cy="3722731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pic>
        <p:nvPicPr>
          <p:cNvPr id="21" name="Місце для вмісту 4">
            <a:extLst>
              <a:ext uri="{FF2B5EF4-FFF2-40B4-BE49-F238E27FC236}">
                <a16:creationId xmlns:a16="http://schemas.microsoft.com/office/drawing/2014/main" id="{50E066BF-323B-48DE-9152-75422EEA3AB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29" b="3471"/>
          <a:stretch/>
        </p:blipFill>
        <p:spPr>
          <a:xfrm>
            <a:off x="4219575" y="2409825"/>
            <a:ext cx="7896225" cy="4448175"/>
          </a:xfrm>
          <a:prstGeom prst="rect">
            <a:avLst/>
          </a:prstGeom>
        </p:spPr>
      </p:pic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8AED3CA3-7EC7-4A98-BACA-66EA626DE70E}"/>
              </a:ext>
            </a:extLst>
          </p:cNvPr>
          <p:cNvSpPr txBox="1">
            <a:spLocks/>
          </p:cNvSpPr>
          <p:nvPr/>
        </p:nvSpPr>
        <p:spPr>
          <a:xfrm>
            <a:off x="4600575" y="2841658"/>
            <a:ext cx="7370492" cy="38734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Перше видання «Кобзаря» стало початком нової епохи в українській літературі. До книжки увійшло лише 8 поезій, але саме вони визначили голос Шевченка й окреслили коло тем, що назавжди змінили українське слово.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У збірку ввійшли твори: «Перебендя», «Катерина», «Тополя», «Думка», «До </a:t>
            </a:r>
            <a:r>
              <a:rPr lang="uk-UA" sz="2100" b="1" kern="100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Основ’яненка</a:t>
            </a: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», «Іван Підкова», «Тарасова ніч», «Думи мої, думи…»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«Кобзар» 1840 року став символом національного пробудження та духовного відродження, а Шевченкове слово – осердям української ідентичності.</a:t>
            </a:r>
            <a:endParaRPr lang="uk-UA" sz="2100" b="1" kern="100" dirty="0">
              <a:solidFill>
                <a:srgbClr val="5D0D0D"/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3" name="Місце для вмісту 4">
            <a:extLst>
              <a:ext uri="{FF2B5EF4-FFF2-40B4-BE49-F238E27FC236}">
                <a16:creationId xmlns:a16="http://schemas.microsoft.com/office/drawing/2014/main" id="{85F434CF-7EDC-4D9A-BA46-59EA791E17B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821" y="1323975"/>
            <a:ext cx="5935629" cy="1085850"/>
          </a:xfrm>
          <a:prstGeom prst="rect">
            <a:avLst/>
          </a:prstGeom>
        </p:spPr>
      </p:pic>
      <p:sp>
        <p:nvSpPr>
          <p:cNvPr id="24" name="Місце для вмісту 7">
            <a:extLst>
              <a:ext uri="{FF2B5EF4-FFF2-40B4-BE49-F238E27FC236}">
                <a16:creationId xmlns:a16="http://schemas.microsoft.com/office/drawing/2014/main" id="{9B8C0F36-2969-4713-87A8-E48BF505D69A}"/>
              </a:ext>
            </a:extLst>
          </p:cNvPr>
          <p:cNvSpPr txBox="1">
            <a:spLocks/>
          </p:cNvSpPr>
          <p:nvPr/>
        </p:nvSpPr>
        <p:spPr>
          <a:xfrm>
            <a:off x="3760821" y="1465193"/>
            <a:ext cx="5935629" cy="830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Перша публікація — 1840 рік</a:t>
            </a:r>
          </a:p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Тарас Шевченко</a:t>
            </a:r>
            <a:endParaRPr lang="uk-UA" sz="3000" kern="100" dirty="0">
              <a:solidFill>
                <a:schemeClr val="accent6">
                  <a:lumMod val="50000"/>
                </a:schemeClr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Заголовок 1">
            <a:extLst>
              <a:ext uri="{FF2B5EF4-FFF2-40B4-BE49-F238E27FC236}">
                <a16:creationId xmlns:a16="http://schemas.microsoft.com/office/drawing/2014/main" id="{2DBDC8AE-B0F1-4703-9C9F-D78640455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135" y="2011327"/>
            <a:ext cx="2370932" cy="1325563"/>
          </a:xfrm>
        </p:spPr>
        <p:txBody>
          <a:bodyPr/>
          <a:lstStyle/>
          <a:p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185 </a:t>
            </a:r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Adventure" panose="02000503020000020003" pitchFamily="2" charset="0"/>
                <a:cs typeface="Arial" panose="020B0604020202020204" pitchFamily="34" charset="0"/>
              </a:rPr>
              <a:t>р.</a:t>
            </a:r>
            <a:endParaRPr lang="uk-UA" dirty="0">
              <a:latin typeface="Adventure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098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Місце для вмісту 20">
            <a:extLst>
              <a:ext uri="{FF2B5EF4-FFF2-40B4-BE49-F238E27FC236}">
                <a16:creationId xmlns:a16="http://schemas.microsoft.com/office/drawing/2014/main" id="{0ED59934-7E81-4308-89EF-4DBE86CFC0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" y="0"/>
            <a:ext cx="12187008" cy="6881458"/>
          </a:xfrm>
        </p:spPr>
      </p:pic>
      <p:sp>
        <p:nvSpPr>
          <p:cNvPr id="22" name="Заголовок 1">
            <a:extLst>
              <a:ext uri="{FF2B5EF4-FFF2-40B4-BE49-F238E27FC236}">
                <a16:creationId xmlns:a16="http://schemas.microsoft.com/office/drawing/2014/main" id="{4CFC33AF-0D77-4DB4-B8DB-FC99BC7455AA}"/>
              </a:ext>
            </a:extLst>
          </p:cNvPr>
          <p:cNvSpPr txBox="1">
            <a:spLocks/>
          </p:cNvSpPr>
          <p:nvPr/>
        </p:nvSpPr>
        <p:spPr>
          <a:xfrm>
            <a:off x="3760821" y="1"/>
            <a:ext cx="5935630" cy="13223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3800" b="1" spc="140" dirty="0">
                <a:ln w="19050">
                  <a:noFill/>
                </a:ln>
                <a:solidFill>
                  <a:srgbClr val="5D0D0D"/>
                </a:solidFill>
                <a:latin typeface="Narbut Extra Wide" panose="01000500020000020004" pitchFamily="2" charset="-52"/>
                <a:cs typeface="Arial" panose="020B0604020202020204" pitchFamily="34" charset="0"/>
              </a:rPr>
              <a:t>«Маруся Богуславка»</a:t>
            </a:r>
            <a:endParaRPr lang="uk-UA" sz="3800" b="1" spc="140" dirty="0">
              <a:ln w="15875">
                <a:noFill/>
              </a:ln>
              <a:solidFill>
                <a:srgbClr val="5D0D0D"/>
              </a:solidFill>
              <a:latin typeface="Narbut Extra Wide" panose="01000500020000020004" pitchFamily="2" charset="-52"/>
              <a:cs typeface="Arial" panose="020B0604020202020204" pitchFamily="34" charset="0"/>
            </a:endParaRPr>
          </a:p>
        </p:txBody>
      </p:sp>
      <p:pic>
        <p:nvPicPr>
          <p:cNvPr id="28" name="Місце для вмісту 4">
            <a:extLst>
              <a:ext uri="{FF2B5EF4-FFF2-40B4-BE49-F238E27FC236}">
                <a16:creationId xmlns:a16="http://schemas.microsoft.com/office/drawing/2014/main" id="{32979C3F-C52F-4BE3-BD81-2483EB4E8F9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" t="2304" r="27446" b="4887"/>
          <a:stretch/>
        </p:blipFill>
        <p:spPr>
          <a:xfrm>
            <a:off x="4174791" y="2390777"/>
            <a:ext cx="7856077" cy="4411732"/>
          </a:xfrm>
          <a:prstGeom prst="rect">
            <a:avLst/>
          </a:prstGeom>
        </p:spPr>
      </p:pic>
      <p:pic>
        <p:nvPicPr>
          <p:cNvPr id="23" name="Місце для вмісту 4">
            <a:extLst>
              <a:ext uri="{FF2B5EF4-FFF2-40B4-BE49-F238E27FC236}">
                <a16:creationId xmlns:a16="http://schemas.microsoft.com/office/drawing/2014/main" id="{1151FE3E-2F75-4115-8C74-ACE396886C9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29" b="3471"/>
          <a:stretch/>
        </p:blipFill>
        <p:spPr>
          <a:xfrm>
            <a:off x="4174791" y="2733676"/>
            <a:ext cx="7941009" cy="3829050"/>
          </a:xfrm>
          <a:prstGeom prst="rect">
            <a:avLst/>
          </a:prstGeom>
        </p:spPr>
      </p:pic>
      <p:sp>
        <p:nvSpPr>
          <p:cNvPr id="24" name="Місце для вмісту 7">
            <a:extLst>
              <a:ext uri="{FF2B5EF4-FFF2-40B4-BE49-F238E27FC236}">
                <a16:creationId xmlns:a16="http://schemas.microsoft.com/office/drawing/2014/main" id="{DB95BA5D-3AFC-4448-8579-6E5705FFD008}"/>
              </a:ext>
            </a:extLst>
          </p:cNvPr>
          <p:cNvSpPr txBox="1">
            <a:spLocks/>
          </p:cNvSpPr>
          <p:nvPr/>
        </p:nvSpPr>
        <p:spPr>
          <a:xfrm>
            <a:off x="4600575" y="3295754"/>
            <a:ext cx="7370492" cy="25065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Історична драма «Маруся Богуславка» – це художнє осмислення легенди про українську дівчину, яка, потрапивши в турецький полон, зберегла любов до рідного краю та здійснила самопожертву заради волі своїх земляків.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Твір поєднує фольклорні мотиви, історичну пам’ять і драматичну напругу, а образ Марусі став символом незламності та внутрішньої свободи українського народу.</a:t>
            </a:r>
            <a:endParaRPr lang="uk-UA" sz="2100" b="1" kern="100" dirty="0">
              <a:solidFill>
                <a:srgbClr val="5D0D0D"/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5" name="Місце для вмісту 4">
            <a:extLst>
              <a:ext uri="{FF2B5EF4-FFF2-40B4-BE49-F238E27FC236}">
                <a16:creationId xmlns:a16="http://schemas.microsoft.com/office/drawing/2014/main" id="{F28CD8D2-6B86-4110-B6C0-3DD53E08BE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821" y="1323975"/>
            <a:ext cx="5935629" cy="1085850"/>
          </a:xfrm>
          <a:prstGeom prst="rect">
            <a:avLst/>
          </a:prstGeom>
        </p:spPr>
      </p:pic>
      <p:sp>
        <p:nvSpPr>
          <p:cNvPr id="26" name="Місце для вмісту 7">
            <a:extLst>
              <a:ext uri="{FF2B5EF4-FFF2-40B4-BE49-F238E27FC236}">
                <a16:creationId xmlns:a16="http://schemas.microsoft.com/office/drawing/2014/main" id="{3E68F1F5-A04D-4B2A-A8F0-8CF3B95C149A}"/>
              </a:ext>
            </a:extLst>
          </p:cNvPr>
          <p:cNvSpPr txBox="1">
            <a:spLocks/>
          </p:cNvSpPr>
          <p:nvPr/>
        </p:nvSpPr>
        <p:spPr>
          <a:xfrm>
            <a:off x="3760821" y="1465193"/>
            <a:ext cx="5935629" cy="830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Створено – 1875 рік</a:t>
            </a:r>
          </a:p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Іван Нечуй-Левицький</a:t>
            </a:r>
            <a:endParaRPr lang="uk-UA" sz="3000" kern="100" dirty="0">
              <a:solidFill>
                <a:schemeClr val="accent6">
                  <a:lumMod val="50000"/>
                </a:schemeClr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Заголовок 1">
            <a:extLst>
              <a:ext uri="{FF2B5EF4-FFF2-40B4-BE49-F238E27FC236}">
                <a16:creationId xmlns:a16="http://schemas.microsoft.com/office/drawing/2014/main" id="{A2363082-B395-4CF7-8D9F-F2BE46F5B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135" y="2230402"/>
            <a:ext cx="2370932" cy="1325563"/>
          </a:xfrm>
        </p:spPr>
        <p:txBody>
          <a:bodyPr/>
          <a:lstStyle/>
          <a:p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150 </a:t>
            </a:r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Adventure" panose="02000503020000020003" pitchFamily="2" charset="0"/>
                <a:cs typeface="Arial" panose="020B0604020202020204" pitchFamily="34" charset="0"/>
              </a:rPr>
              <a:t>р.</a:t>
            </a:r>
            <a:endParaRPr lang="uk-UA" dirty="0">
              <a:latin typeface="Adventure" panose="02000503020000020003" pitchFamily="2" charset="0"/>
            </a:endParaRPr>
          </a:p>
        </p:txBody>
      </p:sp>
      <p:sp>
        <p:nvSpPr>
          <p:cNvPr id="32" name="Прямокутник 31">
            <a:extLst>
              <a:ext uri="{FF2B5EF4-FFF2-40B4-BE49-F238E27FC236}">
                <a16:creationId xmlns:a16="http://schemas.microsoft.com/office/drawing/2014/main" id="{83422C54-1F2A-4F77-B60C-FE73084CDDD1}"/>
              </a:ext>
            </a:extLst>
          </p:cNvPr>
          <p:cNvSpPr/>
          <p:nvPr/>
        </p:nvSpPr>
        <p:spPr>
          <a:xfrm>
            <a:off x="1089485" y="2427217"/>
            <a:ext cx="3085306" cy="4278383"/>
          </a:xfrm>
          <a:prstGeom prst="rect">
            <a:avLst/>
          </a:prstGeom>
          <a:solidFill>
            <a:srgbClr val="1140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A0CEDA76-5471-4F0E-A971-4A9C5EB010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2114" y="2633715"/>
            <a:ext cx="2491277" cy="3820546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729350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832A81B2-B2DD-49D6-ABEA-AB9CDE6FB3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" y="5447"/>
            <a:ext cx="12187008" cy="6881458"/>
          </a:xfrm>
        </p:spPr>
      </p:pic>
      <p:pic>
        <p:nvPicPr>
          <p:cNvPr id="28" name="Місце для вмісту 4">
            <a:extLst>
              <a:ext uri="{FF2B5EF4-FFF2-40B4-BE49-F238E27FC236}">
                <a16:creationId xmlns:a16="http://schemas.microsoft.com/office/drawing/2014/main" id="{32979C3F-C52F-4BE3-BD81-2483EB4E8F9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" t="2304" r="27446" b="4887"/>
          <a:stretch/>
        </p:blipFill>
        <p:spPr>
          <a:xfrm>
            <a:off x="4174791" y="647700"/>
            <a:ext cx="7856077" cy="6154809"/>
          </a:xfrm>
          <a:prstGeom prst="rect">
            <a:avLst/>
          </a:prstGeom>
        </p:spPr>
      </p:pic>
      <p:pic>
        <p:nvPicPr>
          <p:cNvPr id="23" name="Місце для вмісту 4">
            <a:extLst>
              <a:ext uri="{FF2B5EF4-FFF2-40B4-BE49-F238E27FC236}">
                <a16:creationId xmlns:a16="http://schemas.microsoft.com/office/drawing/2014/main" id="{1151FE3E-2F75-4115-8C74-ACE396886C9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29" b="5418"/>
          <a:stretch/>
        </p:blipFill>
        <p:spPr>
          <a:xfrm>
            <a:off x="4308156" y="2466976"/>
            <a:ext cx="7807645" cy="4366528"/>
          </a:xfrm>
          <a:prstGeom prst="rect">
            <a:avLst/>
          </a:prstGeom>
        </p:spPr>
      </p:pic>
      <p:sp>
        <p:nvSpPr>
          <p:cNvPr id="24" name="Місце для вмісту 7">
            <a:extLst>
              <a:ext uri="{FF2B5EF4-FFF2-40B4-BE49-F238E27FC236}">
                <a16:creationId xmlns:a16="http://schemas.microsoft.com/office/drawing/2014/main" id="{DB95BA5D-3AFC-4448-8579-6E5705FFD008}"/>
              </a:ext>
            </a:extLst>
          </p:cNvPr>
          <p:cNvSpPr txBox="1">
            <a:spLocks/>
          </p:cNvSpPr>
          <p:nvPr/>
        </p:nvSpPr>
        <p:spPr>
          <a:xfrm>
            <a:off x="4600575" y="2866354"/>
            <a:ext cx="7370492" cy="38113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Роман «Хіба ревуть воли, як ясла повні?» – один із найвизначніших творів української класичної прози, соціально-психологічна епопея про долю українського села в умовах кріпацтва та після його скасування.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Через трагічну історію Чіпки </a:t>
            </a:r>
            <a:r>
              <a:rPr lang="uk-UA" sz="2100" b="1" kern="100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Варениченка</a:t>
            </a: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автори розкривають глибокі суспільні суперечності, проблему справедливості, моральний вибір людини та силу обставин, що формують людську долю.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Роман і сьогодні залишається актуальним, адже порушує вічні питання про добро і зло, людську природу та ціну свободи.</a:t>
            </a:r>
            <a:endParaRPr lang="uk-UA" sz="2100" b="1" kern="100" dirty="0">
              <a:solidFill>
                <a:srgbClr val="5D0D0D"/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Прямокутник 31">
            <a:extLst>
              <a:ext uri="{FF2B5EF4-FFF2-40B4-BE49-F238E27FC236}">
                <a16:creationId xmlns:a16="http://schemas.microsoft.com/office/drawing/2014/main" id="{83422C54-1F2A-4F77-B60C-FE73084CDDD1}"/>
              </a:ext>
            </a:extLst>
          </p:cNvPr>
          <p:cNvSpPr/>
          <p:nvPr/>
        </p:nvSpPr>
        <p:spPr>
          <a:xfrm>
            <a:off x="1257299" y="2427217"/>
            <a:ext cx="3002423" cy="4375292"/>
          </a:xfrm>
          <a:prstGeom prst="rect">
            <a:avLst/>
          </a:prstGeom>
          <a:solidFill>
            <a:srgbClr val="1140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6" name="Місце для вмісту 4">
            <a:extLst>
              <a:ext uri="{FF2B5EF4-FFF2-40B4-BE49-F238E27FC236}">
                <a16:creationId xmlns:a16="http://schemas.microsoft.com/office/drawing/2014/main" id="{D88246CB-FFFA-4AE3-A954-B8C4BFA663D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44"/>
          <a:stretch/>
        </p:blipFill>
        <p:spPr>
          <a:xfrm>
            <a:off x="9898155" y="806003"/>
            <a:ext cx="2217646" cy="1803175"/>
          </a:xfrm>
          <a:prstGeom prst="rect">
            <a:avLst/>
          </a:prstGeom>
        </p:spPr>
      </p:pic>
      <p:sp>
        <p:nvSpPr>
          <p:cNvPr id="22" name="Заголовок 1">
            <a:extLst>
              <a:ext uri="{FF2B5EF4-FFF2-40B4-BE49-F238E27FC236}">
                <a16:creationId xmlns:a16="http://schemas.microsoft.com/office/drawing/2014/main" id="{4CFC33AF-0D77-4DB4-B8DB-FC99BC7455AA}"/>
              </a:ext>
            </a:extLst>
          </p:cNvPr>
          <p:cNvSpPr txBox="1">
            <a:spLocks/>
          </p:cNvSpPr>
          <p:nvPr/>
        </p:nvSpPr>
        <p:spPr>
          <a:xfrm>
            <a:off x="4174791" y="1"/>
            <a:ext cx="7188534" cy="13223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3800" b="1" spc="140" dirty="0">
                <a:ln w="19050">
                  <a:noFill/>
                </a:ln>
                <a:solidFill>
                  <a:srgbClr val="5D0D0D"/>
                </a:solidFill>
                <a:latin typeface="Narbut Extra Wide" panose="01000500020000020004" pitchFamily="2" charset="-52"/>
                <a:cs typeface="Arial" panose="020B0604020202020204" pitchFamily="34" charset="0"/>
              </a:rPr>
              <a:t>«Хіба ревуть воли, як ясла повні?»</a:t>
            </a:r>
            <a:endParaRPr lang="uk-UA" sz="3800" b="1" spc="140" dirty="0">
              <a:ln w="15875">
                <a:noFill/>
              </a:ln>
              <a:solidFill>
                <a:srgbClr val="5D0D0D"/>
              </a:solidFill>
              <a:latin typeface="Narbut Extra Wide" panose="01000500020000020004" pitchFamily="2" charset="-52"/>
              <a:cs typeface="Arial" panose="020B0604020202020204" pitchFamily="34" charset="0"/>
            </a:endParaRPr>
          </a:p>
        </p:txBody>
      </p:sp>
      <p:pic>
        <p:nvPicPr>
          <p:cNvPr id="25" name="Місце для вмісту 4">
            <a:extLst>
              <a:ext uri="{FF2B5EF4-FFF2-40B4-BE49-F238E27FC236}">
                <a16:creationId xmlns:a16="http://schemas.microsoft.com/office/drawing/2014/main" id="{F28CD8D2-6B86-4110-B6C0-3DD53E08BE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299" y="1400175"/>
            <a:ext cx="6252796" cy="1085850"/>
          </a:xfrm>
          <a:prstGeom prst="rect">
            <a:avLst/>
          </a:prstGeom>
        </p:spPr>
      </p:pic>
      <p:sp>
        <p:nvSpPr>
          <p:cNvPr id="26" name="Місце для вмісту 7">
            <a:extLst>
              <a:ext uri="{FF2B5EF4-FFF2-40B4-BE49-F238E27FC236}">
                <a16:creationId xmlns:a16="http://schemas.microsoft.com/office/drawing/2014/main" id="{3E68F1F5-A04D-4B2A-A8F0-8CF3B95C149A}"/>
              </a:ext>
            </a:extLst>
          </p:cNvPr>
          <p:cNvSpPr txBox="1">
            <a:spLocks/>
          </p:cNvSpPr>
          <p:nvPr/>
        </p:nvSpPr>
        <p:spPr>
          <a:xfrm>
            <a:off x="3924297" y="1541393"/>
            <a:ext cx="6252797" cy="830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Створено – 1875 рік</a:t>
            </a:r>
          </a:p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Панас Мирний</a:t>
            </a:r>
            <a:endParaRPr lang="uk-UA" sz="3000" kern="100" dirty="0">
              <a:solidFill>
                <a:schemeClr val="accent6">
                  <a:lumMod val="50000"/>
                </a:schemeClr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Заголовок 1">
            <a:extLst>
              <a:ext uri="{FF2B5EF4-FFF2-40B4-BE49-F238E27FC236}">
                <a16:creationId xmlns:a16="http://schemas.microsoft.com/office/drawing/2014/main" id="{A2363082-B395-4CF7-8D9F-F2BE46F5B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135" y="2020852"/>
            <a:ext cx="2370932" cy="1325563"/>
          </a:xfrm>
        </p:spPr>
        <p:txBody>
          <a:bodyPr/>
          <a:lstStyle/>
          <a:p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150 </a:t>
            </a:r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Adventure" panose="02000503020000020003" pitchFamily="2" charset="0"/>
                <a:cs typeface="Arial" panose="020B0604020202020204" pitchFamily="34" charset="0"/>
              </a:rPr>
              <a:t>р.</a:t>
            </a:r>
            <a:endParaRPr lang="uk-UA" dirty="0">
              <a:latin typeface="Adventure" panose="02000503020000020003" pitchFamily="2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9B512C3-F3FE-402A-8867-06557E4897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37934" y="2611507"/>
            <a:ext cx="2489587" cy="400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68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Місце для вмісту 16">
            <a:extLst>
              <a:ext uri="{FF2B5EF4-FFF2-40B4-BE49-F238E27FC236}">
                <a16:creationId xmlns:a16="http://schemas.microsoft.com/office/drawing/2014/main" id="{B3E76EB2-9636-4260-993B-4B7252D06D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" y="-5310"/>
            <a:ext cx="12154868" cy="6863310"/>
          </a:xfrm>
        </p:spPr>
      </p:pic>
      <p:pic>
        <p:nvPicPr>
          <p:cNvPr id="32" name="Місце для вмісту 4">
            <a:extLst>
              <a:ext uri="{FF2B5EF4-FFF2-40B4-BE49-F238E27FC236}">
                <a16:creationId xmlns:a16="http://schemas.microsoft.com/office/drawing/2014/main" id="{C6A193F4-2EC3-4793-AB4B-0A64BE8746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4" r="78181"/>
          <a:stretch/>
        </p:blipFill>
        <p:spPr>
          <a:xfrm>
            <a:off x="11802" y="33678"/>
            <a:ext cx="2671173" cy="6858659"/>
          </a:xfrm>
          <a:prstGeom prst="rect">
            <a:avLst/>
          </a:prstGeom>
        </p:spPr>
      </p:pic>
      <p:pic>
        <p:nvPicPr>
          <p:cNvPr id="33" name="Місце для вмісту 4">
            <a:extLst>
              <a:ext uri="{FF2B5EF4-FFF2-40B4-BE49-F238E27FC236}">
                <a16:creationId xmlns:a16="http://schemas.microsoft.com/office/drawing/2014/main" id="{29BE9C4D-90AB-4F00-B0EA-E8A197B4966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31" r="62"/>
          <a:stretch/>
        </p:blipFill>
        <p:spPr>
          <a:xfrm>
            <a:off x="2145611" y="38100"/>
            <a:ext cx="2628848" cy="6854238"/>
          </a:xfrm>
          <a:prstGeom prst="rect">
            <a:avLst/>
          </a:prstGeom>
        </p:spPr>
      </p:pic>
      <p:sp>
        <p:nvSpPr>
          <p:cNvPr id="20" name="Прямокутник 19">
            <a:extLst>
              <a:ext uri="{FF2B5EF4-FFF2-40B4-BE49-F238E27FC236}">
                <a16:creationId xmlns:a16="http://schemas.microsoft.com/office/drawing/2014/main" id="{99526BF9-8CAD-4D56-A64C-E9E1F928AD05}"/>
              </a:ext>
            </a:extLst>
          </p:cNvPr>
          <p:cNvSpPr/>
          <p:nvPr/>
        </p:nvSpPr>
        <p:spPr>
          <a:xfrm>
            <a:off x="1123951" y="2389118"/>
            <a:ext cx="3135772" cy="4413391"/>
          </a:xfrm>
          <a:prstGeom prst="rect">
            <a:avLst/>
          </a:prstGeom>
          <a:solidFill>
            <a:srgbClr val="1140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1" name="Заголовок 1">
            <a:extLst>
              <a:ext uri="{FF2B5EF4-FFF2-40B4-BE49-F238E27FC236}">
                <a16:creationId xmlns:a16="http://schemas.microsoft.com/office/drawing/2014/main" id="{6939EED6-E3A5-461B-A674-08C4AEC29A34}"/>
              </a:ext>
            </a:extLst>
          </p:cNvPr>
          <p:cNvSpPr txBox="1">
            <a:spLocks/>
          </p:cNvSpPr>
          <p:nvPr/>
        </p:nvSpPr>
        <p:spPr>
          <a:xfrm>
            <a:off x="4259721" y="1"/>
            <a:ext cx="6160629" cy="13223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3800" b="1" spc="140" dirty="0">
                <a:ln w="19050">
                  <a:noFill/>
                </a:ln>
                <a:solidFill>
                  <a:srgbClr val="5D0D0D"/>
                </a:solidFill>
                <a:latin typeface="Narbut Extra Wide" panose="01000500020000020004" pitchFamily="2" charset="-52"/>
                <a:cs typeface="Arial" panose="020B0604020202020204" pitchFamily="34" charset="0"/>
              </a:rPr>
              <a:t>«Наймичка»</a:t>
            </a:r>
            <a:endParaRPr lang="uk-UA" sz="3800" b="1" spc="140" dirty="0">
              <a:ln w="15875">
                <a:noFill/>
              </a:ln>
              <a:solidFill>
                <a:srgbClr val="5D0D0D"/>
              </a:solidFill>
              <a:latin typeface="Narbut Extra Wide" panose="01000500020000020004" pitchFamily="2" charset="-52"/>
              <a:cs typeface="Arial" panose="020B0604020202020204" pitchFamily="34" charset="0"/>
            </a:endParaRPr>
          </a:p>
        </p:txBody>
      </p:sp>
      <p:pic>
        <p:nvPicPr>
          <p:cNvPr id="22" name="Місце для вмісту 4">
            <a:extLst>
              <a:ext uri="{FF2B5EF4-FFF2-40B4-BE49-F238E27FC236}">
                <a16:creationId xmlns:a16="http://schemas.microsoft.com/office/drawing/2014/main" id="{61404119-1DD1-40CF-8D0A-C58AE33417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721" y="1162050"/>
            <a:ext cx="5722479" cy="1085850"/>
          </a:xfrm>
          <a:prstGeom prst="rect">
            <a:avLst/>
          </a:prstGeom>
        </p:spPr>
      </p:pic>
      <p:sp>
        <p:nvSpPr>
          <p:cNvPr id="23" name="Місце для вмісту 7">
            <a:extLst>
              <a:ext uri="{FF2B5EF4-FFF2-40B4-BE49-F238E27FC236}">
                <a16:creationId xmlns:a16="http://schemas.microsoft.com/office/drawing/2014/main" id="{6F80E4BC-5D5E-4410-8417-3B50C63B9AC2}"/>
              </a:ext>
            </a:extLst>
          </p:cNvPr>
          <p:cNvSpPr txBox="1">
            <a:spLocks/>
          </p:cNvSpPr>
          <p:nvPr/>
        </p:nvSpPr>
        <p:spPr>
          <a:xfrm>
            <a:off x="4259721" y="1303268"/>
            <a:ext cx="5722479" cy="830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Створено – 1885 рік</a:t>
            </a:r>
          </a:p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Іван Карпенко-Карий</a:t>
            </a:r>
            <a:endParaRPr lang="uk-UA" sz="3000" kern="100" dirty="0">
              <a:solidFill>
                <a:schemeClr val="accent6">
                  <a:lumMod val="50000"/>
                </a:schemeClr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5FBB489C-79D9-45F9-A7E0-0732D65045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71015" y="2704391"/>
            <a:ext cx="2705875" cy="3810433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pic>
        <p:nvPicPr>
          <p:cNvPr id="31" name="Місце для вмісту 4">
            <a:extLst>
              <a:ext uri="{FF2B5EF4-FFF2-40B4-BE49-F238E27FC236}">
                <a16:creationId xmlns:a16="http://schemas.microsoft.com/office/drawing/2014/main" id="{C63255BB-EE74-4296-838B-5B0F1A46E0D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" t="2304" r="27446" b="4887"/>
          <a:stretch/>
        </p:blipFill>
        <p:spPr>
          <a:xfrm>
            <a:off x="4259721" y="5943600"/>
            <a:ext cx="7856077" cy="914400"/>
          </a:xfrm>
          <a:prstGeom prst="rect">
            <a:avLst/>
          </a:prstGeom>
        </p:spPr>
      </p:pic>
      <p:pic>
        <p:nvPicPr>
          <p:cNvPr id="19" name="Місце для вмісту 4">
            <a:extLst>
              <a:ext uri="{FF2B5EF4-FFF2-40B4-BE49-F238E27FC236}">
                <a16:creationId xmlns:a16="http://schemas.microsoft.com/office/drawing/2014/main" id="{557CEDE9-174A-4846-9A8C-56B8083BC83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29" b="5418"/>
          <a:stretch/>
        </p:blipFill>
        <p:spPr>
          <a:xfrm>
            <a:off x="4259723" y="2704392"/>
            <a:ext cx="7856077" cy="3973308"/>
          </a:xfrm>
          <a:prstGeom prst="rect">
            <a:avLst/>
          </a:prstGeom>
        </p:spPr>
      </p:pic>
      <p:sp>
        <p:nvSpPr>
          <p:cNvPr id="25" name="Місце для вмісту 7">
            <a:extLst>
              <a:ext uri="{FF2B5EF4-FFF2-40B4-BE49-F238E27FC236}">
                <a16:creationId xmlns:a16="http://schemas.microsoft.com/office/drawing/2014/main" id="{D113DA0A-EB49-47CB-B1B2-8471EA5BF586}"/>
              </a:ext>
            </a:extLst>
          </p:cNvPr>
          <p:cNvSpPr txBox="1">
            <a:spLocks/>
          </p:cNvSpPr>
          <p:nvPr/>
        </p:nvSpPr>
        <p:spPr>
          <a:xfrm>
            <a:off x="4600575" y="3133725"/>
            <a:ext cx="7370492" cy="35439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Драма «Наймичка» – один із </a:t>
            </a:r>
            <a:r>
              <a:rPr lang="uk-UA" sz="2100" b="1" kern="100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найпроникливіших</a:t>
            </a: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творів Івана Карпенка-Карого, що порушує складні морально-соціальні питання, пов’язані з жіночою долею, материнською жертвою та суспільною нерівністю.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Автор майстерно змальовує внутрішній світ простої жінки, змушеної віддати власну дитину та стати наймичкою в чужій хаті, аби зберегти йому краще життя.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Твір і сьогодні вражає силою емоцій, глибиною психологізму та актуальністю теми людської гідності.</a:t>
            </a:r>
            <a:endParaRPr lang="uk-UA" sz="2100" b="1" kern="100" dirty="0">
              <a:solidFill>
                <a:srgbClr val="5D0D0D"/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Заголовок 1">
            <a:extLst>
              <a:ext uri="{FF2B5EF4-FFF2-40B4-BE49-F238E27FC236}">
                <a16:creationId xmlns:a16="http://schemas.microsoft.com/office/drawing/2014/main" id="{0190F1D1-992D-40F9-B06B-B0FD52A1E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135" y="2020852"/>
            <a:ext cx="2370932" cy="1325563"/>
          </a:xfrm>
        </p:spPr>
        <p:txBody>
          <a:bodyPr/>
          <a:lstStyle/>
          <a:p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140 </a:t>
            </a:r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Adventure" panose="02000503020000020003" pitchFamily="2" charset="0"/>
                <a:cs typeface="Arial" panose="020B0604020202020204" pitchFamily="34" charset="0"/>
              </a:rPr>
              <a:t>р.</a:t>
            </a:r>
            <a:endParaRPr lang="uk-UA" dirty="0">
              <a:latin typeface="Adventure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050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Місце для вмісту 15">
            <a:extLst>
              <a:ext uri="{FF2B5EF4-FFF2-40B4-BE49-F238E27FC236}">
                <a16:creationId xmlns:a16="http://schemas.microsoft.com/office/drawing/2014/main" id="{B35DE301-F826-4D36-B7DA-E17D910023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50"/>
            <a:ext cx="12192000" cy="6884276"/>
          </a:xfrm>
        </p:spPr>
      </p:pic>
      <p:pic>
        <p:nvPicPr>
          <p:cNvPr id="20" name="Місце для вмісту 4">
            <a:extLst>
              <a:ext uri="{FF2B5EF4-FFF2-40B4-BE49-F238E27FC236}">
                <a16:creationId xmlns:a16="http://schemas.microsoft.com/office/drawing/2014/main" id="{D00C1B9E-B3F9-40C5-AAB7-C962226BBF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" t="2304" r="27446" b="4887"/>
          <a:stretch/>
        </p:blipFill>
        <p:spPr>
          <a:xfrm>
            <a:off x="4094957" y="2322442"/>
            <a:ext cx="7230268" cy="4156214"/>
          </a:xfrm>
          <a:prstGeom prst="rect">
            <a:avLst/>
          </a:prstGeom>
        </p:spPr>
      </p:pic>
      <p:pic>
        <p:nvPicPr>
          <p:cNvPr id="18" name="Місце для вмісту 4">
            <a:extLst>
              <a:ext uri="{FF2B5EF4-FFF2-40B4-BE49-F238E27FC236}">
                <a16:creationId xmlns:a16="http://schemas.microsoft.com/office/drawing/2014/main" id="{695490BD-087A-4341-BC2A-D85099E0B3B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06" b="7063"/>
          <a:stretch/>
        </p:blipFill>
        <p:spPr>
          <a:xfrm>
            <a:off x="4094957" y="2560567"/>
            <a:ext cx="8048625" cy="4297433"/>
          </a:xfrm>
          <a:prstGeom prst="rect">
            <a:avLst/>
          </a:prstGeom>
        </p:spPr>
      </p:pic>
      <p:sp>
        <p:nvSpPr>
          <p:cNvPr id="17" name="Місце для вмісту 7">
            <a:extLst>
              <a:ext uri="{FF2B5EF4-FFF2-40B4-BE49-F238E27FC236}">
                <a16:creationId xmlns:a16="http://schemas.microsoft.com/office/drawing/2014/main" id="{0329C29E-8FB6-495E-8599-188E44597EC0}"/>
              </a:ext>
            </a:extLst>
          </p:cNvPr>
          <p:cNvSpPr txBox="1">
            <a:spLocks/>
          </p:cNvSpPr>
          <p:nvPr/>
        </p:nvSpPr>
        <p:spPr>
          <a:xfrm>
            <a:off x="4476751" y="2951181"/>
            <a:ext cx="7420768" cy="3733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4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Історичний роман «Чорна рада» – перший український історичний роман, що відтворює події доби Руїни та одну з найважливіших козацьких рад 1663 року.</a:t>
            </a:r>
          </a:p>
          <a:p>
            <a:pPr marL="0" indent="0" algn="just">
              <a:lnSpc>
                <a:spcPct val="100000"/>
              </a:lnSpc>
              <a:spcBef>
                <a:spcPts val="4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Пантелеймон Куліш поєднав глибоке знання історії, фольклорні мотиви та художню майстерність, створивши яскраву картину суспільного життя України </a:t>
            </a:r>
            <a:r>
              <a:rPr lang="de-DE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XVII </a:t>
            </a: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століття.</a:t>
            </a:r>
          </a:p>
          <a:p>
            <a:pPr marL="0" indent="0" algn="just">
              <a:lnSpc>
                <a:spcPct val="100000"/>
              </a:lnSpc>
              <a:spcBef>
                <a:spcPts val="400"/>
              </a:spcBef>
              <a:buNone/>
            </a:pPr>
            <a:r>
              <a:rPr lang="uk-UA" sz="2100" b="1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Роман порушує теми боротьби за владу, національної єдності, відповідальності та вибору, що визначає долю країни. «Чорна рада» й сьогодні залишається актуальною як твір про складність історичних рішень і важливість державницького мислення.</a:t>
            </a:r>
            <a:endParaRPr lang="uk-UA" sz="2100" b="1" kern="100" dirty="0">
              <a:solidFill>
                <a:srgbClr val="5D0D0D"/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Прямокутник 18">
            <a:extLst>
              <a:ext uri="{FF2B5EF4-FFF2-40B4-BE49-F238E27FC236}">
                <a16:creationId xmlns:a16="http://schemas.microsoft.com/office/drawing/2014/main" id="{E7536DB4-F42E-4F89-8AD1-38359CDF4180}"/>
              </a:ext>
            </a:extLst>
          </p:cNvPr>
          <p:cNvSpPr/>
          <p:nvPr/>
        </p:nvSpPr>
        <p:spPr>
          <a:xfrm>
            <a:off x="1009651" y="2409825"/>
            <a:ext cx="3085306" cy="4219575"/>
          </a:xfrm>
          <a:prstGeom prst="rect">
            <a:avLst/>
          </a:prstGeom>
          <a:solidFill>
            <a:srgbClr val="1140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1" name="Місце для вмісту 4">
            <a:extLst>
              <a:ext uri="{FF2B5EF4-FFF2-40B4-BE49-F238E27FC236}">
                <a16:creationId xmlns:a16="http://schemas.microsoft.com/office/drawing/2014/main" id="{E7C910B8-789E-40EC-ADA7-D6B432ACF2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1" y="1323975"/>
            <a:ext cx="6581774" cy="1085850"/>
          </a:xfrm>
          <a:prstGeom prst="rect">
            <a:avLst/>
          </a:prstGeom>
        </p:spPr>
      </p:pic>
      <p:sp>
        <p:nvSpPr>
          <p:cNvPr id="12" name="Місце для вмісту 7">
            <a:extLst>
              <a:ext uri="{FF2B5EF4-FFF2-40B4-BE49-F238E27FC236}">
                <a16:creationId xmlns:a16="http://schemas.microsoft.com/office/drawing/2014/main" id="{C29423B8-D8FA-4CC7-8B13-E9C80BC45039}"/>
              </a:ext>
            </a:extLst>
          </p:cNvPr>
          <p:cNvSpPr txBox="1">
            <a:spLocks/>
          </p:cNvSpPr>
          <p:nvPr/>
        </p:nvSpPr>
        <p:spPr>
          <a:xfrm>
            <a:off x="3362324" y="1408043"/>
            <a:ext cx="6496051" cy="830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Створено – 1860 рік</a:t>
            </a:r>
          </a:p>
          <a:p>
            <a:pPr marL="0" indent="0" algn="ctr">
              <a:spcBef>
                <a:spcPts val="200"/>
              </a:spcBef>
              <a:buNone/>
            </a:pPr>
            <a:r>
              <a:rPr lang="uk-UA" sz="3000" b="1" kern="100" dirty="0">
                <a:solidFill>
                  <a:srgbClr val="114023"/>
                </a:solidFill>
                <a:effectLst/>
                <a:latin typeface="Adventure" panose="0200050302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Пантелеймон Куліш</a:t>
            </a:r>
            <a:endParaRPr lang="uk-UA" sz="3000" kern="100" dirty="0">
              <a:solidFill>
                <a:schemeClr val="accent6">
                  <a:lumMod val="50000"/>
                </a:schemeClr>
              </a:solidFill>
              <a:effectLst/>
              <a:latin typeface="Adventure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65BFD8CD-7111-4518-BF2D-51594B18A0E2}"/>
              </a:ext>
            </a:extLst>
          </p:cNvPr>
          <p:cNvSpPr txBox="1">
            <a:spLocks/>
          </p:cNvSpPr>
          <p:nvPr/>
        </p:nvSpPr>
        <p:spPr>
          <a:xfrm>
            <a:off x="3381375" y="47625"/>
            <a:ext cx="7077075" cy="127469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3800" b="1" spc="140" dirty="0">
                <a:ln w="19050">
                  <a:noFill/>
                </a:ln>
                <a:solidFill>
                  <a:srgbClr val="5D0D0D"/>
                </a:solidFill>
                <a:latin typeface="Narbut Extra Wide" panose="01000500020000020004" pitchFamily="2" charset="-52"/>
                <a:cs typeface="Arial" panose="020B0604020202020204" pitchFamily="34" charset="0"/>
              </a:rPr>
              <a:t>«Чорна рада»</a:t>
            </a:r>
            <a:endParaRPr lang="uk-UA" sz="3800" b="1" spc="140" dirty="0">
              <a:ln w="15875">
                <a:noFill/>
              </a:ln>
              <a:solidFill>
                <a:srgbClr val="5D0D0D"/>
              </a:solidFill>
              <a:latin typeface="Narbut Extra Wide" panose="01000500020000020004" pitchFamily="2" charset="-52"/>
              <a:cs typeface="Arial" panose="020B0604020202020204" pitchFamily="34" charset="0"/>
            </a:endParaRPr>
          </a:p>
        </p:txBody>
      </p:sp>
      <p:sp>
        <p:nvSpPr>
          <p:cNvPr id="23" name="Заголовок 1">
            <a:extLst>
              <a:ext uri="{FF2B5EF4-FFF2-40B4-BE49-F238E27FC236}">
                <a16:creationId xmlns:a16="http://schemas.microsoft.com/office/drawing/2014/main" id="{7A3251A6-C48F-416A-ABCC-4C74FD3AA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135" y="2011327"/>
            <a:ext cx="2370932" cy="1325563"/>
          </a:xfrm>
        </p:spPr>
        <p:txBody>
          <a:bodyPr/>
          <a:lstStyle/>
          <a:p>
            <a:r>
              <a:rPr lang="uk-UA" b="1" spc="140" dirty="0">
                <a:ln w="19050">
                  <a:noFill/>
                </a:ln>
                <a:solidFill>
                  <a:srgbClr val="5D0D0D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13</a:t>
            </a:r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5 </a:t>
            </a:r>
            <a:r>
              <a:rPr lang="uk-UA" sz="4400" b="1" spc="140" dirty="0">
                <a:ln w="19050">
                  <a:noFill/>
                </a:ln>
                <a:solidFill>
                  <a:srgbClr val="5D0D0D"/>
                </a:solidFill>
                <a:latin typeface="Adventure" panose="02000503020000020003" pitchFamily="2" charset="0"/>
                <a:cs typeface="Arial" panose="020B0604020202020204" pitchFamily="34" charset="0"/>
              </a:rPr>
              <a:t>р.</a:t>
            </a:r>
            <a:endParaRPr lang="uk-UA" dirty="0">
              <a:latin typeface="Adventure" panose="02000503020000020003" pitchFamily="2" charset="0"/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4920D2F9-8686-4013-B9DD-F6E4A4E9E0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516" y="2579227"/>
            <a:ext cx="2516315" cy="3860557"/>
          </a:xfrm>
          <a:prstGeom prst="rect">
            <a:avLst/>
          </a:prstGeom>
          <a:noFill/>
          <a:ln w="190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78183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19311</TotalTime>
  <Words>1432</Words>
  <Application>Microsoft Office PowerPoint</Application>
  <PresentationFormat>Широкий екран</PresentationFormat>
  <Paragraphs>102</Paragraphs>
  <Slides>17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17</vt:i4>
      </vt:variant>
    </vt:vector>
  </HeadingPairs>
  <TitlesOfParts>
    <vt:vector size="24" baseType="lpstr">
      <vt:lpstr>Adventure</vt:lpstr>
      <vt:lpstr>Arial</vt:lpstr>
      <vt:lpstr>Calibri</vt:lpstr>
      <vt:lpstr>Calibri Light</vt:lpstr>
      <vt:lpstr>Narbut Extra Wide</vt:lpstr>
      <vt:lpstr>Pilotka</vt:lpstr>
      <vt:lpstr>Тема Office</vt:lpstr>
      <vt:lpstr>Презентація PowerPoint</vt:lpstr>
      <vt:lpstr>Презентація PowerPoint</vt:lpstr>
      <vt:lpstr>225 р.</vt:lpstr>
      <vt:lpstr>190 р.</vt:lpstr>
      <vt:lpstr>185 р.</vt:lpstr>
      <vt:lpstr>150 р.</vt:lpstr>
      <vt:lpstr>150 р.</vt:lpstr>
      <vt:lpstr>140 р.</vt:lpstr>
      <vt:lpstr>135 р.</vt:lpstr>
      <vt:lpstr>130 р.</vt:lpstr>
      <vt:lpstr>125 р.</vt:lpstr>
      <vt:lpstr>60 р.</vt:lpstr>
      <vt:lpstr>55 р.</vt:lpstr>
      <vt:lpstr>50 р.</vt:lpstr>
      <vt:lpstr>45 р.</vt:lpstr>
      <vt:lpstr>45 р.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ТДАТУ</dc:creator>
  <cp:lastModifiedBy>Olga Belotska</cp:lastModifiedBy>
  <cp:revision>1120</cp:revision>
  <dcterms:created xsi:type="dcterms:W3CDTF">2025-04-11T11:10:51Z</dcterms:created>
  <dcterms:modified xsi:type="dcterms:W3CDTF">2025-11-24T18:27:04Z</dcterms:modified>
</cp:coreProperties>
</file>