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7" r:id="rId2"/>
    <p:sldId id="260" r:id="rId3"/>
    <p:sldId id="263" r:id="rId4"/>
    <p:sldId id="268" r:id="rId5"/>
    <p:sldId id="267" r:id="rId6"/>
    <p:sldId id="264" r:id="rId7"/>
    <p:sldId id="274" r:id="rId8"/>
    <p:sldId id="275" r:id="rId9"/>
    <p:sldId id="276" r:id="rId10"/>
    <p:sldId id="277" r:id="rId11"/>
    <p:sldId id="278" r:id="rId12"/>
    <p:sldId id="318" r:id="rId13"/>
    <p:sldId id="281" r:id="rId14"/>
    <p:sldId id="282" r:id="rId15"/>
    <p:sldId id="284" r:id="rId16"/>
    <p:sldId id="286" r:id="rId17"/>
    <p:sldId id="288" r:id="rId18"/>
    <p:sldId id="290" r:id="rId19"/>
    <p:sldId id="291" r:id="rId20"/>
    <p:sldId id="292" r:id="rId21"/>
    <p:sldId id="293" r:id="rId22"/>
    <p:sldId id="296" r:id="rId23"/>
    <p:sldId id="294" r:id="rId24"/>
    <p:sldId id="295" r:id="rId25"/>
    <p:sldId id="298" r:id="rId26"/>
    <p:sldId id="299" r:id="rId27"/>
    <p:sldId id="300" r:id="rId28"/>
    <p:sldId id="297" r:id="rId29"/>
    <p:sldId id="301" r:id="rId30"/>
    <p:sldId id="302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313" r:id="rId41"/>
    <p:sldId id="314" r:id="rId42"/>
    <p:sldId id="315" r:id="rId4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5C748-EE36-4C93-B6AA-721A900B04E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8699E-B12C-4FB3-AE2B-9A7C8DBABD1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1585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8264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8111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83276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6181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88210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6852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17039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50406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15803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36520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9739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63189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79552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98494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42427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39286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44251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33663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96941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82520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6644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9606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18143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03847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09499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4061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46591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865859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5386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5103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7552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4635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028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7892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0023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CADC3-2E92-4E54-A899-715874B839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A2E4213-6986-4F38-B075-04DE3B6900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5D7311C-06DE-4050-9BDA-2E7DB4765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3A32EF2-7576-44CA-B796-07DABE1EA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4A2E485-2DF0-4A7C-9ABC-5272CDA33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5082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2403F-4CF3-4CB8-ACFC-B5FF3AFE4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2B46A427-2423-4273-9371-34F2C6FBEE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E254F30-C121-44F5-B9B8-380F5B343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7F1A85D-2B41-4C1D-B4AF-BED19F492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4A7D47A-ADA1-42A9-AD28-B4045409F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0321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65D5DCBD-CF5B-4BA2-9B3F-0F5C7B3C88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DE3C614-0C3B-466D-8EE5-C6FA0EEEE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F26586B-8F8E-4A68-A3B1-7F10B8A4C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6C750F7-3AAB-40B6-BDDA-88213CD6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75163D9-7857-44D4-9C8F-E7BC6F44E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032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38D680-23B3-47BC-A024-03F5BE5EC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4AC20FD-9CD3-46DE-9D60-9AC8B0186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8DE78DA-E119-4443-8F3C-B3220148F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3F366A8-ED5A-4447-8EF5-35D4EEA03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2937B1F-9236-43BA-882A-EF0AD9C1F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370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52011B-BF24-4017-8AEA-F74CC5918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41BC0A4-AC00-4E0E-822C-319471ADD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185E622-C892-4DBC-AA7A-15CA015F8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56101A7-C59A-4A29-BE00-B2302DDD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D5ED6A7-3F78-4CDF-8980-2AAC9D4A3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67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265BD5-2CEF-4861-BCD3-D019BB1B1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1B4F7E4-332E-4BF9-B3C7-153A4A3CB2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1E2019B-97B8-4784-9FA7-94ACAF05E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B06C2D3-6039-4BF2-BB53-0FEEC4650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40DE098-851E-4287-B312-71E26D61A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511C9E2-D751-48AF-B6EB-624EF6B38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664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C32F4-2791-44D1-A551-0F43CEC6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0A0C857-7F54-4698-86C1-FBA6ADF90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C28C75A6-44C1-467A-9055-D832D1DC3E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5ED9CD30-D130-4B44-A029-417F5D125D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84C2D0D-8050-4F6E-A2D0-BABA7CD855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D379BEB3-E01D-4C7C-820E-348EA46A9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9B92D0E7-0D4D-4313-92EC-6544C831D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3EB0A448-E416-4E27-B92D-F840CF977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6179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94828-B451-4A04-B1D0-2D8277AD7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32AB0D98-984C-4067-8DF0-0688B9391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6F2E4C2A-479E-49B4-86D8-D272030D5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5EE555F6-701C-4411-95C4-F46D970F1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7061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62862550-6605-4190-94AA-CE8812210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D6ADC74F-C080-4766-BCE8-E112B58DE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A2CC88C7-156F-47E5-A264-0D260AFC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934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3540F-44A6-40EC-9D00-707A2B8C5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2F78715-9107-4C19-9A8F-891468142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A8C066C1-414B-44B4-94F1-3194211AB1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DE781AA-C442-4EB5-905B-24DA34F9E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D4F5FD7-5F7D-4562-96FC-830E11374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68DB6DC-5B23-4F23-B4E1-B3A2142F4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0255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75A8C-B5A6-4F2E-94EB-D38222233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2E51ED4-A720-4BFF-9541-2BAB1428E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CFF3EC41-963B-43BF-B48F-E8F0122C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B239B37-E290-43D1-8D92-0C22BCFCD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07D5467-B0DA-4D4C-ADEC-606C1CEE7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58D11E9-209C-41C2-BABF-B53BF78D4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429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9856D249-C65D-45A3-8882-64E506436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5D092F6-A3D2-4CB8-B0EF-58F63935E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01B4F87-1CF2-4718-9D7C-1BF800F1F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386BD-A53B-47ED-95C2-9A6A42CF1B99}" type="datetimeFigureOut">
              <a:rPr lang="uk-UA" smtClean="0"/>
              <a:t>23.04.2025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0D0A8AB-0F07-478B-B459-F0ABB2134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370B8CD-4E9B-4851-BB72-BA5966935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77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f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fif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.jpg"/><Relationship Id="rId7" Type="http://schemas.openxmlformats.org/officeDocument/2006/relationships/image" Target="../media/image3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jp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g"/><Relationship Id="rId5" Type="http://schemas.openxmlformats.org/officeDocument/2006/relationships/image" Target="../media/image43.jp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g"/><Relationship Id="rId5" Type="http://schemas.openxmlformats.org/officeDocument/2006/relationships/image" Target="../media/image58.jpe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g"/><Relationship Id="rId5" Type="http://schemas.openxmlformats.org/officeDocument/2006/relationships/image" Target="../media/image60.jp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g"/><Relationship Id="rId5" Type="http://schemas.openxmlformats.org/officeDocument/2006/relationships/image" Target="../media/image63.jpg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g"/><Relationship Id="rId5" Type="http://schemas.openxmlformats.org/officeDocument/2006/relationships/image" Target="../media/image65.jpg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69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g"/><Relationship Id="rId5" Type="http://schemas.openxmlformats.org/officeDocument/2006/relationships/image" Target="../media/image67.jpg"/><Relationship Id="rId4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g"/><Relationship Id="rId5" Type="http://schemas.openxmlformats.org/officeDocument/2006/relationships/image" Target="../media/image70.jpg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g"/><Relationship Id="rId5" Type="http://schemas.openxmlformats.org/officeDocument/2006/relationships/image" Target="../media/image72.jp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g"/><Relationship Id="rId3" Type="http://schemas.openxmlformats.org/officeDocument/2006/relationships/image" Target="../media/image1.jpg"/><Relationship Id="rId7" Type="http://schemas.openxmlformats.org/officeDocument/2006/relationships/image" Target="../media/image77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g"/><Relationship Id="rId5" Type="http://schemas.openxmlformats.org/officeDocument/2006/relationships/image" Target="../media/image75.jpg"/><Relationship Id="rId4" Type="http://schemas.openxmlformats.org/officeDocument/2006/relationships/image" Target="../media/image6.png"/><Relationship Id="rId9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g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jp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21A077FB-4DFD-487D-A65F-ABAAFAE04F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9" b="-1"/>
          <a:stretch/>
        </p:blipFill>
        <p:spPr>
          <a:xfrm>
            <a:off x="9525" y="0"/>
            <a:ext cx="12192000" cy="6848474"/>
          </a:xfrm>
          <a:prstGeom prst="rect">
            <a:avLst/>
          </a:prstGeom>
        </p:spPr>
      </p:pic>
      <p:pic>
        <p:nvPicPr>
          <p:cNvPr id="7" name="Місце для вмісту 4">
            <a:extLst>
              <a:ext uri="{FF2B5EF4-FFF2-40B4-BE49-F238E27FC236}">
                <a16:creationId xmlns:a16="http://schemas.microsoft.com/office/drawing/2014/main" id="{F15D4D6D-96D5-4816-9E4C-844E270779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b="34124"/>
          <a:stretch/>
        </p:blipFill>
        <p:spPr>
          <a:xfrm>
            <a:off x="157316" y="426838"/>
            <a:ext cx="5841804" cy="5079228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4934981-2D7D-4C4D-98FF-DDD48337B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7104" y="652889"/>
            <a:ext cx="5966738" cy="5079228"/>
          </a:xfrm>
        </p:spPr>
        <p:txBody>
          <a:bodyPr>
            <a:noAutofit/>
          </a:bodyPr>
          <a:lstStyle/>
          <a:p>
            <a:r>
              <a:rPr lang="uk-UA" sz="6600" b="1" dirty="0">
                <a:solidFill>
                  <a:schemeClr val="bg1"/>
                </a:solidFill>
              </a:rPr>
              <a:t>Столиці України.</a:t>
            </a:r>
            <a:br>
              <a:rPr lang="uk-UA" sz="6600" b="1" dirty="0">
                <a:solidFill>
                  <a:schemeClr val="bg1"/>
                </a:solidFill>
              </a:rPr>
            </a:br>
            <a:r>
              <a:rPr lang="uk-UA" sz="1600" b="1" dirty="0">
                <a:solidFill>
                  <a:schemeClr val="bg1"/>
                </a:solidFill>
              </a:rPr>
              <a:t> </a:t>
            </a:r>
            <a:br>
              <a:rPr lang="uk-UA" sz="6600" b="1" dirty="0">
                <a:solidFill>
                  <a:schemeClr val="bg1"/>
                </a:solidFill>
              </a:rPr>
            </a:br>
            <a:r>
              <a:rPr lang="uk-UA" sz="6600" b="1" dirty="0">
                <a:solidFill>
                  <a:schemeClr val="bg1"/>
                </a:solidFill>
              </a:rPr>
              <a:t>Подорож крізь історію</a:t>
            </a:r>
            <a:endParaRPr lang="uk-UA" sz="6600" dirty="0"/>
          </a:p>
        </p:txBody>
      </p:sp>
      <p:pic>
        <p:nvPicPr>
          <p:cNvPr id="12" name="Объект 4">
            <a:extLst>
              <a:ext uri="{FF2B5EF4-FFF2-40B4-BE49-F238E27FC236}">
                <a16:creationId xmlns:a16="http://schemas.microsoft.com/office/drawing/2014/main" id="{81C45643-1955-4F89-81AB-2ED0E195C3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0"/>
          <a:stretch/>
        </p:blipFill>
        <p:spPr>
          <a:xfrm>
            <a:off x="117984" y="5555226"/>
            <a:ext cx="2790114" cy="1177954"/>
          </a:xfrm>
          <a:prstGeom prst="rect">
            <a:avLst/>
          </a:prstGeom>
        </p:spPr>
      </p:pic>
      <p:pic>
        <p:nvPicPr>
          <p:cNvPr id="15" name="Объект 4">
            <a:extLst>
              <a:ext uri="{FF2B5EF4-FFF2-40B4-BE49-F238E27FC236}">
                <a16:creationId xmlns:a16="http://schemas.microsoft.com/office/drawing/2014/main" id="{659C9D47-9B37-4CE2-BB40-4BA3007B3F9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/>
          <a:stretch/>
        </p:blipFill>
        <p:spPr>
          <a:xfrm>
            <a:off x="9079364" y="0"/>
            <a:ext cx="3134247" cy="991144"/>
          </a:xfrm>
          <a:prstGeom prst="rect">
            <a:avLst/>
          </a:prstGeom>
        </p:spPr>
      </p:pic>
      <p:pic>
        <p:nvPicPr>
          <p:cNvPr id="17" name="Объект 4">
            <a:extLst>
              <a:ext uri="{FF2B5EF4-FFF2-40B4-BE49-F238E27FC236}">
                <a16:creationId xmlns:a16="http://schemas.microsoft.com/office/drawing/2014/main" id="{64FEC25F-5DFF-4091-A209-978DCDA776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770" y="5565579"/>
            <a:ext cx="3134247" cy="1177954"/>
          </a:xfrm>
          <a:prstGeom prst="rect">
            <a:avLst/>
          </a:prstGeom>
        </p:spPr>
      </p:pic>
      <p:pic>
        <p:nvPicPr>
          <p:cNvPr id="20" name="Місце для вмісту 6">
            <a:extLst>
              <a:ext uri="{FF2B5EF4-FFF2-40B4-BE49-F238E27FC236}">
                <a16:creationId xmlns:a16="http://schemas.microsoft.com/office/drawing/2014/main" id="{2B52F9E4-F6F1-4044-8982-1F9DEBC0AD9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741"/>
          <a:stretch/>
        </p:blipFill>
        <p:spPr>
          <a:xfrm>
            <a:off x="117984" y="377678"/>
            <a:ext cx="5881136" cy="512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145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3A6A5E87-BE33-4370-8020-C31AD6AE23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5827" y="2900933"/>
            <a:ext cx="5056173" cy="2411847"/>
          </a:xfrm>
        </p:spPr>
        <p:txBody>
          <a:bodyPr>
            <a:noAutofit/>
          </a:bodyPr>
          <a:lstStyle/>
          <a:p>
            <a:r>
              <a:rPr lang="uk-UA" sz="4200" b="1" dirty="0">
                <a:solidFill>
                  <a:schemeClr val="bg1"/>
                </a:solidFill>
              </a:rPr>
              <a:t>Перлина архітектури та культури не лише Львова, а й усієї України.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440114D-9A71-41A3-88A8-0F1A1CF0A4A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1989060" cy="15003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🎭 </a:t>
            </a:r>
            <a:r>
              <a:rPr lang="uk-UA" b="1" dirty="0">
                <a:solidFill>
                  <a:schemeClr val="bg1"/>
                </a:solidFill>
              </a:rPr>
              <a:t>Львівський національний академічний театр опери та балету імені Соломії Крушельницької</a:t>
            </a:r>
          </a:p>
        </p:txBody>
      </p:sp>
      <p:grpSp>
        <p:nvGrpSpPr>
          <p:cNvPr id="3" name="Групувати 2">
            <a:extLst>
              <a:ext uri="{FF2B5EF4-FFF2-40B4-BE49-F238E27FC236}">
                <a16:creationId xmlns:a16="http://schemas.microsoft.com/office/drawing/2014/main" id="{2578F86F-524F-4122-BCEE-330FE076FB66}"/>
              </a:ext>
            </a:extLst>
          </p:cNvPr>
          <p:cNvGrpSpPr/>
          <p:nvPr/>
        </p:nvGrpSpPr>
        <p:grpSpPr>
          <a:xfrm>
            <a:off x="6729950" y="1622144"/>
            <a:ext cx="5259110" cy="1152524"/>
            <a:chOff x="6932889" y="2305050"/>
            <a:chExt cx="5259110" cy="1152524"/>
          </a:xfrm>
        </p:grpSpPr>
        <p:pic>
          <p:nvPicPr>
            <p:cNvPr id="5" name="Объект 4">
              <a:extLst>
                <a:ext uri="{FF2B5EF4-FFF2-40B4-BE49-F238E27FC236}">
                  <a16:creationId xmlns:a16="http://schemas.microsoft.com/office/drawing/2014/main" id="{4B150EF8-A400-4912-B8D5-5E2E9593E2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40"/>
            <a:stretch/>
          </p:blipFill>
          <p:spPr>
            <a:xfrm>
              <a:off x="9057752" y="2309540"/>
              <a:ext cx="3134247" cy="1148034"/>
            </a:xfrm>
            <a:prstGeom prst="rect">
              <a:avLst/>
            </a:prstGeom>
          </p:spPr>
        </p:pic>
        <p:pic>
          <p:nvPicPr>
            <p:cNvPr id="9" name="Объект 4">
              <a:extLst>
                <a:ext uri="{FF2B5EF4-FFF2-40B4-BE49-F238E27FC236}">
                  <a16:creationId xmlns:a16="http://schemas.microsoft.com/office/drawing/2014/main" id="{10046A22-3352-4EA1-AF7D-87500C1B33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01" t="2540"/>
            <a:stretch/>
          </p:blipFill>
          <p:spPr>
            <a:xfrm>
              <a:off x="6932889" y="2305050"/>
              <a:ext cx="2297357" cy="1148034"/>
            </a:xfrm>
            <a:prstGeom prst="rect">
              <a:avLst/>
            </a:prstGeom>
          </p:spPr>
        </p:pic>
      </p:grpSp>
      <p:pic>
        <p:nvPicPr>
          <p:cNvPr id="15" name="Місце для вмісту 14">
            <a:extLst>
              <a:ext uri="{FF2B5EF4-FFF2-40B4-BE49-F238E27FC236}">
                <a16:creationId xmlns:a16="http://schemas.microsoft.com/office/drawing/2014/main" id="{A4A4C434-6F20-AAE6-DEF9-FAB98AA140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40" y="1701980"/>
            <a:ext cx="6385403" cy="4584520"/>
          </a:xfrm>
        </p:spPr>
      </p:pic>
    </p:spTree>
    <p:extLst>
      <p:ext uri="{BB962C8B-B14F-4D97-AF65-F5344CB8AC3E}">
        <p14:creationId xmlns:p14="http://schemas.microsoft.com/office/powerpoint/2010/main" val="3734515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Місце для вмісту 8">
            <a:extLst>
              <a:ext uri="{FF2B5EF4-FFF2-40B4-BE49-F238E27FC236}">
                <a16:creationId xmlns:a16="http://schemas.microsoft.com/office/drawing/2014/main" id="{573080E6-4AA2-4B5D-8E94-B51C41F4AF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6649" y="2105024"/>
            <a:ext cx="4562475" cy="2976261"/>
          </a:xfrm>
        </p:spPr>
        <p:txBody>
          <a:bodyPr>
            <a:noAutofit/>
          </a:bodyPr>
          <a:lstStyle/>
          <a:p>
            <a:r>
              <a:rPr lang="uk-UA" sz="3600" b="1" dirty="0">
                <a:solidFill>
                  <a:schemeClr val="bg1"/>
                </a:solidFill>
              </a:rPr>
              <a:t>Цей палац – витончена пам’ятка у стилі французького бароко, що вражає розкішшю та елегантністю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440114D-9A71-41A3-88A8-0F1A1CF0A4A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8153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🏰 Палац </a:t>
            </a:r>
            <a:r>
              <a:rPr lang="uk-UA" sz="5000" b="1" dirty="0">
                <a:solidFill>
                  <a:schemeClr val="bg1"/>
                </a:solidFill>
              </a:rPr>
              <a:t>графів Потоцьких</a:t>
            </a:r>
            <a:endParaRPr lang="uk-UA" sz="4800" b="1" dirty="0">
              <a:solidFill>
                <a:schemeClr val="bg1"/>
              </a:solidFill>
            </a:endParaRPr>
          </a:p>
        </p:txBody>
      </p:sp>
      <p:pic>
        <p:nvPicPr>
          <p:cNvPr id="14" name="Объект 4">
            <a:extLst>
              <a:ext uri="{FF2B5EF4-FFF2-40B4-BE49-F238E27FC236}">
                <a16:creationId xmlns:a16="http://schemas.microsoft.com/office/drawing/2014/main" id="{17C30F21-40E4-475B-AA39-348B78EBE2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/>
          <a:stretch/>
        </p:blipFill>
        <p:spPr>
          <a:xfrm>
            <a:off x="9079364" y="0"/>
            <a:ext cx="3134247" cy="991144"/>
          </a:xfrm>
          <a:prstGeom prst="rect">
            <a:avLst/>
          </a:prstGeom>
        </p:spPr>
      </p:pic>
      <p:pic>
        <p:nvPicPr>
          <p:cNvPr id="6" name="Місце для вмісту 5">
            <a:extLst>
              <a:ext uri="{FF2B5EF4-FFF2-40B4-BE49-F238E27FC236}">
                <a16:creationId xmlns:a16="http://schemas.microsoft.com/office/drawing/2014/main" id="{4AC1D41D-174C-9B0D-7E4A-D4249B6BC5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62" y="1366657"/>
            <a:ext cx="7059665" cy="4361112"/>
          </a:xfrm>
        </p:spPr>
      </p:pic>
      <p:pic>
        <p:nvPicPr>
          <p:cNvPr id="9" name="Объект 4">
            <a:extLst>
              <a:ext uri="{FF2B5EF4-FFF2-40B4-BE49-F238E27FC236}">
                <a16:creationId xmlns:a16="http://schemas.microsoft.com/office/drawing/2014/main" id="{1992A37B-AB38-48FE-BF3C-D7E3A8E866E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" b="15677"/>
          <a:stretch/>
        </p:blipFill>
        <p:spPr>
          <a:xfrm>
            <a:off x="1" y="5844667"/>
            <a:ext cx="3136698" cy="99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230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8">
            <a:extLst>
              <a:ext uri="{FF2B5EF4-FFF2-40B4-BE49-F238E27FC236}">
                <a16:creationId xmlns:a16="http://schemas.microsoft.com/office/drawing/2014/main" id="{DFF335C6-F814-484A-AEF0-16431EB62B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0375967-B3EC-4F97-994B-852A0171243E}"/>
              </a:ext>
            </a:extLst>
          </p:cNvPr>
          <p:cNvSpPr txBox="1">
            <a:spLocks/>
          </p:cNvSpPr>
          <p:nvPr/>
        </p:nvSpPr>
        <p:spPr>
          <a:xfrm>
            <a:off x="2381250" y="0"/>
            <a:ext cx="9810749" cy="991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⛪ </a:t>
            </a:r>
            <a:r>
              <a:rPr lang="uk-UA" sz="5000" b="1" dirty="0">
                <a:solidFill>
                  <a:schemeClr val="bg1"/>
                </a:solidFill>
              </a:rPr>
              <a:t>Церкви і собори Львова</a:t>
            </a:r>
            <a:endParaRPr lang="uk-UA" sz="4800" b="1" dirty="0">
              <a:solidFill>
                <a:schemeClr val="bg1"/>
              </a:solidFill>
            </a:endParaRP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0CB55AA6-C758-4E41-A8E1-651F667D01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/>
          <a:stretch/>
        </p:blipFill>
        <p:spPr>
          <a:xfrm>
            <a:off x="0" y="0"/>
            <a:ext cx="3134247" cy="9911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970D1C2-D077-4A55-9B35-59ADF77255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28" y="1109332"/>
            <a:ext cx="5153744" cy="473458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39D6F11-70F6-48DC-AE91-FAF0D1836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172" y="1109331"/>
            <a:ext cx="5662253" cy="4746157"/>
          </a:xfrm>
          <a:prstGeom prst="rect">
            <a:avLst/>
          </a:prstGeom>
        </p:spPr>
      </p:pic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D93722E-FD5F-48EF-9A58-AFC4E47F2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76" y="5710568"/>
            <a:ext cx="5662254" cy="1147432"/>
          </a:xfrm>
        </p:spPr>
        <p:txBody>
          <a:bodyPr>
            <a:noAutofit/>
          </a:bodyPr>
          <a:lstStyle/>
          <a:p>
            <a:r>
              <a:rPr lang="uk-UA" sz="3600" b="1" dirty="0">
                <a:solidFill>
                  <a:schemeClr val="bg1"/>
                </a:solidFill>
              </a:rPr>
              <a:t>Храм </a:t>
            </a:r>
            <a:r>
              <a:rPr lang="uk-UA" sz="3600" b="1" dirty="0" err="1">
                <a:solidFill>
                  <a:schemeClr val="bg1"/>
                </a:solidFill>
              </a:rPr>
              <a:t>Свв</a:t>
            </a:r>
            <a:r>
              <a:rPr lang="uk-UA" sz="3600" b="1" dirty="0">
                <a:solidFill>
                  <a:schemeClr val="bg1"/>
                </a:solidFill>
              </a:rPr>
              <a:t>. Ольги і Єлизавети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79252842-43FE-4D46-A0CA-67268FBAC208}"/>
              </a:ext>
            </a:extLst>
          </p:cNvPr>
          <p:cNvSpPr txBox="1">
            <a:spLocks/>
          </p:cNvSpPr>
          <p:nvPr/>
        </p:nvSpPr>
        <p:spPr>
          <a:xfrm>
            <a:off x="6105526" y="5853443"/>
            <a:ext cx="5662254" cy="991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3600" b="1" dirty="0">
                <a:solidFill>
                  <a:schemeClr val="bg1"/>
                </a:solidFill>
              </a:rPr>
              <a:t>Греко-католицький собор</a:t>
            </a:r>
          </a:p>
          <a:p>
            <a:pPr algn="ctr"/>
            <a:r>
              <a:rPr lang="uk-UA" sz="3600" b="1" dirty="0">
                <a:solidFill>
                  <a:schemeClr val="bg1"/>
                </a:solidFill>
              </a:rPr>
              <a:t>Святого Юра</a:t>
            </a:r>
          </a:p>
        </p:txBody>
      </p:sp>
    </p:spTree>
    <p:extLst>
      <p:ext uri="{BB962C8B-B14F-4D97-AF65-F5344CB8AC3E}">
        <p14:creationId xmlns:p14="http://schemas.microsoft.com/office/powerpoint/2010/main" val="1891292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F2EC2922-39E3-4217-A40E-38224A197C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/>
          <a:stretch/>
        </p:blipFill>
        <p:spPr>
          <a:xfrm>
            <a:off x="9079364" y="0"/>
            <a:ext cx="3134247" cy="99114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210675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🕰️ </a:t>
            </a:r>
            <a:r>
              <a:rPr lang="uk-UA" sz="5000" b="1" dirty="0">
                <a:solidFill>
                  <a:schemeClr val="bg1"/>
                </a:solidFill>
              </a:rPr>
              <a:t>Івано-Франківськ – столиця ЗУНР, 1919 р.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075" y="1493329"/>
            <a:ext cx="6772276" cy="2878646"/>
          </a:xfrm>
        </p:spPr>
        <p:txBody>
          <a:bodyPr>
            <a:noAutofit/>
          </a:bodyPr>
          <a:lstStyle/>
          <a:p>
            <a:br>
              <a:rPr lang="ru-RU" sz="3400" b="1" dirty="0">
                <a:solidFill>
                  <a:schemeClr val="bg1"/>
                </a:solidFill>
              </a:rPr>
            </a:br>
            <a:r>
              <a:rPr lang="ru-RU" sz="3400" b="1" dirty="0">
                <a:solidFill>
                  <a:schemeClr val="bg1"/>
                </a:solidFill>
              </a:rPr>
              <a:t>🔹 </a:t>
            </a:r>
            <a:r>
              <a:rPr lang="uk-UA" sz="3400" b="1" dirty="0">
                <a:solidFill>
                  <a:schemeClr val="bg1"/>
                </a:solidFill>
              </a:rPr>
              <a:t>У місті працювала Державна канцелярія, Державний секретаріат (уряд) та Президент Євген Петрушевич.</a:t>
            </a:r>
          </a:p>
        </p:txBody>
      </p:sp>
      <p:pic>
        <p:nvPicPr>
          <p:cNvPr id="12" name="Місце для вмісту 45">
            <a:extLst>
              <a:ext uri="{FF2B5EF4-FFF2-40B4-BE49-F238E27FC236}">
                <a16:creationId xmlns:a16="http://schemas.microsoft.com/office/drawing/2014/main" id="{7923AFD6-C2C5-4345-B8F5-8063E9B7A08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1"/>
          <a:stretch/>
        </p:blipFill>
        <p:spPr>
          <a:xfrm>
            <a:off x="202940" y="1409699"/>
            <a:ext cx="4611839" cy="4206367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4" b="15677"/>
          <a:stretch/>
        </p:blipFill>
        <p:spPr>
          <a:xfrm>
            <a:off x="0" y="5844667"/>
            <a:ext cx="2593773" cy="993287"/>
          </a:xfrm>
          <a:prstGeom prst="rect">
            <a:avLst/>
          </a:prstGeom>
        </p:spPr>
      </p:pic>
      <p:sp>
        <p:nvSpPr>
          <p:cNvPr id="17" name="Місце для вмісту 2">
            <a:extLst>
              <a:ext uri="{FF2B5EF4-FFF2-40B4-BE49-F238E27FC236}">
                <a16:creationId xmlns:a16="http://schemas.microsoft.com/office/drawing/2014/main" id="{ED9A351E-BD2D-44BC-974C-B7409A8FE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1324" y="5591175"/>
            <a:ext cx="9210675" cy="1246780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uk-UA" b="1" i="1" dirty="0">
                <a:solidFill>
                  <a:schemeClr val="bg1"/>
                </a:solidFill>
              </a:rPr>
              <a:t>Тоді тут побували такі визначні українські діячі, як Михайло Грушевський, Володимир Винниченко, Симон Петлюра, Євген Коновалець</a:t>
            </a:r>
            <a:r>
              <a:rPr lang="ru-RU" b="1" i="1" dirty="0">
                <a:solidFill>
                  <a:schemeClr val="bg1"/>
                </a:solidFill>
              </a:rPr>
              <a:t>.</a:t>
            </a:r>
            <a:endParaRPr lang="uk-UA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685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95650197-A515-4548-8BAD-144C8E49DF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/>
          <a:stretch/>
        </p:blipFill>
        <p:spPr>
          <a:xfrm>
            <a:off x="9079364" y="0"/>
            <a:ext cx="3134247" cy="99114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210675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🏛️ </a:t>
            </a:r>
            <a:r>
              <a:rPr lang="uk-UA" sz="5000" b="1" dirty="0">
                <a:solidFill>
                  <a:schemeClr val="bg1"/>
                </a:solidFill>
              </a:rPr>
              <a:t>Вінниця – столиця УНР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075" y="1186934"/>
            <a:ext cx="6772276" cy="4994791"/>
          </a:xfrm>
        </p:spPr>
        <p:txBody>
          <a:bodyPr>
            <a:noAutofit/>
          </a:bodyPr>
          <a:lstStyle/>
          <a:p>
            <a:r>
              <a:rPr lang="ru-RU" sz="3400" b="1" dirty="0">
                <a:solidFill>
                  <a:schemeClr val="bg1"/>
                </a:solidFill>
              </a:rPr>
              <a:t>🔹</a:t>
            </a:r>
            <a:r>
              <a:rPr lang="uk-UA" sz="3400" b="1" dirty="0">
                <a:solidFill>
                  <a:schemeClr val="bg1"/>
                </a:solidFill>
              </a:rPr>
              <a:t>Грудень 1918 року – вперше уряд УНР тимчасово переїхав до Вінниці.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1400" b="1" dirty="0">
                <a:solidFill>
                  <a:schemeClr val="bg1"/>
                </a:solidFill>
              </a:rPr>
              <a:t> 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3400" b="1" dirty="0">
                <a:solidFill>
                  <a:schemeClr val="bg1"/>
                </a:solidFill>
              </a:rPr>
              <a:t>🔸2 лютого - 6 березня 1919 року – найважливіший період, коли місто стало центром політичного життя УНР.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1400" b="1" dirty="0">
                <a:solidFill>
                  <a:schemeClr val="bg1"/>
                </a:solidFill>
              </a:rPr>
              <a:t> 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3400" b="1" dirty="0">
                <a:solidFill>
                  <a:schemeClr val="bg1"/>
                </a:solidFill>
              </a:rPr>
              <a:t>🔹Травень - червень 1920 року – третій раз, коли Вінниця виконувала функції столиці.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4" b="15677"/>
          <a:stretch/>
        </p:blipFill>
        <p:spPr>
          <a:xfrm>
            <a:off x="0" y="5844667"/>
            <a:ext cx="2593773" cy="993287"/>
          </a:xfrm>
          <a:prstGeom prst="rect">
            <a:avLst/>
          </a:prstGeom>
        </p:spPr>
      </p:pic>
      <p:pic>
        <p:nvPicPr>
          <p:cNvPr id="11" name="Місце для вмісту 53">
            <a:extLst>
              <a:ext uri="{FF2B5EF4-FFF2-40B4-BE49-F238E27FC236}">
                <a16:creationId xmlns:a16="http://schemas.microsoft.com/office/drawing/2014/main" id="{93C2B4D8-B80F-4526-82DE-455F0705897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5" r="23055"/>
          <a:stretch/>
        </p:blipFill>
        <p:spPr>
          <a:xfrm>
            <a:off x="95249" y="1380297"/>
            <a:ext cx="2193600" cy="4351338"/>
          </a:xfrm>
          <a:prstGeom prst="rect">
            <a:avLst/>
          </a:prstGeom>
        </p:spPr>
      </p:pic>
      <p:pic>
        <p:nvPicPr>
          <p:cNvPr id="16" name="Місце для вмісту 15">
            <a:extLst>
              <a:ext uri="{FF2B5EF4-FFF2-40B4-BE49-F238E27FC236}">
                <a16:creationId xmlns:a16="http://schemas.microsoft.com/office/drawing/2014/main" id="{77C4DD6B-A10C-4967-90C7-A7D7330DFD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1" r="9683" b="5836"/>
          <a:stretch/>
        </p:blipFill>
        <p:spPr>
          <a:xfrm>
            <a:off x="2400300" y="1380296"/>
            <a:ext cx="2660324" cy="4351337"/>
          </a:xfrm>
        </p:spPr>
      </p:pic>
    </p:spTree>
    <p:extLst>
      <p:ext uri="{BB962C8B-B14F-4D97-AF65-F5344CB8AC3E}">
        <p14:creationId xmlns:p14="http://schemas.microsoft.com/office/powerpoint/2010/main" val="3746511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B497B782-3C28-4EC4-A44F-87CD55966C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/>
          <a:stretch/>
        </p:blipFill>
        <p:spPr>
          <a:xfrm>
            <a:off x="9079364" y="0"/>
            <a:ext cx="3134247" cy="99114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210675" cy="11165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5000" b="1" dirty="0">
                <a:solidFill>
                  <a:schemeClr val="bg1"/>
                </a:solidFill>
              </a:rPr>
              <a:t>Готель «</a:t>
            </a:r>
            <a:r>
              <a:rPr lang="uk-UA" sz="5000" b="1" dirty="0" err="1">
                <a:solidFill>
                  <a:schemeClr val="bg1"/>
                </a:solidFill>
              </a:rPr>
              <a:t>Савой</a:t>
            </a:r>
            <a:r>
              <a:rPr lang="ru-RU" sz="5000" b="1" dirty="0">
                <a:solidFill>
                  <a:schemeClr val="bg1"/>
                </a:solidFill>
              </a:rPr>
              <a:t>»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9425" y="5562600"/>
            <a:ext cx="8924925" cy="1275353"/>
          </a:xfrm>
        </p:spPr>
        <p:txBody>
          <a:bodyPr>
            <a:noAutofit/>
          </a:bodyPr>
          <a:lstStyle/>
          <a:p>
            <a:r>
              <a:rPr lang="uk-UA" sz="3400" b="1" dirty="0">
                <a:solidFill>
                  <a:schemeClr val="bg1"/>
                </a:solidFill>
              </a:rPr>
              <a:t>Одна з найвідоміших і найстаріших споруд із багатою історією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4" b="15677"/>
          <a:stretch/>
        </p:blipFill>
        <p:spPr>
          <a:xfrm>
            <a:off x="0" y="5844667"/>
            <a:ext cx="2593773" cy="993287"/>
          </a:xfrm>
          <a:prstGeom prst="rect">
            <a:avLst/>
          </a:prstGeom>
        </p:spPr>
      </p:pic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76FB330D-62B4-4D3B-8CD3-7D44CA9F53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0" y="1230101"/>
            <a:ext cx="5634982" cy="4351338"/>
          </a:xfrm>
        </p:spPr>
      </p:pic>
      <p:pic>
        <p:nvPicPr>
          <p:cNvPr id="12" name="Місце для вмісту 12">
            <a:extLst>
              <a:ext uri="{FF2B5EF4-FFF2-40B4-BE49-F238E27FC236}">
                <a16:creationId xmlns:a16="http://schemas.microsoft.com/office/drawing/2014/main" id="{C446A61C-1C4B-4CB5-87A8-A33993E97CB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6" r="857"/>
          <a:stretch/>
        </p:blipFill>
        <p:spPr>
          <a:xfrm>
            <a:off x="5770857" y="1230101"/>
            <a:ext cx="635155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2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0B9B1922-BEB3-4F22-8719-EAD11E1732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/>
          <a:stretch/>
        </p:blipFill>
        <p:spPr>
          <a:xfrm>
            <a:off x="9079364" y="0"/>
            <a:ext cx="3134247" cy="99114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210675" cy="1304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5000" b="1" dirty="0">
                <a:solidFill>
                  <a:schemeClr val="bg1"/>
                </a:solidFill>
              </a:rPr>
              <a:t>Національний музей-садиба Миколи Івановича Пирогова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76" r="-1" b="-11719"/>
          <a:stretch/>
        </p:blipFill>
        <p:spPr>
          <a:xfrm>
            <a:off x="0" y="5479834"/>
            <a:ext cx="1784148" cy="1316015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7475" y="1399125"/>
            <a:ext cx="5746136" cy="3944400"/>
          </a:xfrm>
        </p:spPr>
        <p:txBody>
          <a:bodyPr>
            <a:noAutofit/>
          </a:bodyPr>
          <a:lstStyle/>
          <a:p>
            <a:r>
              <a:rPr lang="uk-UA" sz="3400" b="1" dirty="0">
                <a:solidFill>
                  <a:schemeClr val="bg1"/>
                </a:solidFill>
              </a:rPr>
              <a:t>Це унікальний меморіальний комплекс у Вінниці, присвячений видатному хірургу, анатому, педагогу та громадському діячу.​</a:t>
            </a:r>
          </a:p>
        </p:txBody>
      </p:sp>
      <p:sp>
        <p:nvSpPr>
          <p:cNvPr id="14" name="Місце для вмісту 2">
            <a:extLst>
              <a:ext uri="{FF2B5EF4-FFF2-40B4-BE49-F238E27FC236}">
                <a16:creationId xmlns:a16="http://schemas.microsoft.com/office/drawing/2014/main" id="{FAD5E71A-F573-460D-9773-89156F2649F0}"/>
              </a:ext>
            </a:extLst>
          </p:cNvPr>
          <p:cNvSpPr txBox="1">
            <a:spLocks/>
          </p:cNvSpPr>
          <p:nvPr/>
        </p:nvSpPr>
        <p:spPr>
          <a:xfrm>
            <a:off x="1714500" y="5437730"/>
            <a:ext cx="10477499" cy="1400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i="1" dirty="0">
                <a:solidFill>
                  <a:schemeClr val="bg1"/>
                </a:solidFill>
              </a:rPr>
              <a:t>Розташований у мальовничій садибі «Вишня» на південно-західній околиці міста, музей зберігає атмосферу, в якій Пирогов жив і працював протягом останніх 20 років свого життя (1861–1881)</a:t>
            </a:r>
          </a:p>
        </p:txBody>
      </p:sp>
      <p:pic>
        <p:nvPicPr>
          <p:cNvPr id="17" name="Місце для вмісту 16">
            <a:extLst>
              <a:ext uri="{FF2B5EF4-FFF2-40B4-BE49-F238E27FC236}">
                <a16:creationId xmlns:a16="http://schemas.microsoft.com/office/drawing/2014/main" id="{90713D55-883D-425E-B0DB-F532E611B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52"/>
          <a:stretch/>
        </p:blipFill>
        <p:spPr>
          <a:xfrm>
            <a:off x="331822" y="1399124"/>
            <a:ext cx="5803831" cy="3944401"/>
          </a:xfrm>
        </p:spPr>
      </p:pic>
    </p:spTree>
    <p:extLst>
      <p:ext uri="{BB962C8B-B14F-4D97-AF65-F5344CB8AC3E}">
        <p14:creationId xmlns:p14="http://schemas.microsoft.com/office/powerpoint/2010/main" val="830991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C5F3A88C-5374-4A8E-BC6E-B92208C031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31" r="4336"/>
          <a:stretch/>
        </p:blipFill>
        <p:spPr>
          <a:xfrm>
            <a:off x="9193665" y="0"/>
            <a:ext cx="2998336" cy="120069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676274" y="-1"/>
            <a:ext cx="8517390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>
                <a:solidFill>
                  <a:schemeClr val="bg1"/>
                </a:solidFill>
              </a:rPr>
              <a:t>🏔️ </a:t>
            </a:r>
            <a:r>
              <a:rPr lang="uk-UA" sz="5000" b="1" dirty="0">
                <a:solidFill>
                  <a:schemeClr val="bg1"/>
                </a:solidFill>
              </a:rPr>
              <a:t>Ясіня – столиця Гуцульської</a:t>
            </a:r>
          </a:p>
          <a:p>
            <a:r>
              <a:rPr lang="uk-UA" sz="5000" b="1" dirty="0">
                <a:solidFill>
                  <a:schemeClr val="bg1"/>
                </a:solidFill>
              </a:rPr>
              <a:t>       Республіки (Закарпаття)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9965" y="1602351"/>
            <a:ext cx="5064386" cy="3598299"/>
          </a:xfrm>
        </p:spPr>
        <p:txBody>
          <a:bodyPr>
            <a:noAutofit/>
          </a:bodyPr>
          <a:lstStyle/>
          <a:p>
            <a:r>
              <a:rPr lang="ru-RU" sz="3400" b="1" dirty="0">
                <a:solidFill>
                  <a:schemeClr val="bg1"/>
                </a:solidFill>
              </a:rPr>
              <a:t>🔹</a:t>
            </a:r>
            <a:r>
              <a:rPr lang="uk-UA" sz="3400" b="1" dirty="0">
                <a:solidFill>
                  <a:schemeClr val="bg1"/>
                </a:solidFill>
              </a:rPr>
              <a:t>8 листопада 1918 року в Ясіні проголосили Гуцульську Республіку – незалежну державу гуцулів, яка прагнула об’єднання з ЗУНР і Великою Україною</a:t>
            </a:r>
            <a:r>
              <a:rPr lang="ru-RU" sz="3400" b="1" dirty="0">
                <a:solidFill>
                  <a:schemeClr val="bg1"/>
                </a:solidFill>
              </a:rPr>
              <a:t>.</a:t>
            </a:r>
            <a:endParaRPr lang="uk-UA" sz="3400" b="1" dirty="0">
              <a:solidFill>
                <a:schemeClr val="bg1"/>
              </a:solidFill>
            </a:endParaRP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-6326"/>
          <a:stretch/>
        </p:blipFill>
        <p:spPr>
          <a:xfrm>
            <a:off x="0" y="5585472"/>
            <a:ext cx="2697061" cy="1252482"/>
          </a:xfrm>
          <a:prstGeom prst="rect">
            <a:avLst/>
          </a:prstGeom>
        </p:spPr>
      </p:pic>
      <p:pic>
        <p:nvPicPr>
          <p:cNvPr id="17" name="Місце для вмісту 16">
            <a:extLst>
              <a:ext uri="{FF2B5EF4-FFF2-40B4-BE49-F238E27FC236}">
                <a16:creationId xmlns:a16="http://schemas.microsoft.com/office/drawing/2014/main" id="{CC9095CB-51C5-4424-B324-A7E510AA66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0"/>
          <a:stretch/>
        </p:blipFill>
        <p:spPr>
          <a:xfrm>
            <a:off x="368170" y="1585836"/>
            <a:ext cx="6143625" cy="3892499"/>
          </a:xfrm>
        </p:spPr>
      </p:pic>
      <p:sp>
        <p:nvSpPr>
          <p:cNvPr id="18" name="Місце для вмісту 2">
            <a:extLst>
              <a:ext uri="{FF2B5EF4-FFF2-40B4-BE49-F238E27FC236}">
                <a16:creationId xmlns:a16="http://schemas.microsoft.com/office/drawing/2014/main" id="{9A55D050-DB19-403D-AABF-72AF92222AB8}"/>
              </a:ext>
            </a:extLst>
          </p:cNvPr>
          <p:cNvSpPr txBox="1">
            <a:spLocks/>
          </p:cNvSpPr>
          <p:nvPr/>
        </p:nvSpPr>
        <p:spPr>
          <a:xfrm>
            <a:off x="2800349" y="5562601"/>
            <a:ext cx="9391649" cy="13039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i="1" dirty="0">
                <a:solidFill>
                  <a:schemeClr val="bg1"/>
                </a:solidFill>
              </a:rPr>
              <a:t>На цьому знімку зображено членів Гуцульської Народної Ради – тимчасового уряду республіки. Фото ілюструє організаційний склад та атмосферу того часу</a:t>
            </a:r>
            <a:r>
              <a:rPr lang="ru-RU" i="1" dirty="0">
                <a:solidFill>
                  <a:schemeClr val="bg1"/>
                </a:solidFill>
              </a:rPr>
              <a:t>.</a:t>
            </a:r>
            <a:endParaRPr lang="uk-UA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753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AF9E9456-9B1C-4AB8-88B9-4417A25D0B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/>
          <a:stretch/>
        </p:blipFill>
        <p:spPr>
          <a:xfrm>
            <a:off x="9079364" y="0"/>
            <a:ext cx="3134247" cy="991144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353" y="1224904"/>
            <a:ext cx="5800724" cy="4148112"/>
          </a:xfrm>
        </p:spPr>
        <p:txBody>
          <a:bodyPr>
            <a:noAutofit/>
          </a:bodyPr>
          <a:lstStyle/>
          <a:p>
            <a:r>
              <a:rPr lang="uk-UA" sz="3400" b="1" dirty="0">
                <a:solidFill>
                  <a:schemeClr val="bg1"/>
                </a:solidFill>
              </a:rPr>
              <a:t>🔹У цій будівлі працював уряд республіки, включаючи Гуцульську Народну Раду - аналог парламенту.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1400" b="1" dirty="0">
                <a:solidFill>
                  <a:schemeClr val="bg1"/>
                </a:solidFill>
              </a:rPr>
              <a:t> 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3400" b="1" dirty="0">
                <a:solidFill>
                  <a:schemeClr val="bg1"/>
                </a:solidFill>
              </a:rPr>
              <a:t>🔸Саме тут приймалися ключові рішення про самоврядування, захист територій і союз із ЗУНР.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-6326"/>
          <a:stretch/>
        </p:blipFill>
        <p:spPr>
          <a:xfrm>
            <a:off x="0" y="5585472"/>
            <a:ext cx="2697061" cy="1252482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6665A6D1-14B9-4517-98D9-56940E00116A}"/>
              </a:ext>
            </a:extLst>
          </p:cNvPr>
          <p:cNvSpPr txBox="1">
            <a:spLocks/>
          </p:cNvSpPr>
          <p:nvPr/>
        </p:nvSpPr>
        <p:spPr>
          <a:xfrm>
            <a:off x="2886074" y="5438775"/>
            <a:ext cx="9229725" cy="1359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400" b="1" dirty="0">
                <a:solidFill>
                  <a:schemeClr val="bg1"/>
                </a:solidFill>
              </a:rPr>
              <a:t>Ідеальне місце для походів у гори, катання на лижах, відпочинку на природі</a:t>
            </a:r>
            <a:r>
              <a:rPr lang="ru-RU" sz="3400" b="1" dirty="0">
                <a:solidFill>
                  <a:schemeClr val="bg1"/>
                </a:solidFill>
              </a:rPr>
              <a:t>.</a:t>
            </a:r>
            <a:endParaRPr lang="uk-UA" sz="3400" b="1" dirty="0">
              <a:solidFill>
                <a:schemeClr val="bg1"/>
              </a:solidFill>
            </a:endParaRPr>
          </a:p>
        </p:txBody>
      </p:sp>
      <p:pic>
        <p:nvPicPr>
          <p:cNvPr id="13" name="Місце для вмісту 12">
            <a:extLst>
              <a:ext uri="{FF2B5EF4-FFF2-40B4-BE49-F238E27FC236}">
                <a16:creationId xmlns:a16="http://schemas.microsoft.com/office/drawing/2014/main" id="{96671337-F437-40E2-BC4A-DD743D88D6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1" y="1111647"/>
            <a:ext cx="5801784" cy="4351338"/>
          </a:xfrm>
        </p:spPr>
      </p:pic>
      <p:pic>
        <p:nvPicPr>
          <p:cNvPr id="17" name="Місце для вмісту 20">
            <a:extLst>
              <a:ext uri="{FF2B5EF4-FFF2-40B4-BE49-F238E27FC236}">
                <a16:creationId xmlns:a16="http://schemas.microsoft.com/office/drawing/2014/main" id="{5E5A3860-9C6B-40D1-B1CB-7052405000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111647"/>
            <a:ext cx="5801784" cy="4351338"/>
          </a:xfrm>
          <a:prstGeom prst="rect">
            <a:avLst/>
          </a:prstGeom>
        </p:spPr>
      </p:pic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1DA9730B-B323-4ECC-BEEF-7E6CA7D30221}"/>
              </a:ext>
            </a:extLst>
          </p:cNvPr>
          <p:cNvSpPr txBox="1">
            <a:spLocks/>
          </p:cNvSpPr>
          <p:nvPr/>
        </p:nvSpPr>
        <p:spPr>
          <a:xfrm>
            <a:off x="676274" y="210546"/>
            <a:ext cx="8381477" cy="8238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5000" b="1" dirty="0">
                <a:solidFill>
                  <a:schemeClr val="bg1"/>
                </a:solidFill>
              </a:rPr>
              <a:t>Карпатські краєвиди</a:t>
            </a:r>
          </a:p>
        </p:txBody>
      </p:sp>
    </p:spTree>
    <p:extLst>
      <p:ext uri="{BB962C8B-B14F-4D97-AF65-F5344CB8AC3E}">
        <p14:creationId xmlns:p14="http://schemas.microsoft.com/office/powerpoint/2010/main" val="1565034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C105F053-8EB4-49E8-A26E-B6F6CABAD6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133350" y="-1"/>
            <a:ext cx="8791575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>
                <a:solidFill>
                  <a:schemeClr val="bg1"/>
                </a:solidFill>
              </a:rPr>
              <a:t>🏔️ </a:t>
            </a:r>
            <a:r>
              <a:rPr lang="uk-UA" sz="5000" b="1" dirty="0">
                <a:solidFill>
                  <a:schemeClr val="bg1"/>
                </a:solidFill>
              </a:rPr>
              <a:t>Карпатська Україна </a:t>
            </a:r>
          </a:p>
          <a:p>
            <a:r>
              <a:rPr lang="uk-UA" sz="5000" b="1" dirty="0">
                <a:solidFill>
                  <a:schemeClr val="bg1"/>
                </a:solidFill>
              </a:rPr>
              <a:t>       Столиця – місто Хуст</a:t>
            </a:r>
          </a:p>
        </p:txBody>
      </p:sp>
      <p:pic>
        <p:nvPicPr>
          <p:cNvPr id="11" name="Місце для вмісту 10">
            <a:extLst>
              <a:ext uri="{FF2B5EF4-FFF2-40B4-BE49-F238E27FC236}">
                <a16:creationId xmlns:a16="http://schemas.microsoft.com/office/drawing/2014/main" id="{4D03C4F4-7CC6-4348-8648-D3C844105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" r="2824"/>
          <a:stretch/>
        </p:blipFill>
        <p:spPr>
          <a:xfrm>
            <a:off x="190500" y="1905456"/>
            <a:ext cx="4610100" cy="3113228"/>
          </a:xfr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-6326"/>
          <a:stretch/>
        </p:blipFill>
        <p:spPr>
          <a:xfrm>
            <a:off x="0" y="5585472"/>
            <a:ext cx="2697061" cy="1252482"/>
          </a:xfrm>
          <a:prstGeom prst="rect">
            <a:avLst/>
          </a:prstGeom>
        </p:spPr>
      </p:pic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D878DF8-3C5E-431D-AB97-689545B2A4D7}"/>
              </a:ext>
            </a:extLst>
          </p:cNvPr>
          <p:cNvSpPr txBox="1">
            <a:spLocks/>
          </p:cNvSpPr>
          <p:nvPr/>
        </p:nvSpPr>
        <p:spPr>
          <a:xfrm>
            <a:off x="3105150" y="5405359"/>
            <a:ext cx="8924925" cy="1359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chemeClr val="bg1"/>
                </a:solidFill>
              </a:rPr>
              <a:t>🔹Хоча держава існувала всього кілька днів, вона стала важливим етапом боротьби за українську незалежність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2049" y="1680923"/>
            <a:ext cx="7210425" cy="351972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🔹</a:t>
            </a:r>
            <a:r>
              <a:rPr lang="uk-UA" sz="3200" b="1" dirty="0">
                <a:solidFill>
                  <a:schemeClr val="bg1"/>
                </a:solidFill>
              </a:rPr>
              <a:t>15 березня 1939 року в будівлі народного дому в Хусті Сейм Карпатської України </a:t>
            </a:r>
            <a:r>
              <a:rPr lang="ru-RU" sz="3200" b="1" dirty="0">
                <a:solidFill>
                  <a:schemeClr val="bg1"/>
                </a:solidFill>
              </a:rPr>
              <a:t>проголосив </a:t>
            </a:r>
            <a:r>
              <a:rPr lang="uk-UA" sz="3200" b="1" dirty="0">
                <a:solidFill>
                  <a:schemeClr val="bg1"/>
                </a:solidFill>
              </a:rPr>
              <a:t>незалежність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1400" b="1" dirty="0">
                <a:solidFill>
                  <a:schemeClr val="bg1"/>
                </a:solidFill>
              </a:rPr>
              <a:t> 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3200" b="1" dirty="0">
                <a:solidFill>
                  <a:schemeClr val="bg1"/>
                </a:solidFill>
              </a:rPr>
              <a:t>🔸Президентом став Августин Волошин.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1400" b="1" dirty="0">
                <a:solidFill>
                  <a:schemeClr val="bg1"/>
                </a:solidFill>
              </a:rPr>
              <a:t> 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🔹 </a:t>
            </a:r>
            <a:r>
              <a:rPr lang="uk-UA" sz="3200" b="1" dirty="0">
                <a:solidFill>
                  <a:schemeClr val="bg1"/>
                </a:solidFill>
              </a:rPr>
              <a:t>Було прийнято назву держави – Карпатська Україна, офіційною мовою визначено українську, а гербом – тризуб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49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Місце для вмісту 8">
            <a:extLst>
              <a:ext uri="{FF2B5EF4-FFF2-40B4-BE49-F238E27FC236}">
                <a16:creationId xmlns:a16="http://schemas.microsoft.com/office/drawing/2014/main" id="{922A6C0D-30B0-43A2-9845-F919DC3BB7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8" name="Группа 4">
            <a:extLst>
              <a:ext uri="{FF2B5EF4-FFF2-40B4-BE49-F238E27FC236}">
                <a16:creationId xmlns:a16="http://schemas.microsoft.com/office/drawing/2014/main" id="{7DE4C30B-A860-471B-8C05-28F36589CAA7}"/>
              </a:ext>
            </a:extLst>
          </p:cNvPr>
          <p:cNvGrpSpPr/>
          <p:nvPr/>
        </p:nvGrpSpPr>
        <p:grpSpPr>
          <a:xfrm>
            <a:off x="10994120" y="-2"/>
            <a:ext cx="1177955" cy="6858001"/>
            <a:chOff x="-1320997" y="17937"/>
            <a:chExt cx="1177955" cy="6858001"/>
          </a:xfrm>
        </p:grpSpPr>
        <p:pic>
          <p:nvPicPr>
            <p:cNvPr id="9" name="Объект 4">
              <a:extLst>
                <a:ext uri="{FF2B5EF4-FFF2-40B4-BE49-F238E27FC236}">
                  <a16:creationId xmlns:a16="http://schemas.microsoft.com/office/drawing/2014/main" id="{3845DD11-F09C-4810-9977-A34B84F675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2299144" y="4719838"/>
              <a:ext cx="3134247" cy="1177954"/>
            </a:xfrm>
            <a:prstGeom prst="rect">
              <a:avLst/>
            </a:prstGeom>
          </p:spPr>
        </p:pic>
        <p:pic>
          <p:nvPicPr>
            <p:cNvPr id="10" name="Объект 4">
              <a:extLst>
                <a:ext uri="{FF2B5EF4-FFF2-40B4-BE49-F238E27FC236}">
                  <a16:creationId xmlns:a16="http://schemas.microsoft.com/office/drawing/2014/main" id="{980B7B34-D1AB-4042-872B-BA7D613378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2299143" y="1579924"/>
              <a:ext cx="3134247" cy="1177954"/>
            </a:xfrm>
            <a:prstGeom prst="rect">
              <a:avLst/>
            </a:prstGeom>
          </p:spPr>
        </p:pic>
        <p:pic>
          <p:nvPicPr>
            <p:cNvPr id="11" name="Объект 4">
              <a:extLst>
                <a:ext uri="{FF2B5EF4-FFF2-40B4-BE49-F238E27FC236}">
                  <a16:creationId xmlns:a16="http://schemas.microsoft.com/office/drawing/2014/main" id="{65C1158A-87F2-4847-A860-10DE99ED56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" r="80060"/>
            <a:stretch/>
          </p:blipFill>
          <p:spPr>
            <a:xfrm rot="16200000">
              <a:off x="-1042364" y="-260696"/>
              <a:ext cx="620687" cy="1177954"/>
            </a:xfrm>
            <a:prstGeom prst="rect">
              <a:avLst/>
            </a:prstGeom>
          </p:spPr>
        </p:pic>
      </p:grpSp>
      <p:pic>
        <p:nvPicPr>
          <p:cNvPr id="16" name="Місце для вмісту 12">
            <a:extLst>
              <a:ext uri="{FF2B5EF4-FFF2-40B4-BE49-F238E27FC236}">
                <a16:creationId xmlns:a16="http://schemas.microsoft.com/office/drawing/2014/main" id="{FAFDC712-5940-472E-89F1-3CB1623937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907" y="141388"/>
            <a:ext cx="6444036" cy="4351338"/>
          </a:xfrm>
          <a:prstGeom prst="rect">
            <a:avLst/>
          </a:prstGeo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B57CA6C4-5784-40AA-92F2-F8DEFEAB157F}"/>
              </a:ext>
            </a:extLst>
          </p:cNvPr>
          <p:cNvSpPr txBox="1">
            <a:spLocks/>
          </p:cNvSpPr>
          <p:nvPr/>
        </p:nvSpPr>
        <p:spPr>
          <a:xfrm>
            <a:off x="1217803" y="4492726"/>
            <a:ext cx="10003343" cy="24209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dirty="0">
                <a:solidFill>
                  <a:schemeClr val="bg1"/>
                </a:solidFill>
              </a:rPr>
              <a:t>Україна - земля, де переплелися героїка, легенди і славетна історія.</a:t>
            </a:r>
          </a:p>
          <a:p>
            <a:r>
              <a:rPr lang="uk-UA" sz="3000" b="1" dirty="0">
                <a:solidFill>
                  <a:schemeClr val="bg1"/>
                </a:solidFill>
              </a:rPr>
              <a:t> </a:t>
            </a:r>
          </a:p>
          <a:p>
            <a:r>
              <a:rPr lang="uk-UA" b="1" dirty="0">
                <a:solidFill>
                  <a:schemeClr val="bg1"/>
                </a:solidFill>
              </a:rPr>
              <a:t>Чи знали ви, скільки міст і містечок носили гордий титул столиці в різні часи?</a:t>
            </a:r>
            <a:endParaRPr lang="uk-UA" sz="2800" b="1" dirty="0">
              <a:solidFill>
                <a:schemeClr val="bg1"/>
              </a:solidFill>
            </a:endParaRPr>
          </a:p>
          <a:p>
            <a:endParaRPr lang="uk-UA" sz="2800" b="1" dirty="0">
              <a:solidFill>
                <a:schemeClr val="bg1"/>
              </a:solidFill>
            </a:endParaRPr>
          </a:p>
        </p:txBody>
      </p:sp>
      <p:grpSp>
        <p:nvGrpSpPr>
          <p:cNvPr id="18" name="Группа 4">
            <a:extLst>
              <a:ext uri="{FF2B5EF4-FFF2-40B4-BE49-F238E27FC236}">
                <a16:creationId xmlns:a16="http://schemas.microsoft.com/office/drawing/2014/main" id="{482E1D8C-1BF6-4CC2-BDC7-D7CB52759D4C}"/>
              </a:ext>
            </a:extLst>
          </p:cNvPr>
          <p:cNvGrpSpPr/>
          <p:nvPr/>
        </p:nvGrpSpPr>
        <p:grpSpPr>
          <a:xfrm>
            <a:off x="19925" y="-2"/>
            <a:ext cx="1177955" cy="6858001"/>
            <a:chOff x="-1320997" y="17937"/>
            <a:chExt cx="1177955" cy="6858001"/>
          </a:xfrm>
        </p:grpSpPr>
        <p:pic>
          <p:nvPicPr>
            <p:cNvPr id="19" name="Объект 4">
              <a:extLst>
                <a:ext uri="{FF2B5EF4-FFF2-40B4-BE49-F238E27FC236}">
                  <a16:creationId xmlns:a16="http://schemas.microsoft.com/office/drawing/2014/main" id="{0F2C8827-3550-4916-AC56-0AD5C2E8C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2299144" y="4719838"/>
              <a:ext cx="3134247" cy="1177954"/>
            </a:xfrm>
            <a:prstGeom prst="rect">
              <a:avLst/>
            </a:prstGeom>
          </p:spPr>
        </p:pic>
        <p:pic>
          <p:nvPicPr>
            <p:cNvPr id="20" name="Объект 4">
              <a:extLst>
                <a:ext uri="{FF2B5EF4-FFF2-40B4-BE49-F238E27FC236}">
                  <a16:creationId xmlns:a16="http://schemas.microsoft.com/office/drawing/2014/main" id="{14DB946B-D169-47E5-98DA-68C856CB9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2299143" y="1579924"/>
              <a:ext cx="3134247" cy="1177954"/>
            </a:xfrm>
            <a:prstGeom prst="rect">
              <a:avLst/>
            </a:prstGeom>
          </p:spPr>
        </p:pic>
        <p:pic>
          <p:nvPicPr>
            <p:cNvPr id="21" name="Объект 4">
              <a:extLst>
                <a:ext uri="{FF2B5EF4-FFF2-40B4-BE49-F238E27FC236}">
                  <a16:creationId xmlns:a16="http://schemas.microsoft.com/office/drawing/2014/main" id="{D3EBAE14-6A7E-40EE-9D2D-E9B4A5EEF1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" r="80060"/>
            <a:stretch/>
          </p:blipFill>
          <p:spPr>
            <a:xfrm rot="16200000">
              <a:off x="-1042364" y="-260696"/>
              <a:ext cx="620687" cy="11779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0673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1A9639DE-8A9D-46E0-B37F-5377D7C5DF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 r="7568"/>
          <a:stretch/>
        </p:blipFill>
        <p:spPr>
          <a:xfrm>
            <a:off x="9288915" y="9525"/>
            <a:ext cx="2897050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1276350" y="93552"/>
            <a:ext cx="8162925" cy="15555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dirty="0">
                <a:solidFill>
                  <a:schemeClr val="bg1"/>
                </a:solidFill>
              </a:rPr>
              <a:t>Чигирин – перша столиця</a:t>
            </a:r>
          </a:p>
          <a:p>
            <a:r>
              <a:rPr lang="uk-UA" b="1" dirty="0">
                <a:solidFill>
                  <a:schemeClr val="bg1"/>
                </a:solidFill>
              </a:rPr>
              <a:t>гетьманської Української держави </a:t>
            </a:r>
          </a:p>
          <a:p>
            <a:r>
              <a:rPr lang="uk-UA" sz="4000" b="1" dirty="0">
                <a:solidFill>
                  <a:schemeClr val="bg1"/>
                </a:solidFill>
              </a:rPr>
              <a:t>1648-1676 </a:t>
            </a:r>
            <a:r>
              <a:rPr lang="uk-UA" sz="4000" b="1" dirty="0" err="1">
                <a:solidFill>
                  <a:schemeClr val="bg1"/>
                </a:solidFill>
              </a:rPr>
              <a:t>рр</a:t>
            </a:r>
            <a:r>
              <a:rPr lang="ru-RU" sz="4000" b="1" dirty="0">
                <a:solidFill>
                  <a:schemeClr val="bg1"/>
                </a:solidFill>
              </a:rPr>
              <a:t>.</a:t>
            </a:r>
            <a:endParaRPr lang="uk-UA" sz="4000" b="1" dirty="0">
              <a:solidFill>
                <a:schemeClr val="bg1"/>
              </a:solidFill>
            </a:endParaRP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-6326"/>
          <a:stretch/>
        </p:blipFill>
        <p:spPr>
          <a:xfrm>
            <a:off x="0" y="5585472"/>
            <a:ext cx="2697061" cy="1252482"/>
          </a:xfrm>
          <a:prstGeom prst="rect">
            <a:avLst/>
          </a:prstGeom>
        </p:spPr>
      </p:pic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D878DF8-3C5E-431D-AB97-689545B2A4D7}"/>
              </a:ext>
            </a:extLst>
          </p:cNvPr>
          <p:cNvSpPr txBox="1">
            <a:spLocks/>
          </p:cNvSpPr>
          <p:nvPr/>
        </p:nvSpPr>
        <p:spPr>
          <a:xfrm>
            <a:off x="3105150" y="5405359"/>
            <a:ext cx="8924925" cy="1359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11" y="1830065"/>
            <a:ext cx="3870639" cy="3519728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chemeClr val="bg1"/>
                </a:solidFill>
              </a:rPr>
              <a:t>Чигирин – місто, обране Богданом Хмельницьким під час Національно-визвольної війни як центр нової козацької держави.</a:t>
            </a:r>
          </a:p>
        </p:txBody>
      </p:sp>
      <p:pic>
        <p:nvPicPr>
          <p:cNvPr id="13" name="Місце для вмісту 24">
            <a:extLst>
              <a:ext uri="{FF2B5EF4-FFF2-40B4-BE49-F238E27FC236}">
                <a16:creationId xmlns:a16="http://schemas.microsoft.com/office/drawing/2014/main" id="{DEA0E677-A945-4EA0-B12B-2966213FEB6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1" r="14551"/>
          <a:stretch/>
        </p:blipFill>
        <p:spPr>
          <a:xfrm>
            <a:off x="9086850" y="1753865"/>
            <a:ext cx="3022801" cy="3476951"/>
          </a:xfrm>
          <a:prstGeom prst="rect">
            <a:avLst/>
          </a:prstGeom>
        </p:spPr>
      </p:pic>
      <p:pic>
        <p:nvPicPr>
          <p:cNvPr id="17" name="Місце для вмісту 16">
            <a:extLst>
              <a:ext uri="{FF2B5EF4-FFF2-40B4-BE49-F238E27FC236}">
                <a16:creationId xmlns:a16="http://schemas.microsoft.com/office/drawing/2014/main" id="{E82E5BE2-8A43-409B-9C44-6226929694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" r="2638"/>
          <a:stretch/>
        </p:blipFill>
        <p:spPr>
          <a:xfrm>
            <a:off x="3933825" y="1751390"/>
            <a:ext cx="5048250" cy="3497627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559DB80-67C9-88DF-024C-A56D3E7FC1EC}"/>
              </a:ext>
            </a:extLst>
          </p:cNvPr>
          <p:cNvSpPr txBox="1"/>
          <p:nvPr/>
        </p:nvSpPr>
        <p:spPr>
          <a:xfrm>
            <a:off x="3298785" y="5448135"/>
            <a:ext cx="85536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i="1" dirty="0">
                <a:solidFill>
                  <a:schemeClr val="bg1"/>
                </a:solidFill>
              </a:rPr>
              <a:t>Чигирин був резиденцією гетьманів: Богдана Хмельницького, Івана Виговського, Юрія Хмельницького, Павла </a:t>
            </a:r>
            <a:r>
              <a:rPr lang="uk-UA" sz="2400" i="1" dirty="0" err="1">
                <a:solidFill>
                  <a:schemeClr val="bg1"/>
                </a:solidFill>
              </a:rPr>
              <a:t>Тетері</a:t>
            </a:r>
            <a:r>
              <a:rPr lang="uk-UA" sz="2400" i="1" dirty="0">
                <a:solidFill>
                  <a:schemeClr val="bg1"/>
                </a:solidFill>
              </a:rPr>
              <a:t>, Петра Дорошенка і столицею гетьманської Української держави</a:t>
            </a:r>
            <a:r>
              <a:rPr lang="uk-UA" sz="24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2" name="Місце для вмісту 4">
            <a:extLst>
              <a:ext uri="{FF2B5EF4-FFF2-40B4-BE49-F238E27FC236}">
                <a16:creationId xmlns:a16="http://schemas.microsoft.com/office/drawing/2014/main" id="{F0A96A27-5665-45B9-8EF8-7BAC358329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34" y="228641"/>
            <a:ext cx="1021766" cy="121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0853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515FF8DB-A0A7-4276-B603-AC363F670B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 r="14973"/>
          <a:stretch/>
        </p:blipFill>
        <p:spPr>
          <a:xfrm>
            <a:off x="9527039" y="9525"/>
            <a:ext cx="2664961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1155965" y="57149"/>
            <a:ext cx="8426185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4800" b="1" dirty="0">
                <a:solidFill>
                  <a:schemeClr val="bg1"/>
                </a:solidFill>
              </a:rPr>
              <a:t>Батурин – столиця Гетьманщини (1669-1708, 1750-1761</a:t>
            </a:r>
            <a:r>
              <a:rPr lang="ru-RU" sz="4800" b="1" dirty="0">
                <a:solidFill>
                  <a:schemeClr val="bg1"/>
                </a:solidFill>
              </a:rPr>
              <a:t>)</a:t>
            </a:r>
            <a:endParaRPr lang="uk-UA" sz="4800" b="1" dirty="0">
              <a:solidFill>
                <a:schemeClr val="bg1"/>
              </a:solidFill>
            </a:endParaRP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-6326"/>
          <a:stretch/>
        </p:blipFill>
        <p:spPr>
          <a:xfrm>
            <a:off x="56984" y="5704685"/>
            <a:ext cx="2280372" cy="1058977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7357" y="5428257"/>
            <a:ext cx="9854644" cy="1439267"/>
          </a:xfrm>
        </p:spPr>
        <p:txBody>
          <a:bodyPr>
            <a:noAutofit/>
          </a:bodyPr>
          <a:lstStyle/>
          <a:p>
            <a:r>
              <a:rPr lang="uk-UA" sz="2400" b="1" i="1" dirty="0">
                <a:solidFill>
                  <a:schemeClr val="bg1"/>
                </a:solidFill>
              </a:rPr>
              <a:t>У 1669 році Батурин став головною гетьманською резиденцією та осередком політичних лідерів Лівобережної України: Дем’яна Ігнатовича, Івана Самойловича, Івана Мазепи, Пилипа  Орлика, Кирила Розумовського</a:t>
            </a:r>
            <a:r>
              <a:rPr lang="ru-RU" sz="2400" b="1" i="1" dirty="0">
                <a:solidFill>
                  <a:schemeClr val="bg1"/>
                </a:solidFill>
              </a:rPr>
              <a:t>.</a:t>
            </a:r>
            <a:endParaRPr lang="uk-UA" sz="2400" b="1" i="1" dirty="0">
              <a:solidFill>
                <a:schemeClr val="bg1"/>
              </a:solidFill>
            </a:endParaRPr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D9013BDD-EE92-4CEB-A14A-BABD0C76A1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2" r="25804"/>
          <a:stretch/>
        </p:blipFill>
        <p:spPr>
          <a:xfrm>
            <a:off x="133351" y="1429743"/>
            <a:ext cx="4408011" cy="4105400"/>
          </a:xfrm>
        </p:spPr>
      </p:pic>
      <p:pic>
        <p:nvPicPr>
          <p:cNvPr id="16" name="Місце для вмісту 32">
            <a:extLst>
              <a:ext uri="{FF2B5EF4-FFF2-40B4-BE49-F238E27FC236}">
                <a16:creationId xmlns:a16="http://schemas.microsoft.com/office/drawing/2014/main" id="{FC4CA724-04FE-4F9C-B74F-651B4DA4F68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33" t="5652" r="9192"/>
          <a:stretch/>
        </p:blipFill>
        <p:spPr>
          <a:xfrm>
            <a:off x="4703286" y="1429742"/>
            <a:ext cx="3659663" cy="4105399"/>
          </a:xfrm>
          <a:prstGeom prst="rect">
            <a:avLst/>
          </a:prstGeom>
        </p:spPr>
      </p:pic>
      <p:pic>
        <p:nvPicPr>
          <p:cNvPr id="18" name="Місце для вмісту 36">
            <a:extLst>
              <a:ext uri="{FF2B5EF4-FFF2-40B4-BE49-F238E27FC236}">
                <a16:creationId xmlns:a16="http://schemas.microsoft.com/office/drawing/2014/main" id="{77FBEE45-1D7C-443A-BEB7-FED5A88E75A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4" r="21753" b="5652"/>
          <a:stretch/>
        </p:blipFill>
        <p:spPr>
          <a:xfrm>
            <a:off x="8505824" y="1429742"/>
            <a:ext cx="3543300" cy="4105399"/>
          </a:xfrm>
          <a:prstGeom prst="rect">
            <a:avLst/>
          </a:prstGeom>
        </p:spPr>
      </p:pic>
      <p:pic>
        <p:nvPicPr>
          <p:cNvPr id="12" name="Місце для вмісту 4">
            <a:extLst>
              <a:ext uri="{FF2B5EF4-FFF2-40B4-BE49-F238E27FC236}">
                <a16:creationId xmlns:a16="http://schemas.microsoft.com/office/drawing/2014/main" id="{D59D1D6D-F702-4D32-8EDD-16B74C67A66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534" r="3088"/>
          <a:stretch/>
        </p:blipFill>
        <p:spPr>
          <a:xfrm>
            <a:off x="56984" y="209550"/>
            <a:ext cx="1009816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6752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B36EBF05-6879-443A-8AF2-814A29232D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133351" y="57149"/>
            <a:ext cx="8924402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uk-UA" sz="5000" b="1" dirty="0">
                <a:solidFill>
                  <a:schemeClr val="bg1"/>
                </a:solidFill>
              </a:rPr>
              <a:t>Будинок генерального судді Василя Кочубея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-6326"/>
          <a:stretch/>
        </p:blipFill>
        <p:spPr>
          <a:xfrm>
            <a:off x="0" y="5585472"/>
            <a:ext cx="2697061" cy="1252482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0412" y="5353048"/>
            <a:ext cx="9361588" cy="1514476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chemeClr val="bg1"/>
                </a:solidFill>
              </a:rPr>
              <a:t>Будинок Кочубея – одна з небагатьох пам’яток гетьманських часів, що зберіглася в Батурині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7A4D873F-EDC7-4A78-831A-F0A4400DAA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39" y="1576548"/>
            <a:ext cx="5204399" cy="3903299"/>
          </a:xfrm>
        </p:spPr>
      </p:pic>
      <p:pic>
        <p:nvPicPr>
          <p:cNvPr id="13" name="Місце для вмісту 4">
            <a:extLst>
              <a:ext uri="{FF2B5EF4-FFF2-40B4-BE49-F238E27FC236}">
                <a16:creationId xmlns:a16="http://schemas.microsoft.com/office/drawing/2014/main" id="{AFC9998D-90D8-4284-B176-0AB39B3EBBC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8" r="5143"/>
          <a:stretch/>
        </p:blipFill>
        <p:spPr>
          <a:xfrm>
            <a:off x="8510315" y="1569438"/>
            <a:ext cx="3551862" cy="3938708"/>
          </a:xfrm>
          <a:prstGeom prst="rect">
            <a:avLst/>
          </a:prstGeom>
        </p:spPr>
      </p:pic>
      <p:pic>
        <p:nvPicPr>
          <p:cNvPr id="15" name="Місце для вмісту 8">
            <a:extLst>
              <a:ext uri="{FF2B5EF4-FFF2-40B4-BE49-F238E27FC236}">
                <a16:creationId xmlns:a16="http://schemas.microsoft.com/office/drawing/2014/main" id="{57C99161-BCD6-4050-B141-43BC2D2484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489" y="1571625"/>
            <a:ext cx="2927474" cy="390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946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C6333A60-61A7-4C48-9C74-AF65919EF4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133351" y="57149"/>
            <a:ext cx="8924402" cy="1124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uk-UA" sz="5000" b="1" dirty="0">
                <a:solidFill>
                  <a:schemeClr val="bg1"/>
                </a:solidFill>
              </a:rPr>
              <a:t>Палац Кирила Розумовського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-6326"/>
          <a:stretch/>
        </p:blipFill>
        <p:spPr>
          <a:xfrm>
            <a:off x="0" y="5585472"/>
            <a:ext cx="2697061" cy="1252482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0412" y="5353048"/>
            <a:ext cx="9361588" cy="1514476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chemeClr val="bg1"/>
                </a:solidFill>
              </a:rPr>
              <a:t>Палац – видатна пам'ятка доби класицизму XVIII ст., зведений для останнього гетьмана. Відновлений і відкритий для гостей у 2009 р.</a:t>
            </a:r>
          </a:p>
        </p:txBody>
      </p:sp>
      <p:pic>
        <p:nvPicPr>
          <p:cNvPr id="14" name="Місце для вмісту 40">
            <a:extLst>
              <a:ext uri="{FF2B5EF4-FFF2-40B4-BE49-F238E27FC236}">
                <a16:creationId xmlns:a16="http://schemas.microsoft.com/office/drawing/2014/main" id="{1F2D482D-4185-4F75-8EAB-FB0C4DEA3B9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1" t="6086" b="8804"/>
          <a:stretch/>
        </p:blipFill>
        <p:spPr>
          <a:xfrm>
            <a:off x="6613427" y="1278681"/>
            <a:ext cx="5445222" cy="4120997"/>
          </a:xfrm>
          <a:prstGeom prst="rect">
            <a:avLst/>
          </a:prstGeom>
        </p:spPr>
      </p:pic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3A68E9CC-7C4E-3B0C-DBD6-73836D3858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8"/>
          <a:stretch/>
        </p:blipFill>
        <p:spPr>
          <a:xfrm>
            <a:off x="125513" y="1279595"/>
            <a:ext cx="6354563" cy="4120083"/>
          </a:xfrm>
        </p:spPr>
      </p:pic>
    </p:spTree>
    <p:extLst>
      <p:ext uri="{BB962C8B-B14F-4D97-AF65-F5344CB8AC3E}">
        <p14:creationId xmlns:p14="http://schemas.microsoft.com/office/powerpoint/2010/main" val="3007889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8">
            <a:extLst>
              <a:ext uri="{FF2B5EF4-FFF2-40B4-BE49-F238E27FC236}">
                <a16:creationId xmlns:a16="http://schemas.microsoft.com/office/drawing/2014/main" id="{AA148833-69E4-421B-ABB1-9B397D93BF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1252748" y="57149"/>
            <a:ext cx="7805004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uk-UA" sz="4000" b="1" dirty="0">
                <a:solidFill>
                  <a:schemeClr val="bg1"/>
                </a:solidFill>
              </a:rPr>
              <a:t>Глухів – столиця гетьманської</a:t>
            </a:r>
            <a:r>
              <a:rPr lang="ru-RU" sz="4000" b="1" dirty="0">
                <a:solidFill>
                  <a:schemeClr val="bg1"/>
                </a:solidFill>
              </a:rPr>
              <a:t> та </a:t>
            </a:r>
            <a:r>
              <a:rPr lang="uk-UA" sz="4000" b="1" dirty="0">
                <a:solidFill>
                  <a:schemeClr val="bg1"/>
                </a:solidFill>
              </a:rPr>
              <a:t>Лівобережної</a:t>
            </a:r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uk-UA" sz="4000" b="1" dirty="0">
                <a:solidFill>
                  <a:schemeClr val="bg1"/>
                </a:solidFill>
              </a:rPr>
              <a:t>України</a:t>
            </a:r>
            <a:r>
              <a:rPr lang="ru-RU" sz="4000" b="1" dirty="0">
                <a:solidFill>
                  <a:schemeClr val="bg1"/>
                </a:solidFill>
              </a:rPr>
              <a:t>, </a:t>
            </a:r>
            <a:r>
              <a:rPr lang="uk-UA" sz="4000" b="1" dirty="0">
                <a:solidFill>
                  <a:schemeClr val="bg1"/>
                </a:solidFill>
              </a:rPr>
              <a:t>резиденція</a:t>
            </a:r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uk-UA" sz="4000" b="1" dirty="0">
                <a:solidFill>
                  <a:schemeClr val="bg1"/>
                </a:solidFill>
              </a:rPr>
              <a:t>гетьманів</a:t>
            </a:r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uk-UA" sz="3600" b="1" dirty="0">
                <a:solidFill>
                  <a:schemeClr val="bg1"/>
                </a:solidFill>
              </a:rPr>
              <a:t>(1708-1764)</a:t>
            </a:r>
          </a:p>
        </p:txBody>
      </p:sp>
      <p:pic>
        <p:nvPicPr>
          <p:cNvPr id="15" name="Місце для вмісту 14">
            <a:extLst>
              <a:ext uri="{FF2B5EF4-FFF2-40B4-BE49-F238E27FC236}">
                <a16:creationId xmlns:a16="http://schemas.microsoft.com/office/drawing/2014/main" id="{ED0BB7BE-456F-4747-8626-E99E9D19DF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74" y="1846141"/>
            <a:ext cx="6531088" cy="4351338"/>
          </a:xfrm>
        </p:spPr>
      </p:pic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4195E63C-7DFA-43F1-98D9-26CE62F22A77}"/>
              </a:ext>
            </a:extLst>
          </p:cNvPr>
          <p:cNvSpPr txBox="1">
            <a:spLocks/>
          </p:cNvSpPr>
          <p:nvPr/>
        </p:nvSpPr>
        <p:spPr>
          <a:xfrm>
            <a:off x="6699142" y="1680922"/>
            <a:ext cx="5483332" cy="4681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bg1"/>
                </a:solidFill>
              </a:rPr>
              <a:t>🔹</a:t>
            </a:r>
            <a:r>
              <a:rPr lang="uk-UA" sz="3200" b="1" dirty="0">
                <a:solidFill>
                  <a:schemeClr val="bg1"/>
                </a:solidFill>
              </a:rPr>
              <a:t>Після руйнування Батурина, столицю перенесено до Глухова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1400" b="1" dirty="0">
                <a:solidFill>
                  <a:schemeClr val="bg1"/>
                </a:solidFill>
              </a:rPr>
              <a:t> 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3200" b="1" dirty="0">
                <a:solidFill>
                  <a:schemeClr val="bg1"/>
                </a:solidFill>
              </a:rPr>
              <a:t>🔸Тут діяла Рада старшин, Генеральна військова канцелярія.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1400" b="1" dirty="0">
                <a:solidFill>
                  <a:schemeClr val="bg1"/>
                </a:solidFill>
              </a:rPr>
              <a:t> 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🔹 </a:t>
            </a:r>
            <a:r>
              <a:rPr lang="uk-UA" sz="3200" b="1" dirty="0">
                <a:solidFill>
                  <a:schemeClr val="bg1"/>
                </a:solidFill>
              </a:rPr>
              <a:t>Звідси почалась поступова русифікація автономної Гетьманщини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  <p:pic>
        <p:nvPicPr>
          <p:cNvPr id="9" name="Місце для вмісту 4">
            <a:extLst>
              <a:ext uri="{FF2B5EF4-FFF2-40B4-BE49-F238E27FC236}">
                <a16:creationId xmlns:a16="http://schemas.microsoft.com/office/drawing/2014/main" id="{6CCE4BD9-93B5-4D45-A06B-3174BB43D2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1" y="180974"/>
            <a:ext cx="1119397" cy="1323976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15506"/>
          <a:stretch/>
        </p:blipFill>
        <p:spPr>
          <a:xfrm>
            <a:off x="0" y="5842647"/>
            <a:ext cx="2697061" cy="99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252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ісце для вмісту 8">
            <a:extLst>
              <a:ext uri="{FF2B5EF4-FFF2-40B4-BE49-F238E27FC236}">
                <a16:creationId xmlns:a16="http://schemas.microsoft.com/office/drawing/2014/main" id="{C5AA0908-7E11-43D1-B212-33D713A94D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8" t="9817"/>
          <a:stretch/>
        </p:blipFill>
        <p:spPr>
          <a:xfrm rot="5400000">
            <a:off x="10278616" y="851073"/>
            <a:ext cx="2764456" cy="1062309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t="17522" b="2"/>
          <a:stretch/>
        </p:blipFill>
        <p:spPr>
          <a:xfrm rot="16200000">
            <a:off x="-815131" y="4954391"/>
            <a:ext cx="2697061" cy="971549"/>
          </a:xfrm>
          <a:prstGeom prst="rect">
            <a:avLst/>
          </a:prstGeom>
        </p:spPr>
      </p:pic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6750A930-5B79-41D0-9290-AC02320AE5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" y="20046"/>
            <a:ext cx="6037271" cy="4022333"/>
          </a:xfrm>
        </p:spPr>
      </p:pic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68604798-3425-4679-B658-AAD924550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5526" y="123825"/>
            <a:ext cx="5143500" cy="2640631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chemeClr val="bg1"/>
                </a:solidFill>
              </a:rPr>
              <a:t>🔹Київська брама була не лише оборонною спорудою,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3200" b="1" dirty="0">
                <a:solidFill>
                  <a:schemeClr val="bg1"/>
                </a:solidFill>
              </a:rPr>
              <a:t>а й своєрідною митницею – пунктом перевірки паспортів подорожніх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807D718-F2B8-42E2-BB17-D06CC6D9518B}"/>
              </a:ext>
            </a:extLst>
          </p:cNvPr>
          <p:cNvSpPr txBox="1">
            <a:spLocks/>
          </p:cNvSpPr>
          <p:nvPr/>
        </p:nvSpPr>
        <p:spPr>
          <a:xfrm>
            <a:off x="1343024" y="4410076"/>
            <a:ext cx="4600575" cy="2171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3200" b="1" dirty="0">
                <a:solidFill>
                  <a:schemeClr val="bg1"/>
                </a:solidFill>
              </a:rPr>
              <a:t>🔹Миколаївська церква – яскравий приклад українського бароко</a:t>
            </a:r>
          </a:p>
        </p:txBody>
      </p:sp>
      <p:pic>
        <p:nvPicPr>
          <p:cNvPr id="16" name="Місце для вмісту 9">
            <a:extLst>
              <a:ext uri="{FF2B5EF4-FFF2-40B4-BE49-F238E27FC236}">
                <a16:creationId xmlns:a16="http://schemas.microsoft.com/office/drawing/2014/main" id="{6C361BA8-E22B-4D93-9ABF-C17C1B42F91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5"/>
          <a:stretch/>
        </p:blipFill>
        <p:spPr>
          <a:xfrm>
            <a:off x="6159218" y="2802556"/>
            <a:ext cx="6025150" cy="402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476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8">
            <a:extLst>
              <a:ext uri="{FF2B5EF4-FFF2-40B4-BE49-F238E27FC236}">
                <a16:creationId xmlns:a16="http://schemas.microsoft.com/office/drawing/2014/main" id="{5285D66E-0402-48D7-BDF4-5173A16ED7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0" y="57149"/>
            <a:ext cx="12192000" cy="15802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🕌 </a:t>
            </a:r>
            <a:r>
              <a:rPr lang="uk-UA" sz="5000" b="1" dirty="0">
                <a:solidFill>
                  <a:schemeClr val="bg1"/>
                </a:solidFill>
              </a:rPr>
              <a:t>Бахчисарай – мусульманська столиця Кримського ханства </a:t>
            </a:r>
            <a:r>
              <a:rPr lang="ru-RU" sz="5000" b="1" dirty="0">
                <a:solidFill>
                  <a:schemeClr val="bg1"/>
                </a:solidFill>
              </a:rPr>
              <a:t>(1532-1783)</a:t>
            </a:r>
            <a:endParaRPr lang="uk-UA" sz="5000" b="1" dirty="0">
              <a:solidFill>
                <a:schemeClr val="bg1"/>
              </a:solidFill>
            </a:endParaRP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6" b="15506"/>
          <a:stretch/>
        </p:blipFill>
        <p:spPr>
          <a:xfrm>
            <a:off x="0" y="5805544"/>
            <a:ext cx="2133599" cy="995307"/>
          </a:xfrm>
          <a:prstGeom prst="rect">
            <a:avLst/>
          </a:prstGeom>
        </p:spPr>
      </p:pic>
      <p:pic>
        <p:nvPicPr>
          <p:cNvPr id="14" name="Місце для вмісту 13">
            <a:extLst>
              <a:ext uri="{FF2B5EF4-FFF2-40B4-BE49-F238E27FC236}">
                <a16:creationId xmlns:a16="http://schemas.microsoft.com/office/drawing/2014/main" id="{59207847-DE38-45DB-9470-1CF04B6C61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8"/>
          <a:stretch/>
        </p:blipFill>
        <p:spPr>
          <a:xfrm>
            <a:off x="1368742" y="1637376"/>
            <a:ext cx="9581734" cy="4095157"/>
          </a:xfrm>
        </p:spPr>
      </p:pic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4195E63C-7DFA-43F1-98D9-26CE62F22A77}"/>
              </a:ext>
            </a:extLst>
          </p:cNvPr>
          <p:cNvSpPr txBox="1">
            <a:spLocks/>
          </p:cNvSpPr>
          <p:nvPr/>
        </p:nvSpPr>
        <p:spPr>
          <a:xfrm>
            <a:off x="2133600" y="5842647"/>
            <a:ext cx="10058399" cy="10153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bg1"/>
                </a:solidFill>
              </a:rPr>
              <a:t>🔹</a:t>
            </a:r>
            <a:r>
              <a:rPr lang="uk-UA" sz="3200" b="1" dirty="0">
                <a:solidFill>
                  <a:schemeClr val="bg1"/>
                </a:solidFill>
              </a:rPr>
              <a:t>Протягом понад 250 років Бахчисарай був політичним, культурним і духовним центром мусульманського Криму</a:t>
            </a:r>
          </a:p>
        </p:txBody>
      </p:sp>
    </p:spTree>
    <p:extLst>
      <p:ext uri="{BB962C8B-B14F-4D97-AF65-F5344CB8AC3E}">
        <p14:creationId xmlns:p14="http://schemas.microsoft.com/office/powerpoint/2010/main" val="22310916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ісце для вмісту 8">
            <a:extLst>
              <a:ext uri="{FF2B5EF4-FFF2-40B4-BE49-F238E27FC236}">
                <a16:creationId xmlns:a16="http://schemas.microsoft.com/office/drawing/2014/main" id="{EF13B11C-9D14-412A-B71E-FF3A70C674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0" y="57149"/>
            <a:ext cx="9753600" cy="1104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🏰 </a:t>
            </a:r>
            <a:r>
              <a:rPr lang="uk-UA" sz="5000" b="1" dirty="0">
                <a:solidFill>
                  <a:schemeClr val="bg1"/>
                </a:solidFill>
              </a:rPr>
              <a:t>Ханський палац – серце столиці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0" b="-4362"/>
          <a:stretch/>
        </p:blipFill>
        <p:spPr>
          <a:xfrm>
            <a:off x="0" y="5623538"/>
            <a:ext cx="1952625" cy="1229350"/>
          </a:xfrm>
          <a:prstGeom prst="rect">
            <a:avLst/>
          </a:prstGeom>
        </p:spPr>
      </p:pic>
      <p:pic>
        <p:nvPicPr>
          <p:cNvPr id="8" name="Объект 4">
            <a:extLst>
              <a:ext uri="{FF2B5EF4-FFF2-40B4-BE49-F238E27FC236}">
                <a16:creationId xmlns:a16="http://schemas.microsoft.com/office/drawing/2014/main" id="{DEFDC73E-0B1D-46E6-ABC1-E486CADD57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1" r="17827"/>
          <a:stretch/>
        </p:blipFill>
        <p:spPr>
          <a:xfrm>
            <a:off x="9616507" y="0"/>
            <a:ext cx="2575493" cy="1082061"/>
          </a:xfrm>
          <a:prstGeom prst="rect">
            <a:avLst/>
          </a:prstGeom>
        </p:spPr>
      </p:pic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822FF9F6-298F-4876-A50A-ECCCC42C4D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" y="1176984"/>
            <a:ext cx="6196525" cy="4351338"/>
          </a:xfrm>
        </p:spPr>
      </p:pic>
      <p:pic>
        <p:nvPicPr>
          <p:cNvPr id="12" name="Місце для вмісту 15">
            <a:extLst>
              <a:ext uri="{FF2B5EF4-FFF2-40B4-BE49-F238E27FC236}">
                <a16:creationId xmlns:a16="http://schemas.microsoft.com/office/drawing/2014/main" id="{F31AA6ED-7D29-4A6D-8F56-2037B8183A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238" y="1176984"/>
            <a:ext cx="2857899" cy="4351338"/>
          </a:xfrm>
          <a:prstGeom prst="rect">
            <a:avLst/>
          </a:prstGeom>
        </p:spPr>
      </p:pic>
      <p:pic>
        <p:nvPicPr>
          <p:cNvPr id="13" name="Місце для вмісту 19">
            <a:extLst>
              <a:ext uri="{FF2B5EF4-FFF2-40B4-BE49-F238E27FC236}">
                <a16:creationId xmlns:a16="http://schemas.microsoft.com/office/drawing/2014/main" id="{42ED5FBB-2A96-4E2A-9E8D-B679654AEA9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8" r="36351"/>
          <a:stretch/>
        </p:blipFill>
        <p:spPr>
          <a:xfrm>
            <a:off x="9243812" y="1176984"/>
            <a:ext cx="2857899" cy="4351338"/>
          </a:xfrm>
          <a:prstGeom prst="rect">
            <a:avLst/>
          </a:prstGeom>
        </p:spPr>
      </p:pic>
      <p:sp>
        <p:nvSpPr>
          <p:cNvPr id="15" name="Місце для вмісту 2">
            <a:extLst>
              <a:ext uri="{FF2B5EF4-FFF2-40B4-BE49-F238E27FC236}">
                <a16:creationId xmlns:a16="http://schemas.microsoft.com/office/drawing/2014/main" id="{CD9988E5-D060-43FA-9C2E-D78D977A0465}"/>
              </a:ext>
            </a:extLst>
          </p:cNvPr>
          <p:cNvSpPr txBox="1">
            <a:spLocks/>
          </p:cNvSpPr>
          <p:nvPr/>
        </p:nvSpPr>
        <p:spPr>
          <a:xfrm>
            <a:off x="1962150" y="5543549"/>
            <a:ext cx="10229849" cy="12944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i="1" dirty="0">
                <a:solidFill>
                  <a:schemeClr val="bg1"/>
                </a:solidFill>
              </a:rPr>
              <a:t>Цікаво: </a:t>
            </a:r>
            <a:r>
              <a:rPr lang="uk-UA" i="1" dirty="0">
                <a:solidFill>
                  <a:schemeClr val="bg1"/>
                </a:solidFill>
              </a:rPr>
              <a:t>Назва Бахчисарай тюркською мовою означає «Садовий Палац», і вона цілком відповідає духу цього місця: це місто, де поєднуються архітектура, природа, релігія та історія.</a:t>
            </a:r>
          </a:p>
        </p:txBody>
      </p:sp>
    </p:spTree>
    <p:extLst>
      <p:ext uri="{BB962C8B-B14F-4D97-AF65-F5344CB8AC3E}">
        <p14:creationId xmlns:p14="http://schemas.microsoft.com/office/powerpoint/2010/main" val="27433077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ісце для вмісту 8">
            <a:extLst>
              <a:ext uri="{FF2B5EF4-FFF2-40B4-BE49-F238E27FC236}">
                <a16:creationId xmlns:a16="http://schemas.microsoft.com/office/drawing/2014/main" id="{FCF311A6-A8B0-46A7-9DC9-A4F6A6A140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133351" y="57149"/>
            <a:ext cx="8924402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🏴 </a:t>
            </a:r>
            <a:r>
              <a:rPr lang="uk-UA" sz="5000" b="1" dirty="0">
                <a:solidFill>
                  <a:schemeClr val="bg1"/>
                </a:solidFill>
              </a:rPr>
              <a:t>Гуляй-Поле</a:t>
            </a:r>
            <a:r>
              <a:rPr lang="ru-RU" sz="5000" b="1" dirty="0">
                <a:solidFill>
                  <a:schemeClr val="bg1"/>
                </a:solidFill>
              </a:rPr>
              <a:t> – </a:t>
            </a:r>
            <a:r>
              <a:rPr lang="uk-UA" sz="5000" b="1" dirty="0">
                <a:solidFill>
                  <a:schemeClr val="bg1"/>
                </a:solidFill>
              </a:rPr>
              <a:t>столиця «Вільної території» (1</a:t>
            </a:r>
            <a:r>
              <a:rPr lang="ru-RU" sz="5000" b="1" dirty="0">
                <a:solidFill>
                  <a:schemeClr val="bg1"/>
                </a:solidFill>
              </a:rPr>
              <a:t>9</a:t>
            </a:r>
            <a:r>
              <a:rPr lang="uk-UA" sz="5000" b="1" dirty="0">
                <a:solidFill>
                  <a:schemeClr val="bg1"/>
                </a:solidFill>
              </a:rPr>
              <a:t>18-1921</a:t>
            </a:r>
            <a:r>
              <a:rPr lang="ru-RU" sz="5000" b="1" dirty="0">
                <a:solidFill>
                  <a:schemeClr val="bg1"/>
                </a:solidFill>
              </a:rPr>
              <a:t>)</a:t>
            </a:r>
            <a:endParaRPr lang="uk-UA" sz="5000" b="1" dirty="0">
              <a:solidFill>
                <a:schemeClr val="bg1"/>
              </a:solidFill>
            </a:endParaRP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24401"/>
          <a:stretch/>
        </p:blipFill>
        <p:spPr>
          <a:xfrm>
            <a:off x="0" y="5947423"/>
            <a:ext cx="2697061" cy="890532"/>
          </a:xfrm>
          <a:prstGeom prst="rect">
            <a:avLst/>
          </a:prstGeom>
        </p:spPr>
      </p:pic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CBF08396-73E8-4433-8A18-8B82664B3C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6"/>
          <a:stretch/>
        </p:blipFill>
        <p:spPr>
          <a:xfrm>
            <a:off x="4594787" y="1531467"/>
            <a:ext cx="3546406" cy="4351338"/>
          </a:xfrm>
        </p:spPr>
      </p:pic>
      <p:pic>
        <p:nvPicPr>
          <p:cNvPr id="12" name="Місце для вмісту 23">
            <a:extLst>
              <a:ext uri="{FF2B5EF4-FFF2-40B4-BE49-F238E27FC236}">
                <a16:creationId xmlns:a16="http://schemas.microsoft.com/office/drawing/2014/main" id="{2B6E3A5A-FF25-44EC-91B9-96951104E0D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8" t="9181"/>
          <a:stretch/>
        </p:blipFill>
        <p:spPr>
          <a:xfrm>
            <a:off x="8286750" y="1531467"/>
            <a:ext cx="3786783" cy="4351338"/>
          </a:xfrm>
          <a:prstGeom prst="rect">
            <a:avLst/>
          </a:prstGeom>
        </p:spPr>
      </p:pic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4195E63C-7DFA-43F1-98D9-26CE62F22A77}"/>
              </a:ext>
            </a:extLst>
          </p:cNvPr>
          <p:cNvSpPr txBox="1">
            <a:spLocks/>
          </p:cNvSpPr>
          <p:nvPr/>
        </p:nvSpPr>
        <p:spPr>
          <a:xfrm>
            <a:off x="2867025" y="5842646"/>
            <a:ext cx="9315449" cy="995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chemeClr val="bg1"/>
                </a:solidFill>
              </a:rPr>
              <a:t>Охоплювало частину сучасних Запорізької, Донецької, Дніпропетровської областей.</a:t>
            </a:r>
          </a:p>
        </p:txBody>
      </p:sp>
      <p:pic>
        <p:nvPicPr>
          <p:cNvPr id="14" name="Місце для вмісту 35">
            <a:extLst>
              <a:ext uri="{FF2B5EF4-FFF2-40B4-BE49-F238E27FC236}">
                <a16:creationId xmlns:a16="http://schemas.microsoft.com/office/drawing/2014/main" id="{A3BCBA1E-9752-470B-9DFD-D86F0C11D0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39" y="1511388"/>
            <a:ext cx="437130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1320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8">
            <a:extLst>
              <a:ext uri="{FF2B5EF4-FFF2-40B4-BE49-F238E27FC236}">
                <a16:creationId xmlns:a16="http://schemas.microsoft.com/office/drawing/2014/main" id="{6CB6E61A-1498-4380-84E9-F4D0948360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6" t="1" b="-6066"/>
          <a:stretch/>
        </p:blipFill>
        <p:spPr>
          <a:xfrm>
            <a:off x="-21612" y="5505295"/>
            <a:ext cx="2109495" cy="1249412"/>
          </a:xfrm>
          <a:prstGeom prst="rect">
            <a:avLst/>
          </a:prstGeom>
        </p:spPr>
      </p:pic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4195E63C-7DFA-43F1-98D9-26CE62F22A77}"/>
              </a:ext>
            </a:extLst>
          </p:cNvPr>
          <p:cNvSpPr txBox="1">
            <a:spLocks/>
          </p:cNvSpPr>
          <p:nvPr/>
        </p:nvSpPr>
        <p:spPr>
          <a:xfrm>
            <a:off x="2163097" y="5358581"/>
            <a:ext cx="10050514" cy="14793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chemeClr val="bg1"/>
                </a:solidFill>
              </a:rPr>
              <a:t>У будинку брата Нестора Махна у 2019 році створили музей-садибу, який, на жаль, знищено російським обстрілом у 2024 році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  <p:pic>
        <p:nvPicPr>
          <p:cNvPr id="10" name="Місце для вмісту 9">
            <a:extLst>
              <a:ext uri="{FF2B5EF4-FFF2-40B4-BE49-F238E27FC236}">
                <a16:creationId xmlns:a16="http://schemas.microsoft.com/office/drawing/2014/main" id="{ECA03545-80BB-4F59-9BA2-7D2B9135FB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16" y="879309"/>
            <a:ext cx="6669494" cy="4351338"/>
          </a:xfrm>
        </p:spPr>
      </p:pic>
      <p:pic>
        <p:nvPicPr>
          <p:cNvPr id="13" name="Місце для вмісту 31">
            <a:extLst>
              <a:ext uri="{FF2B5EF4-FFF2-40B4-BE49-F238E27FC236}">
                <a16:creationId xmlns:a16="http://schemas.microsoft.com/office/drawing/2014/main" id="{217ECAAE-1552-478B-96C4-6916C9B2304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6" r="28882"/>
          <a:stretch/>
        </p:blipFill>
        <p:spPr>
          <a:xfrm>
            <a:off x="7011512" y="879309"/>
            <a:ext cx="4886633" cy="4351338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91" b="-688"/>
          <a:stretch/>
        </p:blipFill>
        <p:spPr>
          <a:xfrm>
            <a:off x="9057752" y="-29498"/>
            <a:ext cx="3134247" cy="102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56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Місце для вмісту 8">
            <a:extLst>
              <a:ext uri="{FF2B5EF4-FFF2-40B4-BE49-F238E27FC236}">
                <a16:creationId xmlns:a16="http://schemas.microsoft.com/office/drawing/2014/main" id="{40BB1719-2382-49D1-9219-E8A5C66A4C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4934981-2D7D-4C4D-98FF-DDD48337B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363919" cy="1364772"/>
          </a:xfrm>
        </p:spPr>
        <p:txBody>
          <a:bodyPr>
            <a:noAutofit/>
          </a:bodyPr>
          <a:lstStyle/>
          <a:p>
            <a:r>
              <a:rPr lang="uk-UA" sz="4800" b="1" dirty="0">
                <a:solidFill>
                  <a:schemeClr val="bg1"/>
                </a:solidFill>
              </a:rPr>
              <a:t>«Київ – Мати міст руських» - говорив князь Олег</a:t>
            </a:r>
            <a:endParaRPr lang="uk-UA" sz="4800" dirty="0"/>
          </a:p>
        </p:txBody>
      </p:sp>
      <p:pic>
        <p:nvPicPr>
          <p:cNvPr id="12" name="Объект 4">
            <a:extLst>
              <a:ext uri="{FF2B5EF4-FFF2-40B4-BE49-F238E27FC236}">
                <a16:creationId xmlns:a16="http://schemas.microsoft.com/office/drawing/2014/main" id="{81C45643-1955-4F89-81AB-2ED0E195C3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4"/>
          <a:stretch/>
        </p:blipFill>
        <p:spPr>
          <a:xfrm>
            <a:off x="-1" y="5602851"/>
            <a:ext cx="2593773" cy="1177954"/>
          </a:xfrm>
          <a:prstGeom prst="rect">
            <a:avLst/>
          </a:prstGeom>
        </p:spPr>
      </p:pic>
      <p:pic>
        <p:nvPicPr>
          <p:cNvPr id="15" name="Объект 4">
            <a:extLst>
              <a:ext uri="{FF2B5EF4-FFF2-40B4-BE49-F238E27FC236}">
                <a16:creationId xmlns:a16="http://schemas.microsoft.com/office/drawing/2014/main" id="{659C9D47-9B37-4CE2-BB40-4BA3007B3F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" r="7679" b="-1"/>
          <a:stretch/>
        </p:blipFill>
        <p:spPr>
          <a:xfrm>
            <a:off x="9298440" y="-3"/>
            <a:ext cx="2893560" cy="1172122"/>
          </a:xfrm>
          <a:prstGeom prst="rect">
            <a:avLst/>
          </a:prstGeom>
        </p:spPr>
      </p:pic>
      <p:sp>
        <p:nvSpPr>
          <p:cNvPr id="10" name="Місце для вмісту 2">
            <a:extLst>
              <a:ext uri="{FF2B5EF4-FFF2-40B4-BE49-F238E27FC236}">
                <a16:creationId xmlns:a16="http://schemas.microsoft.com/office/drawing/2014/main" id="{017A1FE9-0772-4CCB-9C35-CEB80ABC458C}"/>
              </a:ext>
            </a:extLst>
          </p:cNvPr>
          <p:cNvSpPr txBox="1">
            <a:spLocks/>
          </p:cNvSpPr>
          <p:nvPr/>
        </p:nvSpPr>
        <p:spPr>
          <a:xfrm>
            <a:off x="2581276" y="5791200"/>
            <a:ext cx="9610724" cy="10667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i="1" dirty="0">
                <a:solidFill>
                  <a:schemeClr val="bg1"/>
                </a:solidFill>
              </a:rPr>
              <a:t>Цікаво:</a:t>
            </a:r>
            <a:r>
              <a:rPr lang="uk-UA" i="1" dirty="0">
                <a:solidFill>
                  <a:schemeClr val="bg1"/>
                </a:solidFill>
              </a:rPr>
              <a:t> У </a:t>
            </a:r>
            <a:r>
              <a:rPr lang="de-DE" i="1" dirty="0">
                <a:solidFill>
                  <a:schemeClr val="bg1"/>
                </a:solidFill>
              </a:rPr>
              <a:t>XI </a:t>
            </a:r>
            <a:r>
              <a:rPr lang="uk-UA" i="1" dirty="0">
                <a:solidFill>
                  <a:schemeClr val="bg1"/>
                </a:solidFill>
              </a:rPr>
              <a:t>ст. Київ був одним із найбільших міст Європи –</a:t>
            </a:r>
          </a:p>
          <a:p>
            <a:pPr marL="0" indent="0">
              <a:buNone/>
            </a:pPr>
            <a:r>
              <a:rPr lang="uk-UA" i="1" dirty="0">
                <a:solidFill>
                  <a:schemeClr val="bg1"/>
                </a:solidFill>
              </a:rPr>
              <a:t>   за деякими оцінками мав понад 50 тисяч мешканців!</a:t>
            </a:r>
          </a:p>
        </p:txBody>
      </p:sp>
      <p:pic>
        <p:nvPicPr>
          <p:cNvPr id="11" name="Місце для вмісту 6">
            <a:extLst>
              <a:ext uri="{FF2B5EF4-FFF2-40B4-BE49-F238E27FC236}">
                <a16:creationId xmlns:a16="http://schemas.microsoft.com/office/drawing/2014/main" id="{2B5EC034-BA16-4629-A553-04EE9B2F05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1625"/>
            <a:ext cx="6429375" cy="3714750"/>
          </a:xfrm>
          <a:prstGeom prst="rect">
            <a:avLst/>
          </a:prstGeom>
        </p:spPr>
      </p:pic>
      <p:sp>
        <p:nvSpPr>
          <p:cNvPr id="9" name="Місце для вмісту 2">
            <a:extLst>
              <a:ext uri="{FF2B5EF4-FFF2-40B4-BE49-F238E27FC236}">
                <a16:creationId xmlns:a16="http://schemas.microsoft.com/office/drawing/2014/main" id="{B701705F-5E5C-4994-8467-B98743B69991}"/>
              </a:ext>
            </a:extLst>
          </p:cNvPr>
          <p:cNvSpPr txBox="1">
            <a:spLocks/>
          </p:cNvSpPr>
          <p:nvPr/>
        </p:nvSpPr>
        <p:spPr>
          <a:xfrm>
            <a:off x="6810375" y="1589516"/>
            <a:ext cx="5229225" cy="329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defPPr>
              <a:defRPr lang="uk-UA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Літописи свідчать:</a:t>
            </a:r>
          </a:p>
          <a:p>
            <a:r>
              <a:rPr lang="uk-UA" dirty="0"/>
              <a:t>Київ – перша столиця.</a:t>
            </a:r>
          </a:p>
          <a:p>
            <a:r>
              <a:rPr lang="uk-UA" dirty="0"/>
              <a:t>З 882 по 1240 р. Київ був серцем Руської держави.</a:t>
            </a:r>
          </a:p>
        </p:txBody>
      </p:sp>
    </p:spTree>
    <p:extLst>
      <p:ext uri="{BB962C8B-B14F-4D97-AF65-F5344CB8AC3E}">
        <p14:creationId xmlns:p14="http://schemas.microsoft.com/office/powerpoint/2010/main" val="18933045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8">
            <a:extLst>
              <a:ext uri="{FF2B5EF4-FFF2-40B4-BE49-F238E27FC236}">
                <a16:creationId xmlns:a16="http://schemas.microsoft.com/office/drawing/2014/main" id="{398A7997-60C3-4A59-BA50-48F50377F5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133351" y="57149"/>
            <a:ext cx="8924402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🏙️ </a:t>
            </a:r>
            <a:r>
              <a:rPr lang="uk-UA" sz="5000" b="1" dirty="0">
                <a:solidFill>
                  <a:schemeClr val="bg1"/>
                </a:solidFill>
              </a:rPr>
              <a:t>Харків – столиця УРСР</a:t>
            </a:r>
          </a:p>
          <a:p>
            <a:pPr algn="ctr"/>
            <a:r>
              <a:rPr lang="uk-UA" sz="5000" b="1" dirty="0">
                <a:solidFill>
                  <a:schemeClr val="bg1"/>
                </a:solidFill>
              </a:rPr>
              <a:t>(1919-1934)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13042"/>
          <a:stretch/>
        </p:blipFill>
        <p:spPr>
          <a:xfrm>
            <a:off x="9526" y="5813621"/>
            <a:ext cx="2697061" cy="1024333"/>
          </a:xfrm>
          <a:prstGeom prst="rect">
            <a:avLst/>
          </a:prstGeom>
        </p:spPr>
      </p:pic>
      <p:pic>
        <p:nvPicPr>
          <p:cNvPr id="10" name="Місце для вмісту 9">
            <a:extLst>
              <a:ext uri="{FF2B5EF4-FFF2-40B4-BE49-F238E27FC236}">
                <a16:creationId xmlns:a16="http://schemas.microsoft.com/office/drawing/2014/main" id="{B42F0C74-5681-43FA-AE6D-8E551B2AE0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4" y="1648819"/>
            <a:ext cx="6124575" cy="4088154"/>
          </a:xfr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76633A64-C5F7-45F3-88B0-892F5AC9D22F}"/>
              </a:ext>
            </a:extLst>
          </p:cNvPr>
          <p:cNvSpPr txBox="1">
            <a:spLocks/>
          </p:cNvSpPr>
          <p:nvPr/>
        </p:nvSpPr>
        <p:spPr>
          <a:xfrm>
            <a:off x="6515100" y="1057275"/>
            <a:ext cx="5667374" cy="57806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bg1"/>
                </a:solidFill>
              </a:rPr>
              <a:t>🔹</a:t>
            </a:r>
            <a:r>
              <a:rPr lang="uk-UA" sz="3200" b="1" dirty="0">
                <a:solidFill>
                  <a:schemeClr val="bg1"/>
                </a:solidFill>
              </a:rPr>
              <a:t>Став столицею більшовицької Української Радянської Республіки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🔹 </a:t>
            </a:r>
            <a:r>
              <a:rPr lang="uk-UA" sz="3200" b="1" dirty="0">
                <a:solidFill>
                  <a:schemeClr val="bg1"/>
                </a:solidFill>
              </a:rPr>
              <a:t>Центр «Розстріляного відродження» – в Харкові жили і творили багато українських письменників, репресованих у 1930-х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</a:p>
          <a:p>
            <a:r>
              <a:rPr lang="uk-UA" sz="3200" b="1" dirty="0">
                <a:solidFill>
                  <a:schemeClr val="bg1"/>
                </a:solidFill>
              </a:rPr>
              <a:t>🔹Протягом деякого часу в Харкові жили три нобелівські лауреати: біолог Ілля Мечников, економіст </a:t>
            </a:r>
            <a:r>
              <a:rPr lang="uk-UA" sz="3200" b="1" dirty="0" err="1">
                <a:solidFill>
                  <a:schemeClr val="bg1"/>
                </a:solidFill>
              </a:rPr>
              <a:t>Саймон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Кузнець</a:t>
            </a:r>
            <a:r>
              <a:rPr lang="uk-UA" sz="3200" b="1" dirty="0">
                <a:solidFill>
                  <a:schemeClr val="bg1"/>
                </a:solidFill>
              </a:rPr>
              <a:t>, фізик Лев Ландау</a:t>
            </a:r>
          </a:p>
        </p:txBody>
      </p:sp>
    </p:spTree>
    <p:extLst>
      <p:ext uri="{BB962C8B-B14F-4D97-AF65-F5344CB8AC3E}">
        <p14:creationId xmlns:p14="http://schemas.microsoft.com/office/powerpoint/2010/main" val="21213266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ісце для вмісту 8">
            <a:extLst>
              <a:ext uri="{FF2B5EF4-FFF2-40B4-BE49-F238E27FC236}">
                <a16:creationId xmlns:a16="http://schemas.microsoft.com/office/drawing/2014/main" id="{FE97D366-39F7-4B7B-B483-6A02155C6A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9526" y="57149"/>
            <a:ext cx="9048227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🏢 </a:t>
            </a:r>
            <a:r>
              <a:rPr lang="uk-UA" sz="5000" b="1" dirty="0">
                <a:solidFill>
                  <a:schemeClr val="bg1"/>
                </a:solidFill>
              </a:rPr>
              <a:t>Держпром (1925-1928)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13042"/>
          <a:stretch/>
        </p:blipFill>
        <p:spPr>
          <a:xfrm>
            <a:off x="9526" y="5813621"/>
            <a:ext cx="2697061" cy="1024333"/>
          </a:xfrm>
          <a:prstGeom prst="rect">
            <a:avLst/>
          </a:prstGeom>
        </p:spPr>
      </p:pic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0A9BD4A3-0A68-4EF1-B738-52F2440734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69" y="1462283"/>
            <a:ext cx="3395152" cy="4351338"/>
          </a:xfrm>
        </p:spPr>
      </p:pic>
      <p:pic>
        <p:nvPicPr>
          <p:cNvPr id="12" name="Місце для вмісту 39">
            <a:extLst>
              <a:ext uri="{FF2B5EF4-FFF2-40B4-BE49-F238E27FC236}">
                <a16:creationId xmlns:a16="http://schemas.microsoft.com/office/drawing/2014/main" id="{F744D90F-A80E-4A83-86DB-19C40A51EA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889" y="1462283"/>
            <a:ext cx="5697915" cy="4351338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76633A64-C5F7-45F3-88B0-892F5AC9D22F}"/>
              </a:ext>
            </a:extLst>
          </p:cNvPr>
          <p:cNvSpPr txBox="1">
            <a:spLocks/>
          </p:cNvSpPr>
          <p:nvPr/>
        </p:nvSpPr>
        <p:spPr>
          <a:xfrm>
            <a:off x="2885856" y="5776517"/>
            <a:ext cx="9296618" cy="1024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chemeClr val="bg1"/>
                </a:solidFill>
              </a:rPr>
              <a:t>Символ радянського модернізму, індустріальної могутності</a:t>
            </a:r>
          </a:p>
        </p:txBody>
      </p:sp>
      <p:pic>
        <p:nvPicPr>
          <p:cNvPr id="13" name="Місце для вмісту 48">
            <a:extLst>
              <a:ext uri="{FF2B5EF4-FFF2-40B4-BE49-F238E27FC236}">
                <a16:creationId xmlns:a16="http://schemas.microsoft.com/office/drawing/2014/main" id="{6A9B07E0-28ED-48F3-97AF-DC393C8C794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28"/>
          <a:stretch/>
        </p:blipFill>
        <p:spPr>
          <a:xfrm>
            <a:off x="9423272" y="1462283"/>
            <a:ext cx="261692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6738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DFAAFC2E-4FD1-4D91-ADB8-D8CD1B2498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9526" y="57149"/>
            <a:ext cx="9048227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🏢 </a:t>
            </a:r>
            <a:r>
              <a:rPr lang="uk-UA" sz="5000" b="1" dirty="0">
                <a:solidFill>
                  <a:schemeClr val="bg1"/>
                </a:solidFill>
              </a:rPr>
              <a:t>Сучасний вигляд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13042"/>
          <a:stretch/>
        </p:blipFill>
        <p:spPr>
          <a:xfrm>
            <a:off x="9526" y="5813621"/>
            <a:ext cx="2697061" cy="1024333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76633A64-C5F7-45F3-88B0-892F5AC9D22F}"/>
              </a:ext>
            </a:extLst>
          </p:cNvPr>
          <p:cNvSpPr txBox="1">
            <a:spLocks/>
          </p:cNvSpPr>
          <p:nvPr/>
        </p:nvSpPr>
        <p:spPr>
          <a:xfrm>
            <a:off x="2885856" y="5776517"/>
            <a:ext cx="9296618" cy="1024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chemeClr val="bg1"/>
                </a:solidFill>
              </a:rPr>
              <a:t>Наслідки російського влучання по будівлі Держпрому (29 жовтня 2024 року)</a:t>
            </a:r>
          </a:p>
        </p:txBody>
      </p:sp>
      <p:pic>
        <p:nvPicPr>
          <p:cNvPr id="10" name="Місце для вмісту 9">
            <a:extLst>
              <a:ext uri="{FF2B5EF4-FFF2-40B4-BE49-F238E27FC236}">
                <a16:creationId xmlns:a16="http://schemas.microsoft.com/office/drawing/2014/main" id="{3864877C-6BFD-4B7A-93EA-4EEBF62E57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147" y="1498402"/>
            <a:ext cx="5801784" cy="4351338"/>
          </a:xfrm>
        </p:spPr>
      </p:pic>
      <p:pic>
        <p:nvPicPr>
          <p:cNvPr id="16" name="Місце для вмісту 56">
            <a:extLst>
              <a:ext uri="{FF2B5EF4-FFF2-40B4-BE49-F238E27FC236}">
                <a16:creationId xmlns:a16="http://schemas.microsoft.com/office/drawing/2014/main" id="{EC179B34-AA91-441D-87CC-0EAB10D7959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5" r="6885" b="15556"/>
          <a:stretch/>
        </p:blipFill>
        <p:spPr>
          <a:xfrm>
            <a:off x="133350" y="1462283"/>
            <a:ext cx="6000750" cy="438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5981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ісце для вмісту 8">
            <a:extLst>
              <a:ext uri="{FF2B5EF4-FFF2-40B4-BE49-F238E27FC236}">
                <a16:creationId xmlns:a16="http://schemas.microsoft.com/office/drawing/2014/main" id="{D388C03D-5510-45B5-BB94-BC4DDA04CB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9526" y="57149"/>
            <a:ext cx="9048227" cy="1192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uk-UA" sz="5000" b="1" dirty="0">
                <a:solidFill>
                  <a:schemeClr val="bg1"/>
                </a:solidFill>
              </a:rPr>
              <a:t>Житловий будинок «Слово»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13042"/>
          <a:stretch/>
        </p:blipFill>
        <p:spPr>
          <a:xfrm>
            <a:off x="9526" y="5813621"/>
            <a:ext cx="2697061" cy="1024333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76633A64-C5F7-45F3-88B0-892F5AC9D22F}"/>
              </a:ext>
            </a:extLst>
          </p:cNvPr>
          <p:cNvSpPr txBox="1">
            <a:spLocks/>
          </p:cNvSpPr>
          <p:nvPr/>
        </p:nvSpPr>
        <p:spPr>
          <a:xfrm>
            <a:off x="2933700" y="5776517"/>
            <a:ext cx="9248774" cy="1024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chemeClr val="bg1"/>
                </a:solidFill>
              </a:rPr>
              <a:t>Став трагічним символом: більшість мешканців були репресовані у 30-х роках</a:t>
            </a:r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C7FAEB6E-D8F2-4725-BE76-83CC057E69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7"/>
          <a:stretch/>
        </p:blipFill>
        <p:spPr>
          <a:xfrm>
            <a:off x="114300" y="1350243"/>
            <a:ext cx="5372100" cy="4257675"/>
          </a:xfrm>
        </p:spPr>
      </p:pic>
      <p:pic>
        <p:nvPicPr>
          <p:cNvPr id="13" name="Місце для вмісту 60">
            <a:extLst>
              <a:ext uri="{FF2B5EF4-FFF2-40B4-BE49-F238E27FC236}">
                <a16:creationId xmlns:a16="http://schemas.microsoft.com/office/drawing/2014/main" id="{C0831336-56FC-40A7-AF4B-B8901C1AB39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r="5423"/>
          <a:stretch/>
        </p:blipFill>
        <p:spPr>
          <a:xfrm>
            <a:off x="5591175" y="1359432"/>
            <a:ext cx="6448425" cy="424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330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8">
            <a:extLst>
              <a:ext uri="{FF2B5EF4-FFF2-40B4-BE49-F238E27FC236}">
                <a16:creationId xmlns:a16="http://schemas.microsoft.com/office/drawing/2014/main" id="{404AEB97-2903-479C-B823-667AEE3973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133351" y="57149"/>
            <a:ext cx="8924402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🏛️ </a:t>
            </a:r>
            <a:r>
              <a:rPr lang="uk-UA" sz="5000" b="1" dirty="0">
                <a:solidFill>
                  <a:schemeClr val="bg1"/>
                </a:solidFill>
              </a:rPr>
              <a:t>Київ – Знову столиця</a:t>
            </a:r>
          </a:p>
          <a:p>
            <a:pPr algn="ctr"/>
            <a:r>
              <a:rPr lang="uk-UA" sz="5000" b="1" dirty="0">
                <a:solidFill>
                  <a:schemeClr val="bg1"/>
                </a:solidFill>
              </a:rPr>
              <a:t>(з 1934 і понині)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13042"/>
          <a:stretch/>
        </p:blipFill>
        <p:spPr>
          <a:xfrm>
            <a:off x="9526" y="5813621"/>
            <a:ext cx="2697061" cy="1024333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76633A64-C5F7-45F3-88B0-892F5AC9D22F}"/>
              </a:ext>
            </a:extLst>
          </p:cNvPr>
          <p:cNvSpPr txBox="1">
            <a:spLocks/>
          </p:cNvSpPr>
          <p:nvPr/>
        </p:nvSpPr>
        <p:spPr>
          <a:xfrm>
            <a:off x="7983364" y="1290397"/>
            <a:ext cx="4199110" cy="4523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bg1"/>
                </a:solidFill>
              </a:rPr>
              <a:t>🔹</a:t>
            </a:r>
            <a:r>
              <a:rPr lang="uk-UA" sz="3200" b="1" dirty="0">
                <a:solidFill>
                  <a:schemeClr val="bg1"/>
                </a:solidFill>
              </a:rPr>
              <a:t>У 1934 році столицю перенесли з Харкова до Києва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1400" b="1" dirty="0">
                <a:solidFill>
                  <a:schemeClr val="bg1"/>
                </a:solidFill>
              </a:rPr>
              <a:t> 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3200" b="1" dirty="0">
                <a:solidFill>
                  <a:schemeClr val="bg1"/>
                </a:solidFill>
              </a:rPr>
              <a:t>🔸Під час Другої світової Київ зазнав сильних руйнувань.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1400" b="1" dirty="0">
                <a:solidFill>
                  <a:schemeClr val="bg1"/>
                </a:solidFill>
              </a:rPr>
              <a:t> 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🔹 </a:t>
            </a:r>
            <a:r>
              <a:rPr lang="uk-UA" sz="3200" b="1" dirty="0">
                <a:solidFill>
                  <a:schemeClr val="bg1"/>
                </a:solidFill>
              </a:rPr>
              <a:t>З 1991 року – столиця незалежної України.</a:t>
            </a:r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D4F8BEB1-E36C-401B-BAA7-A440ADDFBE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6" y="1407907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6568092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99C9A674-2EFC-4CF8-8586-8900A2DDCF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-21612" y="57149"/>
            <a:ext cx="9079365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🏗</a:t>
            </a:r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uk-UA" sz="5000" b="1" dirty="0">
                <a:solidFill>
                  <a:schemeClr val="bg1"/>
                </a:solidFill>
              </a:rPr>
              <a:t>Розбудова радянського Києва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13042"/>
          <a:stretch/>
        </p:blipFill>
        <p:spPr>
          <a:xfrm>
            <a:off x="9526" y="5813621"/>
            <a:ext cx="2697061" cy="1024333"/>
          </a:xfrm>
          <a:prstGeom prst="rect">
            <a:avLst/>
          </a:prstGeom>
        </p:spPr>
      </p:pic>
      <p:pic>
        <p:nvPicPr>
          <p:cNvPr id="10" name="Місце для вмісту 9">
            <a:extLst>
              <a:ext uri="{FF2B5EF4-FFF2-40B4-BE49-F238E27FC236}">
                <a16:creationId xmlns:a16="http://schemas.microsoft.com/office/drawing/2014/main" id="{1254E42B-1C52-4DF1-88A3-59BCF8F987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1" y="1571625"/>
            <a:ext cx="6667500" cy="4333875"/>
          </a:xfr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69E50CAD-30C7-4A3B-A920-E2FD478FCBD1}"/>
              </a:ext>
            </a:extLst>
          </p:cNvPr>
          <p:cNvSpPr txBox="1">
            <a:spLocks/>
          </p:cNvSpPr>
          <p:nvPr/>
        </p:nvSpPr>
        <p:spPr>
          <a:xfrm>
            <a:off x="2933700" y="5776517"/>
            <a:ext cx="9248774" cy="1024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chemeClr val="bg1"/>
                </a:solidFill>
              </a:rPr>
              <a:t>Київ 1930-х років</a:t>
            </a:r>
          </a:p>
        </p:txBody>
      </p:sp>
      <p:pic>
        <p:nvPicPr>
          <p:cNvPr id="13" name="Місце для вмісту 64">
            <a:extLst>
              <a:ext uri="{FF2B5EF4-FFF2-40B4-BE49-F238E27FC236}">
                <a16:creationId xmlns:a16="http://schemas.microsoft.com/office/drawing/2014/main" id="{A0CE18FE-0E27-49AE-95AA-AFDF27A8E28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4"/>
          <a:stretch/>
        </p:blipFill>
        <p:spPr>
          <a:xfrm>
            <a:off x="6829427" y="1567406"/>
            <a:ext cx="5303638" cy="433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8034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08240C8C-C9AD-4A78-92A0-245EBE410B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-21612" y="57149"/>
            <a:ext cx="9079365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uk-UA" sz="5000" b="1" dirty="0">
                <a:solidFill>
                  <a:schemeClr val="bg1"/>
                </a:solidFill>
              </a:rPr>
              <a:t>Хрещатик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13042"/>
          <a:stretch/>
        </p:blipFill>
        <p:spPr>
          <a:xfrm>
            <a:off x="9526" y="5813621"/>
            <a:ext cx="2697061" cy="1024333"/>
          </a:xfrm>
          <a:prstGeom prst="rect">
            <a:avLst/>
          </a:prstGeo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69E50CAD-30C7-4A3B-A920-E2FD478FCBD1}"/>
              </a:ext>
            </a:extLst>
          </p:cNvPr>
          <p:cNvSpPr txBox="1">
            <a:spLocks/>
          </p:cNvSpPr>
          <p:nvPr/>
        </p:nvSpPr>
        <p:spPr>
          <a:xfrm>
            <a:off x="2933700" y="5776517"/>
            <a:ext cx="9248774" cy="1024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chemeClr val="bg1"/>
                </a:solidFill>
              </a:rPr>
              <a:t>Забудова </a:t>
            </a:r>
            <a:r>
              <a:rPr lang="uk-UA" sz="3200" b="1" dirty="0" err="1">
                <a:solidFill>
                  <a:schemeClr val="bg1"/>
                </a:solidFill>
              </a:rPr>
              <a:t>Хрещатика</a:t>
            </a:r>
            <a:r>
              <a:rPr lang="uk-UA" sz="3200" b="1" dirty="0">
                <a:solidFill>
                  <a:schemeClr val="bg1"/>
                </a:solidFill>
              </a:rPr>
              <a:t>, 1950 рік</a:t>
            </a:r>
          </a:p>
        </p:txBody>
      </p:sp>
      <p:pic>
        <p:nvPicPr>
          <p:cNvPr id="15" name="Місце для вмісту 76">
            <a:extLst>
              <a:ext uri="{FF2B5EF4-FFF2-40B4-BE49-F238E27FC236}">
                <a16:creationId xmlns:a16="http://schemas.microsoft.com/office/drawing/2014/main" id="{06DC4499-C983-451A-8F88-59176D9D32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2"/>
          <a:stretch/>
        </p:blipFill>
        <p:spPr>
          <a:xfrm>
            <a:off x="76200" y="1367565"/>
            <a:ext cx="5814117" cy="4238498"/>
          </a:xfrm>
          <a:prstGeom prst="rect">
            <a:avLst/>
          </a:prstGeom>
        </p:spPr>
      </p:pic>
      <p:pic>
        <p:nvPicPr>
          <p:cNvPr id="16" name="Місце для вмісту 80">
            <a:extLst>
              <a:ext uri="{FF2B5EF4-FFF2-40B4-BE49-F238E27FC236}">
                <a16:creationId xmlns:a16="http://schemas.microsoft.com/office/drawing/2014/main" id="{A15EF89E-690A-42AF-AA1C-A17B622B4CC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"/>
          <a:stretch/>
        </p:blipFill>
        <p:spPr>
          <a:xfrm>
            <a:off x="5947466" y="1367563"/>
            <a:ext cx="6191250" cy="423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919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Місце для вмісту 8">
            <a:extLst>
              <a:ext uri="{FF2B5EF4-FFF2-40B4-BE49-F238E27FC236}">
                <a16:creationId xmlns:a16="http://schemas.microsoft.com/office/drawing/2014/main" id="{D327C774-FFD5-4B75-8E8E-3FD584B103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20141" y="57149"/>
            <a:ext cx="9037612" cy="1024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uk-UA" sz="5000" b="1" dirty="0">
                <a:solidFill>
                  <a:schemeClr val="bg1"/>
                </a:solidFill>
              </a:rPr>
              <a:t>Київський метрополітен (1960) 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" t="-1" b="496"/>
          <a:stretch/>
        </p:blipFill>
        <p:spPr>
          <a:xfrm>
            <a:off x="9060314" y="5656985"/>
            <a:ext cx="3112635" cy="1172119"/>
          </a:xfrm>
          <a:prstGeom prst="rect">
            <a:avLst/>
          </a:prstGeom>
        </p:spPr>
      </p:pic>
      <p:pic>
        <p:nvPicPr>
          <p:cNvPr id="17" name="Місце для вмісту 92">
            <a:extLst>
              <a:ext uri="{FF2B5EF4-FFF2-40B4-BE49-F238E27FC236}">
                <a16:creationId xmlns:a16="http://schemas.microsoft.com/office/drawing/2014/main" id="{9B9373FC-C5B8-49CB-B81E-37F293DD4A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0" y="1181644"/>
            <a:ext cx="5302266" cy="2990851"/>
          </a:xfrm>
          <a:prstGeom prst="rect">
            <a:avLst/>
          </a:prstGeom>
        </p:spPr>
      </p:pic>
      <p:pic>
        <p:nvPicPr>
          <p:cNvPr id="11" name="Місце для вмісту 10">
            <a:extLst>
              <a:ext uri="{FF2B5EF4-FFF2-40B4-BE49-F238E27FC236}">
                <a16:creationId xmlns:a16="http://schemas.microsoft.com/office/drawing/2014/main" id="{2C5874B9-0733-4AD7-8BB5-660ABF46AD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/>
          <a:stretch/>
        </p:blipFill>
        <p:spPr>
          <a:xfrm>
            <a:off x="5447265" y="1525539"/>
            <a:ext cx="6619875" cy="3974810"/>
          </a:xfrm>
        </p:spPr>
      </p:pic>
      <p:pic>
        <p:nvPicPr>
          <p:cNvPr id="10" name="Місце для вмісту 88">
            <a:extLst>
              <a:ext uri="{FF2B5EF4-FFF2-40B4-BE49-F238E27FC236}">
                <a16:creationId xmlns:a16="http://schemas.microsoft.com/office/drawing/2014/main" id="{273683CC-1DEE-4267-A6F7-497330E74EE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" t="18467"/>
          <a:stretch/>
        </p:blipFill>
        <p:spPr>
          <a:xfrm>
            <a:off x="20140" y="4239621"/>
            <a:ext cx="5312880" cy="2618379"/>
          </a:xfrm>
          <a:prstGeom prst="rect">
            <a:avLst/>
          </a:prstGeom>
        </p:spPr>
      </p:pic>
      <p:pic>
        <p:nvPicPr>
          <p:cNvPr id="19" name="Объект 4">
            <a:extLst>
              <a:ext uri="{FF2B5EF4-FFF2-40B4-BE49-F238E27FC236}">
                <a16:creationId xmlns:a16="http://schemas.microsoft.com/office/drawing/2014/main" id="{2EF387CF-14AA-4603-842A-F6085713E6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" t="-1" b="496"/>
          <a:stretch/>
        </p:blipFill>
        <p:spPr>
          <a:xfrm>
            <a:off x="5947679" y="5628732"/>
            <a:ext cx="3112635" cy="117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6103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8">
            <a:extLst>
              <a:ext uri="{FF2B5EF4-FFF2-40B4-BE49-F238E27FC236}">
                <a16:creationId xmlns:a16="http://schemas.microsoft.com/office/drawing/2014/main" id="{70854717-9CD4-4E2A-BFC3-2D79E3F967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037612" cy="13484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uk-UA" sz="5000" b="1" dirty="0">
                <a:solidFill>
                  <a:schemeClr val="bg1"/>
                </a:solidFill>
              </a:rPr>
              <a:t>🎓 Науковий, культурний і духовний центр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" t="-1" b="496"/>
          <a:stretch/>
        </p:blipFill>
        <p:spPr>
          <a:xfrm>
            <a:off x="0" y="5622683"/>
            <a:ext cx="3112635" cy="1172119"/>
          </a:xfrm>
          <a:prstGeom prst="rect">
            <a:avLst/>
          </a:prstGeom>
        </p:spPr>
      </p:pic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C3E3A4E7-2953-4A2D-BF11-08F2A5BF65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12" y="1390663"/>
            <a:ext cx="10515600" cy="2721322"/>
          </a:xfrm>
        </p:spPr>
      </p:pic>
      <p:pic>
        <p:nvPicPr>
          <p:cNvPr id="14" name="Місце для вмісту 100">
            <a:extLst>
              <a:ext uri="{FF2B5EF4-FFF2-40B4-BE49-F238E27FC236}">
                <a16:creationId xmlns:a16="http://schemas.microsoft.com/office/drawing/2014/main" id="{241787A2-B1CD-4D81-B893-4B2ECAF17DD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41"/>
          <a:stretch/>
        </p:blipFill>
        <p:spPr>
          <a:xfrm>
            <a:off x="4518806" y="3512154"/>
            <a:ext cx="7620000" cy="328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2784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F49725DE-1046-4F1B-9760-A5F6827394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1243755" y="57149"/>
            <a:ext cx="7813997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rgbClr val="FFFF00"/>
                </a:solidFill>
              </a:rPr>
              <a:t> </a:t>
            </a:r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uk-UA" sz="5000" b="1" dirty="0">
                <a:solidFill>
                  <a:schemeClr val="bg1"/>
                </a:solidFill>
              </a:rPr>
              <a:t>Київ </a:t>
            </a:r>
            <a:r>
              <a:rPr lang="uk-UA" sz="5400" b="1" dirty="0">
                <a:solidFill>
                  <a:schemeClr val="bg1"/>
                </a:solidFill>
              </a:rPr>
              <a:t>–</a:t>
            </a:r>
            <a:r>
              <a:rPr lang="uk-UA" sz="5000" b="1" dirty="0">
                <a:solidFill>
                  <a:schemeClr val="bg1"/>
                </a:solidFill>
              </a:rPr>
              <a:t> столиця незалежної України (з 1991 року)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13042"/>
          <a:stretch/>
        </p:blipFill>
        <p:spPr>
          <a:xfrm>
            <a:off x="9526" y="5813621"/>
            <a:ext cx="2697061" cy="1024333"/>
          </a:xfrm>
          <a:prstGeom prst="rect">
            <a:avLst/>
          </a:prstGeom>
        </p:spPr>
      </p:pic>
      <p:pic>
        <p:nvPicPr>
          <p:cNvPr id="10" name="Місце для вмісту 9">
            <a:extLst>
              <a:ext uri="{FF2B5EF4-FFF2-40B4-BE49-F238E27FC236}">
                <a16:creationId xmlns:a16="http://schemas.microsoft.com/office/drawing/2014/main" id="{749BD2B0-BB67-4570-8516-94EA3114C0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0"/>
          <a:stretch/>
        </p:blipFill>
        <p:spPr>
          <a:xfrm>
            <a:off x="133351" y="1600199"/>
            <a:ext cx="6183073" cy="4213421"/>
          </a:xfrm>
        </p:spPr>
      </p:pic>
      <p:pic>
        <p:nvPicPr>
          <p:cNvPr id="13" name="Місце для вмісту 104">
            <a:extLst>
              <a:ext uri="{FF2B5EF4-FFF2-40B4-BE49-F238E27FC236}">
                <a16:creationId xmlns:a16="http://schemas.microsoft.com/office/drawing/2014/main" id="{CD438A1C-389A-4D45-9929-D439905D325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2"/>
          <a:stretch/>
        </p:blipFill>
        <p:spPr>
          <a:xfrm>
            <a:off x="6428163" y="1571625"/>
            <a:ext cx="5126222" cy="3158685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76633A64-C5F7-45F3-88B0-892F5AC9D22F}"/>
              </a:ext>
            </a:extLst>
          </p:cNvPr>
          <p:cNvSpPr txBox="1">
            <a:spLocks/>
          </p:cNvSpPr>
          <p:nvPr/>
        </p:nvSpPr>
        <p:spPr>
          <a:xfrm>
            <a:off x="6264037" y="4299145"/>
            <a:ext cx="5489813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bg1"/>
                </a:solidFill>
              </a:rPr>
              <a:t>🔹</a:t>
            </a:r>
            <a:r>
              <a:rPr lang="uk-UA" sz="3200" b="1" dirty="0">
                <a:solidFill>
                  <a:schemeClr val="bg1"/>
                </a:solidFill>
              </a:rPr>
              <a:t>24 серпня 1991 року в Києві було проголошено незалежність України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4F15FDC1-D994-4E4E-AA1F-7CEF634A4AFD}"/>
              </a:ext>
            </a:extLst>
          </p:cNvPr>
          <p:cNvSpPr txBox="1">
            <a:spLocks/>
          </p:cNvSpPr>
          <p:nvPr/>
        </p:nvSpPr>
        <p:spPr>
          <a:xfrm>
            <a:off x="2830412" y="5842196"/>
            <a:ext cx="9361587" cy="9872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rgbClr val="FFFF00"/>
                </a:solidFill>
              </a:rPr>
              <a:t>🔸</a:t>
            </a:r>
            <a:r>
              <a:rPr lang="uk-UA" sz="3200" b="1" dirty="0">
                <a:solidFill>
                  <a:schemeClr val="bg1"/>
                </a:solidFill>
              </a:rPr>
              <a:t>З цього моменту Київ стає офіційною столицею суверенної держави.</a:t>
            </a:r>
          </a:p>
        </p:txBody>
      </p:sp>
      <p:pic>
        <p:nvPicPr>
          <p:cNvPr id="12" name="Місце для вмісту 4">
            <a:extLst>
              <a:ext uri="{FF2B5EF4-FFF2-40B4-BE49-F238E27FC236}">
                <a16:creationId xmlns:a16="http://schemas.microsoft.com/office/drawing/2014/main" id="{48902F1A-9D88-4BBF-9ABE-A97FE5F879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23" y="90484"/>
            <a:ext cx="1020133" cy="13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398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DBD18F4F-EA85-4D57-81B9-CDFCD13E96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Объект 4">
            <a:extLst>
              <a:ext uri="{FF2B5EF4-FFF2-40B4-BE49-F238E27FC236}">
                <a16:creationId xmlns:a16="http://schemas.microsoft.com/office/drawing/2014/main" id="{81C45643-1955-4F89-81AB-2ED0E195C3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7"/>
          <a:stretch/>
        </p:blipFill>
        <p:spPr>
          <a:xfrm>
            <a:off x="95250" y="5494720"/>
            <a:ext cx="2317548" cy="1177954"/>
          </a:xfrm>
          <a:prstGeom prst="rect">
            <a:avLst/>
          </a:prstGeom>
        </p:spPr>
      </p:pic>
      <p:pic>
        <p:nvPicPr>
          <p:cNvPr id="14" name="Місце для вмісту 14">
            <a:extLst>
              <a:ext uri="{FF2B5EF4-FFF2-40B4-BE49-F238E27FC236}">
                <a16:creationId xmlns:a16="http://schemas.microsoft.com/office/drawing/2014/main" id="{C0082A52-A2D3-4CEB-9933-9FE3960B8A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14" t="25684"/>
          <a:stretch/>
        </p:blipFill>
        <p:spPr>
          <a:xfrm>
            <a:off x="4650028" y="272146"/>
            <a:ext cx="7328268" cy="4539392"/>
          </a:xfrm>
          <a:prstGeom prst="rect">
            <a:avLst/>
          </a:prstGeom>
        </p:spPr>
      </p:pic>
      <p:sp>
        <p:nvSpPr>
          <p:cNvPr id="18" name="Місце для вмісту 2">
            <a:extLst>
              <a:ext uri="{FF2B5EF4-FFF2-40B4-BE49-F238E27FC236}">
                <a16:creationId xmlns:a16="http://schemas.microsoft.com/office/drawing/2014/main" id="{F0B4642A-D8CA-45E7-B3CF-2BC3C6276832}"/>
              </a:ext>
            </a:extLst>
          </p:cNvPr>
          <p:cNvSpPr txBox="1">
            <a:spLocks/>
          </p:cNvSpPr>
          <p:nvPr/>
        </p:nvSpPr>
        <p:spPr>
          <a:xfrm>
            <a:off x="367304" y="1000125"/>
            <a:ext cx="4090988" cy="320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uk-UA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Монгольська навала</a:t>
            </a:r>
          </a:p>
          <a:p>
            <a:r>
              <a:rPr lang="uk-UA" dirty="0"/>
              <a:t>1240 року зруйнувала місто</a:t>
            </a:r>
          </a:p>
        </p:txBody>
      </p:sp>
      <p:sp>
        <p:nvSpPr>
          <p:cNvPr id="17" name="Місце для вмісту 2">
            <a:extLst>
              <a:ext uri="{FF2B5EF4-FFF2-40B4-BE49-F238E27FC236}">
                <a16:creationId xmlns:a16="http://schemas.microsoft.com/office/drawing/2014/main" id="{9FB26FA7-5EE7-4485-9920-DB903C94E76A}"/>
              </a:ext>
            </a:extLst>
          </p:cNvPr>
          <p:cNvSpPr txBox="1">
            <a:spLocks/>
          </p:cNvSpPr>
          <p:nvPr/>
        </p:nvSpPr>
        <p:spPr>
          <a:xfrm>
            <a:off x="2412798" y="5200650"/>
            <a:ext cx="9779202" cy="16573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i="1" dirty="0">
                <a:solidFill>
                  <a:schemeClr val="bg1"/>
                </a:solidFill>
              </a:rPr>
              <a:t>Цікаво:</a:t>
            </a:r>
            <a:r>
              <a:rPr lang="uk-UA" i="1" dirty="0">
                <a:solidFill>
                  <a:schemeClr val="bg1"/>
                </a:solidFill>
              </a:rPr>
              <a:t> Під час облоги Києва, Батий використав </a:t>
            </a:r>
            <a:r>
              <a:rPr lang="uk-UA" b="1" i="1" dirty="0">
                <a:solidFill>
                  <a:schemeClr val="bg1"/>
                </a:solidFill>
              </a:rPr>
              <a:t>облогові машини, які виготовили китайські інженери</a:t>
            </a:r>
            <a:r>
              <a:rPr lang="uk-UA" i="1" dirty="0">
                <a:solidFill>
                  <a:schemeClr val="bg1"/>
                </a:solidFill>
              </a:rPr>
              <a:t> – наприклад, катапульти та тарани. Це був один із перших випадків застосування таких технологій у Східній Європі</a:t>
            </a:r>
            <a:r>
              <a:rPr lang="ru-RU" i="1" dirty="0">
                <a:solidFill>
                  <a:schemeClr val="bg1"/>
                </a:solidFill>
              </a:rPr>
              <a:t>.</a:t>
            </a:r>
            <a:endParaRPr lang="uk-UA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3049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B9B0E510-ED4F-423A-8818-8BD724A469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037612" cy="13484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uk-UA" sz="5400" b="1" dirty="0">
                <a:solidFill>
                  <a:schemeClr val="bg1"/>
                </a:solidFill>
              </a:rPr>
              <a:t>Київ став символом боротьби за свободу, демократію </a:t>
            </a:r>
            <a:endParaRPr lang="uk-UA" sz="5000" b="1" dirty="0">
              <a:solidFill>
                <a:schemeClr val="bg1"/>
              </a:solidFill>
            </a:endParaRP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4" t="11818" r="1" b="495"/>
          <a:stretch/>
        </p:blipFill>
        <p:spPr>
          <a:xfrm>
            <a:off x="-21611" y="5761901"/>
            <a:ext cx="2781821" cy="1032901"/>
          </a:xfrm>
          <a:prstGeom prst="rect">
            <a:avLst/>
          </a:prstGeom>
        </p:spPr>
      </p:pic>
      <p:pic>
        <p:nvPicPr>
          <p:cNvPr id="10" name="Місце для вмісту 9">
            <a:extLst>
              <a:ext uri="{FF2B5EF4-FFF2-40B4-BE49-F238E27FC236}">
                <a16:creationId xmlns:a16="http://schemas.microsoft.com/office/drawing/2014/main" id="{77E3C15D-01F6-4DFE-8061-0DA0F83AD2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0"/>
          <a:stretch/>
        </p:blipFill>
        <p:spPr>
          <a:xfrm>
            <a:off x="389738" y="1410563"/>
            <a:ext cx="6282644" cy="4351338"/>
          </a:xfrm>
        </p:spPr>
      </p:pic>
      <p:pic>
        <p:nvPicPr>
          <p:cNvPr id="15" name="Місце для вмісту 121">
            <a:extLst>
              <a:ext uri="{FF2B5EF4-FFF2-40B4-BE49-F238E27FC236}">
                <a16:creationId xmlns:a16="http://schemas.microsoft.com/office/drawing/2014/main" id="{84D0C8C8-590F-4582-9331-2E72FBC991A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4"/>
          <a:stretch/>
        </p:blipFill>
        <p:spPr>
          <a:xfrm>
            <a:off x="2911637" y="3911206"/>
            <a:ext cx="5102882" cy="2784869"/>
          </a:xfrm>
          <a:prstGeom prst="rect">
            <a:avLst/>
          </a:prstGeom>
        </p:spPr>
      </p:pic>
      <p:pic>
        <p:nvPicPr>
          <p:cNvPr id="13" name="Місце для вмісту 117">
            <a:extLst>
              <a:ext uri="{FF2B5EF4-FFF2-40B4-BE49-F238E27FC236}">
                <a16:creationId xmlns:a16="http://schemas.microsoft.com/office/drawing/2014/main" id="{BED46013-7E48-41C3-89C7-899CC6C8E5B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0"/>
          <a:stretch/>
        </p:blipFill>
        <p:spPr>
          <a:xfrm>
            <a:off x="6770738" y="1386867"/>
            <a:ext cx="5102882" cy="3565679"/>
          </a:xfrm>
          <a:prstGeom prst="rect">
            <a:avLst/>
          </a:prstGeom>
        </p:spPr>
      </p:pic>
      <p:pic>
        <p:nvPicPr>
          <p:cNvPr id="16" name="Місце для вмісту 125">
            <a:extLst>
              <a:ext uri="{FF2B5EF4-FFF2-40B4-BE49-F238E27FC236}">
                <a16:creationId xmlns:a16="http://schemas.microsoft.com/office/drawing/2014/main" id="{D6A945E9-8323-451E-811D-09C1634B530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3" b="4534"/>
          <a:stretch/>
        </p:blipFill>
        <p:spPr>
          <a:xfrm>
            <a:off x="8014519" y="4743450"/>
            <a:ext cx="3859101" cy="195262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26FE348-CA2F-40D8-9B6D-CA2F56DFD50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1160"/>
          <a:stretch/>
        </p:blipFill>
        <p:spPr>
          <a:xfrm>
            <a:off x="8738" y="4449642"/>
            <a:ext cx="3209380" cy="240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2661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ісце для вмісту 8">
            <a:extLst>
              <a:ext uri="{FF2B5EF4-FFF2-40B4-BE49-F238E27FC236}">
                <a16:creationId xmlns:a16="http://schemas.microsoft.com/office/drawing/2014/main" id="{4429DAB1-4562-4348-B64A-AB633D4C9C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9526" y="-20045"/>
            <a:ext cx="9048227" cy="1453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 </a:t>
            </a:r>
            <a:r>
              <a:rPr lang="ru-RU" sz="5000" b="1" dirty="0">
                <a:solidFill>
                  <a:srgbClr val="FFFF00"/>
                </a:solidFill>
              </a:rPr>
              <a:t>🕊️ </a:t>
            </a:r>
            <a:r>
              <a:rPr lang="uk-UA" sz="5000" b="1" dirty="0">
                <a:solidFill>
                  <a:schemeClr val="bg1"/>
                </a:solidFill>
              </a:rPr>
              <a:t>Київ сьогодні</a:t>
            </a: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b="13042"/>
          <a:stretch/>
        </p:blipFill>
        <p:spPr>
          <a:xfrm>
            <a:off x="9526" y="5813621"/>
            <a:ext cx="2697061" cy="1024333"/>
          </a:xfrm>
          <a:prstGeom prst="rect">
            <a:avLst/>
          </a:prstGeom>
        </p:spPr>
      </p:pic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5082AB1E-A9E3-4088-81CE-2AC11DF223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78" y="1555326"/>
            <a:ext cx="6660343" cy="4351338"/>
          </a:xfrm>
        </p:spPr>
      </p:pic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5D994A31-273F-4751-8E76-AD80F5628FBD}"/>
              </a:ext>
            </a:extLst>
          </p:cNvPr>
          <p:cNvSpPr txBox="1">
            <a:spLocks/>
          </p:cNvSpPr>
          <p:nvPr/>
        </p:nvSpPr>
        <p:spPr>
          <a:xfrm>
            <a:off x="6972299" y="1290397"/>
            <a:ext cx="5210175" cy="4523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bg1"/>
                </a:solidFill>
              </a:rPr>
              <a:t>🔹</a:t>
            </a:r>
            <a:r>
              <a:rPr lang="uk-UA" sz="3200" b="1" dirty="0">
                <a:solidFill>
                  <a:schemeClr val="bg1"/>
                </a:solidFill>
              </a:rPr>
              <a:t>Місто є не лише адміністративним центром, а й втіленням сучасної української ідентичності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1400" b="1" dirty="0">
                <a:solidFill>
                  <a:schemeClr val="bg1"/>
                </a:solidFill>
              </a:rPr>
              <a:t> 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3200" b="1" dirty="0">
                <a:solidFill>
                  <a:schemeClr val="bg1"/>
                </a:solidFill>
              </a:rPr>
              <a:t>🔸Тут працює Президент, Верховна Рада, Кабінет Міністрів, розташовані головні університети, культурні та духовні установи.</a:t>
            </a: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890E66B3-AA3B-4CD8-A7DA-1AADE17A5DB3}"/>
              </a:ext>
            </a:extLst>
          </p:cNvPr>
          <p:cNvSpPr txBox="1">
            <a:spLocks/>
          </p:cNvSpPr>
          <p:nvPr/>
        </p:nvSpPr>
        <p:spPr>
          <a:xfrm>
            <a:off x="2716113" y="5813620"/>
            <a:ext cx="9497498" cy="1024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bg1"/>
                </a:solidFill>
              </a:rPr>
              <a:t>🔹</a:t>
            </a:r>
            <a:r>
              <a:rPr lang="uk-UA" sz="3200" b="1" dirty="0">
                <a:solidFill>
                  <a:schemeClr val="bg1"/>
                </a:solidFill>
              </a:rPr>
              <a:t>Київ – символ нескореності в умовах повномасштабної війни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3176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913BA619-81E3-4D48-BB37-7FD946C0BD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"/>
          <a:stretch/>
        </p:blipFill>
        <p:spPr>
          <a:xfrm>
            <a:off x="9079364" y="9525"/>
            <a:ext cx="3134247" cy="1172119"/>
          </a:xfrm>
          <a:prstGeom prst="rect">
            <a:avLst/>
          </a:prstGeom>
        </p:spPr>
      </p:pic>
      <p:pic>
        <p:nvPicPr>
          <p:cNvPr id="14" name="Місце для вмісту 13">
            <a:extLst>
              <a:ext uri="{FF2B5EF4-FFF2-40B4-BE49-F238E27FC236}">
                <a16:creationId xmlns:a16="http://schemas.microsoft.com/office/drawing/2014/main" id="{ADDDEA55-4621-4A09-BA63-D6C3391BDC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8" y="-20046"/>
            <a:ext cx="7667622" cy="5833783"/>
          </a:xfrm>
        </p:spPr>
      </p:pic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38456490-2657-43BF-9B0D-BA95E023EDEC}"/>
              </a:ext>
            </a:extLst>
          </p:cNvPr>
          <p:cNvSpPr txBox="1">
            <a:spLocks/>
          </p:cNvSpPr>
          <p:nvPr/>
        </p:nvSpPr>
        <p:spPr>
          <a:xfrm>
            <a:off x="7781925" y="1188393"/>
            <a:ext cx="4400548" cy="39551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b="1" dirty="0">
                <a:solidFill>
                  <a:schemeClr val="bg1"/>
                </a:solidFill>
              </a:rPr>
              <a:t>Ці міста - це не лише минуле.</a:t>
            </a:r>
          </a:p>
          <a:p>
            <a:r>
              <a:rPr lang="uk-UA" sz="1400" b="1" dirty="0">
                <a:solidFill>
                  <a:schemeClr val="bg1"/>
                </a:solidFill>
              </a:rPr>
              <a:t> </a:t>
            </a:r>
          </a:p>
          <a:p>
            <a:r>
              <a:rPr lang="uk-UA" sz="3200" b="1" dirty="0">
                <a:solidFill>
                  <a:schemeClr val="bg1"/>
                </a:solidFill>
              </a:rPr>
              <a:t>Це живе нагадування:</a:t>
            </a:r>
          </a:p>
          <a:p>
            <a:r>
              <a:rPr lang="uk-UA" sz="800" b="1" dirty="0">
                <a:solidFill>
                  <a:schemeClr val="bg1"/>
                </a:solidFill>
              </a:rPr>
              <a:t> </a:t>
            </a:r>
          </a:p>
          <a:p>
            <a:r>
              <a:rPr lang="uk-UA" sz="3200" b="1" dirty="0">
                <a:solidFill>
                  <a:srgbClr val="00B0F0"/>
                </a:solidFill>
              </a:rPr>
              <a:t>Україна була, є і буде.</a:t>
            </a:r>
          </a:p>
          <a:p>
            <a:r>
              <a:rPr lang="uk-UA" sz="3200" b="1" dirty="0">
                <a:solidFill>
                  <a:srgbClr val="00B0F0"/>
                </a:solidFill>
              </a:rPr>
              <a:t>Її дух не зламати,</a:t>
            </a:r>
          </a:p>
          <a:p>
            <a:r>
              <a:rPr lang="uk-UA" sz="3200" b="1" dirty="0">
                <a:solidFill>
                  <a:srgbClr val="FFFF00"/>
                </a:solidFill>
              </a:rPr>
              <a:t>її культуру - не стерти,</a:t>
            </a:r>
          </a:p>
          <a:p>
            <a:r>
              <a:rPr lang="uk-UA" sz="3200" b="1" dirty="0">
                <a:solidFill>
                  <a:srgbClr val="FFFF00"/>
                </a:solidFill>
              </a:rPr>
              <a:t>а її столицю - не забрати.</a:t>
            </a:r>
          </a:p>
        </p:txBody>
      </p:sp>
      <p:grpSp>
        <p:nvGrpSpPr>
          <p:cNvPr id="19" name="Группа 4">
            <a:extLst>
              <a:ext uri="{FF2B5EF4-FFF2-40B4-BE49-F238E27FC236}">
                <a16:creationId xmlns:a16="http://schemas.microsoft.com/office/drawing/2014/main" id="{1D89222C-1D21-42D3-BE1C-A33E2E8D95AF}"/>
              </a:ext>
            </a:extLst>
          </p:cNvPr>
          <p:cNvGrpSpPr/>
          <p:nvPr/>
        </p:nvGrpSpPr>
        <p:grpSpPr>
          <a:xfrm rot="5400000">
            <a:off x="4607654" y="3699021"/>
            <a:ext cx="1177955" cy="4961037"/>
            <a:chOff x="-1320997" y="1914901"/>
            <a:chExt cx="1177955" cy="4961037"/>
          </a:xfrm>
        </p:grpSpPr>
        <p:pic>
          <p:nvPicPr>
            <p:cNvPr id="20" name="Объект 4">
              <a:extLst>
                <a:ext uri="{FF2B5EF4-FFF2-40B4-BE49-F238E27FC236}">
                  <a16:creationId xmlns:a16="http://schemas.microsoft.com/office/drawing/2014/main" id="{6A5BDBD4-4CDE-465E-A56B-EA6C94C2B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2299144" y="4719838"/>
              <a:ext cx="3134247" cy="1177954"/>
            </a:xfrm>
            <a:prstGeom prst="rect">
              <a:avLst/>
            </a:prstGeom>
          </p:spPr>
        </p:pic>
        <p:pic>
          <p:nvPicPr>
            <p:cNvPr id="21" name="Объект 4">
              <a:extLst>
                <a:ext uri="{FF2B5EF4-FFF2-40B4-BE49-F238E27FC236}">
                  <a16:creationId xmlns:a16="http://schemas.microsoft.com/office/drawing/2014/main" id="{C36DFFD6-E982-42F9-93B7-23CF0DCEDC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896"/>
            <a:stretch/>
          </p:blipFill>
          <p:spPr>
            <a:xfrm rot="16200000">
              <a:off x="-1642581" y="2236486"/>
              <a:ext cx="1821123" cy="1177954"/>
            </a:xfrm>
            <a:prstGeom prst="rect">
              <a:avLst/>
            </a:prstGeom>
          </p:spPr>
        </p:pic>
      </p:grp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t="-1" b="-7440"/>
          <a:stretch/>
        </p:blipFill>
        <p:spPr>
          <a:xfrm>
            <a:off x="9526" y="5597311"/>
            <a:ext cx="2697061" cy="1265605"/>
          </a:xfrm>
          <a:prstGeom prst="rect">
            <a:avLst/>
          </a:prstGeom>
        </p:spPr>
      </p:pic>
      <p:pic>
        <p:nvPicPr>
          <p:cNvPr id="23" name="Объект 4">
            <a:extLst>
              <a:ext uri="{FF2B5EF4-FFF2-40B4-BE49-F238E27FC236}">
                <a16:creationId xmlns:a16="http://schemas.microsoft.com/office/drawing/2014/main" id="{4CCBB7D4-E643-40B8-8A01-B1A74C6C56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62" t="496"/>
          <a:stretch/>
        </p:blipFill>
        <p:spPr>
          <a:xfrm>
            <a:off x="7677150" y="-20047"/>
            <a:ext cx="1402214" cy="1172119"/>
          </a:xfrm>
          <a:prstGeom prst="rect">
            <a:avLst/>
          </a:prstGeom>
        </p:spPr>
      </p:pic>
      <p:grpSp>
        <p:nvGrpSpPr>
          <p:cNvPr id="13" name="Группа 4">
            <a:extLst>
              <a:ext uri="{FF2B5EF4-FFF2-40B4-BE49-F238E27FC236}">
                <a16:creationId xmlns:a16="http://schemas.microsoft.com/office/drawing/2014/main" id="{21DD01A0-3906-40CD-968B-B94EF1B57116}"/>
              </a:ext>
            </a:extLst>
          </p:cNvPr>
          <p:cNvGrpSpPr/>
          <p:nvPr/>
        </p:nvGrpSpPr>
        <p:grpSpPr>
          <a:xfrm rot="5400000">
            <a:off x="9179653" y="3803797"/>
            <a:ext cx="1177955" cy="4827685"/>
            <a:chOff x="-1320997" y="2048253"/>
            <a:chExt cx="1177955" cy="4827685"/>
          </a:xfrm>
        </p:grpSpPr>
        <p:pic>
          <p:nvPicPr>
            <p:cNvPr id="15" name="Объект 4">
              <a:extLst>
                <a:ext uri="{FF2B5EF4-FFF2-40B4-BE49-F238E27FC236}">
                  <a16:creationId xmlns:a16="http://schemas.microsoft.com/office/drawing/2014/main" id="{8C216310-F47D-476D-B1F7-F8C43DA01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2299144" y="4719838"/>
              <a:ext cx="3134247" cy="1177954"/>
            </a:xfrm>
            <a:prstGeom prst="rect">
              <a:avLst/>
            </a:prstGeom>
          </p:spPr>
        </p:pic>
        <p:pic>
          <p:nvPicPr>
            <p:cNvPr id="16" name="Объект 4">
              <a:extLst>
                <a:ext uri="{FF2B5EF4-FFF2-40B4-BE49-F238E27FC236}">
                  <a16:creationId xmlns:a16="http://schemas.microsoft.com/office/drawing/2014/main" id="{52B0891C-0E01-41E3-AAF5-330AC67ADD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151"/>
            <a:stretch/>
          </p:blipFill>
          <p:spPr>
            <a:xfrm rot="16200000">
              <a:off x="-1575904" y="2303161"/>
              <a:ext cx="1687770" cy="1177954"/>
            </a:xfrm>
            <a:prstGeom prst="rect">
              <a:avLst/>
            </a:prstGeom>
          </p:spPr>
        </p:pic>
      </p:grp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DF24C4C8-A041-4035-BF74-40C68606E9E4}"/>
              </a:ext>
            </a:extLst>
          </p:cNvPr>
          <p:cNvSpPr txBox="1">
            <a:spLocks/>
          </p:cNvSpPr>
          <p:nvPr/>
        </p:nvSpPr>
        <p:spPr>
          <a:xfrm>
            <a:off x="7677151" y="5813737"/>
            <a:ext cx="4505322" cy="1034737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800" b="1" dirty="0">
                <a:solidFill>
                  <a:schemeClr val="bg1"/>
                </a:solidFill>
              </a:rPr>
              <a:t>    Презентацію створила</a:t>
            </a:r>
          </a:p>
          <a:p>
            <a:r>
              <a:rPr lang="uk-UA" sz="2800" b="1" dirty="0">
                <a:solidFill>
                  <a:schemeClr val="bg1"/>
                </a:solidFill>
              </a:rPr>
              <a:t>    Наталя </a:t>
            </a:r>
            <a:r>
              <a:rPr lang="uk-UA" sz="2800" b="1" dirty="0" err="1">
                <a:solidFill>
                  <a:schemeClr val="bg1"/>
                </a:solidFill>
              </a:rPr>
              <a:t>Ломейко</a:t>
            </a:r>
            <a:r>
              <a:rPr lang="uk-UA" sz="28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82265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CA1B40A1-D64A-4AC5-B30C-6217AC4736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Объект 4">
            <a:extLst>
              <a:ext uri="{FF2B5EF4-FFF2-40B4-BE49-F238E27FC236}">
                <a16:creationId xmlns:a16="http://schemas.microsoft.com/office/drawing/2014/main" id="{81C45643-1955-4F89-81AB-2ED0E195C3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4"/>
          <a:stretch/>
        </p:blipFill>
        <p:spPr>
          <a:xfrm>
            <a:off x="-1" y="5660001"/>
            <a:ext cx="2593773" cy="1177954"/>
          </a:xfrm>
          <a:prstGeom prst="rect">
            <a:avLst/>
          </a:prstGeom>
        </p:spPr>
      </p:pic>
      <p:pic>
        <p:nvPicPr>
          <p:cNvPr id="15" name="Объект 4">
            <a:extLst>
              <a:ext uri="{FF2B5EF4-FFF2-40B4-BE49-F238E27FC236}">
                <a16:creationId xmlns:a16="http://schemas.microsoft.com/office/drawing/2014/main" id="{659C9D47-9B37-4CE2-BB40-4BA3007B3F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/>
          <a:stretch/>
        </p:blipFill>
        <p:spPr>
          <a:xfrm>
            <a:off x="9079364" y="0"/>
            <a:ext cx="3134247" cy="991144"/>
          </a:xfrm>
          <a:prstGeom prst="rect">
            <a:avLst/>
          </a:prstGeom>
        </p:spPr>
      </p:pic>
      <p:sp>
        <p:nvSpPr>
          <p:cNvPr id="10" name="Місце для вмісту 2">
            <a:extLst>
              <a:ext uri="{FF2B5EF4-FFF2-40B4-BE49-F238E27FC236}">
                <a16:creationId xmlns:a16="http://schemas.microsoft.com/office/drawing/2014/main" id="{017A1FE9-0772-4CCB-9C35-CEB80ABC458C}"/>
              </a:ext>
            </a:extLst>
          </p:cNvPr>
          <p:cNvSpPr txBox="1">
            <a:spLocks/>
          </p:cNvSpPr>
          <p:nvPr/>
        </p:nvSpPr>
        <p:spPr>
          <a:xfrm>
            <a:off x="2581276" y="5594401"/>
            <a:ext cx="9610724" cy="12635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i="1" dirty="0">
                <a:solidFill>
                  <a:schemeClr val="bg1"/>
                </a:solidFill>
              </a:rPr>
              <a:t>Цікаво: Київ у 1917 році</a:t>
            </a:r>
            <a:r>
              <a:rPr lang="uk-UA" i="1" dirty="0">
                <a:solidFill>
                  <a:schemeClr val="bg1"/>
                </a:solidFill>
              </a:rPr>
              <a:t> – це місто на перехресті імперій і революцій, де народжується нова Україна. Це час надій, конфліктів і великих зрушень</a:t>
            </a:r>
            <a:r>
              <a:rPr lang="ru-RU" i="1" dirty="0">
                <a:solidFill>
                  <a:schemeClr val="bg1"/>
                </a:solidFill>
              </a:rPr>
              <a:t>.</a:t>
            </a:r>
            <a:endParaRPr lang="uk-UA" i="1" dirty="0">
              <a:solidFill>
                <a:schemeClr val="bg1"/>
              </a:solidFill>
            </a:endParaRPr>
          </a:p>
        </p:txBody>
      </p:sp>
      <p:pic>
        <p:nvPicPr>
          <p:cNvPr id="16" name="Місце для вмісту 18">
            <a:extLst>
              <a:ext uri="{FF2B5EF4-FFF2-40B4-BE49-F238E27FC236}">
                <a16:creationId xmlns:a16="http://schemas.microsoft.com/office/drawing/2014/main" id="{43880D2D-B1E3-4F1C-9278-781180F5C0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09" y="341013"/>
            <a:ext cx="7793441" cy="4351338"/>
          </a:xfrm>
          <a:prstGeom prst="rect">
            <a:avLst/>
          </a:prstGeom>
        </p:spPr>
      </p:pic>
      <p:sp>
        <p:nvSpPr>
          <p:cNvPr id="19" name="Місце для вмісту 2">
            <a:extLst>
              <a:ext uri="{FF2B5EF4-FFF2-40B4-BE49-F238E27FC236}">
                <a16:creationId xmlns:a16="http://schemas.microsoft.com/office/drawing/2014/main" id="{B49CE07B-C0EF-497C-9AF3-B662C78AD1CF}"/>
              </a:ext>
            </a:extLst>
          </p:cNvPr>
          <p:cNvSpPr txBox="1">
            <a:spLocks/>
          </p:cNvSpPr>
          <p:nvPr/>
        </p:nvSpPr>
        <p:spPr>
          <a:xfrm>
            <a:off x="8138971" y="1168051"/>
            <a:ext cx="4074640" cy="4251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defPPr>
              <a:defRPr lang="uk-UA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Лише в 1917 році Київ знову став столицею УНР.</a:t>
            </a:r>
          </a:p>
          <a:p>
            <a:r>
              <a:rPr lang="uk-UA" dirty="0"/>
              <a:t>І, нарешті, з 1991 року – столиця незалежної України.</a:t>
            </a:r>
          </a:p>
        </p:txBody>
      </p:sp>
    </p:spTree>
    <p:extLst>
      <p:ext uri="{BB962C8B-B14F-4D97-AF65-F5344CB8AC3E}">
        <p14:creationId xmlns:p14="http://schemas.microsoft.com/office/powerpoint/2010/main" val="4169555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ісце для вмісту 8">
            <a:extLst>
              <a:ext uri="{FF2B5EF4-FFF2-40B4-BE49-F238E27FC236}">
                <a16:creationId xmlns:a16="http://schemas.microsoft.com/office/drawing/2014/main" id="{463D94A0-78BB-4669-B8A5-A353EDB1F9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93BD0B69-9219-4B1F-8B2E-F8EEF77A92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52" y="1302774"/>
            <a:ext cx="6531088" cy="4351338"/>
          </a:xfr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 r="31687"/>
          <a:stretch/>
        </p:blipFill>
        <p:spPr>
          <a:xfrm>
            <a:off x="10050915" y="0"/>
            <a:ext cx="2141086" cy="991144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4" t="1" b="8810"/>
          <a:stretch/>
        </p:blipFill>
        <p:spPr>
          <a:xfrm>
            <a:off x="-1" y="5783826"/>
            <a:ext cx="2593773" cy="107417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172764" y="110665"/>
            <a:ext cx="11114361" cy="10873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</a:rPr>
              <a:t>🏰 </a:t>
            </a:r>
            <a:r>
              <a:rPr lang="uk-UA" b="1" dirty="0">
                <a:solidFill>
                  <a:schemeClr val="bg1"/>
                </a:solidFill>
              </a:rPr>
              <a:t>Галич – столиця Галицько-Волинського князівства  1199-1206 рр.</a:t>
            </a:r>
            <a:r>
              <a:rPr lang="ru-RU" sz="50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3556A0D9-06F4-4E34-933A-8B3CBE65B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5004" y="1197999"/>
            <a:ext cx="5336996" cy="4351338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chemeClr val="bg1"/>
                </a:solidFill>
              </a:rPr>
              <a:t>Місто стало політичним, економічним і культурним центром Західної Русі</a:t>
            </a:r>
            <a:r>
              <a:rPr lang="ru-RU" b="1" dirty="0">
                <a:solidFill>
                  <a:schemeClr val="bg1"/>
                </a:solidFill>
              </a:rPr>
              <a:t>. </a:t>
            </a:r>
            <a:r>
              <a:rPr lang="uk-UA" b="1" dirty="0">
                <a:solidFill>
                  <a:schemeClr val="bg1"/>
                </a:solidFill>
              </a:rPr>
              <a:t>Наймогутніша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uk-UA" b="1" dirty="0">
                <a:solidFill>
                  <a:schemeClr val="bg1"/>
                </a:solidFill>
              </a:rPr>
              <a:t>твердиня</a:t>
            </a:r>
            <a:r>
              <a:rPr lang="ru-RU" b="1" dirty="0">
                <a:solidFill>
                  <a:schemeClr val="bg1"/>
                </a:solidFill>
              </a:rPr>
              <a:t> на </a:t>
            </a:r>
            <a:r>
              <a:rPr lang="uk-UA" b="1" dirty="0">
                <a:solidFill>
                  <a:schemeClr val="bg1"/>
                </a:solidFill>
              </a:rPr>
              <a:t>західних</a:t>
            </a:r>
            <a:r>
              <a:rPr lang="ru-RU" b="1" dirty="0">
                <a:solidFill>
                  <a:schemeClr val="bg1"/>
                </a:solidFill>
              </a:rPr>
              <a:t> руських землях.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18" name="Місце для вмісту 2">
            <a:extLst>
              <a:ext uri="{FF2B5EF4-FFF2-40B4-BE49-F238E27FC236}">
                <a16:creationId xmlns:a16="http://schemas.microsoft.com/office/drawing/2014/main" id="{3E7918E7-23F4-4373-BC35-8DC50B86900A}"/>
              </a:ext>
            </a:extLst>
          </p:cNvPr>
          <p:cNvSpPr txBox="1">
            <a:spLocks/>
          </p:cNvSpPr>
          <p:nvPr/>
        </p:nvSpPr>
        <p:spPr>
          <a:xfrm>
            <a:off x="4641448" y="5848350"/>
            <a:ext cx="7118430" cy="8027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i="1" dirty="0">
                <a:solidFill>
                  <a:schemeClr val="bg1"/>
                </a:solidFill>
              </a:rPr>
              <a:t>Національний заповідник «Давній Галич» </a:t>
            </a:r>
          </a:p>
          <a:p>
            <a:pPr algn="r"/>
            <a:r>
              <a:rPr lang="uk-UA" b="1" i="1" dirty="0">
                <a:solidFill>
                  <a:schemeClr val="bg1"/>
                </a:solidFill>
              </a:rPr>
              <a:t>Івано-Франківська обл.</a:t>
            </a:r>
            <a:endParaRPr lang="uk-UA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386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Місце для вмісту 8">
            <a:extLst>
              <a:ext uri="{FF2B5EF4-FFF2-40B4-BE49-F238E27FC236}">
                <a16:creationId xmlns:a16="http://schemas.microsoft.com/office/drawing/2014/main" id="{BBCC3EF3-88A6-46FB-8277-8003BE816F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/>
          <a:stretch/>
        </p:blipFill>
        <p:spPr>
          <a:xfrm>
            <a:off x="9079364" y="0"/>
            <a:ext cx="3134247" cy="991144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4"/>
          <a:stretch/>
        </p:blipFill>
        <p:spPr>
          <a:xfrm>
            <a:off x="-1" y="5660001"/>
            <a:ext cx="2593773" cy="117795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D7FF449-B75A-44AE-A287-D0656D1D4327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210675" cy="151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>
                <a:solidFill>
                  <a:schemeClr val="bg1"/>
                </a:solidFill>
              </a:rPr>
              <a:t>👑 </a:t>
            </a:r>
            <a:r>
              <a:rPr lang="uk-UA" sz="5000" b="1" dirty="0">
                <a:solidFill>
                  <a:schemeClr val="bg1"/>
                </a:solidFill>
              </a:rPr>
              <a:t>Львів</a:t>
            </a:r>
            <a:r>
              <a:rPr lang="ru-RU" sz="5000" b="1" dirty="0">
                <a:solidFill>
                  <a:schemeClr val="bg1"/>
                </a:solidFill>
              </a:rPr>
              <a:t> – культурна </a:t>
            </a:r>
            <a:r>
              <a:rPr lang="uk-UA" sz="5000" b="1" dirty="0">
                <a:solidFill>
                  <a:schemeClr val="bg1"/>
                </a:solidFill>
              </a:rPr>
              <a:t>столиця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14476"/>
            <a:ext cx="8248650" cy="3810000"/>
          </a:xfrm>
        </p:spPr>
        <p:txBody>
          <a:bodyPr>
            <a:noAutofit/>
          </a:bodyPr>
          <a:lstStyle/>
          <a:p>
            <a:r>
              <a:rPr lang="ru-RU" sz="3400" b="1" dirty="0">
                <a:solidFill>
                  <a:schemeClr val="bg1"/>
                </a:solidFill>
              </a:rPr>
              <a:t>🔹 </a:t>
            </a:r>
            <a:r>
              <a:rPr lang="uk-UA" sz="3400" b="1" dirty="0">
                <a:solidFill>
                  <a:schemeClr val="bg1"/>
                </a:solidFill>
              </a:rPr>
              <a:t>Заснований Данилом на честь сина Лева.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ru-RU" sz="3400" b="1" dirty="0">
                <a:solidFill>
                  <a:schemeClr val="bg1"/>
                </a:solidFill>
              </a:rPr>
              <a:t>1256 р. – </a:t>
            </a:r>
            <a:r>
              <a:rPr lang="uk-UA" sz="3400" b="1" dirty="0">
                <a:solidFill>
                  <a:schemeClr val="bg1"/>
                </a:solidFill>
              </a:rPr>
              <a:t>столиця</a:t>
            </a:r>
            <a:r>
              <a:rPr lang="ru-RU" sz="3400" b="1" dirty="0">
                <a:solidFill>
                  <a:schemeClr val="bg1"/>
                </a:solidFill>
              </a:rPr>
              <a:t> </a:t>
            </a:r>
            <a:r>
              <a:rPr lang="uk-UA" sz="3400" b="1" dirty="0">
                <a:solidFill>
                  <a:schemeClr val="bg1"/>
                </a:solidFill>
              </a:rPr>
              <a:t>Галицько-Волинського</a:t>
            </a:r>
            <a:r>
              <a:rPr lang="ru-RU" sz="3400" b="1" dirty="0">
                <a:solidFill>
                  <a:schemeClr val="bg1"/>
                </a:solidFill>
              </a:rPr>
              <a:t> </a:t>
            </a:r>
            <a:r>
              <a:rPr lang="uk-UA" sz="3400" b="1" dirty="0">
                <a:solidFill>
                  <a:schemeClr val="bg1"/>
                </a:solidFill>
              </a:rPr>
              <a:t>князівства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3400" b="1" dirty="0">
                <a:solidFill>
                  <a:schemeClr val="bg1"/>
                </a:solidFill>
              </a:rPr>
              <a:t>🔸 з 1340 року – під владою Польщі, згодом – у складі Австро-Угорщини.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1400" b="1" dirty="0">
                <a:solidFill>
                  <a:schemeClr val="bg1"/>
                </a:solidFill>
              </a:rPr>
              <a:t> </a:t>
            </a:r>
            <a:br>
              <a:rPr lang="uk-UA" sz="3800" b="1" dirty="0">
                <a:solidFill>
                  <a:schemeClr val="bg1"/>
                </a:solidFill>
              </a:rPr>
            </a:br>
            <a:r>
              <a:rPr lang="ru-RU" sz="3400" b="1" dirty="0">
                <a:solidFill>
                  <a:schemeClr val="bg1"/>
                </a:solidFill>
              </a:rPr>
              <a:t>🔹 </a:t>
            </a:r>
            <a:r>
              <a:rPr lang="uk-UA" sz="3400" b="1" dirty="0">
                <a:solidFill>
                  <a:schemeClr val="bg1"/>
                </a:solidFill>
              </a:rPr>
              <a:t>У 1918 році – столиця ЗУНР </a:t>
            </a:r>
            <a:br>
              <a:rPr lang="uk-UA" sz="3400" b="1" dirty="0">
                <a:solidFill>
                  <a:schemeClr val="bg1"/>
                </a:solidFill>
              </a:rPr>
            </a:br>
            <a:r>
              <a:rPr lang="uk-UA" sz="3400" b="1" dirty="0">
                <a:solidFill>
                  <a:schemeClr val="bg1"/>
                </a:solidFill>
              </a:rPr>
              <a:t>з 1945 – у складі Української СРСР</a:t>
            </a:r>
          </a:p>
        </p:txBody>
      </p:sp>
      <p:sp>
        <p:nvSpPr>
          <p:cNvPr id="11" name="Місце для вмісту 2">
            <a:extLst>
              <a:ext uri="{FF2B5EF4-FFF2-40B4-BE49-F238E27FC236}">
                <a16:creationId xmlns:a16="http://schemas.microsoft.com/office/drawing/2014/main" id="{D4292B13-1479-419E-AF81-CE9B87CA8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1324" y="5656785"/>
            <a:ext cx="9210675" cy="1181170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uk-UA" b="1" i="1" dirty="0">
                <a:solidFill>
                  <a:schemeClr val="bg1"/>
                </a:solidFill>
              </a:rPr>
              <a:t>Цікаво: У листопаді 1918 року у Львові відбулося Листопадове повстання – проголошення незалежності ЗУНР</a:t>
            </a:r>
            <a:r>
              <a:rPr lang="ru-RU" b="1" i="1" dirty="0">
                <a:solidFill>
                  <a:schemeClr val="bg1"/>
                </a:solidFill>
              </a:rPr>
              <a:t>.</a:t>
            </a:r>
            <a:endParaRPr lang="uk-UA" b="1" i="1" dirty="0">
              <a:solidFill>
                <a:schemeClr val="bg1"/>
              </a:solidFill>
            </a:endParaRPr>
          </a:p>
        </p:txBody>
      </p:sp>
      <p:pic>
        <p:nvPicPr>
          <p:cNvPr id="9" name="Місце для вмісту 4">
            <a:extLst>
              <a:ext uri="{FF2B5EF4-FFF2-40B4-BE49-F238E27FC236}">
                <a16:creationId xmlns:a16="http://schemas.microsoft.com/office/drawing/2014/main" id="{9E678BBA-503C-4D5B-B66B-2D4FFC9691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676" y="1201215"/>
            <a:ext cx="321999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14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Місце для вмісту 8">
            <a:extLst>
              <a:ext uri="{FF2B5EF4-FFF2-40B4-BE49-F238E27FC236}">
                <a16:creationId xmlns:a16="http://schemas.microsoft.com/office/drawing/2014/main" id="{DBDD8245-1911-4512-89B5-DBAF556A3F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0675" y="4515960"/>
            <a:ext cx="10601324" cy="2342039"/>
          </a:xfrm>
        </p:spPr>
        <p:txBody>
          <a:bodyPr>
            <a:noAutofit/>
          </a:bodyPr>
          <a:lstStyle/>
          <a:p>
            <a:r>
              <a:rPr lang="uk-UA" b="1" dirty="0">
                <a:solidFill>
                  <a:schemeClr val="bg1"/>
                </a:solidFill>
              </a:rPr>
              <a:t>Народний дім у Львові відіграв ключову роль у проголошенні незалежності Західноукраїнської Народної Республіки</a:t>
            </a:r>
          </a:p>
        </p:txBody>
      </p:sp>
      <p:pic>
        <p:nvPicPr>
          <p:cNvPr id="23" name="Місце для вмісту 12">
            <a:extLst>
              <a:ext uri="{FF2B5EF4-FFF2-40B4-BE49-F238E27FC236}">
                <a16:creationId xmlns:a16="http://schemas.microsoft.com/office/drawing/2014/main" id="{F61CFA79-3FE7-4249-9375-5B49003996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194" y="164622"/>
            <a:ext cx="6520208" cy="4351338"/>
          </a:xfrm>
          <a:prstGeom prst="rect">
            <a:avLst/>
          </a:prstGeom>
        </p:spPr>
      </p:pic>
      <p:pic>
        <p:nvPicPr>
          <p:cNvPr id="26" name="Місце для вмісту 16">
            <a:extLst>
              <a:ext uri="{FF2B5EF4-FFF2-40B4-BE49-F238E27FC236}">
                <a16:creationId xmlns:a16="http://schemas.microsoft.com/office/drawing/2014/main" id="{59B64E63-AE50-4435-87A9-D1345FFBAF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693" y="164622"/>
            <a:ext cx="3222709" cy="4351338"/>
          </a:xfrm>
        </p:spPr>
      </p:pic>
      <p:grpSp>
        <p:nvGrpSpPr>
          <p:cNvPr id="27" name="Группа 4">
            <a:extLst>
              <a:ext uri="{FF2B5EF4-FFF2-40B4-BE49-F238E27FC236}">
                <a16:creationId xmlns:a16="http://schemas.microsoft.com/office/drawing/2014/main" id="{9B256178-AC1E-42C6-A4C8-791573A68B47}"/>
              </a:ext>
            </a:extLst>
          </p:cNvPr>
          <p:cNvGrpSpPr/>
          <p:nvPr/>
        </p:nvGrpSpPr>
        <p:grpSpPr>
          <a:xfrm>
            <a:off x="0" y="-2"/>
            <a:ext cx="1177955" cy="6858001"/>
            <a:chOff x="-1320997" y="17937"/>
            <a:chExt cx="1177955" cy="6858001"/>
          </a:xfrm>
        </p:grpSpPr>
        <p:pic>
          <p:nvPicPr>
            <p:cNvPr id="28" name="Объект 4">
              <a:extLst>
                <a:ext uri="{FF2B5EF4-FFF2-40B4-BE49-F238E27FC236}">
                  <a16:creationId xmlns:a16="http://schemas.microsoft.com/office/drawing/2014/main" id="{AECCE6A8-D003-422E-B469-62D8BDD8DF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2299144" y="4719838"/>
              <a:ext cx="3134247" cy="1177954"/>
            </a:xfrm>
            <a:prstGeom prst="rect">
              <a:avLst/>
            </a:prstGeom>
          </p:spPr>
        </p:pic>
        <p:pic>
          <p:nvPicPr>
            <p:cNvPr id="29" name="Объект 4">
              <a:extLst>
                <a:ext uri="{FF2B5EF4-FFF2-40B4-BE49-F238E27FC236}">
                  <a16:creationId xmlns:a16="http://schemas.microsoft.com/office/drawing/2014/main" id="{D941CEE4-CD37-4357-90C3-AB951184DB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2299143" y="1579924"/>
              <a:ext cx="3134247" cy="1177954"/>
            </a:xfrm>
            <a:prstGeom prst="rect">
              <a:avLst/>
            </a:prstGeom>
          </p:spPr>
        </p:pic>
        <p:pic>
          <p:nvPicPr>
            <p:cNvPr id="30" name="Объект 4">
              <a:extLst>
                <a:ext uri="{FF2B5EF4-FFF2-40B4-BE49-F238E27FC236}">
                  <a16:creationId xmlns:a16="http://schemas.microsoft.com/office/drawing/2014/main" id="{5129A04E-F954-49DE-A27B-50E1349F4C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" r="80060"/>
            <a:stretch/>
          </p:blipFill>
          <p:spPr>
            <a:xfrm rot="16200000">
              <a:off x="-1042364" y="-260696"/>
              <a:ext cx="620687" cy="11779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2368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8">
            <a:extLst>
              <a:ext uri="{FF2B5EF4-FFF2-40B4-BE49-F238E27FC236}">
                <a16:creationId xmlns:a16="http://schemas.microsoft.com/office/drawing/2014/main" id="{67F19030-23A3-4DE3-8579-0F89CEDAB0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r="10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150EF8-A400-4912-B8D5-5E2E9593E2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9"/>
          <a:stretch/>
        </p:blipFill>
        <p:spPr>
          <a:xfrm>
            <a:off x="9079364" y="0"/>
            <a:ext cx="3134247" cy="991144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7A462220-FB56-42C7-AFB2-8563A087E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4"/>
          <a:stretch/>
        </p:blipFill>
        <p:spPr>
          <a:xfrm>
            <a:off x="-1" y="5660001"/>
            <a:ext cx="2593773" cy="1177954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0BA8892-0797-4D9A-B99F-4757A32F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2275" y="1181645"/>
            <a:ext cx="5313347" cy="3765360"/>
          </a:xfrm>
        </p:spPr>
        <p:txBody>
          <a:bodyPr>
            <a:noAutofit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</a:rPr>
              <a:t>У 2009 році Львів офіційно отримав звання Культурної столиці України</a:t>
            </a:r>
          </a:p>
        </p:txBody>
      </p:sp>
      <p:pic>
        <p:nvPicPr>
          <p:cNvPr id="17" name="Місце для вмісту 16">
            <a:extLst>
              <a:ext uri="{FF2B5EF4-FFF2-40B4-BE49-F238E27FC236}">
                <a16:creationId xmlns:a16="http://schemas.microsoft.com/office/drawing/2014/main" id="{15804602-20AE-4C54-9C12-B17EC15AB0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8" y="369332"/>
            <a:ext cx="6464560" cy="4701498"/>
          </a:xfrm>
        </p:spPr>
      </p:pic>
      <p:sp>
        <p:nvSpPr>
          <p:cNvPr id="18" name="Місце для вмісту 2">
            <a:extLst>
              <a:ext uri="{FF2B5EF4-FFF2-40B4-BE49-F238E27FC236}">
                <a16:creationId xmlns:a16="http://schemas.microsoft.com/office/drawing/2014/main" id="{68CA9E3D-B7F5-4059-8524-B3D8A84AFE50}"/>
              </a:ext>
            </a:extLst>
          </p:cNvPr>
          <p:cNvSpPr txBox="1">
            <a:spLocks/>
          </p:cNvSpPr>
          <p:nvPr/>
        </p:nvSpPr>
        <p:spPr>
          <a:xfrm>
            <a:off x="2981324" y="5545156"/>
            <a:ext cx="9210675" cy="11811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i="1" dirty="0">
                <a:solidFill>
                  <a:schemeClr val="bg1"/>
                </a:solidFill>
              </a:rPr>
              <a:t>Історичний центр Львова занесено до списку Світової спадщини ЮНЕСКО. У місті розташована найбільша кількість пам'яток архітектури в Україні</a:t>
            </a:r>
            <a:r>
              <a:rPr lang="ru-RU" b="1" i="1" dirty="0">
                <a:solidFill>
                  <a:schemeClr val="bg1"/>
                </a:solidFill>
              </a:rPr>
              <a:t>.</a:t>
            </a:r>
            <a:endParaRPr lang="uk-UA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6456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5919</TotalTime>
  <Words>1435</Words>
  <Application>Microsoft Office PowerPoint</Application>
  <PresentationFormat>Широкий екран</PresentationFormat>
  <Paragraphs>148</Paragraphs>
  <Slides>42</Slides>
  <Notes>35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42</vt:i4>
      </vt:variant>
    </vt:vector>
  </HeadingPairs>
  <TitlesOfParts>
    <vt:vector size="46" baseType="lpstr">
      <vt:lpstr>Arial</vt:lpstr>
      <vt:lpstr>Calibri</vt:lpstr>
      <vt:lpstr>Calibri Light</vt:lpstr>
      <vt:lpstr>Тема Office</vt:lpstr>
      <vt:lpstr>Столиці України.   Подорож крізь історію</vt:lpstr>
      <vt:lpstr>Презентація PowerPoint</vt:lpstr>
      <vt:lpstr>«Київ – Мати міст руських» - говорив князь Олег</vt:lpstr>
      <vt:lpstr>Презентація PowerPoint</vt:lpstr>
      <vt:lpstr>Презентація PowerPoint</vt:lpstr>
      <vt:lpstr>Місто стало політичним, економічним і культурним центром Західної Русі. Наймогутніша твердиня на західних руських землях.</vt:lpstr>
      <vt:lpstr>🔹 Заснований Данилом на честь сина Лева. 1256 р. – столиця Галицько-Волинського князівства 🔸 з 1340 року – під владою Польщі, згодом – у складі Австро-Угорщини.   🔹 У 1918 році – столиця ЗУНР  з 1945 – у складі Української СРСР</vt:lpstr>
      <vt:lpstr>Народний дім у Львові відіграв ключову роль у проголошенні незалежності Західноукраїнської Народної Республіки</vt:lpstr>
      <vt:lpstr>У 2009 році Львів офіційно отримав звання Культурної столиці України</vt:lpstr>
      <vt:lpstr>Перлина архітектури та культури не лише Львова, а й усієї України.</vt:lpstr>
      <vt:lpstr>Цей палац – витончена пам’ятка у стилі французького бароко, що вражає розкішшю та елегантністю</vt:lpstr>
      <vt:lpstr>Храм Свв. Ольги і Єлизавети</vt:lpstr>
      <vt:lpstr> 🔹 У місті працювала Державна канцелярія, Державний секретаріат (уряд) та Президент Євген Петрушевич.</vt:lpstr>
      <vt:lpstr>🔹Грудень 1918 року – вперше уряд УНР тимчасово переїхав до Вінниці.   🔸2 лютого - 6 березня 1919 року – найважливіший період, коли місто стало центром політичного життя УНР.   🔹Травень - червень 1920 року – третій раз, коли Вінниця виконувала функції столиці.</vt:lpstr>
      <vt:lpstr>Одна з найвідоміших і найстаріших споруд із багатою історією</vt:lpstr>
      <vt:lpstr>Це унікальний меморіальний комплекс у Вінниці, присвячений видатному хірургу, анатому, педагогу та громадському діячу.​</vt:lpstr>
      <vt:lpstr>🔹8 листопада 1918 року в Ясіні проголосили Гуцульську Республіку – незалежну державу гуцулів, яка прагнула об’єднання з ЗУНР і Великою Україною.</vt:lpstr>
      <vt:lpstr>🔹У цій будівлі працював уряд республіки, включаючи Гуцульську Народну Раду - аналог парламенту.   🔸Саме тут приймалися ключові рішення про самоврядування, захист територій і союз із ЗУНР.</vt:lpstr>
      <vt:lpstr>🔹15 березня 1939 року в будівлі народного дому в Хусті Сейм Карпатської України проголосив незалежність.   🔸Президентом став Августин Волошин.   🔹 Було прийнято назву держави – Карпатська Україна, офіційною мовою визначено українську, а гербом – тризуб.</vt:lpstr>
      <vt:lpstr>Чигирин – місто, обране Богданом Хмельницьким під час Національно-визвольної війни як центр нової козацької держави.</vt:lpstr>
      <vt:lpstr>У 1669 році Батурин став головною гетьманською резиденцією та осередком політичних лідерів Лівобережної України: Дем’яна Ігнатовича, Івана Самойловича, Івана Мазепи, Пилипа  Орлика, Кирила Розумовського.</vt:lpstr>
      <vt:lpstr>Будинок Кочубея – одна з небагатьох пам’яток гетьманських часів, що зберіглася в Батурині.</vt:lpstr>
      <vt:lpstr>Палац – видатна пам'ятка доби класицизму XVIII ст., зведений для останнього гетьмана. Відновлений і відкритий для гостей у 2009 р.</vt:lpstr>
      <vt:lpstr>Презентація PowerPoint</vt:lpstr>
      <vt:lpstr>🔹Київська брама була не лише оборонною спорудою, а й своєрідною митницею – пунктом перевірки паспортів подорожніх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ТДАТУ</dc:creator>
  <cp:lastModifiedBy>ТДАТУ</cp:lastModifiedBy>
  <cp:revision>152</cp:revision>
  <dcterms:created xsi:type="dcterms:W3CDTF">2025-04-11T11:10:51Z</dcterms:created>
  <dcterms:modified xsi:type="dcterms:W3CDTF">2025-04-23T11:24:08Z</dcterms:modified>
</cp:coreProperties>
</file>