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9" r:id="rId3"/>
    <p:sldId id="258" r:id="rId4"/>
    <p:sldId id="260" r:id="rId5"/>
    <p:sldId id="261" r:id="rId6"/>
    <p:sldId id="262" r:id="rId7"/>
    <p:sldId id="264" r:id="rId8"/>
    <p:sldId id="267" r:id="rId9"/>
    <p:sldId id="263" r:id="rId10"/>
    <p:sldId id="266" r:id="rId11"/>
    <p:sldId id="256" r:id="rId12"/>
    <p:sldId id="269" r:id="rId13"/>
    <p:sldId id="270" r:id="rId1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00CC"/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3" autoAdjust="0"/>
    <p:restoredTop sz="94660"/>
  </p:normalViewPr>
  <p:slideViewPr>
    <p:cSldViewPr snapToGrid="0">
      <p:cViewPr varScale="1">
        <p:scale>
          <a:sx n="86" d="100"/>
          <a:sy n="86" d="100"/>
        </p:scale>
        <p:origin x="-2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640AD-2664-4E56-95E0-15181FAFDE6D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5EDEA-41F0-49C1-91C0-E693274EC3B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761328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D5EDEA-41F0-49C1-91C0-E693274EC3BF}" type="slidenum">
              <a:rPr lang="x-none" smtClean="0"/>
              <a:pPr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574861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D5EDEA-41F0-49C1-91C0-E693274EC3BF}" type="slidenum">
              <a:rPr lang="x-none" smtClean="0"/>
              <a:pPr/>
              <a:t>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505929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D5EDEA-41F0-49C1-91C0-E693274EC3BF}" type="slidenum">
              <a:rPr lang="x-none" smtClean="0"/>
              <a:pPr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298518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D5EDEA-41F0-49C1-91C0-E693274EC3BF}" type="slidenum">
              <a:rPr lang="x-none" smtClean="0"/>
              <a:pPr/>
              <a:t>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26071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D5EDEA-41F0-49C1-91C0-E693274EC3BF}" type="slidenum">
              <a:rPr lang="x-none" smtClean="0"/>
              <a:pPr/>
              <a:t>12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866589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55598F-1503-4712-9A77-FA5E6C4233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BCC0A0D-C302-44CB-947E-52D069178C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78F567D-4F20-41AB-8982-84915A9E1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5527940-FEB5-4EE8-979C-4E7A32A4C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E277EAF-0CC6-4AF6-8523-A4FF6ACE5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4136639331"/>
      </p:ext>
    </p:extLst>
  </p:cSld>
  <p:clrMapOvr>
    <a:masterClrMapping/>
  </p:clrMapOvr>
  <p:transition spd="med" advTm="10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6ECDD0-A338-47E2-A62C-52815358B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3138D97-5364-459B-B1AE-E466FB670B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51EF524-3C61-490F-87AA-8CF2D8A85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A844D7-63A9-45FB-A0C7-A78F86E27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A4BC5C4-6404-492A-983E-924A369CE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971967151"/>
      </p:ext>
    </p:extLst>
  </p:cSld>
  <p:clrMapOvr>
    <a:masterClrMapping/>
  </p:clrMapOvr>
  <p:transition spd="med" advTm="10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AB2E8AE0-5209-4DAB-9B3F-3222EC9598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5351E53-2B19-48CD-809F-160C867216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EC2245C-84EB-4354-9A98-B33630AC1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B3567E2-F772-4C2B-849A-3F63C5DC7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3119E14-0FF5-4494-83CF-0DAB4FAE8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453761199"/>
      </p:ext>
    </p:extLst>
  </p:cSld>
  <p:clrMapOvr>
    <a:masterClrMapping/>
  </p:clrMapOvr>
  <p:transition spd="med" advTm="10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E536FC-03AC-4D7D-9FB4-64402E780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56B9863-0F55-4467-998B-5C7ED37FB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6C7762F-237F-4762-BD13-54862FD05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4147188-3D34-4BC1-99CE-E1A5467BE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35B217-182E-4F03-8BA0-CE27A3A73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094575524"/>
      </p:ext>
    </p:extLst>
  </p:cSld>
  <p:clrMapOvr>
    <a:masterClrMapping/>
  </p:clrMapOvr>
  <p:transition spd="med" advTm="1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C24053-1C74-4C56-92DF-766DA9271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CB1EAC6-54A8-41A6-8793-CA7DEDA1F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DDC0211-FB9B-4917-982D-9B2CCF4BE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DF9CB74-AC6B-4233-9007-797391286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8AF9B7E-4A50-4941-BC8D-D61E020AE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64352355"/>
      </p:ext>
    </p:extLst>
  </p:cSld>
  <p:clrMapOvr>
    <a:masterClrMapping/>
  </p:clrMapOvr>
  <p:transition spd="med" advTm="10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06F9C3-CBAA-4B17-B40C-F3A395ACB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6A5AA41-6BB3-443E-A014-BA4091A750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7C62FF7-C924-45DB-B0B1-B8DC13247F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56611B2-F57E-46D7-8C0E-FBF9A7582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75E1591-FB1E-47F6-A5A1-1D36B6896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F758AE9-9CA3-415C-B2D3-F17E8ADA6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696290021"/>
      </p:ext>
    </p:extLst>
  </p:cSld>
  <p:clrMapOvr>
    <a:masterClrMapping/>
  </p:clrMapOvr>
  <p:transition spd="med" advTm="10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878FD0-1D38-4681-BA4A-A110B6187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8D49E00-16D2-4938-878B-F655E5B843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6789E7B-7A54-412B-B646-F9B6B9468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88B5576-2CD6-4FF6-B596-927D46307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A1D23C9B-22F2-4BF9-9365-F3F3326855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6D12E0E-3D0B-4738-B847-A1CC11F68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155CEC3-5924-4DFA-A682-0E94294B9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D4018772-AC92-4429-B2AC-F9FEB97BC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078450562"/>
      </p:ext>
    </p:extLst>
  </p:cSld>
  <p:clrMapOvr>
    <a:masterClrMapping/>
  </p:clrMapOvr>
  <p:transition spd="med" advTm="10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987A36-4592-4C3B-BC7B-D2C2E325D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A28434E-5EDC-46D0-A430-BFFB9DEF1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32A810F-0E1B-42C5-9B6C-D3CD779B5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02BDB9F-0A25-4318-91FC-C3F25880B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879652585"/>
      </p:ext>
    </p:extLst>
  </p:cSld>
  <p:clrMapOvr>
    <a:masterClrMapping/>
  </p:clrMapOvr>
  <p:transition spd="med" advTm="10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344BAD2-1904-4632-B475-F81BB139A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2EE9B03-A17C-4BDC-8FBD-9BC67CE7B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21BB760-DE4D-47D9-BEAE-9FE258D96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011976368"/>
      </p:ext>
    </p:extLst>
  </p:cSld>
  <p:clrMapOvr>
    <a:masterClrMapping/>
  </p:clrMapOvr>
  <p:transition spd="med" advTm="10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C82384-88DD-4ADD-BE75-0E030CC61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8E6D739-E911-4CBB-ABAF-2C8B33AE5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D9C8D63-6A81-4963-952D-577C51BED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7A61D46-5074-442F-A58B-DF3FE92AF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F27BCFA-00AF-41C8-92D3-20675F71E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CF9232D-F348-4324-BCA8-0385B9432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259577955"/>
      </p:ext>
    </p:extLst>
  </p:cSld>
  <p:clrMapOvr>
    <a:masterClrMapping/>
  </p:clrMapOvr>
  <p:transition spd="med" advTm="10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92117E-9F16-48E6-BF83-E9E8C415F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DAEBF53-4159-4C9D-9ACD-0E192CC61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BAF131D-8931-4ABE-9407-5D6E3F948C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829E7C5-8FDB-4034-983D-D5709EED6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B7E6B35-E4E9-40CE-901A-2ED737CBB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BD27A9-13AE-464F-A0C2-A69DD8542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03160212"/>
      </p:ext>
    </p:extLst>
  </p:cSld>
  <p:clrMapOvr>
    <a:masterClrMapping/>
  </p:clrMapOvr>
  <p:transition spd="med" advTm="10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07E1AB-6D10-41E4-9471-452E9ED20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9C9BE81-E55A-4918-9EF3-0833CBD89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9BD042-5C8D-4206-88B9-734C97CDD8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0CC58-5709-41E3-AAE5-B36EB8D5B55B}" type="datetimeFigureOut">
              <a:rPr lang="x-none" smtClean="0"/>
              <a:pPr/>
              <a:t>09.02.2020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7808657-8EB5-41E3-B0A7-8491F9189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A4F3301-E28E-4B0C-895C-D976362E42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CCFCD-5361-40E1-B824-C04573820B6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209549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10000">
    <p:dissolv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microsoft.com/office/2007/relationships/hdphoto" Target="../media/hdphoto9.wdp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0.wdp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microsoft.com/office/2007/relationships/hdphoto" Target="../media/hdphoto4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5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microsoft.com/office/2007/relationships/hdphoto" Target="../media/hdphoto7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4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>
            <a:extLst>
              <a:ext uri="{FF2B5EF4-FFF2-40B4-BE49-F238E27FC236}">
                <a16:creationId xmlns:a16="http://schemas.microsoft.com/office/drawing/2014/main" xmlns="" id="{59E2B932-EF8B-48DA-A6E2-F1AF7A8CA5B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9196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2E2DD5-7B92-4F03-A588-3E44AC28B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795302">
            <a:off x="6330926" y="1769999"/>
            <a:ext cx="3041953" cy="3793677"/>
          </a:xfrm>
        </p:spPr>
        <p:txBody>
          <a:bodyPr>
            <a:normAutofit/>
          </a:bodyPr>
          <a:lstStyle/>
          <a:p>
            <a:r>
              <a:rPr lang="uk-UA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З нагоди </a:t>
            </a:r>
            <a:r>
              <a:rPr lang="uk-UA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Міжнародного дня </a:t>
            </a:r>
            <a:r>
              <a:rPr lang="uk-UA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жінок і дівчат у </a:t>
            </a:r>
            <a:r>
              <a:rPr lang="uk-UA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науці вітаємо всіх дослідниць ТДАТУ  зі святом.</a:t>
            </a:r>
            <a:br>
              <a:rPr lang="uk-UA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Особливі вітання жінкам-ювіляркам 2020року!  Ви зруйнували гендерні стереотипи  і гідно представляєте природничі, технічні, інженерні та економічні науки!</a:t>
            </a:r>
            <a:br>
              <a:rPr lang="uk-UA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Наші вам вітання!</a:t>
            </a:r>
            <a:endParaRPr lang="uk-UA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9321" y="4638100"/>
            <a:ext cx="5916058" cy="1927951"/>
          </a:xfrm>
          <a:prstGeom prst="round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6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ВОНИ ЦЕ ЗДОБУЛИ!</a:t>
            </a:r>
            <a:endParaRPr lang="uk-UA" sz="60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095305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6DB2F3F4-576F-4A21-849D-284C7A835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45713"/>
          <a:stretch/>
        </p:blipFill>
        <p:spPr>
          <a:xfrm>
            <a:off x="5515429" y="0"/>
            <a:ext cx="6676571" cy="687052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CBFFFC-06B7-4ED7-A183-65287DCF0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873639">
            <a:off x="6178486" y="1937324"/>
            <a:ext cx="3195724" cy="3869535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uk-UA" sz="2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1982 році закінчила Кримський сільськогосподарський інститут ім. М.І. Калініна, за фахом - вчений агроном.</a:t>
            </a:r>
            <a:br>
              <a:rPr lang="uk-UA" sz="2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Кандидатську дисертацію захистила у 1992 році.</a:t>
            </a:r>
            <a:br>
              <a:rPr lang="uk-UA" sz="2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Досвід наукової та викладацької діяльності: в ТДАТУ  працює з 2004 р. </a:t>
            </a:r>
            <a:r>
              <a:rPr lang="uk-UA" sz="21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 на посаді </a:t>
            </a:r>
            <a:r>
              <a:rPr lang="uk-UA" sz="2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асистента, а з </a:t>
            </a:r>
            <a:r>
              <a:rPr lang="uk-UA" sz="21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</a:t>
            </a:r>
            <a:br>
              <a:rPr lang="uk-UA" sz="21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1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року -  на посаді               </a:t>
            </a:r>
            <a:r>
              <a:rPr lang="ru-RU" sz="2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доцента. </a:t>
            </a:r>
            <a:r>
              <a:rPr lang="uk-UA" sz="2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1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sz="21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4A13DE5-77AC-4F34-9AF0-BE024DA99C4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75401" y="205666"/>
            <a:ext cx="2357559" cy="35363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D89A7D0F-0D37-4FCF-89C8-A7455CC76436}"/>
              </a:ext>
            </a:extLst>
          </p:cNvPr>
          <p:cNvSpPr/>
          <p:nvPr/>
        </p:nvSpPr>
        <p:spPr>
          <a:xfrm>
            <a:off x="8194962" y="5110990"/>
            <a:ext cx="3779520" cy="1519311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ТОЛСТОЛІК </a:t>
            </a:r>
          </a:p>
          <a:p>
            <a:pPr algn="ctr"/>
            <a:r>
              <a:rPr lang="uk-UA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ЛЮДМИЛА МИКОЛАЇВНА</a:t>
            </a:r>
          </a:p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кандидат сільськогосподарських наук, доцент</a:t>
            </a:r>
            <a:endParaRPr lang="x-none" sz="20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BB336E7-D619-47DE-8F29-0D2F1FBD87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594891">
            <a:off x="3542039" y="119068"/>
            <a:ext cx="3024814" cy="437542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A1C9CCB-E0ED-4A5A-A603-C10523C58D08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9808" y="205666"/>
            <a:ext cx="2135461" cy="30218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EC59111-4609-45FB-A801-82C0533153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1171" y="1803962"/>
            <a:ext cx="2335928" cy="325007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00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D874F147-A4E8-4F1E-86B9-63EF7C579487}"/>
              </a:ext>
            </a:extLst>
          </p:cNvPr>
          <p:cNvSpPr/>
          <p:nvPr/>
        </p:nvSpPr>
        <p:spPr>
          <a:xfrm>
            <a:off x="271205" y="4870622"/>
            <a:ext cx="5497057" cy="178171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16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Караєв</a:t>
            </a:r>
            <a:r>
              <a:rPr lang="uk-UA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 Г. Черешневий сад - новітнє у теорії та практиці / О. Г. </a:t>
            </a:r>
            <a:r>
              <a:rPr lang="uk-UA" sz="16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Караєв</a:t>
            </a:r>
            <a:r>
              <a:rPr lang="uk-UA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М.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Толстолік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uk-UA" sz="16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Овощи</a:t>
            </a:r>
            <a:r>
              <a:rPr lang="uk-UA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uk-UA" sz="16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фрукты</a:t>
            </a:r>
            <a:r>
              <a:rPr lang="uk-UA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- 2019. - N 7. - С. 12-15.</a:t>
            </a:r>
          </a:p>
          <a:p>
            <a:endParaRPr lang="uk-UA" sz="8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6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Караєв</a:t>
            </a:r>
            <a:r>
              <a:rPr lang="uk-UA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 Г. Якість продукції </a:t>
            </a:r>
            <a:r>
              <a:rPr lang="uk-UA" sz="16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розсадництва</a:t>
            </a:r>
            <a:r>
              <a:rPr lang="uk-UA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плодових культур : монографія / О. Г. </a:t>
            </a:r>
            <a:r>
              <a:rPr lang="uk-UA" sz="16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Караєв</a:t>
            </a:r>
            <a:r>
              <a:rPr lang="uk-UA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М. </a:t>
            </a:r>
            <a:r>
              <a:rPr lang="uk-UA" sz="16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Толстолік</a:t>
            </a:r>
            <a:r>
              <a:rPr lang="uk-UA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Мелітополь, 2019 . – 152 с</a:t>
            </a:r>
            <a:r>
              <a:rPr lang="uk-UA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7813413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42EEC05-15D4-444C-923F-9EB53A5126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5945" r="2"/>
          <a:stretch/>
        </p:blipFill>
        <p:spPr>
          <a:xfrm>
            <a:off x="5373858" y="0"/>
            <a:ext cx="6818142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FC0C656-B306-4A6C-A99D-DE81177EEE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056467">
            <a:off x="6175383" y="1744519"/>
            <a:ext cx="3047153" cy="4017536"/>
          </a:xfrm>
        </p:spPr>
        <p:txBody>
          <a:bodyPr>
            <a:normAutofit/>
          </a:bodyPr>
          <a:lstStyle/>
          <a:p>
            <a:pPr algn="l"/>
            <a:r>
              <a:rPr lang="uk-UA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2001 році закінчила економічний факультет</a:t>
            </a:r>
            <a:b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Таврійської державної агротехнічної академії.                           </a:t>
            </a:r>
            <a:b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У 2006 році захистила </a:t>
            </a:r>
            <a:b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дисертацію кандидата  економічних наук в Дніпропетровському ДАУ.</a:t>
            </a:r>
            <a:b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Присуджена наукова ступень доктора філософії: </a:t>
            </a:r>
            <a:r>
              <a:rPr lang="en-US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 to diploma</a:t>
            </a:r>
            <a:br>
              <a:rPr lang="en-US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ДК № 038439 (</a:t>
            </a:r>
            <a:r>
              <a:rPr lang="en-US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the diploma it is invalid) </a:t>
            </a: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US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March 2007.</a:t>
            </a: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x-none" sz="1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ECB45F0-8B9D-498D-8508-8F4DD0A994A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59594" y="136773"/>
            <a:ext cx="3132406" cy="301485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D27E145-9C23-4DEF-B7BC-DBC466D43077}"/>
              </a:ext>
            </a:extLst>
          </p:cNvPr>
          <p:cNvSpPr/>
          <p:nvPr/>
        </p:nvSpPr>
        <p:spPr>
          <a:xfrm>
            <a:off x="7669328" y="5317895"/>
            <a:ext cx="4111053" cy="135739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ШЕВЧУК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ОЛЕНА ЮРІЇВНА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кандидат </a:t>
            </a:r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економічних </a:t>
            </a:r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наук, доцент 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32E6982-F835-437A-9A8B-2BA12F61F6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4327" y="259854"/>
            <a:ext cx="2624644" cy="3594920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6E6BC088-2FCE-426A-A65E-3C5CC96ACCB6}"/>
              </a:ext>
            </a:extLst>
          </p:cNvPr>
          <p:cNvSpPr/>
          <p:nvPr/>
        </p:nvSpPr>
        <p:spPr>
          <a:xfrm>
            <a:off x="411619" y="4175390"/>
            <a:ext cx="5321267" cy="2609722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Шевчук О. Ю. 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Менеджмент в схемах :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О. Ю. Шевчук ; ТДАТУ. -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Видавничий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будинок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ММД, 2009. - 186 с.</a:t>
            </a:r>
          </a:p>
          <a:p>
            <a:endParaRPr lang="ru-RU" sz="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x-none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Шевчук О. Ю.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Прийняття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управлінських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рішень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застосуванням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"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мозкового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штурму" при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викладанні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маркетингових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дисциплин / О. Ю. Шевчук //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практичні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менеджменту :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колективна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монографія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ред.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 В.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Синяєва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С. А. Нестеренко. -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2019. - С. 200-207. </a:t>
            </a:r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FCFA51A-0877-49D5-A4C3-983C5CFE44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02732" y="-60763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2777292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620A8987-2D91-4DD8-B44D-4FCEC1AB1B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l="45595" t="375" b="-375"/>
          <a:stretch/>
        </p:blipFill>
        <p:spPr>
          <a:xfrm>
            <a:off x="5558971" y="89956"/>
            <a:ext cx="6633029" cy="688379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6797D1-1AFD-409D-BAD6-3D26DF1CE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886546">
            <a:off x="6303778" y="1667618"/>
            <a:ext cx="3177847" cy="3728468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Закінчила з відзнакою факультет механізації сільського господарства Мелітопольський інститут механізації сільського господарства в 1983 році.</a:t>
            </a:r>
            <a:b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З  2012 по 2019 заступник декана факультету ІКТ з виховної роботи.</a:t>
            </a:r>
            <a:b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Авторка двох навчальних посібників, наукових публікацій у фахових виданнях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5329550-46AB-4D7D-823D-1D3F1892550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3950" y="235634"/>
            <a:ext cx="2470798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8A6F1616-9A71-4431-8923-94A5895D5E17}"/>
              </a:ext>
            </a:extLst>
          </p:cNvPr>
          <p:cNvSpPr/>
          <p:nvPr/>
        </p:nvSpPr>
        <p:spPr>
          <a:xfrm>
            <a:off x="8595360" y="5429891"/>
            <a:ext cx="3403955" cy="1192475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Антонова Галина Володимирівна</a:t>
            </a:r>
          </a:p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старший викладач</a:t>
            </a:r>
            <a:r>
              <a:rPr lang="uk-UA" sz="2000" dirty="0"/>
              <a:t>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3C97AAE-0386-4123-B970-ADDDE6988F7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36033" t="17831" r="36871" b="13008"/>
          <a:stretch/>
        </p:blipFill>
        <p:spPr>
          <a:xfrm>
            <a:off x="309489" y="237301"/>
            <a:ext cx="2560320" cy="3674225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8AEF8F8C-1B91-4A59-BC96-38B00B98E556}"/>
              </a:ext>
            </a:extLst>
          </p:cNvPr>
          <p:cNvSpPr/>
          <p:nvPr/>
        </p:nvSpPr>
        <p:spPr>
          <a:xfrm>
            <a:off x="192685" y="4234375"/>
            <a:ext cx="5173601" cy="2386324"/>
          </a:xfrm>
          <a:prstGeom prst="roundRect">
            <a:avLst>
              <a:gd name="adj" fmla="val 9593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uk-UA" sz="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Антонова Г. В.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Прикладна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механіка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        Г. В. Антонова, Л. Ю. Бондаренко, О. О. Вершков ; ТДАТУ. –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2019. – 204 с.</a:t>
            </a:r>
            <a:endParaRPr lang="uk-UA" sz="15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Setting Ground Dimension-Type Series-Tillage Fertilizing, Sowing Complexes for Growing Grain Crops / V. </a:t>
            </a:r>
            <a:r>
              <a:rPr lang="en-US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Serbiy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V. </a:t>
            </a:r>
            <a:r>
              <a:rPr lang="en-US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Diuzhaiev</a:t>
            </a:r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Antonova</a:t>
            </a:r>
            <a:r>
              <a:rPr lang="ru-RU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[and etc.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// </a:t>
            </a:r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Modern Development Paths of Agricultural Production. Trends and Innovations : Conference proceedings / </a:t>
            </a:r>
            <a:r>
              <a:rPr lang="en-US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Tavria</a:t>
            </a:r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State Agrotechnological University. - [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м.], 2019. - Ч. 1. - С. 199-216. </a:t>
            </a:r>
            <a:endParaRPr lang="x-none" sz="15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35A5601-7166-463E-88C9-96B4BB5600DC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32156" y="179913"/>
            <a:ext cx="3724979" cy="487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2722688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D1D84223-3208-4CBC-B783-B8016BB526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89233D-5869-416C-8626-F843B86E3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2209">
            <a:off x="6180779" y="1560763"/>
            <a:ext cx="3358160" cy="4456328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Міжнародний день жінок і дівчат у науці – свято, яке спонукає до багатьох думок. І, на щастя, більшість з цих думок є позитивними, які вселяють надію в завтрашній день. Щиро вітаємо всіх жінок, які обрали для себе непростий, але неймовірний цікавий, захоплюючий та наповнений шлях, адже тільки зреалізувавши всі свої задатки, зможемо по-справжньому відчути себе щасливими людьми. Бажаємо всім жінкам-дослідницям ТДАТУ наснаги, терпіння, сил, задоволення від роботи та багато нових наукових відкриттів і досягнень!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83856" y="6004192"/>
            <a:ext cx="5927075" cy="627962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  <a:latin typeface="Bookman Old Style" pitchFamily="18" charset="0"/>
              </a:rPr>
              <a:t>З ПОВАГОЮ, НАУКОВА БІБЛІОТЕКА ТДАТУ</a:t>
            </a:r>
            <a:endParaRPr lang="ru-RU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0739975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08F9A31D-511E-4412-ABF9-F2E4B25E5B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80"/>
          <a:stretch/>
        </p:blipFill>
        <p:spPr>
          <a:xfrm>
            <a:off x="357333" y="273806"/>
            <a:ext cx="2225595" cy="3142015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9F0B651-9977-4892-A244-876AA2CA0F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6976" y="2172756"/>
            <a:ext cx="2035019" cy="2872968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A150833-2F94-453E-86FB-15D2BBECD7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6349" t="-976" r="1" b="976"/>
          <a:stretch/>
        </p:blipFill>
        <p:spPr>
          <a:xfrm>
            <a:off x="5584434" y="0"/>
            <a:ext cx="6541112" cy="683164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69116E-FF29-4A09-AE46-284991141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991046" flipH="1">
            <a:off x="6157261" y="1785061"/>
            <a:ext cx="3205599" cy="40274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       </a:t>
            </a:r>
            <a:b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   В 2014 році захистила дисертацію доктора економічних  наук .</a:t>
            </a:r>
            <a:b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    Авторка 3 одноосібних та 2 колективних монографій.</a:t>
            </a:r>
            <a:b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     У своєму науковому доробку має більше ста п'ятдесяти публікацій. </a:t>
            </a:r>
            <a:b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 Публікується в  наукових фахових та науково-</a:t>
            </a:r>
            <a:b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практичних  </a:t>
            </a:r>
            <a:b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виданнях </a:t>
            </a:r>
            <a:br>
              <a:rPr lang="uk-UA" sz="1700" i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endParaRPr lang="x-none" sz="17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A7292218-2A3F-4372-92DF-DD2DFD47DC23}"/>
              </a:ext>
            </a:extLst>
          </p:cNvPr>
          <p:cNvSpPr/>
          <p:nvPr/>
        </p:nvSpPr>
        <p:spPr>
          <a:xfrm>
            <a:off x="7313492" y="4953186"/>
            <a:ext cx="4459459" cy="1555186"/>
          </a:xfrm>
          <a:prstGeom prst="roundRect">
            <a:avLst>
              <a:gd name="adj" fmla="val 31441"/>
            </a:avLst>
          </a:prstGeom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800" b="1" strike="sngStrike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uk-UA" sz="23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НЕСТЕРЕНКО </a:t>
            </a:r>
          </a:p>
          <a:p>
            <a:pPr algn="ctr"/>
            <a:r>
              <a:rPr lang="uk-UA" sz="23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СВІТЛАНА АНАТОЛІЇВНА</a:t>
            </a:r>
          </a:p>
          <a:p>
            <a:pPr algn="ctr"/>
            <a:r>
              <a:rPr lang="uk-UA" sz="23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доктор економічних наук, </a:t>
            </a:r>
            <a:r>
              <a:rPr lang="uk-UA" sz="23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професор  </a:t>
            </a:r>
            <a:endParaRPr lang="uk-UA" sz="23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endParaRPr lang="x-none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E81BA708-54C6-4F64-B8F5-A303CB8A7E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9966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23093" y="168735"/>
            <a:ext cx="2902453" cy="31282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01E5BF84-BD65-4631-8412-2F5E7480D8C7}"/>
              </a:ext>
            </a:extLst>
          </p:cNvPr>
          <p:cNvSpPr/>
          <p:nvPr/>
        </p:nvSpPr>
        <p:spPr>
          <a:xfrm>
            <a:off x="167726" y="4643648"/>
            <a:ext cx="5198592" cy="2115156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Нестеренко С. А.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Конкурентоспроможність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сільськогосподарських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 :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монографія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С. А. Нестеренко. - К., 2012. - 483 с.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Нестеренко С. А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С. А. Нестеренко, І. В.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Агєєва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Н. В.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Сурженко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</a:t>
            </a:r>
            <a:r>
              <a:rPr lang="ru-RU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Люкс, 2017. - 304 с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x-non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A3E7FC4-B529-4803-9EFF-7A2A0E74BE6B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45659" y="459676"/>
            <a:ext cx="3572207" cy="357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4995909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97CFF4A-D536-4F3E-AC3E-C8345D0393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5577"/>
          <a:stretch/>
        </p:blipFill>
        <p:spPr>
          <a:xfrm>
            <a:off x="5556738" y="0"/>
            <a:ext cx="6635262" cy="6891961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82E16F4-11C1-4F40-9FC6-0FB038E27A27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1082232">
            <a:off x="6151324" y="1959906"/>
            <a:ext cx="3339590" cy="4011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 </a:t>
            </a:r>
            <a:endParaRPr lang="uk-UA" sz="2400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 </a:t>
            </a:r>
            <a:r>
              <a:rPr lang="en-US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</a:t>
            </a:r>
            <a: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В 2013 році захистила дисертацію доктора технічних наук.</a:t>
            </a:r>
          </a:p>
          <a:p>
            <a:pPr marL="0" indent="0">
              <a:buNone/>
            </a:pPr>
            <a:r>
              <a:rPr lang="ru-RU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</a:t>
            </a:r>
            <a:r>
              <a:rPr lang="en-US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 </a:t>
            </a:r>
            <a: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Авторка монографії, навчальних посібників</a:t>
            </a:r>
            <a:r>
              <a:rPr lang="en-US" sz="18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</a:t>
            </a:r>
            <a:r>
              <a:rPr lang="uk-UA" sz="18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 має</a:t>
            </a:r>
            <a:r>
              <a:rPr lang="en-US" sz="1800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більше ста наукових публікацій.</a:t>
            </a:r>
          </a:p>
          <a:p>
            <a:pPr marL="0" indent="0">
              <a:buNone/>
            </a:pPr>
            <a: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</a:t>
            </a:r>
            <a:r>
              <a:rPr lang="en-US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  </a:t>
            </a:r>
            <a: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Наукові статті індексуються в міжнародній базі цитувань                          </a:t>
            </a:r>
            <a:r>
              <a:rPr lang="en-US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 Scopus</a:t>
            </a:r>
            <a: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FCD5C81-2A75-4070-90D0-13DA65F472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59094" y="191294"/>
            <a:ext cx="2867025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69F012CF-777E-4595-88EE-E1A18AE2A91B}"/>
              </a:ext>
            </a:extLst>
          </p:cNvPr>
          <p:cNvSpPr/>
          <p:nvPr/>
        </p:nvSpPr>
        <p:spPr>
          <a:xfrm>
            <a:off x="7216726" y="5146052"/>
            <a:ext cx="4642339" cy="1447592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3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Волошина </a:t>
            </a:r>
          </a:p>
          <a:p>
            <a:pPr algn="ctr"/>
            <a:r>
              <a:rPr lang="uk-UA" sz="23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Анжела Анатоліївна</a:t>
            </a:r>
          </a:p>
          <a:p>
            <a:pPr algn="ctr"/>
            <a:r>
              <a:rPr lang="uk-UA" sz="23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доктор технічних наук, </a:t>
            </a:r>
            <a:r>
              <a:rPr lang="uk-UA" sz="23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професор</a:t>
            </a:r>
            <a:endParaRPr lang="uk-UA" sz="23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CECF450-E59D-4760-8725-495BF04F75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469" y="264356"/>
            <a:ext cx="2390153" cy="3273822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4228979-C811-4505-9651-22C8E1AAA26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47" t="-252" r="1055" b="252"/>
          <a:stretch/>
        </p:blipFill>
        <p:spPr>
          <a:xfrm>
            <a:off x="2095762" y="1809069"/>
            <a:ext cx="2237088" cy="3033858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DD817DE1-F8BD-4798-9FAD-C3B1BA89B1B1}"/>
              </a:ext>
            </a:extLst>
          </p:cNvPr>
          <p:cNvSpPr/>
          <p:nvPr/>
        </p:nvSpPr>
        <p:spPr>
          <a:xfrm>
            <a:off x="292884" y="4712677"/>
            <a:ext cx="5115857" cy="1983545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Панченко А. И. Планетарно-роторные гидромоторы: расчет и проектирование : монография / А. И. Панченко,                 </a:t>
            </a:r>
            <a:r>
              <a:rPr lang="ru-RU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А. Волошина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Мелитополь : Люкс, 2016. - 236 с.  </a:t>
            </a:r>
          </a:p>
          <a:p>
            <a:r>
              <a:rPr lang="ru-RU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Волошина А. А.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трактори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сільськогосподарського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Трактори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СНД :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А. А. Волошина, А. І. Панченко. -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Люкс, 2018. - 176 с. : фото, табл.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C72B7C92-12C6-494C-8CF1-20785FF43337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26976" y="161778"/>
            <a:ext cx="3022842" cy="452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1642636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AF6E529-1D2A-4336-AA14-4620313C20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489" y="326236"/>
            <a:ext cx="2265267" cy="3102764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2F707F6-BABC-4139-BC30-245DCFBA7D9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1346" t="8595" r="27192" b="7671"/>
          <a:stretch/>
        </p:blipFill>
        <p:spPr>
          <a:xfrm>
            <a:off x="2120807" y="2163787"/>
            <a:ext cx="2766103" cy="25304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109202E3-762C-48B8-BA7D-BA3F43ABD2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 cstate="print"/>
          <a:srcRect l="45934"/>
          <a:stretch/>
        </p:blipFill>
        <p:spPr>
          <a:xfrm>
            <a:off x="5660570" y="0"/>
            <a:ext cx="6662727" cy="687441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09E2FF-C120-45E4-9BC9-90D61EC6C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858603">
            <a:off x="6229891" y="1696748"/>
            <a:ext cx="3236077" cy="4000017"/>
          </a:xfrm>
        </p:spPr>
        <p:txBody>
          <a:bodyPr>
            <a:normAutofit/>
          </a:bodyPr>
          <a:lstStyle/>
          <a:p>
            <a:r>
              <a:rPr lang="ru-RU" sz="1800" i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    </a:t>
            </a:r>
            <a:br>
              <a:rPr lang="ru-RU" sz="1800" i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sz="1800" i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   </a:t>
            </a:r>
            <a: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 2017 році захистила докторську  дисертацію за темою «Наукові основи зберігання плодових овочів з використанням обробки біологічно активними речовинами».</a:t>
            </a:r>
            <a:b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 Авторка навчальних посібників з харчових технологій.</a:t>
            </a:r>
            <a:b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Переможниця міського конкурсу «Жінка року»     у номінації «Жінка  -вчений».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D2C76D3-226A-45B7-871D-729DEF7F64AA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32005" y="326236"/>
            <a:ext cx="2791293" cy="4003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49BDDBFA-B6FE-4CCF-A578-75295C251E7A}"/>
              </a:ext>
            </a:extLst>
          </p:cNvPr>
          <p:cNvSpPr/>
          <p:nvPr/>
        </p:nvSpPr>
        <p:spPr>
          <a:xfrm>
            <a:off x="8067649" y="5499125"/>
            <a:ext cx="4124351" cy="1211163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ПРІСС ОЛЕСЯ ПЕТРІВНА</a:t>
            </a:r>
          </a:p>
          <a:p>
            <a:pPr algn="ctr"/>
            <a:r>
              <a:rPr lang="uk-UA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доктор </a:t>
            </a:r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технічних наук, </a:t>
            </a:r>
            <a:r>
              <a:rPr lang="uk-UA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професор</a:t>
            </a:r>
            <a:endParaRPr lang="x-none" sz="20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94DED9AC-5AAD-4F93-90F4-CAA52045DFD6}"/>
              </a:ext>
            </a:extLst>
          </p:cNvPr>
          <p:cNvSpPr/>
          <p:nvPr/>
        </p:nvSpPr>
        <p:spPr>
          <a:xfrm>
            <a:off x="217673" y="4192172"/>
            <a:ext cx="5311600" cy="2339592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uk-UA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Priss</a:t>
            </a:r>
            <a:r>
              <a:rPr lang="en-US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O., </a:t>
            </a:r>
            <a:r>
              <a:rPr lang="en-US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Zhukova</a:t>
            </a:r>
            <a:r>
              <a:rPr lang="en-US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V. </a:t>
            </a:r>
            <a:r>
              <a:rPr 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Optimum concentration of exogenous antioxidants for the storage of zucchini fruit. Journal of Chemistry and Technologies: scientific edition Journal, 2019, 27(1), p.</a:t>
            </a:r>
            <a: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40-47. </a:t>
            </a:r>
            <a:r>
              <a:rPr 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DOI: 10.15421/081904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x-none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Технологічні</a:t>
            </a:r>
            <a:r>
              <a:rPr lang="x-none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</a:t>
            </a:r>
            <a:r>
              <a:rPr lang="x-none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сировини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рекомендовано МОН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x-none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 П. </a:t>
            </a:r>
            <a:r>
              <a:rPr lang="x-none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Прісс</a:t>
            </a:r>
            <a:r>
              <a:rPr lang="x-none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[та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.]. - Херсон :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Олді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-плюс, 2014. - 224 с</a:t>
            </a:r>
          </a:p>
          <a:p>
            <a:endParaRPr lang="x-non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FED10DE8-6768-4123-AF20-4E80FE6C57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100000" l="308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51112" y="326236"/>
            <a:ext cx="3095625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5849259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667E28B-3499-4120-90DC-74B1393F2C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047" y="309489"/>
            <a:ext cx="2627612" cy="3643533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610C013-1AB8-4C91-9422-DF5A33FEC4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9307" t="30748" r="31638" b="21170"/>
          <a:stretch/>
        </p:blipFill>
        <p:spPr>
          <a:xfrm>
            <a:off x="1351771" y="2577566"/>
            <a:ext cx="3349776" cy="24881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4AA84C1A-BB4C-4232-8522-00E7B119F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/>
          <a:srcRect l="45833"/>
          <a:stretch/>
        </p:blipFill>
        <p:spPr>
          <a:xfrm>
            <a:off x="5588000" y="-7035"/>
            <a:ext cx="6604000" cy="686503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91E551-5C3E-4735-A494-CD3DB6A5D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18600">
            <a:off x="6244302" y="1781086"/>
            <a:ext cx="3467828" cy="3743516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Bookman Old Style" panose="02050604050505020204" pitchFamily="18" charset="0"/>
              </a:rPr>
              <a:t/>
            </a:r>
            <a:br>
              <a:rPr lang="ru-RU" sz="1800" dirty="0">
                <a:latin typeface="Bookman Old Style" panose="02050604050505020204" pitchFamily="18" charset="0"/>
              </a:rPr>
            </a:br>
            <a:r>
              <a:rPr lang="ru-RU" sz="1800" dirty="0">
                <a:latin typeface="Bookman Old Style" panose="02050604050505020204" pitchFamily="18" charset="0"/>
              </a:rPr>
              <a:t>        </a:t>
            </a: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Вчене звання доктора технічних наук отримала у 2018 році. </a:t>
            </a:r>
            <a:b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uk-UA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Професорка </a:t>
            </a: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кафедри харчових технологій та готельно-ресторанної справи. Загальний науково-педагогічний стаж 26 років.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Авторка навчальних посібників, методичних рекомендацій, наукових </a:t>
            </a:r>
            <a:b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статей</a:t>
            </a:r>
            <a:endParaRPr lang="x-none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9296F0E-D0E0-4DBB-BD7D-D5A243A453F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678572" y="130414"/>
            <a:ext cx="2257817" cy="32985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0AA9F287-07CA-4B19-A1C7-9CFB4CE798F3}"/>
              </a:ext>
            </a:extLst>
          </p:cNvPr>
          <p:cNvSpPr/>
          <p:nvPr/>
        </p:nvSpPr>
        <p:spPr>
          <a:xfrm>
            <a:off x="8092783" y="5276157"/>
            <a:ext cx="3742006" cy="1451429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СЕРДЮК</a:t>
            </a:r>
          </a:p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МАРИНА ЄГОРІВНА </a:t>
            </a:r>
            <a:r>
              <a:rPr lang="uk-UA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доктор </a:t>
            </a:r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технічних наук, </a:t>
            </a:r>
            <a:r>
              <a:rPr lang="uk-UA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професор</a:t>
            </a:r>
            <a:endParaRPr lang="x-none" sz="20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E76733E-9F18-4C1C-BF39-40F569C549CA}"/>
              </a:ext>
            </a:extLst>
          </p:cNvPr>
          <p:cNvSpPr/>
          <p:nvPr/>
        </p:nvSpPr>
        <p:spPr>
          <a:xfrm>
            <a:off x="399047" y="4779212"/>
            <a:ext cx="5416128" cy="1948374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Біохімія плодів та овочів : </a:t>
            </a:r>
            <a:r>
              <a:rPr lang="uk-UA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посібник / В. В. </a:t>
            </a:r>
            <a:r>
              <a:rPr lang="uk-UA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Євлаш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[та ін.] ; ТДАТУ, ХДУХТ. - Мелітополь : Люкс, 2019. - 208 с. : </a:t>
            </a:r>
            <a:r>
              <a:rPr lang="uk-UA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іл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sz="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Dzyuba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Telezhenko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Kalugina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en-US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Kozonova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</a:t>
            </a:r>
            <a:r>
              <a:rPr lang="en-US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Serdyuk</a:t>
            </a:r>
            <a:r>
              <a:rPr lang="uk-UA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</a:t>
            </a:r>
            <a:r>
              <a:rPr lang="uk-UA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Determining biological value and quality indicators of beverages of the drink-breakfast type</a:t>
            </a:r>
            <a:r>
              <a:rPr lang="uk-UA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Eastern-</a:t>
            </a:r>
            <a:r>
              <a:rPr lang="uk-UA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15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uropean</a:t>
            </a:r>
            <a:r>
              <a:rPr lang="en-US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journal of enterprise technologies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2018, 6(11), р. 6-14</a:t>
            </a:r>
            <a:r>
              <a:rPr 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x-none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0AB622E-3F6C-4430-8181-64BCC6038E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18330" y="526983"/>
            <a:ext cx="3103610" cy="310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8998178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2A139FD9-6C7E-48EC-928D-C773DCCFCA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l="46120"/>
          <a:stretch/>
        </p:blipFill>
        <p:spPr>
          <a:xfrm>
            <a:off x="5626981" y="0"/>
            <a:ext cx="656501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1D6D1C-380A-42CD-8154-3452222F8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903575">
            <a:off x="6193171" y="1790010"/>
            <a:ext cx="3210639" cy="3722098"/>
          </a:xfrm>
        </p:spPr>
        <p:txBody>
          <a:bodyPr>
            <a:normAutofit fontScale="90000"/>
          </a:bodyPr>
          <a:lstStyle/>
          <a:p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2001 році захистила </a:t>
            </a:r>
            <a:b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дисертацію у спеціалізованій</a:t>
            </a:r>
            <a:b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вченій раді Дніпро-петровського ДАУ та  отримала науковий ступінь кандидата економічних наук. Була завідувачкою кафедри «Аналіз і контролінг» (з 2002 р. по 2009 роки).</a:t>
            </a:r>
            <a:b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Авторка колективних монографій, методичних</a:t>
            </a:r>
            <a:b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рекомендацій,</a:t>
            </a:r>
            <a:b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 статей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6D27E0A-B828-418A-ABFA-1F8C6E3CDDE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02152" y="18267"/>
            <a:ext cx="3189848" cy="31898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66D60E69-9835-4C74-95E9-CE25FE568BBC}"/>
              </a:ext>
            </a:extLst>
          </p:cNvPr>
          <p:cNvSpPr/>
          <p:nvPr/>
        </p:nvSpPr>
        <p:spPr>
          <a:xfrm>
            <a:off x="7646609" y="5113341"/>
            <a:ext cx="4389120" cy="1582881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ВОРОНЯНСЬКА </a:t>
            </a:r>
          </a:p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ОЛЕНА ВЛАДІЛЕНІВНА</a:t>
            </a:r>
          </a:p>
          <a:p>
            <a:pPr algn="ctr"/>
            <a:r>
              <a:rPr lang="uk-UA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кандидат економічних </a:t>
            </a:r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наук, доцент, </a:t>
            </a:r>
            <a:r>
              <a:rPr lang="uk-UA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Почесний професор  </a:t>
            </a:r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ТДАТУ</a:t>
            </a:r>
            <a:endParaRPr lang="x-none" sz="20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AFBFAC4-33C3-4A1A-AB4C-E8ED50371A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9558" y="653794"/>
            <a:ext cx="2698816" cy="3729577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DCA6540-9243-48E3-8AEA-A111EA996F6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07242" y="761034"/>
            <a:ext cx="6419850" cy="4743450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831A4A73-8788-41C0-AD64-6E99E3BA34B0}"/>
              </a:ext>
            </a:extLst>
          </p:cNvPr>
          <p:cNvSpPr/>
          <p:nvPr/>
        </p:nvSpPr>
        <p:spPr>
          <a:xfrm>
            <a:off x="399184" y="5113341"/>
            <a:ext cx="4862133" cy="1582881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1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Стан та перспективи розвитку галузей сільськогосподарського виробництва Запорізької області : </a:t>
            </a:r>
            <a:r>
              <a:rPr lang="uk-UA" sz="17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</a:t>
            </a:r>
            <a:r>
              <a:rPr lang="uk-UA" sz="1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монографія </a:t>
            </a:r>
            <a:r>
              <a:rPr lang="uk-UA" sz="1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О. В. </a:t>
            </a:r>
            <a:r>
              <a:rPr lang="uk-UA" sz="17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Воронянська</a:t>
            </a:r>
            <a:r>
              <a:rPr lang="uk-UA" sz="1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[та ін.] ; ТДАТУ. - Мелітополь : Видавничий будинок ММД, 2011. - 126 с. : табл.</a:t>
            </a:r>
            <a:endParaRPr lang="x-none" sz="17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115291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D07F90F-CB03-4EE0-B1B7-FBAD28EB97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5554" t="23040" r="33654" b="5825"/>
          <a:stretch/>
        </p:blipFill>
        <p:spPr>
          <a:xfrm>
            <a:off x="534572" y="215319"/>
            <a:ext cx="2236763" cy="29051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7B29654-CE33-4158-8214-AA16008499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34962" t="14343" r="36071" b="14650"/>
          <a:stretch/>
        </p:blipFill>
        <p:spPr>
          <a:xfrm>
            <a:off x="1776137" y="2450636"/>
            <a:ext cx="2898666" cy="39949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1F3BD163-B70E-4569-AA6E-B97410E10C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 cstate="print"/>
          <a:srcRect l="46037"/>
          <a:stretch/>
        </p:blipFill>
        <p:spPr>
          <a:xfrm>
            <a:off x="5718628" y="0"/>
            <a:ext cx="6703143" cy="690254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90B506-114E-4FBE-8ADB-7CB8E85BE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881077">
            <a:off x="6346107" y="1935502"/>
            <a:ext cx="3271233" cy="3687982"/>
          </a:xfrm>
        </p:spPr>
        <p:txBody>
          <a:bodyPr>
            <a:normAutofit/>
          </a:bodyPr>
          <a:lstStyle/>
          <a:p>
            <a:r>
              <a:rPr lang="uk-UA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sz="19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1977 році закінчила  Мелітопольський педагогічний інститут. Працювала в НІІ зрошуваного садівництва.</a:t>
            </a:r>
            <a:br>
              <a:rPr lang="uk-UA" sz="19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9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У 1995 році </a:t>
            </a:r>
            <a:r>
              <a:rPr lang="uk-UA" sz="19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захистила дисертацію кандидата сільськогосподарських наук у </a:t>
            </a:r>
            <a:r>
              <a:rPr lang="uk-UA" sz="19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Мічуринському</a:t>
            </a:r>
            <a:r>
              <a:rPr lang="uk-UA" sz="19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9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НІІ</a:t>
            </a:r>
            <a:r>
              <a:rPr lang="uk-UA" sz="19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садівництва.</a:t>
            </a:r>
            <a:br>
              <a:rPr lang="uk-UA" sz="19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9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3 1998 році працює у Таврійському ДАТУ</a:t>
            </a:r>
            <a:r>
              <a:rPr lang="uk-UA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EE82DE9-807A-40DA-A18D-3005D5016D01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899129" y="172867"/>
            <a:ext cx="2185605" cy="32784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3D9B50C6-A753-4D09-848F-CD05177F7473}"/>
              </a:ext>
            </a:extLst>
          </p:cNvPr>
          <p:cNvSpPr/>
          <p:nvPr/>
        </p:nvSpPr>
        <p:spPr>
          <a:xfrm>
            <a:off x="6865035" y="5341122"/>
            <a:ext cx="5326966" cy="1363331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НІНОВА ГАЛИНА ВАСИЛІВНА</a:t>
            </a:r>
          </a:p>
          <a:p>
            <a:pPr algn="ctr"/>
            <a:r>
              <a:rPr lang="uk-UA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кандидат сільськогосподарських </a:t>
            </a:r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наук, </a:t>
            </a:r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доцент  </a:t>
            </a:r>
            <a:endParaRPr lang="x-none" sz="20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678A773-53EF-4DED-BA8A-706D2D76A2C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43424" y="1121779"/>
            <a:ext cx="3377078" cy="2657714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0BEC40BD-B27E-4BF9-A546-D0543115DB3B}"/>
              </a:ext>
            </a:extLst>
          </p:cNvPr>
          <p:cNvSpPr/>
          <p:nvPr/>
        </p:nvSpPr>
        <p:spPr>
          <a:xfrm>
            <a:off x="534572" y="4726745"/>
            <a:ext cx="5326966" cy="1915935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uk-UA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Нінова</a:t>
            </a:r>
            <a: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В. Результати експерименту із саджанцями черешні. </a:t>
            </a:r>
            <a:r>
              <a:rPr lang="uk-UA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Овощи</a:t>
            </a:r>
            <a: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uk-UA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фрукты</a:t>
            </a:r>
            <a: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2019, 2, с. 66-68.</a:t>
            </a:r>
          </a:p>
          <a:p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x-none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Пат. 32126 А , МПК A 01 G 1/00. </a:t>
            </a:r>
          </a:p>
          <a:p>
            <a:r>
              <a:rPr lang="x-none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Спосіб </a:t>
            </a:r>
            <a:r>
              <a:rPr lang="x-none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ведення</a:t>
            </a:r>
            <a:r>
              <a:rPr lang="x-none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інтенсивного</a:t>
            </a:r>
            <a:r>
              <a:rPr lang="x-none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маточно-</a:t>
            </a:r>
            <a:r>
              <a:rPr lang="x-none" sz="1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живцевого</a:t>
            </a:r>
            <a:r>
              <a:rPr lang="x-none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саду : патент / </a:t>
            </a:r>
            <a:r>
              <a:rPr lang="x-none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В. </a:t>
            </a:r>
            <a:r>
              <a:rPr lang="x-none" sz="1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Нінова</a:t>
            </a:r>
            <a:r>
              <a:rPr lang="x-none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x-none" sz="1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заявник</a:t>
            </a:r>
            <a:r>
              <a:rPr lang="x-none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x-none" sz="1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патентовласник</a:t>
            </a:r>
            <a:r>
              <a:rPr lang="x-none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ІЗСУААН. - № 98126890 ; </a:t>
            </a:r>
            <a:r>
              <a:rPr lang="x-none" sz="1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</a:t>
            </a:r>
            <a:r>
              <a:rPr lang="x-none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25.12.1998 ; </a:t>
            </a:r>
            <a:r>
              <a:rPr lang="x-none" sz="1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</a:t>
            </a:r>
            <a:r>
              <a:rPr lang="x-none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15.12.2000, </a:t>
            </a:r>
            <a:r>
              <a:rPr lang="x-none" sz="1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Бюл</a:t>
            </a:r>
            <a:r>
              <a:rPr lang="x-none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№ 7.</a:t>
            </a:r>
          </a:p>
          <a:p>
            <a:endParaRPr lang="uk-UA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8623248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AADF19C-D438-4D3A-A68E-8F94B79C32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5962" t="19062" r="24640" b="6234"/>
          <a:stretch/>
        </p:blipFill>
        <p:spPr>
          <a:xfrm>
            <a:off x="526402" y="354928"/>
            <a:ext cx="3737837" cy="35560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D1FACF72-0B8E-41A9-BF3D-C7DDC0A04D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0256" t="52482" r="32269" b="6030"/>
          <a:stretch/>
        </p:blipFill>
        <p:spPr>
          <a:xfrm>
            <a:off x="1592037" y="2350552"/>
            <a:ext cx="3465341" cy="21568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A648F59F-833F-4A58-A8A8-A9C42B1B79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/>
          <a:srcRect l="45990"/>
          <a:stretch/>
        </p:blipFill>
        <p:spPr>
          <a:xfrm>
            <a:off x="5607170" y="-31653"/>
            <a:ext cx="6584830" cy="69213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A6747E-AFBF-4B78-85EC-89078B24E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27856">
            <a:off x="6106875" y="1875230"/>
            <a:ext cx="3288848" cy="3888297"/>
          </a:xfrm>
        </p:spPr>
        <p:txBody>
          <a:bodyPr>
            <a:normAutofit/>
          </a:bodyPr>
          <a:lstStyle/>
          <a:p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 1982 році закінчила з відзнакою  Мелітопольський інститут механізації сільського господарства.  </a:t>
            </a:r>
            <a:b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У 1990 році захистила дисертацію  та отримала науковий ступінь кандидат технічних наук. </a:t>
            </a:r>
            <a:b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Багато років очолювала </a:t>
            </a:r>
            <a:r>
              <a:rPr 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комісію з питань охорони праці профспілки ТДАТУ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046E803-52C9-4F15-9F81-B68DFD9C3F6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566031" y="365124"/>
            <a:ext cx="2247841" cy="33727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FF632692-70A0-49B6-A5FC-A648700D4438}"/>
              </a:ext>
            </a:extLst>
          </p:cNvPr>
          <p:cNvSpPr/>
          <p:nvPr/>
        </p:nvSpPr>
        <p:spPr>
          <a:xfrm>
            <a:off x="7076677" y="5532119"/>
            <a:ext cx="4894929" cy="1259059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ГРАНКІНА</a:t>
            </a:r>
          </a:p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ОЛЕНА ВОЛОДИМИРІВНА </a:t>
            </a:r>
            <a:r>
              <a:rPr lang="uk-UA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кандидат </a:t>
            </a:r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технічних наук, доцент</a:t>
            </a:r>
            <a:endParaRPr lang="x-none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9C77071-03E5-4048-B57D-CF3FCC1721B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100000" l="0" r="100000">
                        <a14:backgroundMark x1="6180" y1="69663" x2="38202" y2="69944"/>
                        <a14:backgroundMark x1="5899" y1="70506" x2="8146" y2="85112"/>
                        <a14:backgroundMark x1="8989" y1="83989" x2="30056" y2="86517"/>
                        <a14:backgroundMark x1="64607" y1="69944" x2="94663" y2="80618"/>
                        <a14:backgroundMark x1="95787" y1="79494" x2="95787" y2="79494"/>
                        <a14:backgroundMark x1="96629" y1="78371" x2="96067" y2="77809"/>
                        <a14:backgroundMark x1="72753" y1="84551" x2="95506" y2="817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24160" y="0"/>
            <a:ext cx="3737837" cy="3737837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25896B04-20BB-46E0-B7A8-BCECAD5039DC}"/>
              </a:ext>
            </a:extLst>
          </p:cNvPr>
          <p:cNvSpPr/>
          <p:nvPr/>
        </p:nvSpPr>
        <p:spPr>
          <a:xfrm>
            <a:off x="220394" y="3769487"/>
            <a:ext cx="5659901" cy="3021691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15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Гранкіна</a:t>
            </a:r>
            <a:r>
              <a:rPr lang="uk-UA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 В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Інноваційні підходи до організації </a:t>
            </a:r>
            <a:r>
              <a:rPr lang="uk-UA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моніторінгу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аудиту небезпек при виробництві та переробці продукції аграрного виробництва / О. В. </a:t>
            </a:r>
            <a:r>
              <a:rPr lang="uk-UA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Гранкіна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О. В. </a:t>
            </a:r>
            <a:r>
              <a:rPr lang="uk-UA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Яцух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Сучасні наукові дослідження на шляху до Євроінтеграції : мат. </a:t>
            </a:r>
            <a:r>
              <a:rPr lang="uk-UA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наук.-</a:t>
            </a:r>
            <a:r>
              <a:rPr lang="uk-UA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форуму (21 - 22 червня 2019 р. / ТДАТУ . – Мелітополь, 2019. - Ч. 1. - С. 120-123. </a:t>
            </a:r>
          </a:p>
          <a:p>
            <a:endParaRPr lang="uk-UA" sz="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Гранкина Е. В. 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антропогенного воздействия на прибрежную зону Азовского моря / Е. В. Гранкина // Безопасность жизнедеятельности: наука, образование, практика :  матер. IV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науч.-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5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</a:t>
            </a:r>
            <a:r>
              <a:rPr lang="ru-RU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... (28 ноября 2013 г., г. Южно-Сахалинск) / Сахалинский ГУ. - Южно-Сахалинск, 2014. - С. 232-234.</a:t>
            </a:r>
            <a:r>
              <a:rPr lang="uk-UA" sz="1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x-none" sz="15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9914471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9EE47D7B-12A0-4EBB-84DE-E7A079D89D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l="45236" t="-657" r="130" b="657"/>
          <a:stretch/>
        </p:blipFill>
        <p:spPr>
          <a:xfrm>
            <a:off x="5500469" y="-45113"/>
            <a:ext cx="6691532" cy="690311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490C9F-5ACF-46CB-8104-61E4D7DC0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11476">
            <a:off x="6155952" y="1752164"/>
            <a:ext cx="3395187" cy="4184929"/>
          </a:xfrm>
        </p:spPr>
        <p:txBody>
          <a:bodyPr>
            <a:normAutofit fontScale="90000"/>
          </a:bodyPr>
          <a:lstStyle/>
          <a:p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9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Закінчила у 1983 році  з відзнакою факультет організації і технології ремонту МІМСГ.  У 1983 році прийшла працювати інженером на кафедру ТКМ,  з 1985 вона старший інженером, з 1991 – асистент кафедри, на посаді старшого викладача – з 2003, з 2007 року – доцента кафедри ТКМ.</a:t>
            </a:r>
            <a:br>
              <a:rPr lang="uk-UA" sz="19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9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 2007 році Сушко О. В.  захистила дисертацію кандидата технічних наук. Авторка навчальних посібників по матеріалознавству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D75AB2D5-75DE-4823-B64A-443CE857CE05}"/>
              </a:ext>
            </a:extLst>
          </p:cNvPr>
          <p:cNvSpPr/>
          <p:nvPr/>
        </p:nvSpPr>
        <p:spPr>
          <a:xfrm>
            <a:off x="8327990" y="5301404"/>
            <a:ext cx="3484098" cy="1420836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СУШКО </a:t>
            </a:r>
          </a:p>
          <a:p>
            <a:pPr algn="ctr"/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ОЛЬГА </a:t>
            </a:r>
            <a:r>
              <a:rPr lang="uk-UA" sz="2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ВІКТОРІВНА кандидат </a:t>
            </a:r>
            <a:r>
              <a:rPr lang="uk-UA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технічних наук, доцент</a:t>
            </a:r>
            <a:endParaRPr lang="x-none" sz="20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15306BD-B513-4586-AFC5-56C8079DEC9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72929" y="45113"/>
            <a:ext cx="2630658" cy="28921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9F56DDB-2219-42D3-9405-73F141C0CF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194" y="405638"/>
            <a:ext cx="2495659" cy="3357821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908B553-3AFB-4AAE-B9C1-E709A67F976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5425" y="1858039"/>
            <a:ext cx="2388286" cy="3096808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B456C9EA-428C-4D8D-8A0E-4B654E94EF17}"/>
              </a:ext>
            </a:extLst>
          </p:cNvPr>
          <p:cNvSpPr/>
          <p:nvPr/>
        </p:nvSpPr>
        <p:spPr>
          <a:xfrm>
            <a:off x="365141" y="4614203"/>
            <a:ext cx="5135328" cy="1964817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Електродугове та газове зварювання </a:t>
            </a:r>
            <a: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посібник / </a:t>
            </a:r>
            <a:r>
              <a:rPr lang="uk-UA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 В. Сушко </a:t>
            </a:r>
            <a: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[та ін.] ; ТДАТУ. - Мелітополь : </a:t>
            </a:r>
            <a:r>
              <a:rPr 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Forward press, 2019. - 132 </a:t>
            </a:r>
            <a:r>
              <a:rPr lang="uk-UA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: рис.</a:t>
            </a:r>
            <a:r>
              <a:rPr lang="x-none" b="1" dirty="0"/>
              <a:t> </a:t>
            </a:r>
            <a:endParaRPr lang="uk-UA" b="1" dirty="0"/>
          </a:p>
          <a:p>
            <a:r>
              <a:rPr lang="x-none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Прикладне</a:t>
            </a:r>
            <a:r>
              <a:rPr lang="x-none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матеріалознавство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підручник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О. В. Сушко [та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.] ; ТДАТУ. -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Мелітополь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Forward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r>
              <a:rPr lang="x-none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2019. - 352 с. : рис.</a:t>
            </a:r>
          </a:p>
          <a:p>
            <a:endParaRPr lang="x-none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E433606-A0A4-427E-8443-A24B9EF49D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33711" y="411898"/>
            <a:ext cx="3188976" cy="345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8664943"/>
      </p:ext>
    </p:extLst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1739</TotalTime>
  <Words>1207</Words>
  <Application>Microsoft Office PowerPoint</Application>
  <PresentationFormat>Произвольный</PresentationFormat>
  <Paragraphs>93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З нагоди Міжнародного дня жінок і дівчат у науці вітаємо всіх дослідниць ТДАТУ  зі святом.    Особливі вітання жінкам-ювіляркам 2020року!  Ви зруйнували гендерні стереотипи  і гідно представляєте природничі, технічні, інженерні та економічні науки!      Наші вам вітання!</vt:lpstr>
      <vt:lpstr>               В 2014 році захистила дисертацію доктора економічних  наук .       Авторка 3 одноосібних та 2 колективних монографій.        У своєму науковому доробку має більше ста п'ятдесяти публікацій.     Публікується в  наукових фахових та науково- практичних   виданнях  </vt:lpstr>
      <vt:lpstr>Слайд 3</vt:lpstr>
      <vt:lpstr>            В 2017 році захистила докторську  дисертацію за темою «Наукові основи зберігання плодових овочів з використанням обробки біологічно активними речовинами».    Авторка навчальних посібників з харчових технологій.   Переможниця міського конкурсу «Жінка року»     у номінації «Жінка  -вчений».</vt:lpstr>
      <vt:lpstr>         Вчене звання доктора технічних наук отримала у 2018 році.        Професорка кафедри харчових технологій та готельно-ресторанної справи. Загальний науково-педагогічний стаж 26 років.        Авторка навчальних посібників, методичних рекомендацій, наукових  статей</vt:lpstr>
      <vt:lpstr>      В 2001 році захистила    дисертацію у спеціалізованій   вченій раді Дніпро-петровського ДАУ та  отримала науковий ступінь кандидата економічних наук. Була завідувачкою кафедри «Аналіз і контролінг» (з 2002 р. по 2009 роки).     Авторка колективних монографій, методичних рекомендацій, наукових статей.</vt:lpstr>
      <vt:lpstr>       У 1977 році закінчила  Мелітопольський педагогічний інститут. Працювала в НІІ зрошуваного садівництва.     У 1995 році захистила дисертацію кандидата сільськогосподарських наук у Мічуринському НІІ садівництва.      3 1998 році працює у Таврійському ДАТУ.</vt:lpstr>
      <vt:lpstr>     У 1982 році закінчила з відзнакою  Мелітопольський інститут механізації сільського господарства.       У 1990 році захистила дисертацію  та отримала науковий ступінь кандидат технічних наук.        Багато років очолювала  комісію з питань охорони праці профспілки ТДАТУ</vt:lpstr>
      <vt:lpstr>      Закінчила у 1983 році  з відзнакою факультет організації і технології ремонту МІМСГ.  У 1983 році прийшла працювати інженером на кафедру ТКМ,  з 1985 вона старший інженером, з 1991 – асистент кафедри, на посаді старшого викладача – з 2003, з 2007 року – доцента кафедри ТКМ.       В 2007 році Сушко О. В.  захистила дисертацію кандидата технічних наук. Авторка навчальних посібників по матеріалознавству</vt:lpstr>
      <vt:lpstr>      У 1982 році закінчила Кримський сільськогосподарський інститут ім. М.І. Калініна, за фахом - вчений агроном.      Кандидатську дисертацію захистила у 1992 році.      Досвід наукової та викладацької діяльності: в ТДАТУ  працює з 2004 р. Спочатку на посаді асистента, а з 2008  року -  на посаді               доцента.  </vt:lpstr>
      <vt:lpstr>        У 2001 році закінчила економічний факультет Таврійської державної агротехнічної академії.                                  У 2006 році захистила  дисертацію кандидата  економічних наук в Дніпропетровському ДАУ. Присуджена наукова ступень доктора філософії: Supplement to diploma ДК № 038439 (without the diploma it is invalid)                  02 March 2007.  </vt:lpstr>
      <vt:lpstr>      Закінчила з відзнакою факультет механізації сільського господарства Мелітопольський інститут механізації сільського господарства в 1983 році.      З  2012 по 2019 заступник декана факультету ІКТ з виховної роботи.     Авторка двох навчальних посібників, наукових публікацій у фахових виданнях</vt:lpstr>
      <vt:lpstr>         Міжнародний день жінок і дівчат у науці – свято, яке спонукає до багатьох думок. І, на щастя, більшість з цих думок є позитивними, які вселяють надію в завтрашній день. Щиро вітаємо всіх жінок, які обрали для себе непростий, але неймовірний цікавий, захоплюючий та наповнений шлях, адже тільки зреалізувавши всі свої задатки, зможемо по-справжньому відчути себе щасливими людьми. Бажаємо всім жінкам-дослідницям ТДАТУ наснаги, терпіння, сил, задоволення від роботи та багато нових наукових відкриттів і досягнень!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ТДАТУ</dc:creator>
  <cp:lastModifiedBy>admin</cp:lastModifiedBy>
  <cp:revision>94</cp:revision>
  <dcterms:created xsi:type="dcterms:W3CDTF">2020-02-04T05:51:30Z</dcterms:created>
  <dcterms:modified xsi:type="dcterms:W3CDTF">2020-02-09T16:33:28Z</dcterms:modified>
</cp:coreProperties>
</file>