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4" r:id="rId2"/>
    <p:sldId id="263" r:id="rId3"/>
    <p:sldId id="257" r:id="rId4"/>
    <p:sldId id="259" r:id="rId5"/>
    <p:sldId id="262" r:id="rId6"/>
    <p:sldId id="261" r:id="rId7"/>
    <p:sldId id="276" r:id="rId8"/>
    <p:sldId id="280" r:id="rId9"/>
    <p:sldId id="260" r:id="rId10"/>
    <p:sldId id="269" r:id="rId11"/>
    <p:sldId id="265" r:id="rId12"/>
    <p:sldId id="277" r:id="rId13"/>
    <p:sldId id="266" r:id="rId14"/>
    <p:sldId id="270" r:id="rId15"/>
    <p:sldId id="271" r:id="rId16"/>
    <p:sldId id="272" r:id="rId17"/>
    <p:sldId id="267" r:id="rId18"/>
    <p:sldId id="278" r:id="rId19"/>
    <p:sldId id="268" r:id="rId20"/>
    <p:sldId id="273" r:id="rId21"/>
    <p:sldId id="258" r:id="rId22"/>
    <p:sldId id="275" r:id="rId23"/>
    <p:sldId id="279" r:id="rId24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2" autoAdjust="0"/>
    <p:restoredTop sz="94660"/>
  </p:normalViewPr>
  <p:slideViewPr>
    <p:cSldViewPr>
      <p:cViewPr>
        <p:scale>
          <a:sx n="50" d="100"/>
          <a:sy n="50" d="100"/>
        </p:scale>
        <p:origin x="-1506" y="-1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228600" y="438150"/>
            <a:ext cx="6399213" cy="826293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313947" y="578883"/>
            <a:ext cx="6230107" cy="414528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41782" y="2426941"/>
            <a:ext cx="5829300" cy="24384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541782" y="4913376"/>
            <a:ext cx="5829300" cy="12192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6ECD75-86C0-4536-8253-3EF0EC09C241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8A9631-D434-42F9-A647-ACCF039A0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7190" y="707136"/>
            <a:ext cx="6137910" cy="5583936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0CB6A-660B-4008-B548-470501D1A5C7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E3326-EAA7-4962-A174-0AE7F2DFB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711206"/>
            <a:ext cx="1485900" cy="70103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00050" y="711204"/>
            <a:ext cx="4457700" cy="70104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ABF9A-4695-441A-B0FB-82E695A1183E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9329F-2761-4115-B0AD-245FCB165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190" y="707136"/>
            <a:ext cx="6137910" cy="5583936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DD20B-3253-41DC-9405-43EE800E112D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C2E1-54ED-4CE3-86DC-84D746ACC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228600" y="438150"/>
            <a:ext cx="6399213" cy="826293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313947" y="578883"/>
            <a:ext cx="6230107" cy="578843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258" y="6571488"/>
            <a:ext cx="6137910" cy="902208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1258" y="7499312"/>
            <a:ext cx="6137910" cy="560832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062F-9CD8-4F89-88D7-6DC8541375A6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B41265-12C5-4EBB-A428-37F5B96DC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5764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6520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4A7A0-5101-4421-A918-6F69ED979351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14E47-4382-4790-B50A-07392077F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18" y="772584"/>
            <a:ext cx="2948940" cy="1056216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9127" y="772584"/>
            <a:ext cx="2948940" cy="1056216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18" y="1930400"/>
            <a:ext cx="2948940" cy="465328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9127" y="1930400"/>
            <a:ext cx="2948940" cy="465328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2E80F-2919-4490-A38F-DB6DAD36F6B2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E2456-98B8-4FC2-AC03-7ADD9726B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F84EB-B3DB-4CBA-B8F1-476A2185C067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1FEB0-ABF5-43BB-AA66-0D9C80CF0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228600" y="438150"/>
            <a:ext cx="6399213" cy="826293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87787A-ACDC-429F-AAA7-9D6CE274D5E6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653C2A-26DC-4A01-9176-B0EC37EF5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4088" y="711200"/>
            <a:ext cx="2228850" cy="12192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154135" y="1930403"/>
            <a:ext cx="2228850" cy="5608149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71030" y="1240192"/>
            <a:ext cx="3469619" cy="629920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B0D36-0C76-44A9-89F5-3B9BD0FACA34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744A0-F5A4-48FB-B5C6-5FF8F8336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228600" y="438150"/>
            <a:ext cx="6399213" cy="826293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4800600" y="579438"/>
            <a:ext cx="1743075" cy="57912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682741"/>
            <a:ext cx="6172200" cy="140208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4847034" y="711200"/>
            <a:ext cx="1680210" cy="5615307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6110" y="581024"/>
            <a:ext cx="4443984" cy="57912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AFBB27-E061-4C60-A4DB-57245DE18B75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BBD5DA-68E6-4DBC-9BAB-9FA423587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28600" y="438150"/>
            <a:ext cx="6399213" cy="826293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3947" y="578883"/>
            <a:ext cx="6230107" cy="73152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77825" y="6646863"/>
            <a:ext cx="6137275" cy="140335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377825" y="706438"/>
            <a:ext cx="613727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2832100" y="8148638"/>
            <a:ext cx="1714500" cy="48736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92D368D-B035-407B-BD67-BE8DBD0E5FF2}" type="datetimeFigureOut">
              <a:rPr lang="ru-RU"/>
              <a:pPr>
                <a:defRPr/>
              </a:pPr>
              <a:t>13.11.2012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4546600" y="8148638"/>
            <a:ext cx="1714500" cy="487362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261100" y="8148638"/>
            <a:ext cx="342900" cy="48736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4867757-4418-4E39-A923-9CC2DB736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78" r:id="rId4"/>
    <p:sldLayoutId id="2147483777" r:id="rId5"/>
    <p:sldLayoutId id="2147483776" r:id="rId6"/>
    <p:sldLayoutId id="2147483782" r:id="rId7"/>
    <p:sldLayoutId id="2147483775" r:id="rId8"/>
    <p:sldLayoutId id="2147483783" r:id="rId9"/>
    <p:sldLayoutId id="2147483774" r:id="rId10"/>
    <p:sldLayoutId id="21474837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8DA8C2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DA8C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DA8C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DA8C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DA8C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8DA8C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8DA8C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8DA8C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8DA8C2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9543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9543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A68B7B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1043608"/>
            <a:ext cx="61926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  </a:t>
            </a:r>
          </a:p>
          <a:p>
            <a:r>
              <a:rPr lang="uk-UA" sz="8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7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СТУДЕНТА</a:t>
            </a: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</a:p>
          <a:p>
            <a:r>
              <a:rPr lang="uk-UA" sz="8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РЕКТОРА</a:t>
            </a:r>
            <a:endParaRPr lang="ru-RU" sz="8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414" y="5364088"/>
            <a:ext cx="334992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02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755576"/>
            <a:ext cx="6120680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4664" y="6804248"/>
            <a:ext cx="61206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lvl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lvl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lvl="0"/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Н. Об оптимальной загрузке тракторного двигателя / М. Н. Емельянов, Б. Л. Чернов // Научные труды /  МИМСХ; редкол. А. С. Зельман и др. – Мелитополь, 1967. – 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VI, ч. 2: Высокопроизводительные машинно-тракторные агрегаты. – С. 75-83.</a:t>
            </a:r>
          </a:p>
        </p:txBody>
      </p:sp>
    </p:spTree>
    <p:extLst>
      <p:ext uri="{BB962C8B-B14F-4D97-AF65-F5344CB8AC3E}">
        <p14:creationId xmlns:p14="http://schemas.microsoft.com/office/powerpoint/2010/main" val="3238087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755577"/>
            <a:ext cx="6192687" cy="648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4664" y="6804248"/>
            <a:ext cx="61926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lvl="0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Н.  Влияние гидроувеличителя сцепного веса на сопротивление перекатыванию трактора в прицепном агрегате / М. Н. Емельянов, Ю. З. Новик, Н. Г. Кудинов  // Научные труды УСХА / УСХА. – К., 1971. – </a:t>
            </a:r>
            <a:r>
              <a:rPr lang="ru-RU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56: Исследование работы тракторов в условиях Юго-Востока Украины. – С. 14-21.</a:t>
            </a:r>
          </a:p>
        </p:txBody>
      </p:sp>
    </p:spTree>
    <p:extLst>
      <p:ext uri="{BB962C8B-B14F-4D97-AF65-F5344CB8AC3E}">
        <p14:creationId xmlns:p14="http://schemas.microsoft.com/office/powerpoint/2010/main" val="2502558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467543"/>
            <a:ext cx="5976664" cy="7136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0688" y="6804248"/>
            <a:ext cx="554635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lvl="0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Н.  Исследование влияния гидроувеличителя сцепного веса на тягово-сцепные свойства трактора в агрегате с прицепной машиной / М. Н. Емельянов, Ю. З. Новик  // Научные труды УСХА / УСХА. – К., 1971. – </a:t>
            </a:r>
            <a:r>
              <a:rPr lang="ru-RU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56: Исследование работы тракторов в условиях Юго-Востока Украины. – С. 3-13.</a:t>
            </a:r>
          </a:p>
        </p:txBody>
      </p:sp>
    </p:spTree>
    <p:extLst>
      <p:ext uri="{BB962C8B-B14F-4D97-AF65-F5344CB8AC3E}">
        <p14:creationId xmlns:p14="http://schemas.microsoft.com/office/powerpoint/2010/main" val="4274527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683568"/>
            <a:ext cx="6192688" cy="6560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4664" y="6228184"/>
            <a:ext cx="6048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Н. Протекание тепловых процессов в дизеле Д-35 / М. Н. Емельянов // Научные записки / МИМСХ; редкол. Д. В. </a:t>
            </a:r>
            <a:r>
              <a:rPr lang="ru-RU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Абрамчев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др. – Мелитополь, 1955. – </a:t>
            </a:r>
            <a:r>
              <a:rPr lang="ru-RU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– С. 63-89.</a:t>
            </a:r>
          </a:p>
        </p:txBody>
      </p:sp>
    </p:spTree>
    <p:extLst>
      <p:ext uri="{BB962C8B-B14F-4D97-AF65-F5344CB8AC3E}">
        <p14:creationId xmlns:p14="http://schemas.microsoft.com/office/powerpoint/2010/main" val="778397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457256"/>
            <a:ext cx="5760640" cy="7322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8680" y="6948264"/>
            <a:ext cx="57606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Ємельянов 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М. Розгін тракторного поїзда з пружним зв’язком у зчепленні / М. М. Ємельянов, В. Г. </a:t>
            </a:r>
            <a:r>
              <a:rPr lang="uk-UA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Гневковський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// Вісник сільськогосподарської науки. – 1967. - № 12. – С. 13-22.</a:t>
            </a:r>
            <a:endParaRPr lang="ru-RU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683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579438"/>
            <a:ext cx="5904656" cy="7088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6672" y="6372200"/>
            <a:ext cx="6120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Ємельянов 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М. Про підвищення зчіпної ваги трактора  / М. М. Ємельянов, Ю. З. </a:t>
            </a:r>
            <a:r>
              <a:rPr lang="uk-UA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Новик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// Механізація сільського господарства. – 1971. - № 9. – С. 30.</a:t>
            </a:r>
            <a:endParaRPr lang="ru-RU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636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611560"/>
            <a:ext cx="5842159" cy="2291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2924174"/>
            <a:ext cx="5842159" cy="445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26955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404663" y="7658068"/>
            <a:ext cx="61294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Ємельянов 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М. Про використання тракторів на транспортних роботах / М. М. Ємельянов, В. Г. </a:t>
            </a:r>
            <a:r>
              <a:rPr lang="uk-UA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Гневковський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// Механізація сільського господарства. – 1962. - № 10. – С. 16-17.</a:t>
            </a:r>
            <a:endParaRPr lang="ru-RU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895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395536"/>
            <a:ext cx="6120679" cy="7136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2656" y="6516216"/>
            <a:ext cx="61206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lvl="0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Н.  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uk-UA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вопросу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снижения степени нечувствительности регулятора давления гидравлического корректора вертикальных нагрузок трактора / М. Н. Емельянов, Н. Г. Кудинов  // Научные труды УСХА / УСХА. – К., 1971. – </a:t>
            </a:r>
            <a:r>
              <a:rPr lang="ru-RU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51: Повышение работоспособности деталей сельскохозяйственных машин. – С. 166-177.</a:t>
            </a:r>
          </a:p>
        </p:txBody>
      </p:sp>
    </p:spTree>
    <p:extLst>
      <p:ext uri="{BB962C8B-B14F-4D97-AF65-F5344CB8AC3E}">
        <p14:creationId xmlns:p14="http://schemas.microsoft.com/office/powerpoint/2010/main" val="3220958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412027"/>
            <a:ext cx="6256734" cy="689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0648" y="7020272"/>
            <a:ext cx="62567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lvl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Н. К вопросу исследования динамики колесного трактора класса 1,4 тонны с навесными машинами / М. Н. Емельянов, Н. Г. Кудинов // Научные труды / МИМСХ; редкол. А. С. Зельман и др. – Мелитополь, 1967. – 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ч. 2: </a:t>
            </a:r>
            <a:r>
              <a:rPr lang="uk-UA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Высокопроизводительн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uk-UA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машинно-тракторные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агрегаты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– С. 84-102.</a:t>
            </a:r>
          </a:p>
        </p:txBody>
      </p:sp>
    </p:spTree>
    <p:extLst>
      <p:ext uri="{BB962C8B-B14F-4D97-AF65-F5344CB8AC3E}">
        <p14:creationId xmlns:p14="http://schemas.microsoft.com/office/powerpoint/2010/main" val="2804131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452372"/>
            <a:ext cx="6192688" cy="685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0648" y="7092280"/>
            <a:ext cx="6336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Н. Влияние скорости движения на тяговый к. п. д. и его составляющие при работе трактора с неустановившейся нагрузкой / М. Н. Емельянов, Б. Л. Чернов // Научные труды /  МИМСХ; редкол. А. С. Зельман и др. – Мелитополь, 1967. – 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VI, ч. 1: Высокопроизводительные машинно-тракторные агрегаты. – С. 145-151.</a:t>
            </a:r>
          </a:p>
        </p:txBody>
      </p:sp>
    </p:spTree>
    <p:extLst>
      <p:ext uri="{BB962C8B-B14F-4D97-AF65-F5344CB8AC3E}">
        <p14:creationId xmlns:p14="http://schemas.microsoft.com/office/powerpoint/2010/main" val="3746295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33375" y="5867400"/>
            <a:ext cx="6181725" cy="27368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uk-UA" sz="28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>До  100 - річчя </a:t>
            </a:r>
            <a:br>
              <a:rPr lang="uk-UA" sz="28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</a:br>
            <a:r>
              <a:rPr lang="uk-UA" sz="28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>з дня народження</a:t>
            </a:r>
            <a:br>
              <a:rPr lang="uk-UA" sz="28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</a:br>
            <a:r>
              <a:rPr lang="uk-UA" sz="28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> Ємельянова</a:t>
            </a:r>
            <a:br>
              <a:rPr lang="uk-UA" sz="28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</a:br>
            <a:r>
              <a:rPr lang="uk-UA" sz="28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>  Михайла  Миколайовича</a:t>
            </a:r>
            <a:r>
              <a:rPr lang="uk-UA" sz="24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/>
            </a:r>
            <a:br>
              <a:rPr lang="uk-UA" sz="24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</a:br>
            <a:r>
              <a:rPr lang="uk-UA" sz="20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>(1912 – 1971)</a:t>
            </a:r>
            <a:br>
              <a:rPr lang="uk-UA" sz="20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</a:br>
            <a:r>
              <a:rPr lang="uk-UA" sz="20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>одного  з  перших  випускників  МІІМСГ,  кандидата технічних  наук, громадського діяча,</a:t>
            </a:r>
            <a:br>
              <a:rPr lang="uk-UA" sz="20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</a:br>
            <a:r>
              <a:rPr lang="uk-UA" sz="2000" dirty="0" smtClean="0">
                <a:solidFill>
                  <a:srgbClr val="990000"/>
                </a:solidFill>
                <a:effectLst/>
                <a:latin typeface="Times New Roman" pitchFamily="18" charset="0"/>
              </a:rPr>
              <a:t>ректора  МІМСГ  з  1962  по  1971 роки.</a:t>
            </a:r>
            <a:r>
              <a:rPr lang="uk-UA" sz="20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uk-UA" sz="20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uk-UA" sz="2000" dirty="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536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00213" y="706438"/>
            <a:ext cx="3600450" cy="487362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41" y="611560"/>
            <a:ext cx="6173803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1541" y="7668344"/>
            <a:ext cx="63898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Влияние неустановившейся нагрузки на мощность тракторного двигателя / М. Емельянов, Б. Чернов // [Научные труды ] / МИМСХ; редкол. А. В. </a:t>
            </a:r>
            <a:r>
              <a:rPr lang="ru-RU" sz="14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Бауков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др. – Мелитополь, 1971. – Т. ХVI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Вопросы механизации сельского хозяйства. – С. 86-94.</a:t>
            </a:r>
          </a:p>
        </p:txBody>
      </p:sp>
    </p:spTree>
    <p:extLst>
      <p:ext uri="{BB962C8B-B14F-4D97-AF65-F5344CB8AC3E}">
        <p14:creationId xmlns:p14="http://schemas.microsoft.com/office/powerpoint/2010/main" val="3986826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8720" y="1068388"/>
            <a:ext cx="4968552" cy="681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32656" y="7884368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Ємельянов </a:t>
            </a:r>
            <a:r>
              <a:rPr lang="uk-UA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М. Підвищити економічність дизельних двигунів / М. М. Ємельянов // Механізація сільського господарства. – 1958. - № 1. – С. 19.</a:t>
            </a:r>
            <a:endParaRPr lang="ru-RU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9" y="539552"/>
            <a:ext cx="309634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0649" y="4716016"/>
            <a:ext cx="6408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0649" y="5063867"/>
            <a:ext cx="626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0968" y="755576"/>
            <a:ext cx="35283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990000"/>
                </a:solidFill>
                <a:latin typeface="Times New Roman" pitchFamily="18" charset="0"/>
              </a:rPr>
              <a:t>              Ємельянов </a:t>
            </a:r>
          </a:p>
          <a:p>
            <a:r>
              <a:rPr lang="uk-UA" sz="1600" b="1" dirty="0" smtClean="0">
                <a:solidFill>
                  <a:srgbClr val="990000"/>
                </a:solidFill>
                <a:latin typeface="Times New Roman" pitchFamily="18" charset="0"/>
              </a:rPr>
              <a:t>Михайло </a:t>
            </a:r>
            <a:r>
              <a:rPr lang="uk-UA" sz="1600" b="1" dirty="0">
                <a:solidFill>
                  <a:srgbClr val="990000"/>
                </a:solidFill>
                <a:latin typeface="Times New Roman" pitchFamily="18" charset="0"/>
              </a:rPr>
              <a:t>Миколайович протягом </a:t>
            </a:r>
            <a:r>
              <a:rPr lang="uk-UA" sz="1600" b="1" dirty="0" err="1">
                <a:solidFill>
                  <a:srgbClr val="990000"/>
                </a:solidFill>
                <a:latin typeface="Times New Roman" pitchFamily="18" charset="0"/>
              </a:rPr>
              <a:t>дев’ти</a:t>
            </a:r>
            <a:r>
              <a:rPr lang="uk-UA" sz="1600" b="1" dirty="0">
                <a:solidFill>
                  <a:srgbClr val="990000"/>
                </a:solidFill>
                <a:latin typeface="Times New Roman" pitchFamily="18" charset="0"/>
              </a:rPr>
              <a:t> років був ректором МІМСГ. За цей час істотно поліпшилась матеріальна база інституту, збільшилась кількість спеціальностей, змінилась структура інституту. У 1968 році із складу</a:t>
            </a:r>
            <a:r>
              <a:rPr lang="uk-UA" sz="1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факультету механізації сільського господарства було відокремлено факультет организації і технології ремонту, пізніше до нього увійшла спеціалізація  – тваринництво. Велося будівництво піонерського табору і бази відпочинку в Кирилівці, було здано в експлуатацію два гуртожитки, два житлові будинки, навчальний корпус</a:t>
            </a:r>
            <a:r>
              <a:rPr lang="uk-UA" sz="16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0649" y="5495335"/>
            <a:ext cx="60486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r>
              <a:rPr lang="uk-UA" sz="1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У </a:t>
            </a:r>
            <a:r>
              <a:rPr lang="uk-UA" sz="1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1970 році було відкрито підготовче відділення, а також очні і заочні курси підготовки молоді до вступу у ВНЗ.</a:t>
            </a:r>
          </a:p>
          <a:p>
            <a:r>
              <a:rPr lang="uk-UA" sz="1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 За особливий вклад у відродження  національної єкономіки і єфективне керівництво  Емельянова М. М. було нагороджено орденом  «Трудового Червоного Прапора»,  орденом «Знак </a:t>
            </a:r>
            <a:r>
              <a:rPr lang="ru-RU" sz="1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пошани», </a:t>
            </a:r>
            <a:r>
              <a:rPr lang="uk-UA" sz="16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медаллю «За доблесну працю в Великій Вітчізняній війні», «Великою срібною медаллю ВСГВ», «Медаллю учасника ВСГВ», його неодноразово  обирали депутатом міської ради.</a:t>
            </a:r>
            <a:endParaRPr lang="uk-UA" sz="16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7313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80" y="1475656"/>
            <a:ext cx="5616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В великому читальному залі наукової бібліотеки ТДАТУ представлена виставка присвячена   </a:t>
            </a:r>
          </a:p>
          <a:p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М.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Ємельянову. 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Детальніше 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основними публікаціями </a:t>
            </a:r>
          </a:p>
          <a:p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Ємельянова М. М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можна ознайомитися в фондах наукової бібліотеки ТДАТУ.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4283968"/>
            <a:ext cx="6264696" cy="40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27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3" y="684213"/>
            <a:ext cx="6048375" cy="698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97200" y="7853363"/>
            <a:ext cx="29527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713" y="779463"/>
            <a:ext cx="5545137" cy="760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776288"/>
            <a:ext cx="5200650" cy="759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150" y="939800"/>
            <a:ext cx="5329238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590550"/>
            <a:ext cx="5534025" cy="796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383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657" y="1619672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Основні публікації                  к. т. н.</a:t>
            </a:r>
          </a:p>
          <a:p>
            <a:r>
              <a:rPr lang="uk-UA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Ємельянова М. М.</a:t>
            </a:r>
            <a:endParaRPr lang="ru-RU" sz="48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832" y="5652118"/>
            <a:ext cx="3240359" cy="23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5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323528"/>
            <a:ext cx="5905500" cy="669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6250" y="6876256"/>
            <a:ext cx="59055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Емельянов </a:t>
            </a: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Н.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Исследование динамики разгона энергонасыщенного колесного трактора класса 1,4т на транспорте / М. Н. Емельянов, В. Г. Гневковский // Научные труды / МИМСХ; редкол. А. С. Зельман и др. – Мелитополь, 1967. – Т. VI, ч. 1: Высокопроизводительные машинно-тракторные агрегаты. – С. 99-121.</a:t>
            </a:r>
          </a:p>
          <a:p>
            <a:pPr lvl="0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313</TotalTime>
  <Words>951</Words>
  <Application>Microsoft Office PowerPoint</Application>
  <PresentationFormat>Экран (4:3)</PresentationFormat>
  <Paragraphs>60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Презентация PowerPoint</vt:lpstr>
      <vt:lpstr>До  100 - річчя  з дня народження  Ємельянова   Михайла  Миколайовича (1912 – 1971) одного  з  перших  випускників  МІІМСГ,  кандидата технічних  наук, громадського діяча, ректора  МІМСГ  з  1962  по  1971 роки.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56</cp:revision>
  <cp:lastPrinted>2012-11-06T07:36:19Z</cp:lastPrinted>
  <dcterms:modified xsi:type="dcterms:W3CDTF">2012-11-13T13:03:25Z</dcterms:modified>
</cp:coreProperties>
</file>