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77" r:id="rId4"/>
    <p:sldId id="260" r:id="rId5"/>
    <p:sldId id="258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49B4BF"/>
    <a:srgbClr val="CC3300"/>
    <a:srgbClr val="003300"/>
    <a:srgbClr val="336600"/>
    <a:srgbClr val="006666"/>
    <a:srgbClr val="FFFF00"/>
    <a:srgbClr val="9900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06" autoAdjust="0"/>
    <p:restoredTop sz="94660"/>
  </p:normalViewPr>
  <p:slideViewPr>
    <p:cSldViewPr>
      <p:cViewPr varScale="1">
        <p:scale>
          <a:sx n="74" d="100"/>
          <a:sy n="74" d="100"/>
        </p:scale>
        <p:origin x="1805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nauka.lu.ua/dowad/2021.pdf" TargetMode="External"/><Relationship Id="rId4" Type="http://schemas.openxmlformats.org/officeDocument/2006/relationships/hyperlink" Target="https://doi.org/10.1007/0123456-077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07/978-3-030-14918-5_33" TargetMode="External"/><Relationship Id="rId4" Type="http://schemas.openxmlformats.org/officeDocument/2006/relationships/hyperlink" Target="https://doi.org/10.3390/su15151648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07/978-3-030-14918-5" TargetMode="External"/><Relationship Id="rId4" Type="http://schemas.openxmlformats.org/officeDocument/2006/relationships/hyperlink" Target="https://doi.org/1007/978-%203-030-02622-6_7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55365/1923.x2022.20" TargetMode="External"/><Relationship Id="rId4" Type="http://schemas.openxmlformats.org/officeDocument/2006/relationships/hyperlink" Target="https://doi.org/10.11591/ijere.v12i3.25249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21303/978-9916-9850-4-5" TargetMode="External"/><Relationship Id="rId4" Type="http://schemas.openxmlformats.org/officeDocument/2006/relationships/hyperlink" Target="https://doi.org/10.1007/978-3-319-48281-1_124-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978-3-319-48281-1_124-1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s://doi.org/10.1007/978-3-030-14918-5" TargetMode="External"/><Relationship Id="rId4" Type="http://schemas.openxmlformats.org/officeDocument/2006/relationships/hyperlink" Target="https://doi.org/10.21303/978-9916-9850-4-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2174/1871526518666180628124323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https://doi.org/10.1016/j.foodchem.2014.10.09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Міжнародні стилі цитування\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9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5760640"/>
          </a:xfrm>
        </p:spPr>
        <p:txBody>
          <a:bodyPr>
            <a:normAutofit/>
          </a:bodyPr>
          <a:lstStyle/>
          <a:p>
            <a:r>
              <a:rPr lang="uk-UA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haroni" pitchFamily="2" charset="-79"/>
              </a:rPr>
              <a:t>УПОРЯДКУВАННЯ </a:t>
            </a:r>
            <a:br>
              <a:rPr lang="uk-UA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haroni" pitchFamily="2" charset="-79"/>
              </a:rPr>
            </a:br>
            <a:r>
              <a:rPr lang="uk-UA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haroni" pitchFamily="2" charset="-79"/>
              </a:rPr>
              <a:t>СПИСКУ ВИКОРИСТАНИХ ДЖЕРЕЛ  ЗА МІЖНАРОДНИМИ СТИЛЯМИ</a:t>
            </a:r>
            <a:br>
              <a:rPr lang="uk-UA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haroni" pitchFamily="2" charset="-79"/>
              </a:rPr>
            </a:br>
            <a:r>
              <a:rPr lang="en-US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haroni" pitchFamily="2" charset="-79"/>
              </a:rPr>
              <a:t>(</a:t>
            </a:r>
            <a:r>
              <a:rPr lang="en-US" b="1" i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haroni" pitchFamily="2" charset="-79"/>
              </a:rPr>
              <a:t>APA, MLA, </a:t>
            </a:r>
            <a:r>
              <a:rPr lang="en-US" b="1" i="1" dirty="0" err="1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haroni" pitchFamily="2" charset="-79"/>
              </a:rPr>
              <a:t>Chicago,Harvard</a:t>
            </a:r>
            <a:r>
              <a:rPr lang="en-US" b="1" i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haroni" pitchFamily="2" charset="-79"/>
              </a:rPr>
              <a:t>)</a:t>
            </a:r>
            <a:endParaRPr lang="uk-UA" b="1" i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Aharoni" pitchFamily="2" charset="-79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CB8A59E-15B2-DD29-A614-9A21CFD799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1368152" cy="136815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6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96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96752"/>
          </a:xfrm>
        </p:spPr>
        <p:txBody>
          <a:bodyPr>
            <a:normAutofit fontScale="90000"/>
          </a:bodyPr>
          <a:lstStyle/>
          <a:p>
            <a:br>
              <a:rPr lang="en-US" sz="2200" i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</a:br>
            <a:br>
              <a:rPr lang="en-US" sz="2200" i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</a:b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Транслітерована версія бібліографічних посилань (</a:t>
            </a: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References) </a:t>
            </a: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україномовних джерел</a:t>
            </a:r>
            <a:br>
              <a:rPr lang="uk-UA" dirty="0"/>
            </a:br>
            <a:endParaRPr lang="uk-UA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96" t="18373" r="26214" b="52231"/>
          <a:stretch>
            <a:fillRect/>
          </a:stretch>
        </p:blipFill>
        <p:spPr bwMode="auto">
          <a:xfrm>
            <a:off x="7092280" y="5949280"/>
            <a:ext cx="1918057" cy="686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79512" y="1052736"/>
            <a:ext cx="878497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Структура 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бібліографічного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посилання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 : </a:t>
            </a:r>
          </a:p>
          <a:p>
            <a:pPr algn="just"/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Прізвище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Ініціали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 автора(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авторів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) – 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транслітерація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. (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Рік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). </a:t>
            </a:r>
            <a:r>
              <a:rPr lang="ru-RU" sz="2000" b="1" i="1" dirty="0" err="1">
                <a:solidFill>
                  <a:srgbClr val="002060"/>
                </a:solidFill>
                <a:latin typeface="Georgia" pitchFamily="18" charset="0"/>
              </a:rPr>
              <a:t>Назва</a:t>
            </a:r>
            <a:r>
              <a:rPr lang="ru-RU" sz="2000" b="1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000" b="1" i="1" dirty="0" err="1">
                <a:solidFill>
                  <a:srgbClr val="002060"/>
                </a:solidFill>
                <a:latin typeface="Georgia" pitchFamily="18" charset="0"/>
              </a:rPr>
              <a:t>праці</a:t>
            </a:r>
            <a:r>
              <a:rPr lang="ru-RU" sz="2000" b="1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– 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транслітерація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Georgia" pitchFamily="18" charset="0"/>
              </a:rPr>
              <a:t>[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англійський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sz="2000" b="1" dirty="0">
                <a:solidFill>
                  <a:srgbClr val="002060"/>
                </a:solidFill>
                <a:latin typeface="Georgia" pitchFamily="18" charset="0"/>
              </a:rPr>
              <a:t>переклад назви</a:t>
            </a:r>
            <a:r>
              <a:rPr lang="en-US" sz="2000" b="1" dirty="0">
                <a:solidFill>
                  <a:srgbClr val="002060"/>
                </a:solidFill>
                <a:latin typeface="Georgia" pitchFamily="18" charset="0"/>
              </a:rPr>
              <a:t>]</a:t>
            </a:r>
            <a:r>
              <a:rPr lang="uk-UA" sz="2000" b="1" dirty="0">
                <a:solidFill>
                  <a:srgbClr val="002060"/>
                </a:solidFill>
                <a:latin typeface="Georgia" pitchFamily="18" charset="0"/>
              </a:rPr>
              <a:t>  </a:t>
            </a:r>
            <a:r>
              <a:rPr lang="en-US" sz="2000" b="1" dirty="0">
                <a:solidFill>
                  <a:srgbClr val="002060"/>
                </a:solidFill>
                <a:latin typeface="Georgia" pitchFamily="18" charset="0"/>
              </a:rPr>
              <a:t>(</a:t>
            </a:r>
            <a:r>
              <a:rPr lang="uk-UA" sz="2000" b="1" dirty="0">
                <a:solidFill>
                  <a:srgbClr val="002060"/>
                </a:solidFill>
                <a:latin typeface="Georgia" pitchFamily="18" charset="0"/>
              </a:rPr>
              <a:t>додаткова інформація (за наявністю)</a:t>
            </a:r>
            <a:r>
              <a:rPr lang="en-US" sz="2000" b="1" dirty="0">
                <a:solidFill>
                  <a:srgbClr val="002060"/>
                </a:solidFill>
                <a:latin typeface="Georgia" pitchFamily="18" charset="0"/>
              </a:rPr>
              <a:t>)</a:t>
            </a:r>
            <a:r>
              <a:rPr lang="uk-UA" sz="2000" b="1" dirty="0">
                <a:solidFill>
                  <a:srgbClr val="002060"/>
                </a:solidFill>
                <a:latin typeface="Georgia" pitchFamily="18" charset="0"/>
              </a:rPr>
              <a:t> – транслітерація.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Інформація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 про 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видавця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 – 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транслітерація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en-US" sz="2000" b="1" dirty="0">
                <a:solidFill>
                  <a:srgbClr val="002060"/>
                </a:solidFill>
                <a:latin typeface="Georgia" pitchFamily="18" charset="0"/>
              </a:rPr>
              <a:t>DOI </a:t>
            </a:r>
            <a:r>
              <a:rPr lang="uk-UA" sz="2000" b="1" dirty="0">
                <a:solidFill>
                  <a:srgbClr val="002060"/>
                </a:solidFill>
                <a:latin typeface="Georgia" pitchFamily="18" charset="0"/>
              </a:rPr>
              <a:t>чи </a:t>
            </a:r>
            <a:r>
              <a:rPr lang="en-US" sz="2000" b="1" dirty="0">
                <a:solidFill>
                  <a:srgbClr val="002060"/>
                </a:solidFill>
                <a:latin typeface="Georgia" pitchFamily="18" charset="0"/>
              </a:rPr>
              <a:t>URL</a:t>
            </a:r>
            <a:r>
              <a:rPr lang="uk-UA" sz="2000" b="1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Вказівка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 на 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мову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і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країну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видання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 [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in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Ukrainian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]. </a:t>
            </a:r>
          </a:p>
          <a:p>
            <a:pPr algn="just"/>
            <a:endParaRPr lang="ru-RU" sz="1000" b="1" dirty="0"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Brovchenko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O. (2024).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Hromadianske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suspilstvo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 v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Ukraini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[Civil Society in Ukraine]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(2-he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vyd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.). Kyiv: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Vydavnytstvo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naukovoi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literatury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  <a:hlinkClick r:id="rId4"/>
              </a:rPr>
              <a:t>https://doi.org/10.1007/0123456-077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[in Ukrainian].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endParaRPr lang="ru-RU" sz="1000" i="1" dirty="0"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Samovriaduvannia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 v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Ukraini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: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stan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ta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perspektyvy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: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Zbirnyk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naukovykh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prats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III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Vseukrainskoi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konferentsii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24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liutoho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2021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roku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[Self-governance in Ukraine: Status and Prospects].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Dnipro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: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Vyd-vo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"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Natsionalnyi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universytet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".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  <a:hlinkClick r:id="rId5"/>
              </a:rPr>
              <a:t>http://nauka.lu.ua/dowad/2021.pdf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[in Ukrainian].</a:t>
            </a:r>
            <a:endParaRPr lang="uk-UA" dirty="0"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endParaRPr lang="uk-UA" sz="1000" b="1" dirty="0"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Vasylyshyna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O. V. (2019).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Optymizatsiya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zberihannya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plodiv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vyshni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z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gpoperedn’oyu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obrobkoyu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rozchynom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khitozanu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[Optimization of cherry fruit storage with pretreatment with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chitosan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soiution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].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Visnyk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ahrarnoyi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nauky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Prychornomor’ya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, 3(103)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80-87 [in Ukrainian].</a:t>
            </a:r>
            <a:endParaRPr lang="uk-UA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6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96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1475656"/>
          </a:xfrm>
        </p:spPr>
        <p:txBody>
          <a:bodyPr>
            <a:normAutofit fontScale="90000"/>
          </a:bodyPr>
          <a:lstStyle/>
          <a:p>
            <a:br>
              <a:rPr lang="uk-UA" sz="1000" dirty="0"/>
            </a:br>
            <a:r>
              <a:rPr lang="fr-FR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fr-FR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MLA (Modern Language Association) style – </a:t>
            </a: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стиль </a:t>
            </a:r>
            <a:r>
              <a:rPr lang="ru-RU" sz="36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цитування</a:t>
            </a: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</a:t>
            </a:r>
            <a:r>
              <a:rPr lang="ru-RU" sz="36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Асоціації</a:t>
            </a: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</a:t>
            </a:r>
            <a:r>
              <a:rPr lang="ru-RU" sz="36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сучасних</a:t>
            </a: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</a:t>
            </a:r>
            <a:r>
              <a:rPr lang="ru-RU" sz="36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мов</a:t>
            </a:r>
            <a:endParaRPr lang="uk-UA" sz="3600" dirty="0">
              <a:latin typeface="Georgia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</a:blip>
          <a:srcRect l="38929" t="20673" r="39900" b="68356"/>
          <a:stretch>
            <a:fillRect/>
          </a:stretch>
        </p:blipFill>
        <p:spPr bwMode="auto">
          <a:xfrm>
            <a:off x="7092280" y="5949280"/>
            <a:ext cx="1728192" cy="576064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1340768"/>
            <a:ext cx="8064896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/>
          </a:p>
          <a:p>
            <a:pPr indent="533400">
              <a:buClr>
                <a:srgbClr val="002060"/>
              </a:buClr>
              <a:buFont typeface="Wingdings" pitchFamily="2" charset="2"/>
              <a:buChar char="Ø"/>
            </a:pPr>
            <a:r>
              <a:rPr lang="uk-UA" dirty="0"/>
              <a:t> </a:t>
            </a: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Стиль є найбільш розповсюдженим при оформленні праць та при цитуванні джерел в області гуманітарних наук;</a:t>
            </a:r>
          </a:p>
          <a:p>
            <a:pPr indent="533400">
              <a:buClr>
                <a:srgbClr val="002060"/>
              </a:buClr>
            </a:pPr>
            <a:endParaRPr lang="uk-UA" sz="1000" dirty="0">
              <a:solidFill>
                <a:srgbClr val="002060"/>
              </a:solidFill>
              <a:latin typeface="Georgia" pitchFamily="18" charset="0"/>
            </a:endParaRPr>
          </a:p>
          <a:p>
            <a:pPr indent="533400">
              <a:buClr>
                <a:srgbClr val="002060"/>
              </a:buClr>
              <a:buFont typeface="Wingdings" pitchFamily="2" charset="2"/>
              <a:buChar char="Ø"/>
            </a:pP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 Кожне джерело, процитоване в роботі має з'явитися у списку використаних джерел. Так само, кожен запис у списку використаних джерел має бути згаданим в тексті роботи;</a:t>
            </a:r>
          </a:p>
          <a:p>
            <a:pPr indent="533400">
              <a:buClr>
                <a:srgbClr val="002060"/>
              </a:buClr>
            </a:pPr>
            <a:endParaRPr lang="uk-UA" sz="1000" dirty="0">
              <a:solidFill>
                <a:srgbClr val="002060"/>
              </a:solidFill>
              <a:latin typeface="Georgia" pitchFamily="18" charset="0"/>
            </a:endParaRPr>
          </a:p>
          <a:p>
            <a:pPr indent="533400">
              <a:buClr>
                <a:srgbClr val="002060"/>
              </a:buClr>
              <a:buFont typeface="Wingdings" pitchFamily="2" charset="2"/>
              <a:buChar char="Ø"/>
            </a:pP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Назва списку використаних джерел – </a:t>
            </a:r>
            <a:r>
              <a:rPr lang="uk-UA" sz="2000" b="1" dirty="0">
                <a:solidFill>
                  <a:srgbClr val="002060"/>
                </a:solidFill>
                <a:latin typeface="Georgia" pitchFamily="18" charset="0"/>
              </a:rPr>
              <a:t>Цитовані праці;</a:t>
            </a:r>
          </a:p>
          <a:p>
            <a:pPr indent="533400">
              <a:buClr>
                <a:srgbClr val="002060"/>
              </a:buClr>
            </a:pPr>
            <a:endParaRPr lang="uk-UA" sz="1000" dirty="0">
              <a:solidFill>
                <a:srgbClr val="002060"/>
              </a:solidFill>
              <a:latin typeface="Georgia" pitchFamily="18" charset="0"/>
            </a:endParaRPr>
          </a:p>
          <a:p>
            <a:pPr indent="533400">
              <a:buClr>
                <a:srgbClr val="002060"/>
              </a:buClr>
              <a:buFont typeface="Wingdings" pitchFamily="2" charset="2"/>
              <a:buChar char="Ø"/>
            </a:pP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Цитований матеріал наводиться в алфавітному порядку за прізвищем автора (редактора/укладача, якщо немає автора). Якщо матеріал не має автора, його необхідно розподілити за першою літерою його назви;</a:t>
            </a:r>
          </a:p>
          <a:p>
            <a:pPr indent="533400">
              <a:buClr>
                <a:srgbClr val="002060"/>
              </a:buClr>
            </a:pPr>
            <a:endParaRPr lang="uk-UA" sz="1000" dirty="0">
              <a:solidFill>
                <a:srgbClr val="002060"/>
              </a:solidFill>
              <a:latin typeface="Georgia" pitchFamily="18" charset="0"/>
            </a:endParaRPr>
          </a:p>
          <a:p>
            <a:pPr indent="533400">
              <a:buClr>
                <a:srgbClr val="002060"/>
              </a:buClr>
              <a:buFont typeface="Wingdings" pitchFamily="2" charset="2"/>
              <a:buChar char="Ø"/>
            </a:pP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Джерела в списку не нумеруються;</a:t>
            </a:r>
          </a:p>
          <a:p>
            <a:pPr indent="533400">
              <a:buClr>
                <a:srgbClr val="002060"/>
              </a:buClr>
            </a:pPr>
            <a:endParaRPr lang="uk-UA" sz="1000" dirty="0">
              <a:solidFill>
                <a:srgbClr val="002060"/>
              </a:solidFill>
              <a:latin typeface="Georgia" pitchFamily="18" charset="0"/>
            </a:endParaRPr>
          </a:p>
          <a:p>
            <a:pPr indent="533400">
              <a:buClr>
                <a:srgbClr val="002060"/>
              </a:buClr>
              <a:buFont typeface="Wingdings" pitchFamily="2" charset="2"/>
              <a:buChar char="Ø"/>
            </a:pP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Україномовні джерела транслітеруються латиницею</a:t>
            </a:r>
            <a:r>
              <a:rPr lang="uk-UA" sz="2000" i="1" dirty="0">
                <a:solidFill>
                  <a:srgbClr val="002060"/>
                </a:solidFill>
                <a:latin typeface="Georgia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6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96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052736"/>
          </a:xfrm>
        </p:spPr>
        <p:txBody>
          <a:bodyPr>
            <a:noAutofit/>
          </a:bodyPr>
          <a:lstStyle/>
          <a:p>
            <a:br>
              <a:rPr lang="uk-UA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Базовий шаблон оформлення бібліографічого опису книжкових видань</a:t>
            </a:r>
            <a:br>
              <a:rPr lang="uk-UA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endParaRPr lang="uk-UA" sz="3200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</a:blip>
          <a:srcRect l="38929" t="20673" r="39900" b="68356"/>
          <a:stretch>
            <a:fillRect/>
          </a:stretch>
        </p:blipFill>
        <p:spPr bwMode="auto">
          <a:xfrm>
            <a:off x="7092280" y="5949280"/>
            <a:ext cx="1728192" cy="576064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1052736"/>
            <a:ext cx="864096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0"/>
              </a:spcBef>
            </a:pP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Прізвище, </a:t>
            </a:r>
            <a:r>
              <a:rPr lang="uk-UA" b="1" dirty="0" err="1">
                <a:solidFill>
                  <a:srgbClr val="002060"/>
                </a:solidFill>
                <a:latin typeface="Georgia" pitchFamily="18" charset="0"/>
              </a:rPr>
              <a:t>Ім</a:t>
            </a:r>
            <a:r>
              <a:rPr lang="en-US" b="1" dirty="0">
                <a:solidFill>
                  <a:srgbClr val="002060"/>
                </a:solidFill>
                <a:latin typeface="Georgia" pitchFamily="18" charset="0"/>
              </a:rPr>
              <a:t>’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я</a:t>
            </a: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 автора(авторів). </a:t>
            </a:r>
            <a:r>
              <a:rPr lang="uk-UA" b="1" i="1" dirty="0">
                <a:solidFill>
                  <a:srgbClr val="002060"/>
                </a:solidFill>
                <a:latin typeface="Georgia" pitchFamily="18" charset="0"/>
              </a:rPr>
              <a:t>Назва книги </a:t>
            </a: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(додаткова інформація – прямим текстом в круглих дужках). Номер видання. Місто видання: Назва видавництва</a:t>
            </a:r>
            <a:r>
              <a:rPr lang="en-US" b="1" dirty="0">
                <a:solidFill>
                  <a:srgbClr val="002060"/>
                </a:solidFill>
                <a:latin typeface="Georgia" pitchFamily="18" charset="0"/>
              </a:rPr>
              <a:t>,</a:t>
            </a: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 Рік. Вид публікації (друкована або електронна книга).</a:t>
            </a:r>
          </a:p>
          <a:p>
            <a:pPr lvl="0" algn="just">
              <a:spcBef>
                <a:spcPct val="0"/>
              </a:spcBef>
            </a:pPr>
            <a:endParaRPr lang="uk-UA" sz="1000" b="1" dirty="0">
              <a:solidFill>
                <a:srgbClr val="002060"/>
              </a:solidFill>
              <a:latin typeface="Georgia" pitchFamily="18" charset="0"/>
            </a:endParaRPr>
          </a:p>
          <a:p>
            <a:pPr indent="271463" algn="just">
              <a:buClr>
                <a:srgbClr val="002060"/>
              </a:buClr>
              <a:buFont typeface="Wingdings" pitchFamily="2" charset="2"/>
              <a:buChar char="Ø"/>
            </a:pP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Якщо в публікації зазначено два або три автори, у посиланні необхідно перерахувати їх усіх. Якщо авторів більше трьох, можна після прізвища   першого автора вказати «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et al.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» ;</a:t>
            </a:r>
            <a:endParaRPr lang="uk-UA" sz="1000" dirty="0">
              <a:solidFill>
                <a:srgbClr val="002060"/>
              </a:solidFill>
              <a:latin typeface="Georgia" pitchFamily="18" charset="0"/>
            </a:endParaRPr>
          </a:p>
          <a:p>
            <a:pPr indent="271463" algn="just">
              <a:buFont typeface="Wingdings" pitchFamily="2" charset="2"/>
              <a:buChar char="Ø"/>
            </a:pP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Прізвище, ім’я або ініціали другого та третього автора інверсуються (подаються у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зворотн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o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му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порядку); </a:t>
            </a:r>
            <a:endParaRPr lang="uk-UA" sz="1000" dirty="0">
              <a:solidFill>
                <a:srgbClr val="002060"/>
              </a:solidFill>
              <a:latin typeface="Georgia" pitchFamily="18" charset="0"/>
            </a:endParaRPr>
          </a:p>
          <a:p>
            <a:pPr indent="271463" algn="just">
              <a:buFont typeface="Wingdings" pitchFamily="2" charset="2"/>
              <a:buChar char="Ø"/>
            </a:pP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Загальна кількість сторінок у бібліографічному описі не подається;</a:t>
            </a:r>
            <a:endParaRPr lang="uk-UA" sz="1000" dirty="0"/>
          </a:p>
          <a:p>
            <a:pPr indent="271463" algn="just">
              <a:buFont typeface="Wingdings" pitchFamily="2" charset="2"/>
              <a:buChar char="Ø"/>
            </a:pP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Для електронних та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онлайн-документів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наводиться DOI, якщо він вказаний, або URL (електронна адреса). </a:t>
            </a:r>
            <a:endParaRPr lang="en-US" dirty="0">
              <a:solidFill>
                <a:srgbClr val="002060"/>
              </a:solidFill>
              <a:latin typeface="Georgia" pitchFamily="18" charset="0"/>
            </a:endParaRPr>
          </a:p>
          <a:p>
            <a:pPr indent="271463" algn="just">
              <a:buFont typeface="Wingdings" pitchFamily="2" charset="2"/>
              <a:buChar char="Ø"/>
            </a:pPr>
            <a:endParaRPr lang="en-US" i="1" dirty="0"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Bragg, Steven. 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Wiley Revenue Recognition: Rules and Scenarios.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2nd ed. Hoboken, NJ: Wiley, 2010. Print. </a:t>
            </a:r>
            <a:endParaRPr lang="en-US" dirty="0"/>
          </a:p>
          <a:p>
            <a:pPr algn="just"/>
            <a:endParaRPr lang="uk-UA" sz="1000" i="1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Gordon, Virginia, Wesley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Habley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and Thomas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Grites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.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Academic Advising.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San Francisco, CA: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Jossey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-Bass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,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2008. Print.</a:t>
            </a:r>
            <a:endParaRPr lang="uk-UA" b="1" dirty="0">
              <a:solidFill>
                <a:srgbClr val="002060"/>
              </a:solidFill>
              <a:latin typeface="Georgia" pitchFamily="18" charset="0"/>
            </a:endParaRPr>
          </a:p>
          <a:p>
            <a:pPr lvl="0" algn="just">
              <a:spcBef>
                <a:spcPct val="0"/>
              </a:spcBef>
            </a:pPr>
            <a:endParaRPr lang="uk-UA" b="1" dirty="0">
              <a:solidFill>
                <a:srgbClr val="002060"/>
              </a:solidFill>
              <a:latin typeface="Georgia" pitchFamily="18" charset="0"/>
            </a:endParaRPr>
          </a:p>
          <a:p>
            <a:pPr algn="just">
              <a:spcBef>
                <a:spcPct val="0"/>
              </a:spcBef>
            </a:pPr>
            <a:endParaRPr lang="en-US" b="1" dirty="0">
              <a:solidFill>
                <a:srgbClr val="002060"/>
              </a:solidFill>
              <a:latin typeface="Georgia" pitchFamily="18" charset="0"/>
            </a:endParaRPr>
          </a:p>
          <a:p>
            <a:pPr lvl="0" algn="just">
              <a:spcBef>
                <a:spcPct val="0"/>
              </a:spcBef>
            </a:pPr>
            <a:endParaRPr lang="en-US" b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6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96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568952" cy="1268760"/>
          </a:xfrm>
        </p:spPr>
        <p:txBody>
          <a:bodyPr>
            <a:noAutofit/>
          </a:bodyPr>
          <a:lstStyle/>
          <a:p>
            <a:r>
              <a:rPr lang="uk-UA" sz="2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Базовий шаблон оформлення бібліографічого опису статті в журналі чи продовжуваному виданні</a:t>
            </a:r>
            <a:endParaRPr lang="uk-UA" sz="2600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</a:blip>
          <a:srcRect l="38929" t="20673" r="39900" b="68356"/>
          <a:stretch>
            <a:fillRect/>
          </a:stretch>
        </p:blipFill>
        <p:spPr bwMode="auto">
          <a:xfrm>
            <a:off x="7092280" y="5949280"/>
            <a:ext cx="1728192" cy="576064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1196752"/>
            <a:ext cx="878497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Прізвище, Ініціали автора(авторів). </a:t>
            </a:r>
            <a:r>
              <a:rPr lang="en-US" b="1" dirty="0">
                <a:solidFill>
                  <a:srgbClr val="002060"/>
                </a:solidFill>
                <a:latin typeface="Georgia" pitchFamily="18" charset="0"/>
              </a:rPr>
              <a:t>“</a:t>
            </a: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Назва статті</a:t>
            </a:r>
            <a:r>
              <a:rPr lang="en-US" b="1" dirty="0">
                <a:solidFill>
                  <a:srgbClr val="002060"/>
                </a:solidFill>
                <a:latin typeface="Georgia" pitchFamily="18" charset="0"/>
              </a:rPr>
              <a:t>”</a:t>
            </a: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uk-UA" b="1" i="1" dirty="0">
                <a:solidFill>
                  <a:srgbClr val="002060"/>
                </a:solidFill>
                <a:latin typeface="Georgia" pitchFamily="18" charset="0"/>
              </a:rPr>
              <a:t>Назва журналу</a:t>
            </a:r>
            <a:r>
              <a:rPr lang="en-US" b="1" i="1" dirty="0">
                <a:solidFill>
                  <a:srgbClr val="002060"/>
                </a:solidFill>
                <a:latin typeface="Georgia" pitchFamily="18" charset="0"/>
              </a:rPr>
              <a:t>.</a:t>
            </a:r>
            <a:r>
              <a:rPr lang="uk-UA" b="1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Том. Випуск(Рік публікації): Сторінка(и). Вид публікації (друкована або електронна книга).</a:t>
            </a:r>
          </a:p>
          <a:p>
            <a:endParaRPr lang="uk-UA" sz="1000" b="1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Hutsol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Taras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Olesya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Priss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and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Ludmila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Kiurcheva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 [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ed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al.]. “Mint Plants (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Mentha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) as a Promising Source of Biologically Active Substances to Combat Hidden Hunger”. 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Sustainability (MDPI),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15(2023): 11648. Print.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  <a:hlinkClick r:id="rId4"/>
              </a:rPr>
              <a:t>https://doi.org/10.3390/su15151648</a:t>
            </a:r>
            <a:endParaRPr lang="en-US" dirty="0">
              <a:solidFill>
                <a:srgbClr val="002060"/>
              </a:solidFill>
              <a:latin typeface="Georgia" pitchFamily="18" charset="0"/>
            </a:endParaRPr>
          </a:p>
          <a:p>
            <a:endParaRPr lang="en-US" sz="1000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Kiurchev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S.,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ed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al. “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Monitoring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the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accuracy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of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manufacturing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elements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of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the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end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distribution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system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of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a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hydraulic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motor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planetary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type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”.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Advanced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Manufacturing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Processes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. VI(2025): 712-723.</a:t>
            </a:r>
            <a:r>
              <a:rPr lang="en-US" dirty="0">
                <a:latin typeface="Georgia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Print</a:t>
            </a:r>
            <a:r>
              <a:rPr lang="en-US" dirty="0">
                <a:solidFill>
                  <a:srgbClr val="002060"/>
                </a:solidFill>
              </a:rPr>
              <a:t>. </a:t>
            </a:r>
            <a:endParaRPr lang="uk-UA" dirty="0">
              <a:solidFill>
                <a:srgbClr val="002060"/>
              </a:solidFill>
            </a:endParaRPr>
          </a:p>
          <a:p>
            <a:r>
              <a:rPr lang="en-US" b="1" i="1" dirty="0"/>
              <a:t>	</a:t>
            </a:r>
          </a:p>
          <a:p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Прізвище, Ініціали автора(авторів). </a:t>
            </a:r>
            <a:r>
              <a:rPr lang="uk-UA" b="1" dirty="0" err="1">
                <a:solidFill>
                  <a:srgbClr val="002060"/>
                </a:solidFill>
                <a:latin typeface="Georgia" pitchFamily="18" charset="0"/>
              </a:rPr>
              <a:t>“Глава</a:t>
            </a: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 (розділ, параграф).”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ru-RU" b="1" i="1" dirty="0" err="1">
                <a:solidFill>
                  <a:srgbClr val="002060"/>
                </a:solidFill>
                <a:latin typeface="Georgia" pitchFamily="18" charset="0"/>
              </a:rPr>
              <a:t>Назва</a:t>
            </a:r>
            <a:r>
              <a:rPr lang="ru-RU" b="1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b="1" i="1" dirty="0" err="1">
                <a:solidFill>
                  <a:srgbClr val="002060"/>
                </a:solidFill>
                <a:latin typeface="Georgia" pitchFamily="18" charset="0"/>
              </a:rPr>
              <a:t>збірки</a:t>
            </a:r>
            <a:r>
              <a:rPr lang="ru-RU" b="1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b="1" i="1" dirty="0" err="1">
                <a:solidFill>
                  <a:srgbClr val="002060"/>
                </a:solidFill>
                <a:latin typeface="Georgia" pitchFamily="18" charset="0"/>
              </a:rPr>
              <a:t>чи</a:t>
            </a:r>
            <a:r>
              <a:rPr lang="ru-RU" b="1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b="1" i="1" dirty="0" err="1">
                <a:solidFill>
                  <a:srgbClr val="002060"/>
                </a:solidFill>
                <a:latin typeface="Georgia" pitchFamily="18" charset="0"/>
              </a:rPr>
              <a:t>конференції</a:t>
            </a:r>
            <a:r>
              <a:rPr lang="ru-RU" b="1" i="1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Редактор(и).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Рік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: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Сторінка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(и). Вид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публікації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.</a:t>
            </a:r>
            <a:endParaRPr lang="en-US" b="1" i="1" dirty="0"/>
          </a:p>
          <a:p>
            <a:endParaRPr lang="en-US" sz="1000" b="1" dirty="0">
              <a:solidFill>
                <a:srgbClr val="002060"/>
              </a:solidFill>
              <a:latin typeface="Georgia" pitchFamily="18" charset="0"/>
            </a:endParaRPr>
          </a:p>
          <a:p>
            <a:pPr indent="358775">
              <a:buFont typeface="Wingdings" pitchFamily="2" charset="2"/>
              <a:buChar char="Ø"/>
            </a:pP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Palamarchuk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I.,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ed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al. “Analysis of Main Process Characteristics of Infrared Drying in the Moving Layer of Grain Produce”. 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Modern Development Paths of Agricultural Production: Trends and Innovations.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Ed. V. Nadykto. 2019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: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317–322. Print</a:t>
            </a:r>
            <a:r>
              <a:rPr lang="en-US" dirty="0">
                <a:solidFill>
                  <a:srgbClr val="002060"/>
                </a:solidFill>
              </a:rPr>
              <a:t>.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  <a:hlinkClick r:id="rId5"/>
              </a:rPr>
              <a:t>https://doi.org/10.1007/978-3-030-14918-5_33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uk-UA" dirty="0">
              <a:solidFill>
                <a:srgbClr val="002060"/>
              </a:solidFill>
              <a:latin typeface="Georgia" pitchFamily="18" charset="0"/>
            </a:endParaRPr>
          </a:p>
          <a:p>
            <a:pPr indent="358775"/>
            <a:endParaRPr lang="en-US" sz="1000" dirty="0">
              <a:solidFill>
                <a:srgbClr val="002060"/>
              </a:solidFill>
              <a:latin typeface="Georgia" pitchFamily="18" charset="0"/>
            </a:endParaRPr>
          </a:p>
          <a:p>
            <a:pPr indent="358775"/>
            <a:endParaRPr lang="uk-UA" b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6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96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Chicago Manual style – </a:t>
            </a:r>
            <a:b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r>
              <a:rPr lang="uk-UA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Чиказький стилістичний довідник</a:t>
            </a:r>
          </a:p>
        </p:txBody>
      </p:sp>
      <p:pic>
        <p:nvPicPr>
          <p:cNvPr id="8" name="Рисунок 7"/>
          <p:cNvPicPr/>
          <p:nvPr/>
        </p:nvPicPr>
        <p:blipFill>
          <a:blip r:embed="rId3" cstate="print">
            <a:clrChange>
              <a:clrFrom>
                <a:srgbClr val="E6EB15"/>
              </a:clrFrom>
              <a:clrTo>
                <a:srgbClr val="E6EB15">
                  <a:alpha val="0"/>
                </a:srgbClr>
              </a:clrTo>
            </a:clrChange>
          </a:blip>
          <a:srcRect l="42985" t="29535" r="39594" b="45101"/>
          <a:stretch>
            <a:fillRect/>
          </a:stretch>
        </p:blipFill>
        <p:spPr bwMode="auto">
          <a:xfrm>
            <a:off x="7956376" y="5661248"/>
            <a:ext cx="961365" cy="79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51520" y="1268760"/>
            <a:ext cx="849694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Довідник описує два формати цитувань: </a:t>
            </a:r>
          </a:p>
          <a:p>
            <a:endParaRPr lang="ru-RU" sz="1000" dirty="0">
              <a:solidFill>
                <a:srgbClr val="002060"/>
              </a:solidFill>
              <a:latin typeface="Georgia" pitchFamily="18" charset="0"/>
            </a:endParaRPr>
          </a:p>
          <a:p>
            <a:pPr indent="446088" algn="just">
              <a:buFont typeface="Wingdings" pitchFamily="2" charset="2"/>
              <a:buChar char="Ø"/>
            </a:pP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 Автор/стиль (</a:t>
            </a:r>
            <a:r>
              <a:rPr lang="en-US" sz="2000" b="1" dirty="0">
                <a:solidFill>
                  <a:srgbClr val="002060"/>
                </a:solidFill>
                <a:latin typeface="Georgia" pitchFamily="18" charset="0"/>
              </a:rPr>
              <a:t>Chicago Style: Author-Date</a:t>
            </a:r>
            <a:r>
              <a:rPr lang="en-US" sz="2000" dirty="0">
                <a:solidFill>
                  <a:srgbClr val="002060"/>
                </a:solidFill>
                <a:latin typeface="Georgia" pitchFamily="18" charset="0"/>
              </a:rPr>
              <a:t>), </a:t>
            </a: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відомий ще як науковий стиль — при цитуванні вказуються автор та рік видання публікації в круглих дужках. В списку використаних джерел надається повний бібліографічний опис джерела. Використовується переважно при написанні наукових праць у сфері фізичних, природничих та суспільних наук; </a:t>
            </a:r>
          </a:p>
          <a:p>
            <a:pPr indent="446088" algn="just"/>
            <a:endParaRPr lang="uk-UA" sz="1000" dirty="0">
              <a:solidFill>
                <a:srgbClr val="002060"/>
              </a:solidFill>
              <a:latin typeface="Georgia" pitchFamily="18" charset="0"/>
            </a:endParaRPr>
          </a:p>
          <a:p>
            <a:pPr indent="446088" algn="just">
              <a:buFont typeface="Wingdings" pitchFamily="2" charset="2"/>
              <a:buChar char="Ø"/>
            </a:pP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Виноски/бібліографія (</a:t>
            </a:r>
            <a:r>
              <a:rPr lang="en-US" sz="2000" b="1" dirty="0">
                <a:solidFill>
                  <a:srgbClr val="002060"/>
                </a:solidFill>
                <a:latin typeface="Georgia" pitchFamily="18" charset="0"/>
              </a:rPr>
              <a:t>Chicago Style: Notes and </a:t>
            </a:r>
            <a:r>
              <a:rPr lang="en-US" sz="2000" b="1" dirty="0" err="1">
                <a:solidFill>
                  <a:srgbClr val="002060"/>
                </a:solidFill>
                <a:latin typeface="Georgia" pitchFamily="18" charset="0"/>
              </a:rPr>
              <a:t>Bibliografy</a:t>
            </a:r>
            <a:r>
              <a:rPr lang="en-US" sz="2000" dirty="0">
                <a:solidFill>
                  <a:srgbClr val="002060"/>
                </a:solidFill>
                <a:latin typeface="Georgia" pitchFamily="18" charset="0"/>
              </a:rPr>
              <a:t>) — </a:t>
            </a: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посилання на джерела наводяться у виносках наприкінці сторінок (або кінцевих виносках) та/або в бібліографічних списках. Використовується переважно при написанні наукових праць з гуманітарного циклу — історія, література, мистецтво; </a:t>
            </a:r>
            <a:endParaRPr lang="uk-UA" sz="1000" dirty="0">
              <a:solidFill>
                <a:srgbClr val="002060"/>
              </a:solidFill>
              <a:latin typeface="Georgia" pitchFamily="18" charset="0"/>
            </a:endParaRPr>
          </a:p>
          <a:p>
            <a:pPr indent="446088" algn="just"/>
            <a:endParaRPr lang="uk-UA" sz="1000" dirty="0">
              <a:solidFill>
                <a:srgbClr val="002060"/>
              </a:solidFill>
              <a:latin typeface="Georgia" pitchFamily="18" charset="0"/>
            </a:endParaRPr>
          </a:p>
          <a:p>
            <a:pPr indent="446088" algn="just">
              <a:buFont typeface="Wingdings" pitchFamily="2" charset="2"/>
              <a:buChar char="Ø"/>
            </a:pP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Назва списку використаних джерел – 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Посилання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Georgia" pitchFamily="18" charset="0"/>
              </a:rPr>
              <a:t>або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Список 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використаної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літератури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sz="2000" b="1" dirty="0">
                <a:solidFill>
                  <a:srgbClr val="002060"/>
                </a:solidFill>
                <a:latin typeface="Georgia" pitchFamily="18" charset="0"/>
              </a:rPr>
              <a:t>;</a:t>
            </a:r>
          </a:p>
          <a:p>
            <a:pPr indent="446088" algn="just"/>
            <a:endParaRPr lang="uk-UA" sz="1000" b="1" i="1" dirty="0">
              <a:solidFill>
                <a:srgbClr val="002060"/>
              </a:solidFill>
              <a:latin typeface="Georgia" pitchFamily="18" charset="0"/>
            </a:endParaRPr>
          </a:p>
          <a:p>
            <a:pPr indent="446088" algn="just">
              <a:buFont typeface="Wingdings" pitchFamily="2" charset="2"/>
              <a:buChar char="Ø"/>
            </a:pP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Бібліографія наводиться в алфавітному порядку.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6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96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40960" cy="1844824"/>
          </a:xfrm>
        </p:spPr>
        <p:txBody>
          <a:bodyPr>
            <a:noAutofit/>
          </a:bodyPr>
          <a:lstStyle/>
          <a:p>
            <a:r>
              <a:rPr lang="uk-UA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Базовий шаблон оформлення бібліографічого опису книжкових видань (</a:t>
            </a:r>
            <a: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Chicago Style: Author-Date) </a:t>
            </a:r>
            <a:br>
              <a:rPr lang="en-US" sz="3200" b="1" dirty="0"/>
            </a:br>
            <a:endParaRPr lang="uk-UA" sz="3200" dirty="0"/>
          </a:p>
        </p:txBody>
      </p:sp>
      <p:pic>
        <p:nvPicPr>
          <p:cNvPr id="5" name="Рисунок 4"/>
          <p:cNvPicPr/>
          <p:nvPr/>
        </p:nvPicPr>
        <p:blipFill>
          <a:blip r:embed="rId3" cstate="print">
            <a:clrChange>
              <a:clrFrom>
                <a:srgbClr val="E6EB15"/>
              </a:clrFrom>
              <a:clrTo>
                <a:srgbClr val="E6EB15">
                  <a:alpha val="0"/>
                </a:srgbClr>
              </a:clrTo>
            </a:clrChange>
          </a:blip>
          <a:srcRect l="42985" t="29535" r="39594" b="45101"/>
          <a:stretch>
            <a:fillRect/>
          </a:stretch>
        </p:blipFill>
        <p:spPr bwMode="auto">
          <a:xfrm>
            <a:off x="7956376" y="5949280"/>
            <a:ext cx="961365" cy="79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51520" y="1484784"/>
            <a:ext cx="8568952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Прізвище, Ініціали автора(авторів). (Рік видання). </a:t>
            </a:r>
            <a:r>
              <a:rPr lang="uk-UA" b="1" i="1" dirty="0">
                <a:solidFill>
                  <a:srgbClr val="002060"/>
                </a:solidFill>
                <a:latin typeface="Georgia" pitchFamily="18" charset="0"/>
              </a:rPr>
              <a:t>Назва книги: </a:t>
            </a:r>
            <a:r>
              <a:rPr lang="uk-UA" b="1" i="1" dirty="0" err="1">
                <a:solidFill>
                  <a:srgbClr val="002060"/>
                </a:solidFill>
                <a:latin typeface="Georgia" pitchFamily="18" charset="0"/>
              </a:rPr>
              <a:t>Підназва</a:t>
            </a: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. Місто видання: Назва видавництва. </a:t>
            </a:r>
            <a:r>
              <a:rPr lang="en-US" b="1" dirty="0">
                <a:solidFill>
                  <a:srgbClr val="002060"/>
                </a:solidFill>
                <a:latin typeface="Georgia" pitchFamily="18" charset="0"/>
              </a:rPr>
              <a:t>DOI</a:t>
            </a: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Georgia" pitchFamily="18" charset="0"/>
              </a:rPr>
              <a:t>(</a:t>
            </a: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за наявністю)</a:t>
            </a:r>
          </a:p>
          <a:p>
            <a:endParaRPr lang="uk-UA" sz="1000" dirty="0"/>
          </a:p>
          <a:p>
            <a:pPr>
              <a:buFont typeface="Wingdings" pitchFamily="2" charset="2"/>
              <a:buChar char="Ø"/>
            </a:pP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У посиланні необхідно перераховувати всіх авторів. Перед останнім автором пишеться слово «та»;</a:t>
            </a:r>
          </a:p>
          <a:p>
            <a:pPr>
              <a:buFont typeface="Wingdings" pitchFamily="2" charset="2"/>
              <a:buChar char="Ø"/>
            </a:pP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індекс DOI вказується наприкінці опису з двокрапками перед цифровим індексом. </a:t>
            </a:r>
          </a:p>
          <a:p>
            <a:pPr>
              <a:buFont typeface="Wingdings" pitchFamily="2" charset="2"/>
              <a:buChar char="Ø"/>
            </a:pP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Україномовні видання повинні містити транслітерацію назви і у квадратних дужках назву англійською мовою</a:t>
            </a:r>
          </a:p>
          <a:p>
            <a:endParaRPr lang="ru-RU" sz="1000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it-IT" dirty="0">
                <a:solidFill>
                  <a:srgbClr val="002060"/>
                </a:solidFill>
                <a:latin typeface="Georgia" pitchFamily="18" charset="0"/>
              </a:rPr>
              <a:t>Carrasco, J., Tello, M. L., Perez, M., Preston, G.(eds.). (2018). 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Biology of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macrofungi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. Fungal Biology</a:t>
            </a:r>
            <a:r>
              <a:rPr lang="en-US" dirty="0">
                <a:solidFill>
                  <a:srgbClr val="002060"/>
                </a:solidFill>
              </a:rPr>
              <a:t>.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[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N.p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.]: Springer.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  <a:hlinkClick r:id="rId4"/>
              </a:rPr>
              <a:t>D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  <a:hlinkClick r:id="rId4"/>
              </a:rPr>
              <a:t>OI: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  <a:hlinkClick r:id="rId4"/>
              </a:rPr>
              <a:t> 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  <a:hlinkClick r:id="rId4"/>
              </a:rPr>
              <a:t>1007/978- 3-030-02622-6_7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en-US" dirty="0">
              <a:solidFill>
                <a:srgbClr val="002060"/>
              </a:solidFill>
              <a:latin typeface="Georgia" pitchFamily="18" charset="0"/>
            </a:endParaRPr>
          </a:p>
          <a:p>
            <a:endParaRPr lang="en-US" sz="1000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Nadykto, V. (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eds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). (2019).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Modern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Development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Paths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of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Agricultural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Production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Trends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and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Innovations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: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Conference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proceedings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[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N.p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.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]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: Springer. doi: </a:t>
            </a:r>
            <a:r>
              <a:rPr lang="en-US" u="sng" dirty="0">
                <a:solidFill>
                  <a:srgbClr val="002060"/>
                </a:solidFill>
                <a:latin typeface="Georgia" pitchFamily="18" charset="0"/>
                <a:hlinkClick r:id="rId5"/>
              </a:rPr>
              <a:t>DOI : 10.1007/978-3-030-14918-5</a:t>
            </a:r>
            <a:r>
              <a:rPr lang="en-US" u="sng" dirty="0">
                <a:solidFill>
                  <a:srgbClr val="002060"/>
                </a:solidFill>
                <a:latin typeface="Georgia" pitchFamily="18" charset="0"/>
              </a:rPr>
              <a:t> </a:t>
            </a:r>
          </a:p>
          <a:p>
            <a:endParaRPr lang="uk-UA" sz="1000" u="sng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Kovalenko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, O. (2024).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Osnovy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elektropostachannya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[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Fundamental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of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electriciti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supply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: a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textbook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]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Zaporizhzhia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:TSATU.</a:t>
            </a:r>
          </a:p>
          <a:p>
            <a:r>
              <a:rPr lang="uk-UA" dirty="0">
                <a:solidFill>
                  <a:srgbClr val="002060"/>
                </a:solidFill>
              </a:rPr>
              <a:t>	</a:t>
            </a:r>
          </a:p>
          <a:p>
            <a:pPr>
              <a:buFont typeface="Wingdings" pitchFamily="2" charset="2"/>
              <a:buChar char="Ø"/>
            </a:pPr>
            <a:endParaRPr lang="uk-UA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6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96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700808"/>
          </a:xfrm>
        </p:spPr>
        <p:txBody>
          <a:bodyPr>
            <a:noAutofit/>
          </a:bodyPr>
          <a:lstStyle/>
          <a:p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Базовий шаблон оформлення бібліографічого опису статті в журналі</a:t>
            </a: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</a:t>
            </a:r>
            <a:b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чи продовжуваному виданні</a:t>
            </a:r>
            <a:b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(Chicago style: Author-Date)</a:t>
            </a:r>
            <a:endParaRPr lang="uk-UA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>
            <a:clrChange>
              <a:clrFrom>
                <a:srgbClr val="E6EB15"/>
              </a:clrFrom>
              <a:clrTo>
                <a:srgbClr val="E6EB15">
                  <a:alpha val="0"/>
                </a:srgbClr>
              </a:clrTo>
            </a:clrChange>
          </a:blip>
          <a:srcRect l="42985" t="29535" r="39594" b="45101"/>
          <a:stretch>
            <a:fillRect/>
          </a:stretch>
        </p:blipFill>
        <p:spPr bwMode="auto">
          <a:xfrm>
            <a:off x="7956376" y="5877272"/>
            <a:ext cx="961365" cy="79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1520" y="1484784"/>
            <a:ext cx="8640960" cy="5427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2000" b="1" dirty="0"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r>
              <a:rPr lang="uk-UA" sz="2000" b="1" dirty="0">
                <a:solidFill>
                  <a:srgbClr val="002060"/>
                </a:solidFill>
                <a:latin typeface="Georgia" pitchFamily="18" charset="0"/>
              </a:rPr>
              <a:t>Прізвище, Ім’я. 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(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Рік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). </a:t>
            </a:r>
            <a:r>
              <a:rPr lang="uk-UA" sz="2000" b="1" dirty="0">
                <a:solidFill>
                  <a:srgbClr val="002060"/>
                </a:solidFill>
                <a:latin typeface="Georgia" pitchFamily="18" charset="0"/>
              </a:rPr>
              <a:t>"Назва 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статті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: </a:t>
            </a:r>
            <a:r>
              <a:rPr lang="ru-RU" sz="2000" b="1" dirty="0" err="1">
                <a:solidFill>
                  <a:srgbClr val="002060"/>
                </a:solidFill>
                <a:latin typeface="Georgia" pitchFamily="18" charset="0"/>
              </a:rPr>
              <a:t>Підназва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." </a:t>
            </a:r>
            <a:r>
              <a:rPr lang="ru-RU" sz="2000" b="1" i="1" dirty="0" err="1">
                <a:solidFill>
                  <a:srgbClr val="002060"/>
                </a:solidFill>
                <a:latin typeface="Georgia" pitchFamily="18" charset="0"/>
              </a:rPr>
              <a:t>Назва</a:t>
            </a:r>
            <a:r>
              <a:rPr lang="ru-RU" sz="2000" b="1" i="1" dirty="0">
                <a:solidFill>
                  <a:srgbClr val="002060"/>
                </a:solidFill>
                <a:latin typeface="Georgia" pitchFamily="18" charset="0"/>
              </a:rPr>
              <a:t> журналу</a:t>
            </a:r>
            <a:r>
              <a:rPr lang="en-US" sz="2000" b="1" i="1" dirty="0">
                <a:solidFill>
                  <a:srgbClr val="002060"/>
                </a:solidFill>
                <a:latin typeface="Georgia" pitchFamily="18" charset="0"/>
              </a:rPr>
              <a:t>,</a:t>
            </a:r>
            <a:r>
              <a:rPr lang="ru-RU" sz="2000" b="1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Номер журналу</a:t>
            </a:r>
            <a:r>
              <a:rPr lang="en-US" sz="2000" b="1" i="1" dirty="0">
                <a:solidFill>
                  <a:srgbClr val="002060"/>
                </a:solidFill>
                <a:latin typeface="Georgia" pitchFamily="18" charset="0"/>
              </a:rPr>
              <a:t>,</a:t>
            </a:r>
            <a:r>
              <a:rPr lang="ru-RU" sz="2000" b="1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sz="2000" b="1" dirty="0">
                <a:solidFill>
                  <a:srgbClr val="002060"/>
                </a:solidFill>
                <a:latin typeface="Georgia" pitchFamily="18" charset="0"/>
              </a:rPr>
              <a:t>Сторінковий інтервал. </a:t>
            </a:r>
            <a:endParaRPr lang="en-US" sz="1000" b="1" dirty="0"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endParaRPr lang="uk-UA" sz="1000" dirty="0"/>
          </a:p>
          <a:p>
            <a:pPr algn="just">
              <a:buFont typeface="Wingdings" pitchFamily="2" charset="2"/>
              <a:buChar char="Ø"/>
            </a:pP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i="1" dirty="0">
                <a:solidFill>
                  <a:srgbClr val="002060"/>
                </a:solidFill>
                <a:latin typeface="Georgia" pitchFamily="18" charset="0"/>
              </a:rPr>
              <a:t>За 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потреби можна скорочувати назви журналів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;</a:t>
            </a:r>
          </a:p>
          <a:p>
            <a:pPr algn="just"/>
            <a:endParaRPr lang="en-US" sz="1000" i="1" dirty="0"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Yavorska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T. I.,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Lavruk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V. V.,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Alokhina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Y. S.,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Alokhin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V. O.,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Kovalenko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V. V. 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(2024). “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Resource potential of agriculture in Ukraine: energy 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с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onservation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and food supply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”. Acta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Geographica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Universitatis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Comenianae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2, 197-225. </a:t>
            </a:r>
          </a:p>
          <a:p>
            <a:pPr algn="just"/>
            <a:endParaRPr lang="en-US" dirty="0"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Прізвище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Ім’я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Рік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ru-RU" b="1" i="1" dirty="0" err="1">
                <a:solidFill>
                  <a:srgbClr val="002060"/>
                </a:solidFill>
                <a:latin typeface="Georgia" pitchFamily="18" charset="0"/>
              </a:rPr>
              <a:t>Назва</a:t>
            </a:r>
            <a:r>
              <a:rPr lang="ru-RU" b="1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b="1" i="1" dirty="0" err="1">
                <a:solidFill>
                  <a:srgbClr val="002060"/>
                </a:solidFill>
                <a:latin typeface="Georgia" pitchFamily="18" charset="0"/>
              </a:rPr>
              <a:t>виступу</a:t>
            </a:r>
            <a:r>
              <a:rPr lang="ru-RU" b="1" i="1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Відомості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 про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конференцію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Місце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проведення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конференції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, Дата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конференції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.</a:t>
            </a:r>
            <a:endParaRPr lang="en-US" b="1" dirty="0"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endParaRPr lang="en-US" sz="1000" dirty="0"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Kidalov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V. V.,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Dyadenchuk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A. F.,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Abbasova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C. Y., ...,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Gudymenko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O. I.,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Kidalov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V. V. (2022). 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Synthesis and characterization of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SiC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-based thin film heterostructures.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Proceedings of the 2022 IEEE 12th International Conference "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Nanomaterials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: Applications and Properties", NAP 2022, Krakow, September 11-16. </a:t>
            </a:r>
            <a:r>
              <a:rPr lang="en-US" u="sng" dirty="0">
                <a:solidFill>
                  <a:srgbClr val="0000FF"/>
                </a:solidFill>
                <a:latin typeface="Georgia" pitchFamily="18" charset="0"/>
              </a:rPr>
              <a:t>DOI: 10.1109/NAP55339.2022.9934602 </a:t>
            </a:r>
            <a:r>
              <a:rPr lang="en-US" b="1" dirty="0"/>
              <a:t>	</a:t>
            </a:r>
          </a:p>
          <a:p>
            <a:pPr>
              <a:buFont typeface="Wingdings" pitchFamily="2" charset="2"/>
              <a:buChar char="Ø"/>
            </a:pPr>
            <a:endParaRPr lang="en-US" b="1" dirty="0"/>
          </a:p>
          <a:p>
            <a:pPr>
              <a:buFont typeface="Wingdings" pitchFamily="2" charset="2"/>
              <a:buChar char="Ø"/>
            </a:pPr>
            <a:endParaRPr lang="uk-UA" i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6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</a:blip>
          <a:srcRect r="96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91264" cy="936104"/>
          </a:xfrm>
        </p:spPr>
        <p:txBody>
          <a:bodyPr/>
          <a:lstStyle/>
          <a:p>
            <a:r>
              <a:rPr lang="en-US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Harvard Referencing St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yle</a:t>
            </a:r>
            <a:endParaRPr lang="uk-UA" dirty="0">
              <a:latin typeface="Georgia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rcRect l="44719" t="19508" r="44088" b="64077"/>
          <a:stretch>
            <a:fillRect/>
          </a:stretch>
        </p:blipFill>
        <p:spPr bwMode="auto">
          <a:xfrm>
            <a:off x="8028384" y="5733256"/>
            <a:ext cx="93610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67544" y="1412777"/>
            <a:ext cx="83529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3400" algn="just">
              <a:buFont typeface="Wingdings" pitchFamily="2" charset="2"/>
              <a:buChar char="Ø"/>
            </a:pPr>
            <a:r>
              <a:rPr lang="uk-UA" sz="2000" b="1" dirty="0">
                <a:solidFill>
                  <a:srgbClr val="002060"/>
                </a:solidFill>
                <a:latin typeface="Georgia" pitchFamily="18" charset="0"/>
              </a:rPr>
              <a:t>Сфера застосування </a:t>
            </a: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– гуманітарні науки та суспільні науки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;</a:t>
            </a:r>
          </a:p>
          <a:p>
            <a:pPr indent="533400" algn="just"/>
            <a:endParaRPr lang="ru-RU" sz="1000" dirty="0">
              <a:solidFill>
                <a:srgbClr val="002060"/>
              </a:solidFill>
              <a:latin typeface="Georgia" pitchFamily="18" charset="0"/>
            </a:endParaRPr>
          </a:p>
          <a:p>
            <a:pPr indent="533400" algn="just">
              <a:buFont typeface="Wingdings" pitchFamily="2" charset="2"/>
              <a:buChar char="Ø"/>
            </a:pP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Існує величезна кількість варіацій Гарвардського стилю – більше 60.</a:t>
            </a:r>
            <a:r>
              <a:rPr lang="ru-RU" sz="2000" dirty="0"/>
              <a:t> </a:t>
            </a: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Вони різняться не тільки в залежності від регіону, а й на рівні окремих університетів</a:t>
            </a:r>
            <a:r>
              <a:rPr lang="ru-RU" sz="2000" dirty="0"/>
              <a:t>;</a:t>
            </a:r>
            <a:endParaRPr lang="uk-UA" sz="2000" dirty="0">
              <a:solidFill>
                <a:srgbClr val="002060"/>
              </a:solidFill>
              <a:latin typeface="Georgia" pitchFamily="18" charset="0"/>
            </a:endParaRPr>
          </a:p>
          <a:p>
            <a:pPr indent="533400" algn="just"/>
            <a:endParaRPr lang="uk-UA" sz="1000" dirty="0">
              <a:solidFill>
                <a:srgbClr val="002060"/>
              </a:solidFill>
              <a:latin typeface="Georgia" pitchFamily="18" charset="0"/>
            </a:endParaRPr>
          </a:p>
          <a:p>
            <a:pPr indent="533400" algn="just">
              <a:buFont typeface="Wingdings" pitchFamily="2" charset="2"/>
              <a:buChar char="Ø"/>
            </a:pP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Кожне джерело, процитоване в роботі має з'явитися у списку використаних джерел. Так само, кожен запис у списку використаних джерел має бути згаданим в тексті роботи;</a:t>
            </a:r>
          </a:p>
          <a:p>
            <a:pPr indent="533400" algn="just"/>
            <a:endParaRPr lang="uk-UA" sz="1000" dirty="0">
              <a:solidFill>
                <a:srgbClr val="002060"/>
              </a:solidFill>
              <a:latin typeface="Georgia" pitchFamily="18" charset="0"/>
            </a:endParaRPr>
          </a:p>
          <a:p>
            <a:pPr indent="533400" algn="just">
              <a:buFont typeface="Wingdings" pitchFamily="2" charset="2"/>
              <a:buChar char="Ø"/>
            </a:pP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Назва списку використаних джерел – </a:t>
            </a:r>
            <a:r>
              <a:rPr lang="uk-UA" sz="2000" b="1" dirty="0">
                <a:solidFill>
                  <a:srgbClr val="002060"/>
                </a:solidFill>
                <a:latin typeface="Georgia" pitchFamily="18" charset="0"/>
              </a:rPr>
              <a:t>Список посилань</a:t>
            </a: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;</a:t>
            </a:r>
          </a:p>
          <a:p>
            <a:pPr indent="533400" algn="just"/>
            <a:endParaRPr lang="uk-UA" sz="1000" dirty="0">
              <a:solidFill>
                <a:srgbClr val="002060"/>
              </a:solidFill>
              <a:latin typeface="Georgia" pitchFamily="18" charset="0"/>
            </a:endParaRPr>
          </a:p>
          <a:p>
            <a:pPr indent="533400" algn="just">
              <a:buFont typeface="Wingdings" pitchFamily="2" charset="2"/>
              <a:buChar char="Ø"/>
            </a:pP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Джерела в списку не нумеруються, а організовуються в алфавітному порядку за прізвищами авторів.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6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96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96944" cy="1224136"/>
          </a:xfrm>
        </p:spPr>
        <p:txBody>
          <a:bodyPr>
            <a:noAutofit/>
          </a:bodyPr>
          <a:lstStyle/>
          <a:p>
            <a:r>
              <a:rPr lang="uk-UA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Базовий шаблон оформлення бібліографічого опису книжкових видань</a:t>
            </a:r>
            <a:endParaRPr lang="uk-UA" sz="3200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rcRect l="44719" t="19508" r="44088" b="64077"/>
          <a:stretch>
            <a:fillRect/>
          </a:stretch>
        </p:blipFill>
        <p:spPr bwMode="auto">
          <a:xfrm>
            <a:off x="8028384" y="5733256"/>
            <a:ext cx="93610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1412776"/>
            <a:ext cx="8568952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Прізвище, Ініціали автора(авторів). (Рік видання). </a:t>
            </a:r>
            <a:r>
              <a:rPr lang="uk-UA" b="1" i="1" dirty="0">
                <a:solidFill>
                  <a:srgbClr val="002060"/>
                </a:solidFill>
                <a:latin typeface="Georgia" pitchFamily="18" charset="0"/>
              </a:rPr>
              <a:t>Назва книги.</a:t>
            </a:r>
            <a:r>
              <a:rPr lang="uk-UA" dirty="0"/>
              <a:t> </a:t>
            </a: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Номер видання (крім першого).</a:t>
            </a:r>
            <a:r>
              <a:rPr lang="uk-UA" dirty="0"/>
              <a:t> </a:t>
            </a: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Місто видання: Назва видавництва.</a:t>
            </a:r>
          </a:p>
          <a:p>
            <a:endParaRPr lang="uk-UA" sz="1000" i="1" dirty="0">
              <a:latin typeface="Georgia" pitchFamily="18" charset="0"/>
            </a:endParaRPr>
          </a:p>
          <a:p>
            <a:pPr indent="446088" algn="just">
              <a:buFont typeface="Wingdings" pitchFamily="2" charset="2"/>
              <a:buChar char="Ø"/>
            </a:pP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В посиланні вказуються всі автори праці (редактори, якщо автор відсутній). Якщо авторів надто багато (наприклад, в деяких наукових статтях), варто проконсультуватися з науковим керівником щодо обмеження їх кількості й введення «та ін.» після певних прізвищ;</a:t>
            </a:r>
          </a:p>
          <a:p>
            <a:pPr indent="446088" algn="just">
              <a:buFont typeface="Wingdings" pitchFamily="2" charset="2"/>
              <a:buChar char="Ø"/>
            </a:pP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Україномовні джерела наводіть в транслітерації і в квадратних дужках</a:t>
            </a: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Georgia" pitchFamily="18" charset="0"/>
              </a:rPr>
              <a:t>[ ]</a:t>
            </a: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перекладають англійською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.  </a:t>
            </a:r>
          </a:p>
          <a:p>
            <a:pPr algn="just"/>
            <a:endParaRPr lang="uk-UA" sz="1000" i="1" dirty="0"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Godfrey, J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.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Hodgson, A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.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Tarca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A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.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Hamilton, J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.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et al.(2010). 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Accounting theory.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7th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edn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. Australia, Milton: John Wiley &amp; Sons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.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/>
              <a:t>	</a:t>
            </a:r>
          </a:p>
          <a:p>
            <a:pPr algn="just"/>
            <a:endParaRPr lang="uk-UA" sz="1000" i="1" dirty="0"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Zhyvko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Z. (Eds.). (2025). 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Digital Transformation and IT Implementation: Driving Sustainable Development Across Nations.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Estonia: Scientific Center of Innovative Research.</a:t>
            </a:r>
          </a:p>
          <a:p>
            <a:pPr algn="just"/>
            <a:endParaRPr lang="en-US" sz="1000" dirty="0"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Kolesnikov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M.,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Pashchenko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Yu. (2022).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Biokhimiya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ta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fiziolohiya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roslyn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.</a:t>
            </a:r>
          </a:p>
          <a:p>
            <a:pPr algn="just"/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Malyy</a:t>
            </a:r>
            <a:r>
              <a:rPr lang="en-US" dirty="0"/>
              <a:t> </a:t>
            </a:r>
            <a:r>
              <a:rPr lang="en-US" i="1" dirty="0" err="1">
                <a:solidFill>
                  <a:srgbClr val="002060"/>
                </a:solidFill>
                <a:latin typeface="Georgia" pitchFamily="18" charset="0"/>
              </a:rPr>
              <a:t>praktykum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[Biochemistry and physiology of plants. Small</a:t>
            </a:r>
          </a:p>
          <a:p>
            <a:pPr algn="just"/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practical course].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Melit</a:t>
            </a: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о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pol:TSATU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.</a:t>
            </a:r>
            <a:endParaRPr lang="uk-UA" i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6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96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96944" cy="1224136"/>
          </a:xfrm>
        </p:spPr>
        <p:txBody>
          <a:bodyPr>
            <a:noAutofit/>
          </a:bodyPr>
          <a:lstStyle/>
          <a:p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Базовий шаблон оформлення бібліографічого опису статті з журналу</a:t>
            </a: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</a:t>
            </a: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чи частини видання</a:t>
            </a:r>
            <a:endParaRPr lang="uk-UA" sz="2800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clrChange>
              <a:clrFrom>
                <a:srgbClr val="E0E0E0"/>
              </a:clrFrom>
              <a:clrTo>
                <a:srgbClr val="E0E0E0">
                  <a:alpha val="0"/>
                </a:srgbClr>
              </a:clrTo>
            </a:clrChange>
          </a:blip>
          <a:srcRect l="44719" t="19508" r="44088" b="64077"/>
          <a:stretch>
            <a:fillRect/>
          </a:stretch>
        </p:blipFill>
        <p:spPr bwMode="auto">
          <a:xfrm>
            <a:off x="8100392" y="5877272"/>
            <a:ext cx="93610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1340768"/>
            <a:ext cx="878497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Прізвище, Ініціали. Рік. Назва статті. </a:t>
            </a:r>
            <a:r>
              <a:rPr lang="uk-UA" b="1" i="1" dirty="0">
                <a:solidFill>
                  <a:srgbClr val="002060"/>
                </a:solidFill>
                <a:latin typeface="Georgia" pitchFamily="18" charset="0"/>
              </a:rPr>
              <a:t>Назва журналу,  </a:t>
            </a: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Номер тому (випуску,частини), сторінковий інтервал. </a:t>
            </a:r>
            <a:endParaRPr lang="uk-UA" sz="1000" b="1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dirty="0"/>
              <a:t>	</a:t>
            </a:r>
            <a:endParaRPr lang="en-US" sz="1000" dirty="0"/>
          </a:p>
          <a:p>
            <a:pPr>
              <a:buFont typeface="Wingdings" pitchFamily="2" charset="2"/>
              <a:buChar char="Ø"/>
            </a:pP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Назви книг, журналів зазначаються без скорочень; </a:t>
            </a:r>
          </a:p>
          <a:p>
            <a:endParaRPr lang="uk-UA" sz="1000" i="1" dirty="0">
              <a:solidFill>
                <a:srgbClr val="002060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Всі основні слова назви іноземного журналу пишуться з великої літери.</a:t>
            </a:r>
          </a:p>
          <a:p>
            <a:endParaRPr lang="uk-UA" sz="1000" i="1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Tebenko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V.,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Kutsai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N.,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Shashyna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M.V.,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Omelianenko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O.,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Bakushevych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I. (2024). Digital transformation in business: the impact of technology on efficiency, innovation and competitiveness. 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Economic Affairs (New Delhi),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69, 307-315. </a:t>
            </a:r>
            <a:endParaRPr lang="uk-UA" dirty="0">
              <a:solidFill>
                <a:srgbClr val="002060"/>
              </a:solidFill>
              <a:latin typeface="Georgia" pitchFamily="18" charset="0"/>
            </a:endParaRPr>
          </a:p>
          <a:p>
            <a:endParaRPr lang="ru-RU" sz="1000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Tereshchuk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S.,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Sharov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S.,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Tereshchuk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A.,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Kolmakova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V.A.,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Sharova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T. (2023). Critical thinking and hypothetic-deductive scheme for studying the elements of quantum theory</a:t>
            </a:r>
            <a:r>
              <a:rPr lang="en-US" b="1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International Journal of Evaluation and Research in Education,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12(3), 1497-1506.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  <a:hlinkClick r:id="rId4"/>
              </a:rPr>
              <a:t>https://doi.org/10.11591/ijere.v12i3.25249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 </a:t>
            </a:r>
            <a:r>
              <a:rPr lang="en-US" i="1" dirty="0"/>
              <a:t>	</a:t>
            </a:r>
          </a:p>
          <a:p>
            <a:r>
              <a:rPr lang="en-US" b="1" dirty="0"/>
              <a:t>	</a:t>
            </a:r>
          </a:p>
          <a:p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Trusova, N. V.,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Kostornoi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S. V.,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Tebenko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V. (2022). State financial inclusion policy as a driver of modernization of the pension system of Ukraine. 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Review of Economics and Finance,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20, 1150-1163.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  <a:hlinkClick r:id="rId5"/>
              </a:rPr>
              <a:t>https://doi.org/10.55365/1923.x2022.20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 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	</a:t>
            </a:r>
          </a:p>
          <a:p>
            <a:endParaRPr lang="ru-RU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en-US" b="1" i="1" dirty="0">
                <a:solidFill>
                  <a:srgbClr val="002060"/>
                </a:solidFill>
                <a:latin typeface="Georgia" pitchFamily="18" charset="0"/>
              </a:rPr>
              <a:t>	</a:t>
            </a:r>
          </a:p>
          <a:p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i="1" dirty="0">
                <a:solidFill>
                  <a:srgbClr val="002060"/>
                </a:solidFill>
                <a:latin typeface="Georgia" pitchFamily="18" charset="0"/>
              </a:rPr>
              <a:t>	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6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96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6597352"/>
          </a:xfrm>
        </p:spPr>
        <p:txBody>
          <a:bodyPr>
            <a:normAutofit/>
          </a:bodyPr>
          <a:lstStyle/>
          <a:p>
            <a:pPr algn="just"/>
            <a:r>
              <a:rPr lang="uk-UA" sz="2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На сучасному етапі розвитку суспільства активно відбувається інтегрування української науки у світову систему наукової комунікації. На цей процес не в останню чергу впливає публікування результатів досліджень українськими вченими в міжнародних наукових журналах.</a:t>
            </a:r>
            <a:br>
              <a:rPr lang="uk-UA" sz="2000" dirty="0">
                <a:solidFill>
                  <a:srgbClr val="002060"/>
                </a:solidFill>
                <a:latin typeface="Georgia" pitchFamily="18" charset="0"/>
              </a:rPr>
            </a:b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 </a:t>
            </a:r>
            <a:br>
              <a:rPr lang="uk-UA" sz="2000" dirty="0">
                <a:solidFill>
                  <a:srgbClr val="002060"/>
                </a:solidFill>
                <a:latin typeface="Georgia" pitchFamily="18" charset="0"/>
              </a:rPr>
            </a:br>
            <a:br>
              <a:rPr lang="uk-UA" sz="2000" dirty="0">
                <a:solidFill>
                  <a:srgbClr val="002060"/>
                </a:solidFill>
                <a:latin typeface="Georgia" pitchFamily="18" charset="0"/>
              </a:rPr>
            </a:br>
            <a:br>
              <a:rPr lang="uk-UA" sz="2000" dirty="0">
                <a:solidFill>
                  <a:srgbClr val="002060"/>
                </a:solidFill>
                <a:latin typeface="Georgia" pitchFamily="18" charset="0"/>
              </a:rPr>
            </a:br>
            <a:br>
              <a:rPr lang="uk-UA" sz="2000" dirty="0">
                <a:solidFill>
                  <a:srgbClr val="002060"/>
                </a:solidFill>
                <a:latin typeface="Georgia" pitchFamily="18" charset="0"/>
              </a:rPr>
            </a:br>
            <a:br>
              <a:rPr lang="uk-UA" sz="2000" dirty="0">
                <a:solidFill>
                  <a:srgbClr val="002060"/>
                </a:solidFill>
                <a:latin typeface="Georgia" pitchFamily="18" charset="0"/>
              </a:rPr>
            </a:br>
            <a:br>
              <a:rPr lang="uk-UA" sz="2000" dirty="0">
                <a:solidFill>
                  <a:srgbClr val="002060"/>
                </a:solidFill>
                <a:latin typeface="Georgia" pitchFamily="18" charset="0"/>
              </a:rPr>
            </a:br>
            <a:br>
              <a:rPr lang="uk-UA" sz="2000" dirty="0">
                <a:solidFill>
                  <a:srgbClr val="002060"/>
                </a:solidFill>
                <a:latin typeface="Georgia" pitchFamily="18" charset="0"/>
              </a:rPr>
            </a:br>
            <a:br>
              <a:rPr lang="uk-UA" sz="2000" dirty="0">
                <a:solidFill>
                  <a:srgbClr val="002060"/>
                </a:solidFill>
                <a:latin typeface="Georgia" pitchFamily="18" charset="0"/>
              </a:rPr>
            </a:br>
            <a:r>
              <a:rPr lang="uk-UA" sz="2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Але, щоб статтю прийняли до публікації, вона має буди оформлена відповідним чином, із  використанням того стилю цитування, який вимагається конкретним виданням. Саме тому знання міжнародних стилів цитування є важливим для українських студентів, викладачів, дослідників. </a:t>
            </a:r>
            <a:endParaRPr lang="uk-UA" sz="2000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 l="25250" t="20466" r="25783" b="8599"/>
          <a:stretch>
            <a:fillRect/>
          </a:stretch>
        </p:blipFill>
        <p:spPr bwMode="auto">
          <a:xfrm>
            <a:off x="2843808" y="1916832"/>
            <a:ext cx="2764200" cy="2487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6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96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296144"/>
          </a:xfrm>
        </p:spPr>
        <p:txBody>
          <a:bodyPr>
            <a:noAutofit/>
          </a:bodyPr>
          <a:lstStyle/>
          <a:p>
            <a:r>
              <a:rPr lang="uk-UA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Базовий шаблон оформлення бібліографічого опису статті з журналу</a:t>
            </a:r>
            <a: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</a:t>
            </a:r>
            <a:r>
              <a:rPr lang="uk-UA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чи частини видання</a:t>
            </a:r>
            <a:endParaRPr lang="uk-UA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484784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Прізвище, Ініціали, Рік. Назва розділу. В</a:t>
            </a:r>
            <a:r>
              <a:rPr lang="en-US" b="1" dirty="0">
                <a:solidFill>
                  <a:srgbClr val="002060"/>
                </a:solidFill>
                <a:latin typeface="Georgia" pitchFamily="18" charset="0"/>
              </a:rPr>
              <a:t>:</a:t>
            </a: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 Ініціали, Прізвище редактора. </a:t>
            </a:r>
            <a:r>
              <a:rPr lang="uk-UA" b="1" i="1" dirty="0">
                <a:solidFill>
                  <a:srgbClr val="002060"/>
                </a:solidFill>
                <a:latin typeface="Georgia" pitchFamily="18" charset="0"/>
              </a:rPr>
              <a:t>Назва видання. </a:t>
            </a: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Місто видання: Видавництво, сторінковий інтервал</a:t>
            </a:r>
            <a:r>
              <a:rPr lang="en-US" b="1" dirty="0">
                <a:solidFill>
                  <a:srgbClr val="002060"/>
                </a:solidFill>
                <a:latin typeface="Georgia" pitchFamily="18" charset="0"/>
              </a:rPr>
              <a:t>.</a:t>
            </a:r>
          </a:p>
          <a:p>
            <a:pPr algn="just"/>
            <a:endParaRPr lang="uk-UA" b="1" dirty="0"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Dudarev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I.,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Panasyuk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S.,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Taraymovich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I., Say, V.,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Zahorko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N. (2024). Technology of multilayer and glazed fruit and vegetable chips. In: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Olesia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Priss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(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ed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). 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Food technology progressive solutions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. Tallinn: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Sceientific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Route OU, 118-151.</a:t>
            </a:r>
          </a:p>
          <a:p>
            <a:endParaRPr lang="ru-RU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en-US" b="1" i="1" dirty="0">
                <a:solidFill>
                  <a:srgbClr val="002060"/>
                </a:solidFill>
                <a:latin typeface="Georgia" pitchFamily="18" charset="0"/>
              </a:rPr>
              <a:t>	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789040"/>
            <a:ext cx="8640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Прізвище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 автора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доповіді</a:t>
            </a:r>
            <a:r>
              <a:rPr lang="en-US" b="1" dirty="0">
                <a:solidFill>
                  <a:srgbClr val="002060"/>
                </a:solidFill>
                <a:latin typeface="Georgia" pitchFamily="18" charset="0"/>
              </a:rPr>
              <a:t>,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Ініціали</a:t>
            </a:r>
            <a:r>
              <a:rPr lang="en-US" b="1" dirty="0">
                <a:solidFill>
                  <a:srgbClr val="002060"/>
                </a:solidFill>
                <a:latin typeface="Georgia" pitchFamily="18" charset="0"/>
              </a:rPr>
              <a:t>.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Рік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Повна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назва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доповіді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. В: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Ініціали</a:t>
            </a:r>
            <a:r>
              <a:rPr lang="en-US" b="1" dirty="0">
                <a:solidFill>
                  <a:srgbClr val="002060"/>
                </a:solidFill>
                <a:latin typeface="Georgia" pitchFamily="18" charset="0"/>
              </a:rPr>
              <a:t>,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Прізвище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ред</a:t>
            </a:r>
            <a:r>
              <a:rPr lang="en-US" b="1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uk-UA" b="1" i="1" dirty="0">
                <a:solidFill>
                  <a:srgbClr val="002060"/>
                </a:solidFill>
                <a:latin typeface="Georgia" pitchFamily="18" charset="0"/>
              </a:rPr>
              <a:t>Повна назва Конференції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Місце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проведення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, Дата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проведення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Місце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видання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: </a:t>
            </a:r>
            <a:r>
              <a:rPr lang="ru-RU" b="1" dirty="0" err="1">
                <a:solidFill>
                  <a:srgbClr val="002060"/>
                </a:solidFill>
                <a:latin typeface="Georgia" pitchFamily="18" charset="0"/>
              </a:rPr>
              <a:t>Видавництво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. </a:t>
            </a:r>
            <a:endParaRPr lang="en-US" b="1" dirty="0"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Bulgakov, V., S. Ivanovs, S.,  Adamchuk, V., Nadykto, V.,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Kyurchev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V.,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Yaremenko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V.,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Krasiuk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L. (2023).Treatment quality assessment of sunflower inter-row widths with asymmetric joining of cultivator to tractor. In: A. 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Aboltins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(</a:t>
            </a:r>
            <a:r>
              <a:rPr lang="en-US" dirty="0" err="1">
                <a:solidFill>
                  <a:srgbClr val="002060"/>
                </a:solidFill>
                <a:latin typeface="Georgia" pitchFamily="18" charset="0"/>
              </a:rPr>
              <a:t>ed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). 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Engineering for rural development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. Jelgava, 24-26.05.2023. Jelgava: LBTV.</a:t>
            </a:r>
            <a:endParaRPr lang="ru-RU" dirty="0"/>
          </a:p>
          <a:p>
            <a:pPr algn="just"/>
            <a:r>
              <a:rPr lang="en-US" b="1" dirty="0"/>
              <a:t>	</a:t>
            </a:r>
          </a:p>
          <a:p>
            <a:r>
              <a:rPr lang="ru-RU" dirty="0"/>
              <a:t>	</a:t>
            </a:r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clrChange>
              <a:clrFrom>
                <a:srgbClr val="E0E0E0"/>
              </a:clrFrom>
              <a:clrTo>
                <a:srgbClr val="E0E0E0">
                  <a:alpha val="0"/>
                </a:srgbClr>
              </a:clrTo>
            </a:clrChange>
          </a:blip>
          <a:srcRect l="44719" t="19508" r="44088" b="64077"/>
          <a:stretch>
            <a:fillRect/>
          </a:stretch>
        </p:blipFill>
        <p:spPr bwMode="auto">
          <a:xfrm>
            <a:off x="7812360" y="5805264"/>
            <a:ext cx="93610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Міжнародні стилі цитування\67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</a:blip>
          <a:srcRect r="96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6144"/>
          </a:xfrm>
        </p:spPr>
        <p:txBody>
          <a:bodyPr>
            <a:normAutofit/>
          </a:bodyPr>
          <a:lstStyle/>
          <a:p>
            <a:r>
              <a:rPr lang="uk-UA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ДЯКУЄМО ЗА УВАГУ!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4293096"/>
            <a:ext cx="8568952" cy="1833067"/>
          </a:xfrm>
        </p:spPr>
        <p:txBody>
          <a:bodyPr>
            <a:normAutofit/>
          </a:bodyPr>
          <a:lstStyle/>
          <a:p>
            <a:pPr>
              <a:buNone/>
            </a:pPr>
            <a:endParaRPr lang="uk-UA" dirty="0"/>
          </a:p>
          <a:p>
            <a:pPr>
              <a:buNone/>
            </a:pPr>
            <a:endParaRPr lang="uk-UA" dirty="0"/>
          </a:p>
          <a:p>
            <a:pPr algn="r">
              <a:buNone/>
            </a:pPr>
            <a:r>
              <a:rPr lang="uk-UA" sz="3000" i="1" dirty="0">
                <a:solidFill>
                  <a:srgbClr val="002060"/>
                </a:solidFill>
                <a:latin typeface="Georgia" pitchFamily="18" charset="0"/>
              </a:rPr>
              <a:t>Наукова бібліотека ТДАТУ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Міжнародні стилі цитування\6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9601"/>
          <a:stretch>
            <a:fillRect/>
          </a:stretch>
        </p:blipFill>
        <p:spPr bwMode="auto">
          <a:xfrm>
            <a:off x="12623" y="0"/>
            <a:ext cx="9144000" cy="6858075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95536" y="4005064"/>
            <a:ext cx="8280920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u="none" strike="noStrike" kern="1200" normalizeH="0" baseline="0" noProof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У науковому світі існує понад 6 тисяч різних стилів (правил) цитування джерел в наукових роботах. Починаючи від загальновідомих</a:t>
            </a:r>
            <a:r>
              <a:rPr kumimoji="0" lang="uk-UA" sz="2400" b="1" u="none" strike="noStrike" kern="1200" normalizeH="0" noProof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en-US" sz="2400" b="1" u="none" strike="noStrike" kern="1200" normalizeH="0" noProof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APA, MLA, Harvard </a:t>
            </a:r>
            <a:r>
              <a:rPr kumimoji="0" lang="uk-UA" sz="2400" b="1" u="none" strike="noStrike" kern="1200" normalizeH="0" noProof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чи українського ДСТУ 8302:2015 до індивідуальних стильових рекомендацій, які розроблені конкретними університетами або журналами</a:t>
            </a:r>
            <a:r>
              <a:rPr kumimoji="0" lang="en-US" sz="2400" b="1" u="none" strike="noStrike" kern="1200" normalizeH="0" noProof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. </a:t>
            </a:r>
            <a:r>
              <a:rPr kumimoji="0" lang="uk-UA" sz="2400" b="1" u="none" strike="noStrike" kern="1200" normalizeH="0" baseline="0" noProof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 l="24238" t="17674" r="25779" b="14866"/>
          <a:stretch>
            <a:fillRect/>
          </a:stretch>
        </p:blipFill>
        <p:spPr bwMode="auto">
          <a:xfrm>
            <a:off x="2483768" y="260648"/>
            <a:ext cx="3816424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6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96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35280" cy="648072"/>
          </a:xfrm>
        </p:spPr>
        <p:txBody>
          <a:bodyPr>
            <a:noAutofit/>
          </a:bodyPr>
          <a:lstStyle/>
          <a:p>
            <a:r>
              <a:rPr lang="uk-UA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Для чого потрібні стилі цитування?</a:t>
            </a: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 l="24820" t="21164" r="26214" b="23471"/>
          <a:stretch>
            <a:fillRect/>
          </a:stretch>
        </p:blipFill>
        <p:spPr bwMode="auto">
          <a:xfrm>
            <a:off x="179512" y="1052736"/>
            <a:ext cx="4320480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572000" y="692696"/>
            <a:ext cx="4104456" cy="21602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uk-UA" sz="32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</a:p>
          <a:p>
            <a:pPr marL="631825" marR="0" lvl="0" indent="-2730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uk-UA" sz="3200" b="1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ea typeface="+mj-ea"/>
              <a:cs typeface="+mj-cs"/>
            </a:endParaRPr>
          </a:p>
          <a:p>
            <a:pPr marL="631825" marR="0" lvl="0" indent="-185738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2060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uk-UA" sz="2000" b="1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ea typeface="+mj-ea"/>
                <a:cs typeface="+mj-cs"/>
              </a:rPr>
              <a:t>  </a:t>
            </a:r>
            <a:r>
              <a:rPr kumimoji="0" lang="uk-UA" sz="2000" b="1" i="0" u="none" strike="noStrike" kern="1200" cap="none" spc="0" normalizeH="0" baseline="0" noProof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Уникнення плагіату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uk-UA" sz="10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uk-UA" i="1" dirty="0">
                <a:solidFill>
                  <a:srgbClr val="002060"/>
                </a:solidFill>
                <a:latin typeface="Georgia" pitchFamily="18" charset="0"/>
                <a:ea typeface="+mj-ea"/>
                <a:cs typeface="+mj-cs"/>
              </a:rPr>
              <a:t>Правильне цитування дозволяє уникнути звинувачень у плагіаті та порушенні авторських прав</a:t>
            </a:r>
            <a:endParaRPr kumimoji="0" lang="uk-UA" i="1" u="none" strike="noStrike" kern="1200" normalizeH="0" baseline="0" noProof="0" dirty="0">
              <a:solidFill>
                <a:srgbClr val="002060"/>
              </a:solidFill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uk-UA" sz="32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72000" y="2708920"/>
            <a:ext cx="4248472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uk-UA" sz="1000" b="1" i="0" u="none" strike="noStrike" kern="1200" cap="none" spc="0" normalizeH="0" baseline="0" noProof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marL="446088" marR="0" lvl="0" indent="358775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uk-UA" sz="2000" b="1" i="0" u="none" strike="noStrike" kern="1200" cap="none" spc="0" normalizeH="0" baseline="0" noProof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Підтвердження</a:t>
            </a:r>
          </a:p>
          <a:p>
            <a:pPr marL="446088" marR="0" lvl="0" indent="358775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uk-UA" sz="2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ea typeface="+mj-ea"/>
                <a:cs typeface="+mj-cs"/>
              </a:rPr>
              <a:t>  </a:t>
            </a:r>
            <a:r>
              <a:rPr kumimoji="0" lang="uk-UA" sz="2000" b="1" i="0" u="none" strike="noStrike" kern="1200" cap="none" spc="0" normalizeH="0" baseline="0" noProof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достовірності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uk-UA" sz="10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uk-UA" i="1" dirty="0">
                <a:solidFill>
                  <a:srgbClr val="002060"/>
                </a:solidFill>
                <a:latin typeface="Georgia" pitchFamily="18" charset="0"/>
                <a:ea typeface="+mj-ea"/>
                <a:cs typeface="+mj-cs"/>
              </a:rPr>
              <a:t>Зазначення першоджерел надає вашим твердженням додаткову вагу та дозволяє читачам перевірити інформацію</a:t>
            </a:r>
            <a:endParaRPr kumimoji="0" lang="uk-UA" i="1" u="none" strike="noStrike" kern="1200" normalizeH="0" baseline="0" noProof="0" dirty="0">
              <a:solidFill>
                <a:srgbClr val="002060"/>
              </a:solidFill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0" y="4797152"/>
            <a:ext cx="4320480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uk-UA" sz="22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uk-UA" sz="2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ea typeface="+mj-ea"/>
              <a:cs typeface="+mj-cs"/>
            </a:endParaRPr>
          </a:p>
          <a:p>
            <a:pPr marL="446088" marR="0" lvl="0" indent="185738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uk-UA" sz="2200" b="1" i="0" u="none" strike="noStrike" kern="1200" cap="none" spc="0" normalizeH="0" baseline="0" noProof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   </a:t>
            </a:r>
            <a:r>
              <a:rPr kumimoji="0" lang="uk-UA" sz="2000" b="1" i="0" u="none" strike="noStrike" kern="1200" cap="none" spc="0" normalizeH="0" baseline="0" noProof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Допомога читачам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uk-UA" sz="10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uk-UA" i="1" dirty="0">
                <a:solidFill>
                  <a:srgbClr val="002060"/>
                </a:solidFill>
                <a:latin typeface="Georgia" pitchFamily="18" charset="0"/>
                <a:ea typeface="+mj-ea"/>
                <a:cs typeface="+mj-cs"/>
              </a:rPr>
              <a:t>Читачі можуть знайти оригінальні джерела, які ви використовували, для подальшого вивчення теми</a:t>
            </a:r>
            <a:endParaRPr kumimoji="0" lang="uk-UA" i="1" u="none" strike="noStrike" kern="1200" normalizeH="0" baseline="0" noProof="0" dirty="0">
              <a:solidFill>
                <a:srgbClr val="002060"/>
              </a:solidFill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uk-UA" sz="32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E:\Міжнародні стилі цитування\6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96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3" cstate="print"/>
          <a:srcRect l="26531" t="26994" r="24004" b="7362"/>
          <a:stretch>
            <a:fillRect/>
          </a:stretch>
        </p:blipFill>
        <p:spPr bwMode="auto">
          <a:xfrm>
            <a:off x="323528" y="188640"/>
            <a:ext cx="4392488" cy="5688632"/>
          </a:xfrm>
          <a:prstGeom prst="rect">
            <a:avLst/>
          </a:prstGeom>
          <a:noFill/>
          <a:ln w="19050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print"/>
          <a:srcRect l="28079" t="18869" r="25785" b="26478"/>
          <a:stretch>
            <a:fillRect/>
          </a:stretch>
        </p:blipFill>
        <p:spPr bwMode="auto">
          <a:xfrm>
            <a:off x="4572000" y="1529408"/>
            <a:ext cx="4392488" cy="3915816"/>
          </a:xfrm>
          <a:prstGeom prst="rect">
            <a:avLst/>
          </a:prstGeom>
          <a:noFill/>
          <a:ln w="12700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51520" y="5661248"/>
            <a:ext cx="66064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 err="1"/>
              <a:t>Рекомендований</a:t>
            </a:r>
            <a:r>
              <a:rPr lang="ru-RU" dirty="0"/>
              <a:t> МОН </a:t>
            </a:r>
            <a:r>
              <a:rPr lang="ru-RU" dirty="0" err="1"/>
              <a:t>України</a:t>
            </a:r>
            <a:r>
              <a:rPr lang="ru-RU" dirty="0"/>
              <a:t>  </a:t>
            </a:r>
            <a:r>
              <a:rPr lang="ru-RU" dirty="0" err="1"/>
              <a:t>перелік</a:t>
            </a:r>
            <a:r>
              <a:rPr lang="ru-RU" dirty="0"/>
              <a:t> </a:t>
            </a:r>
            <a:r>
              <a:rPr lang="ru-RU" dirty="0" err="1"/>
              <a:t>стилів</a:t>
            </a:r>
            <a:r>
              <a:rPr lang="ru-RU" dirty="0"/>
              <a:t> </a:t>
            </a:r>
            <a:r>
              <a:rPr lang="ru-RU" dirty="0" err="1"/>
              <a:t>оформлення</a:t>
            </a:r>
            <a:r>
              <a:rPr lang="ru-RU" dirty="0"/>
              <a:t> </a:t>
            </a:r>
            <a:r>
              <a:rPr lang="ru-RU" dirty="0" err="1"/>
              <a:t>стилів</a:t>
            </a:r>
            <a:r>
              <a:rPr lang="ru-RU" dirty="0"/>
              <a:t> </a:t>
            </a:r>
            <a:r>
              <a:rPr lang="ru-RU" dirty="0" err="1"/>
              <a:t>наукових</a:t>
            </a:r>
            <a:r>
              <a:rPr lang="ru-RU" dirty="0"/>
              <a:t> </a:t>
            </a:r>
            <a:r>
              <a:rPr lang="ru-RU" dirty="0" err="1"/>
              <a:t>публікацій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88024" y="116632"/>
            <a:ext cx="41764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1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Рекомендований перелік стилів оформлення списку наукових публікацій в Україні</a:t>
            </a:r>
          </a:p>
        </p:txBody>
      </p:sp>
      <p:pic>
        <p:nvPicPr>
          <p:cNvPr id="10" name="Рисунок 9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520" t="12800" r="31891" b="45581"/>
          <a:stretch>
            <a:fillRect/>
          </a:stretch>
        </p:blipFill>
        <p:spPr bwMode="auto">
          <a:xfrm>
            <a:off x="6588224" y="4725144"/>
            <a:ext cx="3024532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6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96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en-US" sz="31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APA (American Psychological Association) STYLE : </a:t>
            </a:r>
            <a:r>
              <a:rPr lang="uk-UA" sz="31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СТИЛЬ АМЕРИКАНСЬКОЇ ПСИХОЛОГІЧНОЇ АСОЦІАЦІЇ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412777"/>
            <a:ext cx="8640960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C3300"/>
              </a:buClr>
            </a:pPr>
            <a:endParaRPr lang="uk-UA" sz="2500" i="1" dirty="0">
              <a:solidFill>
                <a:schemeClr val="accent6">
                  <a:lumMod val="75000"/>
                </a:schemeClr>
              </a:solidFill>
              <a:latin typeface="Georgia" pitchFamily="18" charset="0"/>
            </a:endParaRPr>
          </a:p>
          <a:p>
            <a:pPr marL="271463" indent="620713" algn="just">
              <a:buClr>
                <a:srgbClr val="002060"/>
              </a:buClr>
              <a:buFont typeface="Wingdings" pitchFamily="2" charset="2"/>
              <a:buChar char="Ø"/>
            </a:pPr>
            <a:r>
              <a:rPr lang="uk-UA" sz="2100" b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 Сфера застосування – суспільні науки (соціологія,       право, психологія, історія тощо);</a:t>
            </a:r>
          </a:p>
          <a:p>
            <a:pPr marL="271463" indent="620713" algn="just">
              <a:buClr>
                <a:srgbClr val="002060"/>
              </a:buClr>
              <a:buFont typeface="Wingdings" pitchFamily="2" charset="2"/>
              <a:buChar char="Ø"/>
            </a:pPr>
            <a:r>
              <a:rPr lang="en-US" sz="2100" b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APA Style</a:t>
            </a:r>
            <a:r>
              <a:rPr lang="uk-UA" sz="2100" b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 – найпоширеніший варіант оформлення списку джерел, коли мова йде про закордонні публікації;</a:t>
            </a:r>
          </a:p>
          <a:p>
            <a:pPr marL="271463" indent="620713" algn="just">
              <a:buClr>
                <a:srgbClr val="002060"/>
              </a:buClr>
              <a:buFont typeface="Wingdings" pitchFamily="2" charset="2"/>
              <a:buChar char="Ø"/>
            </a:pPr>
            <a:r>
              <a:rPr lang="uk-UA" sz="2000" b="1" dirty="0">
                <a:solidFill>
                  <a:srgbClr val="002060"/>
                </a:solidFill>
                <a:latin typeface="Georgia" pitchFamily="18" charset="0"/>
              </a:rPr>
              <a:t>Кожне джерело, процитоване в роботі має з'явитися у списку використаних джерел. Так само, кожен запис у списку використаних джерел має бути згаданим в тексті роботи</a:t>
            </a:r>
            <a:r>
              <a:rPr lang="uk-UA" sz="2400" b="1" dirty="0">
                <a:solidFill>
                  <a:srgbClr val="002060"/>
                </a:solidFill>
                <a:latin typeface="Georgia" pitchFamily="18" charset="0"/>
              </a:rPr>
              <a:t>;</a:t>
            </a:r>
            <a:r>
              <a:rPr lang="uk-UA" sz="2100" b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; </a:t>
            </a:r>
          </a:p>
          <a:p>
            <a:pPr marL="271463" indent="620713" algn="just">
              <a:buClr>
                <a:srgbClr val="002060"/>
              </a:buClr>
              <a:buFont typeface="Wingdings" pitchFamily="2" charset="2"/>
              <a:buChar char="Ø"/>
            </a:pPr>
            <a:r>
              <a:rPr lang="uk-UA" sz="2100" b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Формат для створення бібліографічного запису посилання: Автор(и). (Дата). Назва. Інформація про публікацію. ;</a:t>
            </a:r>
          </a:p>
          <a:p>
            <a:pPr marL="271463" indent="620713" algn="just">
              <a:buClr>
                <a:srgbClr val="002060"/>
              </a:buClr>
              <a:buFont typeface="Wingdings" pitchFamily="2" charset="2"/>
              <a:buChar char="Ø"/>
            </a:pPr>
            <a:r>
              <a:rPr lang="en-US" sz="2100" b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DOI</a:t>
            </a:r>
            <a:r>
              <a:rPr lang="uk-UA" sz="2100" b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(цифровий ідентифікатор об’єкта) – обов'язковий елемент опису.</a:t>
            </a:r>
          </a:p>
        </p:txBody>
      </p:sp>
      <p:pic>
        <p:nvPicPr>
          <p:cNvPr id="5" name="Рисунок 4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96" t="18373" r="26214" b="52231"/>
          <a:stretch>
            <a:fillRect/>
          </a:stretch>
        </p:blipFill>
        <p:spPr bwMode="auto">
          <a:xfrm>
            <a:off x="6516216" y="5877272"/>
            <a:ext cx="2350105" cy="830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6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96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Autofit/>
          </a:bodyPr>
          <a:lstStyle/>
          <a:p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Базовий шаблон оформлення бібліографічого опису книжкових видань</a:t>
            </a:r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96" t="18373" r="26214" b="52231"/>
          <a:stretch>
            <a:fillRect/>
          </a:stretch>
        </p:blipFill>
        <p:spPr bwMode="auto">
          <a:xfrm>
            <a:off x="6948264" y="6021288"/>
            <a:ext cx="201622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09600" y="1484784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28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79512" y="1052736"/>
            <a:ext cx="8712968" cy="5805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normalizeH="0" baseline="0" noProof="0" dirty="0">
              <a:solidFill>
                <a:srgbClr val="002060"/>
              </a:solidFill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1" i="0" u="none" strike="noStrike" kern="1200" normalizeH="0" baseline="0" noProof="0" dirty="0">
              <a:solidFill>
                <a:srgbClr val="002060"/>
              </a:solidFill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>
              <a:solidFill>
                <a:srgbClr val="002060"/>
              </a:solidFill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b="1" i="0" u="none" strike="noStrike" kern="1200" normalizeH="0" baseline="0" noProof="0" dirty="0">
                <a:solidFill>
                  <a:srgbClr val="002060"/>
                </a:solidFill>
                <a:uLnTx/>
                <a:uFillTx/>
                <a:latin typeface="Georgia" pitchFamily="18" charset="0"/>
                <a:ea typeface="+mj-ea"/>
                <a:cs typeface="+mj-cs"/>
              </a:rPr>
              <a:t>Прізвище, Ініціали автора(авторів).</a:t>
            </a:r>
            <a:r>
              <a:rPr kumimoji="0" lang="uk-UA" b="1" i="0" u="none" strike="noStrike" kern="1200" normalizeH="0" noProof="0" dirty="0">
                <a:solidFill>
                  <a:srgbClr val="002060"/>
                </a:solidFill>
                <a:uLnTx/>
                <a:uFillTx/>
                <a:latin typeface="Georgia" pitchFamily="18" charset="0"/>
                <a:ea typeface="+mj-ea"/>
                <a:cs typeface="+mj-cs"/>
              </a:rPr>
              <a:t> (Рік видання). </a:t>
            </a:r>
            <a:r>
              <a:rPr kumimoji="0" lang="uk-UA" b="1" i="1" u="none" strike="noStrike" kern="1200" normalizeH="0" noProof="0" dirty="0">
                <a:solidFill>
                  <a:srgbClr val="002060"/>
                </a:solidFill>
                <a:uLnTx/>
                <a:uFillTx/>
                <a:latin typeface="Georgia" pitchFamily="18" charset="0"/>
                <a:ea typeface="+mj-ea"/>
                <a:cs typeface="+mj-cs"/>
              </a:rPr>
              <a:t>Назва книги </a:t>
            </a:r>
            <a:r>
              <a:rPr kumimoji="0" lang="uk-UA" b="1" i="0" u="none" strike="noStrike" kern="1200" normalizeH="0" noProof="0" dirty="0">
                <a:solidFill>
                  <a:srgbClr val="002060"/>
                </a:solidFill>
                <a:uLnTx/>
                <a:uFillTx/>
                <a:latin typeface="Georgia" pitchFamily="18" charset="0"/>
                <a:ea typeface="+mj-ea"/>
                <a:cs typeface="+mj-cs"/>
              </a:rPr>
              <a:t>(додаткова інформація – прямим текстом в круглих дужках). Місто видання: Назва видавництва. </a:t>
            </a:r>
            <a:r>
              <a:rPr kumimoji="0" lang="en-US" b="1" i="0" u="none" strike="noStrike" kern="1200" normalizeH="0" noProof="0" dirty="0">
                <a:solidFill>
                  <a:srgbClr val="002060"/>
                </a:solidFill>
                <a:uLnTx/>
                <a:uFillTx/>
                <a:latin typeface="Georgia" pitchFamily="18" charset="0"/>
                <a:ea typeface="+mj-ea"/>
                <a:cs typeface="+mj-cs"/>
              </a:rPr>
              <a:t>DOI</a:t>
            </a:r>
            <a:r>
              <a:rPr kumimoji="0" lang="uk-UA" b="1" i="0" u="none" strike="noStrike" kern="1200" normalizeH="0" noProof="0" dirty="0">
                <a:solidFill>
                  <a:srgbClr val="002060"/>
                </a:solidFill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en-US" b="1" i="0" u="none" strike="noStrike" kern="1200" normalizeH="0" noProof="0" dirty="0">
                <a:solidFill>
                  <a:srgbClr val="002060"/>
                </a:solidFill>
                <a:uLnTx/>
                <a:uFillTx/>
                <a:latin typeface="Georgia" pitchFamily="18" charset="0"/>
                <a:ea typeface="+mj-ea"/>
                <a:cs typeface="+mj-cs"/>
              </a:rPr>
              <a:t>(</a:t>
            </a:r>
            <a:r>
              <a:rPr kumimoji="0" lang="uk-UA" b="1" i="0" u="none" strike="noStrike" kern="1200" normalizeH="0" noProof="0" dirty="0">
                <a:solidFill>
                  <a:srgbClr val="002060"/>
                </a:solidFill>
                <a:uLnTx/>
                <a:uFillTx/>
                <a:latin typeface="Georgia" pitchFamily="18" charset="0"/>
                <a:ea typeface="+mj-ea"/>
                <a:cs typeface="+mj-cs"/>
              </a:rPr>
              <a:t>за наявністю)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0" u="none" strike="noStrike" kern="1200" normalizeH="0" noProof="0" dirty="0">
              <a:solidFill>
                <a:srgbClr val="002060"/>
              </a:solidFill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206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i="0" u="none" strike="noStrike" kern="1200" normalizeH="0" noProof="0" dirty="0">
                <a:solidFill>
                  <a:srgbClr val="002060"/>
                </a:solidFill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uk-UA" sz="2000" u="none" strike="noStrike" kern="1200" normalizeH="0" noProof="0" dirty="0">
                <a:solidFill>
                  <a:srgbClr val="002060"/>
                </a:solidFill>
                <a:uLnTx/>
                <a:uFillTx/>
                <a:latin typeface="Georgia" pitchFamily="18" charset="0"/>
                <a:ea typeface="+mj-ea"/>
                <a:cs typeface="+mj-cs"/>
              </a:rPr>
              <a:t>один, два, три і до шести авторів  - прописуються всі. Більше шести – прописуються чотири-шість авторів, далі ставиться знак пропуску …, потім дані останнього автора;</a:t>
            </a:r>
            <a:endParaRPr kumimoji="0" lang="en-US" sz="2000" u="none" strike="noStrike" kern="1200" normalizeH="0" noProof="0" dirty="0">
              <a:solidFill>
                <a:srgbClr val="002060"/>
              </a:solidFill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2060"/>
              </a:buClr>
              <a:buSzTx/>
              <a:tabLst/>
              <a:defRPr/>
            </a:pPr>
            <a:endParaRPr kumimoji="0" lang="uk-UA" sz="1000" u="none" strike="noStrike" kern="1200" normalizeH="0" noProof="0" dirty="0">
              <a:solidFill>
                <a:srgbClr val="002060"/>
              </a:solidFill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2060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uk-UA" sz="2000" dirty="0">
                <a:solidFill>
                  <a:srgbClr val="002060"/>
                </a:solidFill>
                <a:latin typeface="Georgia" pitchFamily="18" charset="0"/>
                <a:ea typeface="+mj-ea"/>
                <a:cs typeface="+mj-cs"/>
              </a:rPr>
              <a:t>книга без зазначення автора(авторів) описується під її назвою</a:t>
            </a:r>
            <a:r>
              <a:rPr lang="en-US" sz="2000" dirty="0">
                <a:solidFill>
                  <a:srgbClr val="002060"/>
                </a:solidFill>
                <a:latin typeface="Georgia" pitchFamily="18" charset="0"/>
                <a:ea typeface="+mj-ea"/>
                <a:cs typeface="+mj-cs"/>
              </a:rPr>
              <a:t> </a:t>
            </a:r>
            <a:r>
              <a:rPr lang="uk-UA" sz="2000" dirty="0">
                <a:solidFill>
                  <a:srgbClr val="002060"/>
                </a:solidFill>
                <a:latin typeface="Georgia" pitchFamily="18" charset="0"/>
                <a:ea typeface="+mj-ea"/>
                <a:cs typeface="+mj-cs"/>
              </a:rPr>
              <a:t>або прізвищем редактора(редакторів);</a:t>
            </a:r>
            <a:endParaRPr lang="en-US" sz="2000" dirty="0">
              <a:solidFill>
                <a:srgbClr val="002060"/>
              </a:solidFill>
              <a:latin typeface="Georgia" pitchFamily="18" charset="0"/>
              <a:ea typeface="+mj-ea"/>
              <a:cs typeface="+mj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2060"/>
              </a:buClr>
              <a:buSzTx/>
              <a:tabLst/>
              <a:defRPr/>
            </a:pPr>
            <a:endParaRPr lang="en-US" sz="1000" dirty="0">
              <a:solidFill>
                <a:srgbClr val="002060"/>
              </a:solidFill>
              <a:latin typeface="Georgia" pitchFamily="18" charset="0"/>
              <a:ea typeface="+mj-ea"/>
              <a:cs typeface="+mj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2060"/>
              </a:buClr>
              <a:buSzTx/>
              <a:tabLst/>
              <a:defRPr/>
            </a:pPr>
            <a:endParaRPr lang="uk-UA" sz="1000" dirty="0">
              <a:solidFill>
                <a:srgbClr val="002060"/>
              </a:solidFill>
              <a:latin typeface="Georgia" pitchFamily="18" charset="0"/>
              <a:ea typeface="+mj-ea"/>
              <a:cs typeface="+mj-cs"/>
            </a:endParaRPr>
          </a:p>
          <a:p>
            <a:pPr algn="just">
              <a:spcBef>
                <a:spcPct val="0"/>
              </a:spcBef>
              <a:buClr>
                <a:srgbClr val="002060"/>
              </a:buClr>
              <a:defRPr/>
            </a:pPr>
            <a:r>
              <a:rPr lang="en-US" sz="2000" dirty="0" err="1">
                <a:solidFill>
                  <a:srgbClr val="002060"/>
                </a:solidFill>
                <a:latin typeface="Georgia" pitchFamily="18" charset="0"/>
              </a:rPr>
              <a:t>Barkai</a:t>
            </a:r>
            <a:r>
              <a:rPr lang="en-US" sz="2000" dirty="0">
                <a:solidFill>
                  <a:srgbClr val="002060"/>
                </a:solidFill>
                <a:latin typeface="Georgia" pitchFamily="18" charset="0"/>
              </a:rPr>
              <a:t>-Golan, R. (2001). Postharvest diseases of fruits and vegetables (1 </a:t>
            </a:r>
            <a:r>
              <a:rPr lang="en-US" sz="2000" dirty="0" err="1">
                <a:solidFill>
                  <a:srgbClr val="002060"/>
                </a:solidFill>
                <a:latin typeface="Georgia" pitchFamily="18" charset="0"/>
              </a:rPr>
              <a:t>st</a:t>
            </a:r>
            <a:r>
              <a:rPr lang="en-US" sz="2000" dirty="0">
                <a:solidFill>
                  <a:srgbClr val="002060"/>
                </a:solidFill>
                <a:latin typeface="Georgia" pitchFamily="18" charset="0"/>
              </a:rPr>
              <a:t> ed.). USA: </a:t>
            </a:r>
            <a:r>
              <a:rPr lang="en-US" sz="2000" dirty="0" err="1">
                <a:solidFill>
                  <a:srgbClr val="002060"/>
                </a:solidFill>
                <a:latin typeface="Georgia" pitchFamily="18" charset="0"/>
              </a:rPr>
              <a:t>Developmeny</a:t>
            </a:r>
            <a:r>
              <a:rPr lang="en-US" sz="2000" dirty="0">
                <a:solidFill>
                  <a:srgbClr val="002060"/>
                </a:solidFill>
                <a:latin typeface="Georgia" pitchFamily="18" charset="0"/>
              </a:rPr>
              <a:t> and Control.</a:t>
            </a:r>
          </a:p>
          <a:p>
            <a:pPr algn="just">
              <a:spcBef>
                <a:spcPct val="0"/>
              </a:spcBef>
              <a:buClr>
                <a:srgbClr val="002060"/>
              </a:buClr>
              <a:defRPr/>
            </a:pPr>
            <a:endParaRPr lang="en-US" sz="1000" dirty="0">
              <a:solidFill>
                <a:srgbClr val="002060"/>
              </a:solidFill>
              <a:latin typeface="Georgia" pitchFamily="18" charset="0"/>
            </a:endParaRPr>
          </a:p>
          <a:p>
            <a:pPr algn="just">
              <a:spcBef>
                <a:spcPct val="0"/>
              </a:spcBef>
              <a:buClr>
                <a:srgbClr val="002060"/>
              </a:buClr>
              <a:defRPr/>
            </a:pPr>
            <a:r>
              <a:rPr lang="en-US" sz="2000" dirty="0">
                <a:solidFill>
                  <a:srgbClr val="002060"/>
                </a:solidFill>
                <a:latin typeface="Georgia" pitchFamily="18" charset="0"/>
              </a:rPr>
              <a:t>Ayala-Zavala</a:t>
            </a: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,</a:t>
            </a:r>
            <a:r>
              <a:rPr lang="en-US" sz="2000" dirty="0">
                <a:solidFill>
                  <a:srgbClr val="002060"/>
                </a:solidFill>
                <a:latin typeface="Georgia" pitchFamily="18" charset="0"/>
              </a:rPr>
              <a:t> J.</a:t>
            </a: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Georgia" pitchFamily="18" charset="0"/>
              </a:rPr>
              <a:t>F., </a:t>
            </a:r>
            <a:r>
              <a:rPr lang="en-US" sz="2000" dirty="0" err="1">
                <a:solidFill>
                  <a:srgbClr val="002060"/>
                </a:solidFill>
                <a:latin typeface="Georgia" pitchFamily="18" charset="0"/>
              </a:rPr>
              <a:t>González</a:t>
            </a:r>
            <a:r>
              <a:rPr lang="en-US" sz="2000" dirty="0">
                <a:solidFill>
                  <a:srgbClr val="002060"/>
                </a:solidFill>
                <a:latin typeface="Georgia" pitchFamily="18" charset="0"/>
              </a:rPr>
              <a:t>-Aguilar</a:t>
            </a: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,</a:t>
            </a:r>
            <a:r>
              <a:rPr lang="en-US" sz="2000" dirty="0">
                <a:solidFill>
                  <a:srgbClr val="002060"/>
                </a:solidFill>
                <a:latin typeface="Georgia" pitchFamily="18" charset="0"/>
              </a:rPr>
              <a:t> G., </a:t>
            </a:r>
            <a:r>
              <a:rPr lang="en-US" sz="2000" dirty="0" err="1">
                <a:solidFill>
                  <a:srgbClr val="002060"/>
                </a:solidFill>
                <a:latin typeface="Georgia" pitchFamily="18" charset="0"/>
              </a:rPr>
              <a:t>Siddiqui</a:t>
            </a: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,</a:t>
            </a:r>
            <a:r>
              <a:rPr lang="en-US" sz="2000" dirty="0">
                <a:solidFill>
                  <a:srgbClr val="002060"/>
                </a:solidFill>
                <a:latin typeface="Georgia" pitchFamily="18" charset="0"/>
              </a:rPr>
              <a:t> M.</a:t>
            </a: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Georgia" pitchFamily="18" charset="0"/>
              </a:rPr>
              <a:t>W. </a:t>
            </a: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(2018). </a:t>
            </a:r>
            <a:r>
              <a:rPr lang="en-US" sz="2000" dirty="0">
                <a:solidFill>
                  <a:srgbClr val="002060"/>
                </a:solidFill>
                <a:latin typeface="Georgia" pitchFamily="18" charset="0"/>
              </a:rPr>
              <a:t>Plants Food By-Products: Industrial Relevance for Food Additives and </a:t>
            </a:r>
            <a:r>
              <a:rPr lang="en-US" sz="2000" dirty="0" err="1">
                <a:solidFill>
                  <a:srgbClr val="002060"/>
                </a:solidFill>
                <a:latin typeface="Georgia" pitchFamily="18" charset="0"/>
              </a:rPr>
              <a:t>Nutraceuticals</a:t>
            </a:r>
            <a:r>
              <a:rPr lang="en-US" sz="2000" dirty="0">
                <a:solidFill>
                  <a:srgbClr val="002060"/>
                </a:solidFill>
                <a:latin typeface="Georgia" pitchFamily="18" charset="0"/>
              </a:rPr>
              <a:t>. New York</a:t>
            </a: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: </a:t>
            </a:r>
            <a:r>
              <a:rPr lang="en-US" sz="2000" dirty="0">
                <a:solidFill>
                  <a:srgbClr val="002060"/>
                </a:solidFill>
                <a:latin typeface="Georgia" pitchFamily="18" charset="0"/>
              </a:rPr>
              <a:t>Apple Academic Press and CRC Press (T &amp; F)</a:t>
            </a:r>
            <a:r>
              <a:rPr lang="uk-UA" sz="2000" dirty="0">
                <a:solidFill>
                  <a:srgbClr val="002060"/>
                </a:solidFill>
                <a:latin typeface="Georgia" pitchFamily="18" charset="0"/>
              </a:rPr>
              <a:t>.</a:t>
            </a:r>
            <a:endParaRPr lang="en-US" sz="2000" dirty="0">
              <a:solidFill>
                <a:srgbClr val="002060"/>
              </a:solidFill>
              <a:latin typeface="Georgia" pitchFamily="18" charset="0"/>
            </a:endParaRPr>
          </a:p>
          <a:p>
            <a:pPr algn="just">
              <a:spcBef>
                <a:spcPct val="0"/>
              </a:spcBef>
              <a:buClr>
                <a:srgbClr val="002060"/>
              </a:buClr>
              <a:defRPr/>
            </a:pPr>
            <a:endParaRPr lang="en-US" sz="1000" dirty="0">
              <a:solidFill>
                <a:srgbClr val="002060"/>
              </a:solidFill>
              <a:latin typeface="Georgia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en-US" sz="2000" dirty="0" err="1">
                <a:solidFill>
                  <a:srgbClr val="002060"/>
                </a:solidFill>
                <a:latin typeface="Georgia" pitchFamily="18" charset="0"/>
              </a:rPr>
              <a:t>Priss</a:t>
            </a:r>
            <a:r>
              <a:rPr lang="en-US" sz="2000" dirty="0">
                <a:solidFill>
                  <a:srgbClr val="002060"/>
                </a:solidFill>
                <a:latin typeface="Georgia" pitchFamily="18" charset="0"/>
              </a:rPr>
              <a:t>, O. (eds.). (2024). Food technology progressive solutions. Tallinn: </a:t>
            </a:r>
            <a:r>
              <a:rPr lang="en-US" sz="2000" dirty="0" err="1">
                <a:solidFill>
                  <a:srgbClr val="002060"/>
                </a:solidFill>
                <a:latin typeface="Georgia" pitchFamily="18" charset="0"/>
              </a:rPr>
              <a:t>Sceientific</a:t>
            </a:r>
            <a:r>
              <a:rPr lang="en-US" sz="2000" dirty="0">
                <a:solidFill>
                  <a:srgbClr val="002060"/>
                </a:solidFill>
                <a:latin typeface="Georgia" pitchFamily="18" charset="0"/>
              </a:rPr>
              <a:t> Route OU.</a:t>
            </a:r>
            <a:r>
              <a:rPr lang="uk-UA" sz="2000" u="sng" dirty="0">
                <a:solidFill>
                  <a:srgbClr val="002060"/>
                </a:solidFill>
                <a:latin typeface="Georgia" pitchFamily="18" charset="0"/>
                <a:hlinkClick r:id="rId4"/>
              </a:rPr>
              <a:t> </a:t>
            </a:r>
            <a:r>
              <a:rPr lang="uk-UA" sz="2000" u="sng" dirty="0">
                <a:solidFill>
                  <a:srgbClr val="002060"/>
                </a:solidFill>
                <a:latin typeface="Georgia" pitchFamily="18" charset="0"/>
                <a:hlinkClick r:id="rId5"/>
              </a:rPr>
              <a:t>https://doi.org/</a:t>
            </a:r>
            <a:r>
              <a:rPr lang="en-US" sz="2000" u="sng" dirty="0">
                <a:solidFill>
                  <a:srgbClr val="002060"/>
                </a:solidFill>
                <a:latin typeface="Georgia" pitchFamily="18" charset="0"/>
                <a:hlinkClick r:id="rId5"/>
              </a:rPr>
              <a:t>10.21303/978-9916-9850-4-5</a:t>
            </a:r>
            <a:r>
              <a:rPr lang="en-US" sz="2000" u="sng" dirty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uk-UA" sz="2000" dirty="0">
              <a:solidFill>
                <a:srgbClr val="002060"/>
              </a:solidFill>
              <a:latin typeface="Georgia" pitchFamily="18" charset="0"/>
            </a:endParaRPr>
          </a:p>
          <a:p>
            <a:pPr algn="just">
              <a:spcBef>
                <a:spcPct val="0"/>
              </a:spcBef>
              <a:buClr>
                <a:srgbClr val="002060"/>
              </a:buClr>
              <a:defRPr/>
            </a:pPr>
            <a:endParaRPr lang="en-US" sz="2000" dirty="0">
              <a:solidFill>
                <a:srgbClr val="002060"/>
              </a:solidFill>
              <a:latin typeface="Georgia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2060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uk-UA" sz="2000" i="0" u="none" strike="noStrike" kern="1200" normalizeH="0" noProof="0" dirty="0">
              <a:solidFill>
                <a:srgbClr val="002060"/>
              </a:solidFill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2060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en-US" sz="2000" i="0" u="none" strike="noStrike" kern="1200" normalizeH="0" noProof="0" dirty="0">
              <a:solidFill>
                <a:srgbClr val="002060"/>
              </a:solidFill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2000" i="0" u="none" strike="noStrike" kern="1200" normalizeH="0" baseline="0" noProof="0" dirty="0">
              <a:solidFill>
                <a:srgbClr val="002060"/>
              </a:solidFill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6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96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79512" y="0"/>
            <a:ext cx="8784976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    </a:t>
            </a:r>
            <a:r>
              <a:rPr lang="en-US" sz="2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ea typeface="+mj-ea"/>
                <a:cs typeface="+mj-cs"/>
              </a:rPr>
              <a:t>    </a:t>
            </a:r>
            <a:r>
              <a:rPr kumimoji="0" lang="uk-UA" sz="29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Базовий шаблон оформлення бібліографічого</a:t>
            </a:r>
            <a:endParaRPr kumimoji="0" lang="en-US" sz="29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9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ea typeface="+mj-ea"/>
                <a:cs typeface="+mj-cs"/>
              </a:rPr>
              <a:t>  </a:t>
            </a:r>
            <a:r>
              <a:rPr kumimoji="0" lang="uk-UA" sz="29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 опису частини книги (розділ, глава, параграф)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uk-UA" sz="2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</a:pPr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Прізвище автора розділу(підрозділу, глави), Ініціали. (Рік). Назва розділу(підрозділу, глави).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In</a:t>
            </a:r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: </a:t>
            </a:r>
            <a:r>
              <a:rPr kumimoji="0" lang="uk-UA" sz="24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Назва книги,  відомості, що стосуються видання</a:t>
            </a:r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, (сторінки). Місце видання: Видавництво.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DOI</a:t>
            </a:r>
          </a:p>
          <a:p>
            <a:pPr lvl="0" algn="ctr">
              <a:spcBef>
                <a:spcPct val="0"/>
              </a:spcBef>
            </a:pPr>
            <a:br>
              <a:rPr kumimoji="0" lang="uk-UA" sz="2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br>
              <a:rPr kumimoji="0" lang="uk-UA" sz="1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r>
              <a:rPr lang="uk-UA" sz="2400" b="1" i="1" dirty="0">
                <a:solidFill>
                  <a:srgbClr val="CC3300"/>
                </a:solidFill>
                <a:latin typeface="Georgia" pitchFamily="18" charset="0"/>
              </a:rPr>
              <a:t>Бібліографічні посилання на матеріали (тези доповіді), опубліковані в збірнику конференції, складаються так само як для частини (розділу) книги</a:t>
            </a:r>
            <a:r>
              <a:rPr lang="uk-UA" sz="2100" b="1" i="1" dirty="0">
                <a:solidFill>
                  <a:srgbClr val="CC3300"/>
                </a:solidFill>
                <a:latin typeface="Georgia" pitchFamily="18" charset="0"/>
              </a:rPr>
              <a:t>!</a:t>
            </a:r>
            <a:endParaRPr kumimoji="0" lang="uk-UA" sz="2100" b="1" i="1" u="none" strike="noStrike" kern="1200" cap="none" spc="0" normalizeH="0" baseline="0" noProof="0" dirty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uk-UA" sz="1000" b="1" dirty="0">
              <a:solidFill>
                <a:srgbClr val="002060"/>
              </a:solidFill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</a:pPr>
            <a:r>
              <a:rPr lang="en-US" sz="2400" dirty="0" err="1">
                <a:solidFill>
                  <a:srgbClr val="002060"/>
                </a:solidFill>
                <a:latin typeface="Georgia" pitchFamily="18" charset="0"/>
              </a:rPr>
              <a:t>Kiurcheva</a:t>
            </a:r>
            <a:r>
              <a:rPr lang="en-US" sz="2400" dirty="0">
                <a:solidFill>
                  <a:srgbClr val="002060"/>
                </a:solidFill>
                <a:latin typeface="Georgia" pitchFamily="18" charset="0"/>
              </a:rPr>
              <a:t>, L., </a:t>
            </a:r>
            <a:r>
              <a:rPr lang="en-US" sz="2400" dirty="0" err="1">
                <a:solidFill>
                  <a:srgbClr val="002060"/>
                </a:solidFill>
                <a:latin typeface="Georgia" pitchFamily="18" charset="0"/>
              </a:rPr>
              <a:t>Holiachek</a:t>
            </a:r>
            <a:r>
              <a:rPr lang="en-US" sz="2400" dirty="0">
                <a:solidFill>
                  <a:srgbClr val="002060"/>
                </a:solidFill>
                <a:latin typeface="Georgia" pitchFamily="18" charset="0"/>
              </a:rPr>
              <a:t>, S. (2024).The advantages of using sublimation for preserving the antioxidant properties of cranberries. In: </a:t>
            </a:r>
            <a:r>
              <a:rPr lang="en-US" sz="2400" i="1" dirty="0">
                <a:solidFill>
                  <a:srgbClr val="002060"/>
                </a:solidFill>
                <a:latin typeface="Georgia" pitchFamily="18" charset="0"/>
              </a:rPr>
              <a:t>Food technology progressive solutions </a:t>
            </a:r>
            <a:r>
              <a:rPr lang="en-US" sz="2400" dirty="0">
                <a:solidFill>
                  <a:srgbClr val="002060"/>
                </a:solidFill>
                <a:latin typeface="Georgia" pitchFamily="18" charset="0"/>
              </a:rPr>
              <a:t>(O. </a:t>
            </a:r>
            <a:r>
              <a:rPr lang="en-US" sz="2400" dirty="0" err="1">
                <a:solidFill>
                  <a:srgbClr val="002060"/>
                </a:solidFill>
                <a:latin typeface="Georgia" pitchFamily="18" charset="0"/>
              </a:rPr>
              <a:t>Priss</a:t>
            </a:r>
            <a:r>
              <a:rPr lang="en-US" sz="2400" dirty="0">
                <a:solidFill>
                  <a:srgbClr val="002060"/>
                </a:solidFill>
                <a:latin typeface="Georgia" pitchFamily="18" charset="0"/>
              </a:rPr>
              <a:t> eds.), (28-44). Tallinn: </a:t>
            </a:r>
            <a:r>
              <a:rPr lang="en-US" sz="2400" dirty="0" err="1">
                <a:solidFill>
                  <a:srgbClr val="002060"/>
                </a:solidFill>
                <a:latin typeface="Georgia" pitchFamily="18" charset="0"/>
              </a:rPr>
              <a:t>Sceientific</a:t>
            </a:r>
            <a:r>
              <a:rPr lang="en-US" sz="2400" dirty="0">
                <a:solidFill>
                  <a:srgbClr val="002060"/>
                </a:solidFill>
                <a:latin typeface="Georgia" pitchFamily="18" charset="0"/>
              </a:rPr>
              <a:t> Route OU.</a:t>
            </a:r>
            <a:r>
              <a:rPr lang="uk-UA" sz="2400" u="sng" dirty="0">
                <a:solidFill>
                  <a:srgbClr val="002060"/>
                </a:solidFill>
                <a:latin typeface="Georgia" pitchFamily="18" charset="0"/>
                <a:hlinkClick r:id="rId3"/>
              </a:rPr>
              <a:t> </a:t>
            </a:r>
            <a:r>
              <a:rPr lang="uk-UA" sz="2400" u="sng" dirty="0">
                <a:solidFill>
                  <a:srgbClr val="002060"/>
                </a:solidFill>
                <a:latin typeface="Georgia" pitchFamily="18" charset="0"/>
                <a:hlinkClick r:id="rId4"/>
              </a:rPr>
              <a:t>https://doi.org/</a:t>
            </a:r>
            <a:r>
              <a:rPr lang="en-US" sz="2400" u="sng" dirty="0">
                <a:solidFill>
                  <a:srgbClr val="002060"/>
                </a:solidFill>
                <a:latin typeface="Georgia" pitchFamily="18" charset="0"/>
                <a:hlinkClick r:id="rId4"/>
              </a:rPr>
              <a:t>10.21303/978-9916-9850-4-5</a:t>
            </a:r>
            <a:r>
              <a:rPr lang="en-US" sz="2400" u="sng" dirty="0">
                <a:solidFill>
                  <a:srgbClr val="002060"/>
                </a:solidFill>
                <a:latin typeface="Georgia" pitchFamily="18" charset="0"/>
              </a:rPr>
              <a:t> </a:t>
            </a:r>
          </a:p>
          <a:p>
            <a:pPr lvl="0" algn="just">
              <a:spcBef>
                <a:spcPct val="0"/>
              </a:spcBef>
            </a:pPr>
            <a:endParaRPr kumimoji="0" lang="en-US" sz="22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</a:pPr>
            <a:endParaRPr kumimoji="0" lang="uk-UA" sz="22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Nadykto, V.,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Karaiev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, O.,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Kyurchev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, V., Beloev, H. (2019). </a:t>
            </a:r>
            <a:r>
              <a:rPr kumimoji="0" lang="uk-UA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The</a:t>
            </a:r>
            <a:r>
              <a:rPr kumimoji="0" lang="uk-UA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uk-UA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efficiency</a:t>
            </a:r>
            <a:r>
              <a:rPr kumimoji="0" lang="uk-UA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uk-UA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of</a:t>
            </a:r>
            <a:r>
              <a:rPr kumimoji="0" lang="uk-UA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uk-UA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tractor</a:t>
            </a:r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uk-UA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application</a:t>
            </a:r>
            <a:r>
              <a:rPr kumimoji="0" lang="uk-UA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uk-UA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with</a:t>
            </a:r>
            <a:r>
              <a:rPr kumimoji="0" lang="uk-UA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uk-UA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articulated</a:t>
            </a:r>
            <a:r>
              <a:rPr kumimoji="0" lang="uk-UA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uk-UA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frame</a:t>
            </a:r>
            <a:r>
              <a:rPr kumimoji="0" lang="uk-UA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uk-UA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for</a:t>
            </a:r>
            <a:r>
              <a:rPr kumimoji="0" lang="uk-UA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uk-UA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cultivating</a:t>
            </a:r>
            <a:r>
              <a:rPr kumimoji="0" lang="uk-UA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uk-UA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arable</a:t>
            </a:r>
            <a:r>
              <a:rPr kumimoji="0" lang="uk-UA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uk-UA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crops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.</a:t>
            </a:r>
            <a:r>
              <a:rPr kumimoji="0" lang="uk-UA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In: </a:t>
            </a:r>
            <a:r>
              <a:rPr kumimoji="0" lang="uk-UA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Modern</a:t>
            </a:r>
            <a:r>
              <a:rPr kumimoji="0" lang="uk-UA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uk-UA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Development</a:t>
            </a:r>
            <a:r>
              <a:rPr kumimoji="0" lang="uk-UA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uk-UA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Paths</a:t>
            </a:r>
            <a:r>
              <a:rPr kumimoji="0" lang="uk-UA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uk-UA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of</a:t>
            </a:r>
            <a:r>
              <a:rPr kumimoji="0" lang="uk-UA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uk-UA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Agricultural</a:t>
            </a:r>
            <a:r>
              <a:rPr kumimoji="0" lang="uk-UA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uk-UA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Production</a:t>
            </a:r>
            <a:r>
              <a:rPr kumimoji="0" lang="uk-UA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. </a:t>
            </a:r>
            <a:r>
              <a:rPr kumimoji="0" lang="uk-UA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Trends</a:t>
            </a:r>
            <a:r>
              <a:rPr kumimoji="0" lang="uk-UA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uk-UA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and</a:t>
            </a:r>
            <a:r>
              <a:rPr kumimoji="0" lang="uk-UA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uk-UA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Innovations</a:t>
            </a:r>
            <a:r>
              <a:rPr kumimoji="0" lang="uk-UA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: </a:t>
            </a:r>
            <a:r>
              <a:rPr kumimoji="0" lang="uk-UA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Conference</a:t>
            </a:r>
            <a:r>
              <a:rPr kumimoji="0" lang="uk-UA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uk-UA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proceedings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Georgia" pitchFamily="18" charset="0"/>
              </a:rPr>
              <a:t>(V. Nadykto eds.</a:t>
            </a:r>
            <a:r>
              <a:rPr lang="uk-UA" sz="2400" dirty="0">
                <a:solidFill>
                  <a:srgbClr val="002060"/>
                </a:solidFill>
                <a:latin typeface="Georgia" pitchFamily="18" charset="0"/>
              </a:rPr>
              <a:t>)</a:t>
            </a:r>
            <a:r>
              <a:rPr kumimoji="0" lang="en-US" sz="24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, (161-167).</a:t>
            </a:r>
            <a:r>
              <a:rPr kumimoji="0" lang="uk-UA" sz="24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[</a:t>
            </a:r>
            <a:r>
              <a:rPr kumimoji="0" lang="en-US" sz="2400" b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N.p</a:t>
            </a:r>
            <a:r>
              <a:rPr kumimoji="0" lang="en-US" sz="24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.</a:t>
            </a:r>
            <a:r>
              <a:rPr kumimoji="0" lang="uk-UA" sz="24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]</a:t>
            </a:r>
            <a:r>
              <a:rPr kumimoji="0" lang="en-US" sz="24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: Springer Nature Switzerland.</a:t>
            </a:r>
            <a:r>
              <a:rPr lang="en-US" sz="2400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sz="2200" u="sng" dirty="0">
                <a:solidFill>
                  <a:srgbClr val="002060"/>
                </a:solidFill>
                <a:latin typeface="Georgia" pitchFamily="18" charset="0"/>
                <a:hlinkClick r:id="rId5"/>
              </a:rPr>
              <a:t>https://doi.org/</a:t>
            </a:r>
            <a:r>
              <a:rPr lang="en-US" sz="2200" u="sng" dirty="0">
                <a:solidFill>
                  <a:srgbClr val="002060"/>
                </a:solidFill>
                <a:latin typeface="Georgia" pitchFamily="18" charset="0"/>
                <a:hlinkClick r:id="rId5"/>
              </a:rPr>
              <a:t>10.1007/978-3-030-14918-5</a:t>
            </a:r>
            <a:r>
              <a:rPr lang="en-US" sz="2200" u="sng" dirty="0">
                <a:solidFill>
                  <a:srgbClr val="002060"/>
                </a:solidFill>
                <a:latin typeface="Georgia" pitchFamily="18" charset="0"/>
              </a:rPr>
              <a:t> </a:t>
            </a:r>
            <a:br>
              <a:rPr kumimoji="0" lang="ru-RU" sz="28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br>
              <a:rPr kumimoji="0" lang="uk-UA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endParaRPr kumimoji="0" lang="uk-UA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96" t="18373" r="26214" b="52231"/>
          <a:stretch>
            <a:fillRect/>
          </a:stretch>
        </p:blipFill>
        <p:spPr bwMode="auto">
          <a:xfrm>
            <a:off x="6732240" y="6021288"/>
            <a:ext cx="2134081" cy="686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іжнародні стилі цитування\6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96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26876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uk-UA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Базовий шаблон оформлення бібліографічого</a:t>
            </a:r>
            <a:b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r>
              <a:rPr lang="uk-UA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опису статті в журналі чи продовжуваному виданні</a:t>
            </a:r>
            <a:endParaRPr lang="uk-UA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908720"/>
            <a:ext cx="8568952" cy="5949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/>
          </a:p>
          <a:p>
            <a:r>
              <a:rPr lang="uk-UA" sz="2000" b="1" dirty="0">
                <a:solidFill>
                  <a:srgbClr val="002060"/>
                </a:solidFill>
                <a:latin typeface="Georgia" pitchFamily="18" charset="0"/>
              </a:rPr>
              <a:t>Прізвище, Ініціали. (Рік). Назва статті. </a:t>
            </a:r>
            <a:r>
              <a:rPr lang="uk-UA" sz="2000" b="1" i="1" dirty="0">
                <a:solidFill>
                  <a:srgbClr val="002060"/>
                </a:solidFill>
                <a:latin typeface="Georgia" pitchFamily="18" charset="0"/>
              </a:rPr>
              <a:t>Назва журналу (продовжуваного видання), номер тому (номер випуску за наявності), </a:t>
            </a:r>
            <a:r>
              <a:rPr lang="uk-UA" sz="2000" b="1" dirty="0">
                <a:solidFill>
                  <a:srgbClr val="002060"/>
                </a:solidFill>
                <a:latin typeface="Georgia" pitchFamily="18" charset="0"/>
              </a:rPr>
              <a:t>сторінки</a:t>
            </a:r>
            <a:r>
              <a:rPr lang="uk-UA" sz="2000" b="1" i="1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en-US" sz="2000" b="1" dirty="0">
                <a:solidFill>
                  <a:srgbClr val="002060"/>
                </a:solidFill>
                <a:latin typeface="Georgia" pitchFamily="18" charset="0"/>
              </a:rPr>
              <a:t>DOI/URL (</a:t>
            </a:r>
            <a:r>
              <a:rPr lang="uk-UA" sz="2000" b="1" dirty="0">
                <a:solidFill>
                  <a:srgbClr val="002060"/>
                </a:solidFill>
                <a:latin typeface="Georgia" pitchFamily="18" charset="0"/>
              </a:rPr>
              <a:t>за наявності) </a:t>
            </a:r>
          </a:p>
          <a:p>
            <a:endParaRPr lang="uk-UA" sz="1000" b="1" i="1" dirty="0">
              <a:solidFill>
                <a:srgbClr val="002060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2000" i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в назвах періодичних видань кожне слово пишуть з великої літери</a:t>
            </a:r>
            <a:r>
              <a:rPr lang="ru-RU" sz="2000" dirty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2000" i="1" dirty="0">
                <a:solidFill>
                  <a:srgbClr val="002060"/>
                </a:solidFill>
                <a:latin typeface="Georgia" pitchFamily="18" charset="0"/>
              </a:rPr>
              <a:t>номер </a:t>
            </a:r>
            <a:r>
              <a:rPr lang="uk-UA" sz="2000" i="1" dirty="0">
                <a:solidFill>
                  <a:srgbClr val="002060"/>
                </a:solidFill>
                <a:latin typeface="Georgia" pitchFamily="18" charset="0"/>
              </a:rPr>
              <a:t>тому й номер випуску наводять </a:t>
            </a:r>
            <a:r>
              <a:rPr lang="ru-RU" sz="2000" i="1" dirty="0">
                <a:solidFill>
                  <a:srgbClr val="002060"/>
                </a:solidFill>
                <a:latin typeface="Georgia" pitchFamily="18" charset="0"/>
              </a:rPr>
              <a:t>без </a:t>
            </a:r>
            <a:r>
              <a:rPr lang="uk-UA" sz="2000" i="1" dirty="0">
                <a:solidFill>
                  <a:srgbClr val="002060"/>
                </a:solidFill>
                <a:latin typeface="Georgia" pitchFamily="18" charset="0"/>
              </a:rPr>
              <a:t>пропуску між ними</a:t>
            </a:r>
            <a:r>
              <a:rPr lang="ru-RU" sz="2000" i="1" dirty="0">
                <a:solidFill>
                  <a:srgbClr val="002060"/>
                </a:solidFill>
                <a:latin typeface="Georgia" pitchFamily="18" charset="0"/>
              </a:rPr>
              <a:t>;</a:t>
            </a:r>
            <a:endParaRPr lang="ru-RU" sz="2000" dirty="0"/>
          </a:p>
          <a:p>
            <a:pPr>
              <a:buFont typeface="Wingdings" pitchFamily="2" charset="2"/>
              <a:buChar char="Ø"/>
            </a:pPr>
            <a:r>
              <a:rPr lang="uk-UA" sz="2000" i="1" dirty="0">
                <a:solidFill>
                  <a:srgbClr val="002060"/>
                </a:solidFill>
                <a:latin typeface="Georgia" pitchFamily="18" charset="0"/>
              </a:rPr>
              <a:t>якщо джерело має в наявності одночасно </a:t>
            </a:r>
            <a:r>
              <a:rPr lang="uk-UA" sz="2000" b="1" i="1" dirty="0">
                <a:solidFill>
                  <a:srgbClr val="002060"/>
                </a:solidFill>
                <a:latin typeface="Georgia" pitchFamily="18" charset="0"/>
              </a:rPr>
              <a:t>DOI</a:t>
            </a:r>
            <a:r>
              <a:rPr lang="uk-UA" sz="2000" i="1" dirty="0">
                <a:solidFill>
                  <a:srgbClr val="002060"/>
                </a:solidFill>
                <a:latin typeface="Georgia" pitchFamily="18" charset="0"/>
              </a:rPr>
              <a:t> і </a:t>
            </a:r>
            <a:r>
              <a:rPr lang="uk-UA" sz="2000" b="1" i="1" dirty="0">
                <a:solidFill>
                  <a:srgbClr val="002060"/>
                </a:solidFill>
                <a:latin typeface="Georgia" pitchFamily="18" charset="0"/>
              </a:rPr>
              <a:t>URL</a:t>
            </a:r>
            <a:r>
              <a:rPr lang="uk-UA" sz="2000" i="1" dirty="0">
                <a:solidFill>
                  <a:srgbClr val="002060"/>
                </a:solidFill>
                <a:latin typeface="Georgia" pitchFamily="18" charset="0"/>
              </a:rPr>
              <a:t>, то перевага надається </a:t>
            </a:r>
            <a:r>
              <a:rPr lang="uk-UA" sz="2000" b="1" i="1" dirty="0">
                <a:solidFill>
                  <a:srgbClr val="002060"/>
                </a:solidFill>
                <a:latin typeface="Georgia" pitchFamily="18" charset="0"/>
              </a:rPr>
              <a:t>DOI</a:t>
            </a:r>
            <a:endParaRPr lang="en-US" sz="2000" b="1" i="1" dirty="0">
              <a:solidFill>
                <a:srgbClr val="002060"/>
              </a:solidFill>
              <a:latin typeface="Georgia" pitchFamily="18" charset="0"/>
            </a:endParaRPr>
          </a:p>
          <a:p>
            <a:endParaRPr lang="en-US" sz="1000" b="1" i="1" dirty="0">
              <a:solidFill>
                <a:srgbClr val="002060"/>
              </a:solidFill>
              <a:latin typeface="Georgia" pitchFamily="18" charset="0"/>
            </a:endParaRPr>
          </a:p>
          <a:p>
            <a:pPr lvl="0"/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Alkadi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H. A.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(2020).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Review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on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Free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Radicals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and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Antioxidants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Infectious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Disorders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–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Drug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Targets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20(1)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16-26. </a:t>
            </a:r>
            <a:r>
              <a:rPr lang="uk-UA" u="sng" dirty="0">
                <a:solidFill>
                  <a:srgbClr val="002060"/>
                </a:solidFill>
                <a:latin typeface="Georgia" pitchFamily="18" charset="0"/>
                <a:hlinkClick r:id="rId3"/>
              </a:rPr>
              <a:t>https://doi.org/10.2174/1871526518666180628124323</a:t>
            </a:r>
            <a:endParaRPr lang="ru-RU" dirty="0">
              <a:solidFill>
                <a:srgbClr val="002060"/>
              </a:solidFill>
              <a:latin typeface="Georgia" pitchFamily="18" charset="0"/>
            </a:endParaRPr>
          </a:p>
          <a:p>
            <a:endParaRPr lang="uk-UA" sz="1000" b="1" i="1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Bulgakov,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V.,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Fandura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P., 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Nadykto,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 V.,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Kyurchev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V. (2024).</a:t>
            </a: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Experimental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study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of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two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fallow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field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treatment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influence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methods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on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soil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moisture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dynamics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Acta Technologica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25(4)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,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176-182. </a:t>
            </a:r>
            <a:endParaRPr lang="en-US" dirty="0">
              <a:solidFill>
                <a:srgbClr val="002060"/>
              </a:solidFill>
              <a:latin typeface="Georgia" pitchFamily="18" charset="0"/>
            </a:endParaRPr>
          </a:p>
          <a:p>
            <a:endParaRPr lang="en-US" sz="1000" dirty="0">
              <a:solidFill>
                <a:srgbClr val="002060"/>
              </a:solidFill>
              <a:latin typeface="Georgia" pitchFamily="18" charset="0"/>
            </a:endParaRPr>
          </a:p>
          <a:p>
            <a:pPr lvl="0"/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Cao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J.,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Jiang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Q.,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Lin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J.,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Li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X.,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Sun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C.,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Chen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K. 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(2015).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Physicochemical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characterisation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of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four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cherry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species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(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Prunus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spp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.)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grown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in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dirty="0" err="1">
                <a:solidFill>
                  <a:srgbClr val="002060"/>
                </a:solidFill>
                <a:latin typeface="Georgia" pitchFamily="18" charset="0"/>
              </a:rPr>
              <a:t>China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Food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i="1" dirty="0" err="1">
                <a:solidFill>
                  <a:srgbClr val="002060"/>
                </a:solidFill>
                <a:latin typeface="Georgia" pitchFamily="18" charset="0"/>
              </a:rPr>
              <a:t>Chemistry</a:t>
            </a:r>
            <a:r>
              <a:rPr lang="en-US" i="1" dirty="0"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uk-UA" i="1" dirty="0">
                <a:solidFill>
                  <a:srgbClr val="002060"/>
                </a:solidFill>
                <a:latin typeface="Georgia" pitchFamily="18" charset="0"/>
              </a:rPr>
              <a:t>173</a:t>
            </a:r>
            <a:r>
              <a:rPr lang="en-US" dirty="0"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uk-UA" dirty="0">
                <a:solidFill>
                  <a:srgbClr val="002060"/>
                </a:solidFill>
                <a:latin typeface="Georgia" pitchFamily="18" charset="0"/>
              </a:rPr>
              <a:t>855–863. </a:t>
            </a:r>
            <a:r>
              <a:rPr lang="uk-UA" u="sng" dirty="0">
                <a:solidFill>
                  <a:srgbClr val="002060"/>
                </a:solidFill>
                <a:latin typeface="Georgia" pitchFamily="18" charset="0"/>
                <a:hlinkClick r:id="rId4"/>
              </a:rPr>
              <a:t>https://doi.org/10.1016/j.foodchem.2014.10.094</a:t>
            </a:r>
            <a:endParaRPr lang="ru-RU" dirty="0">
              <a:solidFill>
                <a:srgbClr val="002060"/>
              </a:solidFill>
              <a:latin typeface="Georgia" pitchFamily="18" charset="0"/>
            </a:endParaRPr>
          </a:p>
          <a:p>
            <a:endParaRPr lang="uk-UA" i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96" t="18373" r="26214" b="52231"/>
          <a:stretch>
            <a:fillRect/>
          </a:stretch>
        </p:blipFill>
        <p:spPr bwMode="auto">
          <a:xfrm>
            <a:off x="6948264" y="5877272"/>
            <a:ext cx="1990065" cy="758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4344</TotalTime>
  <Words>2885</Words>
  <Application>Microsoft Office PowerPoint</Application>
  <PresentationFormat>Екран (4:3)</PresentationFormat>
  <Paragraphs>212</Paragraphs>
  <Slides>21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21</vt:i4>
      </vt:variant>
    </vt:vector>
  </HeadingPairs>
  <TitlesOfParts>
    <vt:vector size="26" baseType="lpstr">
      <vt:lpstr>Arial</vt:lpstr>
      <vt:lpstr>Calibri</vt:lpstr>
      <vt:lpstr>Georgia</vt:lpstr>
      <vt:lpstr>Wingdings</vt:lpstr>
      <vt:lpstr>Тема Office</vt:lpstr>
      <vt:lpstr>УПОРЯДКУВАННЯ  СПИСКУ ВИКОРИСТАНИХ ДЖЕРЕЛ  ЗА МІЖНАРОДНИМИ СТИЛЯМИ (APA, MLA, Chicago,Harvard)</vt:lpstr>
      <vt:lpstr>На сучасному етапі розвитку суспільства активно відбувається інтегрування української науки у світову систему наукової комунікації. На цей процес не в останню чергу впливає публікування результатів досліджень українськими вченими в міжнародних наукових журналах.          Але, щоб статтю прийняли до публікації, вона має буди оформлена відповідним чином, із  використанням того стилю цитування, який вимагається конкретним виданням. Саме тому знання міжнародних стилів цитування є важливим для українських студентів, викладачів, дослідників. </vt:lpstr>
      <vt:lpstr>Презентація PowerPoint</vt:lpstr>
      <vt:lpstr>Для чого потрібні стилі цитування?</vt:lpstr>
      <vt:lpstr>Презентація PowerPoint</vt:lpstr>
      <vt:lpstr>APA (American Psychological Association) STYLE : СТИЛЬ АМЕРИКАНСЬКОЇ ПСИХОЛОГІЧНОЇ АСОЦІАЦІЇ</vt:lpstr>
      <vt:lpstr>Базовий шаблон оформлення бібліографічого опису книжкових видань</vt:lpstr>
      <vt:lpstr>Презентація PowerPoint</vt:lpstr>
      <vt:lpstr>Базовий шаблон оформлення бібліографічого опису статті в журналі чи продовжуваному виданні</vt:lpstr>
      <vt:lpstr>  Транслітерована версія бібліографічних посилань (References) україномовних джерел </vt:lpstr>
      <vt:lpstr>  MLA (Modern Language Association) style – стиль цитування Асоціації сучасних мов</vt:lpstr>
      <vt:lpstr> Базовий шаблон оформлення бібліографічого опису книжкових видань </vt:lpstr>
      <vt:lpstr>Базовий шаблон оформлення бібліографічого опису статті в журналі чи продовжуваному виданні</vt:lpstr>
      <vt:lpstr>Chicago Manual style –  Чиказький стилістичний довідник</vt:lpstr>
      <vt:lpstr>Базовий шаблон оформлення бібліографічого опису книжкових видань (Chicago Style: Author-Date)  </vt:lpstr>
      <vt:lpstr>Базовий шаблон оформлення бібліографічого опису статті в журналі  чи продовжуваному виданні (Chicago style: Author-Date)</vt:lpstr>
      <vt:lpstr>Harvard Referencing Style</vt:lpstr>
      <vt:lpstr>Базовий шаблон оформлення бібліографічого опису книжкових видань</vt:lpstr>
      <vt:lpstr>Базовий шаблон оформлення бібліографічого опису статті з журналу чи частини видання</vt:lpstr>
      <vt:lpstr>Базовий шаблон оформлення бібліографічого опису статті з журналу чи частини видання</vt:lpstr>
      <vt:lpstr>ДЯКУЄМО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Olga Belotska</cp:lastModifiedBy>
  <cp:revision>111</cp:revision>
  <dcterms:created xsi:type="dcterms:W3CDTF">2025-08-11T18:10:18Z</dcterms:created>
  <dcterms:modified xsi:type="dcterms:W3CDTF">2025-09-06T19:46:51Z</dcterms:modified>
</cp:coreProperties>
</file>