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64" r:id="rId4"/>
    <p:sldId id="262" r:id="rId5"/>
    <p:sldId id="278" r:id="rId6"/>
    <p:sldId id="269" r:id="rId7"/>
    <p:sldId id="260" r:id="rId8"/>
    <p:sldId id="261" r:id="rId9"/>
    <p:sldId id="263" r:id="rId10"/>
    <p:sldId id="270" r:id="rId11"/>
    <p:sldId id="267" r:id="rId12"/>
    <p:sldId id="266" r:id="rId13"/>
    <p:sldId id="279" r:id="rId14"/>
    <p:sldId id="268" r:id="rId15"/>
    <p:sldId id="258" r:id="rId16"/>
    <p:sldId id="281" r:id="rId17"/>
    <p:sldId id="271" r:id="rId18"/>
    <p:sldId id="272" r:id="rId19"/>
    <p:sldId id="273" r:id="rId20"/>
    <p:sldId id="274" r:id="rId21"/>
    <p:sldId id="280" r:id="rId22"/>
    <p:sldId id="287" r:id="rId23"/>
    <p:sldId id="283" r:id="rId24"/>
    <p:sldId id="282" r:id="rId25"/>
    <p:sldId id="275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C99B"/>
    <a:srgbClr val="990000"/>
    <a:srgbClr val="F8DBCE"/>
    <a:srgbClr val="F1D6A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55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D4F2E7-97BF-4DBD-945B-6431BB80A5A6}" type="datetimeFigureOut">
              <a:rPr lang="ru-RU" smtClean="0"/>
              <a:pPr/>
              <a:t>13.11.2013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4B9D44-D69A-4E56-AC7B-060FA8CC320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4B9D44-D69A-4E56-AC7B-060FA8CC3208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20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19" Type="http://schemas.microsoft.com/office/2007/relationships/hdphoto" Target="../../word/media/hdphoto5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&amp;Gcy;&amp;ocy;&amp;lcy;&amp;ocy;&amp;dcy;&amp;ocy;&amp;mcy;&amp;ocy;&amp;rcy; &amp;ncy;&amp;acy; &amp;Ucy;&amp;kcy;&amp;rcy;&amp;acy;&amp;icy;&amp;ncy;&amp;iecy;."/>
          <p:cNvPicPr/>
          <p:nvPr/>
        </p:nvPicPr>
        <p:blipFill>
          <a:blip r:embed="rId2" cstate="print">
            <a:lum bright="40000" contrast="-30000"/>
          </a:blip>
          <a:srcRect t="12939" b="5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8" name="WordArt 4"/>
          <p:cNvSpPr>
            <a:spLocks noChangeArrowheads="1" noChangeShapeType="1" noTextEdit="1"/>
          </p:cNvSpPr>
          <p:nvPr/>
        </p:nvSpPr>
        <p:spPr bwMode="auto">
          <a:xfrm>
            <a:off x="827585" y="2780928"/>
            <a:ext cx="3528392" cy="1440160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99" lon="19439998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</a:sp3d>
          </a:bodyPr>
          <a:lstStyle/>
          <a:p>
            <a:pPr algn="ctr" rtl="0"/>
            <a:r>
              <a:rPr lang="ru-RU" sz="3600" kern="10" spc="0" dirty="0" err="1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0000"/>
                    </a:gs>
                    <a:gs pos="100000">
                      <a:srgbClr val="FF0000">
                        <a:gamma/>
                        <a:shade val="60000"/>
                        <a:invGamma/>
                      </a:srgbClr>
                    </a:gs>
                  </a:gsLst>
                  <a:path path="rect">
                    <a:fillToRect l="50000" t="50000" r="50000" b="50000"/>
                  </a:path>
                </a:gradFill>
                <a:effectLst/>
                <a:latin typeface="Impact"/>
              </a:rPr>
              <a:t>пісня</a:t>
            </a:r>
            <a:endParaRPr lang="ru-RU" sz="3600" kern="10" spc="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0000"/>
                  </a:gs>
                  <a:gs pos="100000">
                    <a:srgbClr val="FF0000">
                      <a:gamma/>
                      <a:shade val="60000"/>
                      <a:invGamma/>
                    </a:srgbClr>
                  </a:gs>
                </a:gsLst>
                <a:path path="rect">
                  <a:fillToRect l="50000" t="50000" r="50000" b="50000"/>
                </a:path>
              </a:gradFill>
              <a:effectLst/>
              <a:latin typeface="Impact"/>
            </a:endParaRPr>
          </a:p>
        </p:txBody>
      </p:sp>
      <p:sp>
        <p:nvSpPr>
          <p:cNvPr id="1029" name="WordArt 5"/>
          <p:cNvSpPr>
            <a:spLocks noChangeArrowheads="1" noChangeShapeType="1" noTextEdit="1"/>
          </p:cNvSpPr>
          <p:nvPr/>
        </p:nvSpPr>
        <p:spPr bwMode="auto">
          <a:xfrm>
            <a:off x="1619672" y="4797152"/>
            <a:ext cx="4680520" cy="1512168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99" lon="19439998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</a:sp3d>
          </a:bodyPr>
          <a:lstStyle/>
          <a:p>
            <a:pPr algn="ctr" rtl="0"/>
            <a:r>
              <a:rPr lang="ru-RU" sz="3600" kern="10" spc="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0000"/>
                    </a:gs>
                    <a:gs pos="100000">
                      <a:srgbClr val="FF0000">
                        <a:gamma/>
                        <a:shade val="60000"/>
                        <a:invGamma/>
                      </a:srgbClr>
                    </a:gs>
                  </a:gsLst>
                  <a:path path="rect">
                    <a:fillToRect l="50000" t="50000" r="50000" b="50000"/>
                  </a:path>
                </a:gradFill>
                <a:effectLst/>
                <a:latin typeface="Impact"/>
              </a:rPr>
              <a:t>про </a:t>
            </a:r>
            <a:r>
              <a:rPr lang="ru-RU" sz="3600" kern="10" spc="0" dirty="0" err="1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0000"/>
                    </a:gs>
                    <a:gs pos="100000">
                      <a:srgbClr val="FF0000">
                        <a:gamma/>
                        <a:shade val="60000"/>
                        <a:invGamma/>
                      </a:srgbClr>
                    </a:gs>
                  </a:gsLst>
                  <a:path path="rect">
                    <a:fillToRect l="50000" t="50000" r="50000" b="50000"/>
                  </a:path>
                </a:gradFill>
                <a:effectLst/>
                <a:latin typeface="Impact"/>
              </a:rPr>
              <a:t>хліб</a:t>
            </a:r>
            <a:endParaRPr lang="ru-RU" sz="3600" kern="10" spc="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0000"/>
                  </a:gs>
                  <a:gs pos="100000">
                    <a:srgbClr val="FF0000">
                      <a:gamma/>
                      <a:shade val="60000"/>
                      <a:invGamma/>
                    </a:srgbClr>
                  </a:gs>
                </a:gsLst>
                <a:path path="rect">
                  <a:fillToRect l="50000" t="50000" r="50000" b="50000"/>
                </a:path>
              </a:gradFill>
              <a:effectLst/>
              <a:latin typeface="Impact"/>
            </a:endParaRPr>
          </a:p>
        </p:txBody>
      </p:sp>
      <p:sp>
        <p:nvSpPr>
          <p:cNvPr id="1030" name="WordArt 6"/>
          <p:cNvSpPr>
            <a:spLocks noChangeArrowheads="1" noChangeShapeType="1" noTextEdit="1"/>
          </p:cNvSpPr>
          <p:nvPr/>
        </p:nvSpPr>
        <p:spPr bwMode="auto">
          <a:xfrm>
            <a:off x="395536" y="1124744"/>
            <a:ext cx="5976664" cy="1728192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99" lon="19439998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</a:sp3d>
          </a:bodyPr>
          <a:lstStyle/>
          <a:p>
            <a:pPr algn="ctr" rtl="0"/>
            <a:r>
              <a:rPr lang="ru-RU" sz="3600" kern="10" spc="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C00000"/>
                    </a:gs>
                    <a:gs pos="100000">
                      <a:srgbClr val="C00000">
                        <a:gamma/>
                        <a:shade val="60000"/>
                        <a:invGamma/>
                      </a:srgbClr>
                    </a:gs>
                  </a:gsLst>
                  <a:path path="rect">
                    <a:fillToRect l="50000" t="50000" r="50000" b="50000"/>
                  </a:path>
                </a:gradFill>
                <a:effectLst/>
                <a:latin typeface="Impact"/>
              </a:rPr>
              <a:t>Перервана</a:t>
            </a:r>
            <a:endParaRPr lang="ru-RU" sz="3600" kern="10" spc="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C00000"/>
                  </a:gs>
                  <a:gs pos="100000">
                    <a:srgbClr val="C00000">
                      <a:gamma/>
                      <a:shade val="60000"/>
                      <a:invGamma/>
                    </a:srgbClr>
                  </a:gs>
                </a:gsLst>
                <a:path path="rect">
                  <a:fillToRect l="50000" t="50000" r="50000" b="50000"/>
                </a:path>
              </a:gradFill>
              <a:effectLst/>
              <a:latin typeface="Impact"/>
            </a:endParaRPr>
          </a:p>
        </p:txBody>
      </p:sp>
      <p:pic>
        <p:nvPicPr>
          <p:cNvPr id="15" name="Рисунок 14" descr="http://go2.imgsmail.ru/imgpreview?key=http%3A//os1.i.ua/3/1/6145250%5Fb7db5c33.jpg&amp;mb=imgdb_preview_110"/>
          <p:cNvPicPr/>
          <p:nvPr/>
        </p:nvPicPr>
        <p:blipFill>
          <a:blip r:embed="rId3" cstate="print">
            <a:duotone>
              <a:prstClr val="black"/>
              <a:srgbClr val="F7C99B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5652120" y="476672"/>
            <a:ext cx="3312368" cy="338437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6627" name="Picture 3" descr="C:\Users\Admin\Desktop\svech8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2996952"/>
            <a:ext cx="3960440" cy="230425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http://img11.nnm.ru/6/6/d/d/4/3e4924e41552ab0a0064961d9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9024" y="188640"/>
            <a:ext cx="8784976" cy="666936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baloven.info/wp-content/uploads/2011/11/Image00004.jpg"/>
          <p:cNvPicPr>
            <a:picLocks noChangeAspect="1" noChangeArrowheads="1"/>
          </p:cNvPicPr>
          <p:nvPr/>
        </p:nvPicPr>
        <p:blipFill>
          <a:blip r:embed="rId2" cstate="print"/>
          <a:srcRect t="3937" b="8454"/>
          <a:stretch>
            <a:fillRect/>
          </a:stretch>
        </p:blipFill>
        <p:spPr bwMode="auto">
          <a:xfrm>
            <a:off x="179512" y="188640"/>
            <a:ext cx="4608512" cy="6408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628" name="Picture 4" descr="http://baloven.info/wp-content/uploads/2011/11/Image0000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34278" y="6021388"/>
            <a:ext cx="75443" cy="10477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932040" y="476672"/>
            <a:ext cx="421196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Донецкая область</a:t>
            </a:r>
          </a:p>
          <a:p>
            <a:endParaRPr lang="uk-UA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  <a:p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“…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из общего числа всех голодающих, значительная часть является бедняками, большинство из голодающих опухли и к работе не способны…»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120" y="274638"/>
            <a:ext cx="3491880" cy="5962674"/>
          </a:xfrm>
        </p:spPr>
        <p:txBody>
          <a:bodyPr>
            <a:normAutofit/>
          </a:bodyPr>
          <a:lstStyle/>
          <a:p>
            <a:r>
              <a:rPr lang="ru-RU" sz="22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Старо-Бельский район</a:t>
            </a:r>
            <a:r>
              <a:rPr lang="ru-RU" sz="2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/>
            </a:r>
            <a:br>
              <a:rPr lang="ru-RU" sz="2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</a:br>
            <a:r>
              <a:rPr lang="ru-RU" sz="27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/>
            </a:r>
            <a:br>
              <a:rPr lang="ru-RU" sz="27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</a:br>
            <a:r>
              <a:rPr lang="ru-RU" sz="27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«…За период с конца января и февраль 33 года по Старо-Бельскому району по 7 с/с, на почве голода, умерло 45 человек…»</a:t>
            </a: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25602" name="Picture 2" descr="http://econo.com.ua/wp-content/uploads/2010/11/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20688"/>
            <a:ext cx="5400600" cy="561662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/>
          <p:cNvPicPr>
            <a:picLocks noGrp="1"/>
          </p:cNvPicPr>
          <p:nvPr>
            <p:ph sz="half" idx="4294967295"/>
          </p:nvPr>
        </p:nvPicPr>
        <p:blipFill>
          <a:blip r:embed="rId2" cstate="print">
            <a:extLst>
              <a:ext uri="{BEBA8EAE-BF5A-486C-A8C5-ECC9F3942E4B}">
                <a14:imgProps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>
                  <a14:imgLayer r:embed="rId1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4499992" y="620688"/>
            <a:ext cx="4104456" cy="554461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323528" y="188640"/>
            <a:ext cx="396044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Діти пухли на глазах у матерів, та їх нічим було  нагодувати…</a:t>
            </a:r>
          </a:p>
          <a:p>
            <a:r>
              <a:rPr lang="uk-UA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Все забрали до крихітки!</a:t>
            </a:r>
            <a:endParaRPr lang="uk-UA" sz="3200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39939" name="Picture 3" descr="http://econo.com.ua/wp-content/uploads/2010/11/063.jp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899592" y="3789040"/>
            <a:ext cx="2736304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776864" cy="1800200"/>
          </a:xfrm>
        </p:spPr>
        <p:txBody>
          <a:bodyPr>
            <a:normAutofit/>
          </a:bodyPr>
          <a:lstStyle/>
          <a:p>
            <a:r>
              <a:rPr lang="uk-UA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…Погасила каганчик, лягла…</a:t>
            </a:r>
            <a:br>
              <a:rPr lang="uk-UA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</a:br>
            <a:r>
              <a:rPr lang="uk-UA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Не замкнула й на хвилю повіки,</a:t>
            </a:r>
            <a:br>
              <a:rPr lang="uk-UA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</a:br>
            <a:r>
              <a:rPr lang="uk-UA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У ту ніч, як уже півсела,</a:t>
            </a:r>
            <a:br>
              <a:rPr lang="uk-UA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</a:br>
            <a:r>
              <a:rPr lang="uk-UA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Усі троє заснули навіки…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  <p:pic>
        <p:nvPicPr>
          <p:cNvPr id="27650" name="Picture 2" descr="http://www.loga.gov.ua/netcat_files/Image/media/golodomor/big/1-017.jpg"/>
          <p:cNvPicPr>
            <a:picLocks noChangeAspect="1" noChangeArrowheads="1"/>
          </p:cNvPicPr>
          <p:nvPr/>
        </p:nvPicPr>
        <p:blipFill>
          <a:blip r:embed="rId2" cstate="print"/>
          <a:srcRect r="13136"/>
          <a:stretch>
            <a:fillRect/>
          </a:stretch>
        </p:blipFill>
        <p:spPr bwMode="auto">
          <a:xfrm>
            <a:off x="899592" y="1988840"/>
            <a:ext cx="3384376" cy="4464496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2" descr="http://img.narodna.pravda.com.ua/images/doc/b/3/b308c-golod-1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 l="16632" t="9431" r="16841" b="48133"/>
          <a:stretch>
            <a:fillRect/>
          </a:stretch>
        </p:blipFill>
        <p:spPr bwMode="auto">
          <a:xfrm>
            <a:off x="4716016" y="2420888"/>
            <a:ext cx="3744416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Людської пам'яті мости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  <p:pic>
        <p:nvPicPr>
          <p:cNvPr id="4" name="Содержимое 3" descr="http://os1.i.ua/3/1/8265127_80215be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84784"/>
            <a:ext cx="7704856" cy="489654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>
            <a:duotone>
              <a:prstClr val="black"/>
              <a:srgbClr val="F7C99B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23528" y="260648"/>
            <a:ext cx="4176464" cy="633670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/>
          <p:cNvPicPr/>
          <p:nvPr/>
        </p:nvPicPr>
        <p:blipFill>
          <a:blip r:embed="rId3" cstate="print">
            <a:duotone>
              <a:prstClr val="black"/>
              <a:srgbClr val="F1D6A1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716016" y="260648"/>
            <a:ext cx="4104456" cy="633670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archivzp.gov.ua/images/stories/golod/1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76872"/>
            <a:ext cx="6372225" cy="40671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 descr="http://archivzp.gov.ua/images/stories/golod/4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780928"/>
            <a:ext cx="3124200" cy="338437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 descr="http://archivzp.gov.ua/images/stories/golod/5.jp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1"/>
            <a:ext cx="8208912" cy="187220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archivzp.gov.ua/images/stories/golod/2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4752528" cy="6408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436096" y="332656"/>
            <a:ext cx="331236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З постанови Запорізької Міськради з 30 листопада</a:t>
            </a:r>
          </a:p>
          <a:p>
            <a:endParaRPr lang="uk-UA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  <a:p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“…Знову попередити всіх, що план не буде вважатися за виконаний доки не буде виконано завдання з пшениці й жита…”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6096" y="620688"/>
            <a:ext cx="3707904" cy="5544616"/>
          </a:xfrm>
        </p:spPr>
        <p:txBody>
          <a:bodyPr>
            <a:normAutofit/>
          </a:bodyPr>
          <a:lstStyle/>
          <a:p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”…Не на багато краще стоїть справа в артілі</a:t>
            </a:r>
            <a:b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</a:br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 “ Авангард ”. Голова правління колгоспу Кісельов  сам чинить опір хлібозаготівлям, вважаючи план за нереальний…”</a:t>
            </a:r>
            <a:endParaRPr lang="uk-UA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  <p:pic>
        <p:nvPicPr>
          <p:cNvPr id="5" name="Рисунок 4" descr="http://archivzp.gov.ua/images/stories/golod/3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5112568" cy="6408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www.lp.edu.ua/sites/default/files/imagecache/colorbox_960/plakat_holodomor-11-12.jpg"/>
          <p:cNvPicPr>
            <a:picLocks noGrp="1"/>
          </p:cNvPicPr>
          <p:nvPr>
            <p:ph idx="1"/>
          </p:nvPr>
        </p:nvPicPr>
        <p:blipFill>
          <a:blip r:embed="rId3" cstate="print"/>
          <a:srcRect b="32400"/>
          <a:stretch>
            <a:fillRect/>
          </a:stretch>
        </p:blipFill>
        <p:spPr bwMode="auto">
          <a:xfrm>
            <a:off x="539552" y="260648"/>
            <a:ext cx="7200800" cy="561662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 descr="http://www.lp.edu.ua/sites/default/files/imagecache/colorbox_960/plakat_holodomor-11-12.jpg"/>
          <p:cNvPicPr/>
          <p:nvPr/>
        </p:nvPicPr>
        <p:blipFill>
          <a:blip r:embed="rId3" cstate="print">
            <a:lum bright="-10000" contrast="10000"/>
          </a:blip>
          <a:srcRect t="90136"/>
          <a:stretch>
            <a:fillRect/>
          </a:stretch>
        </p:blipFill>
        <p:spPr bwMode="auto">
          <a:xfrm>
            <a:off x="1403648" y="5733256"/>
            <a:ext cx="7272808" cy="93610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4788024" y="404664"/>
            <a:ext cx="4355976" cy="5904656"/>
          </a:xfrm>
        </p:spPr>
        <p:txBody>
          <a:bodyPr>
            <a:noAutofit/>
          </a:bodyPr>
          <a:lstStyle/>
          <a:p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З політінформації уповноваженого по хлібозаготівлям колгоспу </a:t>
            </a:r>
            <a:b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</a:br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“ Коларово ” Олександровської сільради Якимівському  райкому КПбУ </a:t>
            </a:r>
            <a:b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</a:br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(про смертність серед колгоспників, зокрема дітей). </a:t>
            </a:r>
            <a:b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</a:br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24 березня 1933 р.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  <p:pic>
        <p:nvPicPr>
          <p:cNvPr id="4" name="Рисунок 3" descr="http://archivzp.gov.ua/images/stories/golod/33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t="2349" b="11180"/>
          <a:stretch>
            <a:fillRect/>
          </a:stretch>
        </p:blipFill>
        <p:spPr bwMode="auto">
          <a:xfrm>
            <a:off x="251520" y="188640"/>
            <a:ext cx="4464496" cy="638132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3968" y="260648"/>
            <a:ext cx="4680520" cy="6264696"/>
          </a:xfrm>
        </p:spPr>
        <p:txBody>
          <a:bodyPr>
            <a:noAutofit/>
          </a:bodyPr>
          <a:lstStyle/>
          <a:p>
            <a:pPr algn="l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«…В колхозе                    умерло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/>
            </a:r>
            <a:b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</a:b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1.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Казабаш Илья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/>
            </a:r>
            <a:b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</a:b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          8 лет</a:t>
            </a:r>
            <a:b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</a:b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2. Тополов    Константин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/>
            </a:r>
            <a:b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</a:b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           8лет</a:t>
            </a:r>
            <a:b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которые находились в яслях, но были приняты в ясли очень слабые..»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  <p:pic>
        <p:nvPicPr>
          <p:cNvPr id="38914" name="Picture 2" descr="http://econo.com.ua/wp-content/uploads/2010/11/0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92696"/>
            <a:ext cx="3888432" cy="5400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r="6107"/>
          <a:stretch>
            <a:fillRect/>
          </a:stretch>
        </p:blipFill>
        <p:spPr>
          <a:xfrm>
            <a:off x="179512" y="836712"/>
            <a:ext cx="8784976" cy="5904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67544" y="188640"/>
            <a:ext cx="8280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…</a:t>
            </a:r>
            <a:r>
              <a:rPr lang="uk-UA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Ти кажеш, не було голодомору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?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chernobylpeople.ucoz.ua/_pu/0/s02010813.jp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F8DBCE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179512" y="1916832"/>
            <a:ext cx="3672408" cy="4941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260648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Мовчало небо і мовчали храми,</a:t>
            </a:r>
          </a:p>
          <a:p>
            <a:pPr algn="ctr"/>
            <a:r>
              <a:rPr lang="uk-UA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Сліпими вікнами світили у пітьмі.</a:t>
            </a:r>
          </a:p>
          <a:p>
            <a:pPr algn="ctr"/>
            <a:r>
              <a:rPr lang="uk-UA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І дзвін мовчав, бо голос одібрали.</a:t>
            </a:r>
          </a:p>
          <a:p>
            <a:pPr algn="ctr"/>
            <a:r>
              <a:rPr lang="uk-UA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На храмі надпис хтось залишив  - </a:t>
            </a:r>
            <a:r>
              <a:rPr lang="uk-UA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9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33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990000"/>
              </a:soli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  <p:pic>
        <p:nvPicPr>
          <p:cNvPr id="40964" name="Picture 4" descr="http://storage1.censor.net.ua/images/1/4/7/b/147bc1ecb61eb02b466a8e1f70378345/640x854.jpg"/>
          <p:cNvPicPr>
            <a:picLocks noChangeAspect="1" noChangeArrowheads="1"/>
          </p:cNvPicPr>
          <p:nvPr/>
        </p:nvPicPr>
        <p:blipFill>
          <a:blip r:embed="rId3" cstate="print"/>
          <a:srcRect l="22444" t="32754" r="11407" b="12361"/>
          <a:stretch>
            <a:fillRect/>
          </a:stretch>
        </p:blipFill>
        <p:spPr bwMode="auto">
          <a:xfrm>
            <a:off x="4427984" y="2060848"/>
            <a:ext cx="4032448" cy="4797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15780" t="13426" r="13929" b="20477"/>
          <a:stretch>
            <a:fillRect/>
          </a:stretch>
        </p:blipFill>
        <p:spPr>
          <a:xfrm>
            <a:off x="323528" y="1268760"/>
            <a:ext cx="4032448" cy="5400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5" descr="http://chernobylpeople.ucoz.ua/_pu/0/00322479.jpg"/>
          <p:cNvPicPr>
            <a:picLocks noChangeAspect="1" noChangeArrowheads="1"/>
          </p:cNvPicPr>
          <p:nvPr/>
        </p:nvPicPr>
        <p:blipFill>
          <a:blip r:embed="rId3" cstate="print"/>
          <a:srcRect l="15534" t="16904" r="14563" b="17358"/>
          <a:stretch>
            <a:fillRect/>
          </a:stretch>
        </p:blipFill>
        <p:spPr bwMode="auto">
          <a:xfrm>
            <a:off x="4716016" y="1268760"/>
            <a:ext cx="4104456" cy="5400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TextBox 7"/>
          <p:cNvSpPr txBox="1"/>
          <p:nvPr/>
        </p:nvSpPr>
        <p:spPr>
          <a:xfrm>
            <a:off x="0" y="18864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Пам'яті жертв Голодомору  </a:t>
            </a:r>
          </a:p>
          <a:p>
            <a:pPr algn="ctr"/>
            <a:r>
              <a:rPr lang="uk-UA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в Україні встановлено 104 пам'ятника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DoubleWave1">
              <a:avLst/>
            </a:prstTxWarp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Ми пам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’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ятаємо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reflection blurRad="12700" stA="28000" endPos="45000" dist="1000" dir="5400000" sy="-100000" algn="bl" rotWithShape="0"/>
                </a:effectLst>
              </a:rPr>
              <a:t>!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0722" name="Picture 2" descr="http://wscdn.bbc.co.uk/worldservice/assets/images/2012/11/24/121124184315_holodomor_976x549_bbc_nocred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28800"/>
            <a:ext cx="8352928" cy="4968552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goloskrima.com/wp-content/uploads/2011/03/gk72-18032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988840"/>
            <a:ext cx="7848872" cy="46805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892480" cy="1988840"/>
          </a:xfrm>
        </p:spPr>
        <p:txBody>
          <a:bodyPr>
            <a:noAutofit/>
          </a:bodyPr>
          <a:lstStyle/>
          <a:p>
            <a:r>
              <a:rPr lang="uk-UA" sz="2800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7 серпня Сталін власноруч написав закон “ Про охорону соціалістичної власності ”, який в народі назвали “ законом про п'ять колосків ”</a:t>
            </a:r>
            <a:endParaRPr lang="ru-RU" sz="2800" b="1" cap="all" dirty="0">
              <a:ln w="9000" cmpd="sng">
                <a:solidFill>
                  <a:schemeClr val="tx1"/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http://glavnoe.ua/UserFiles/Image2012/golod.jpg"/>
          <p:cNvPicPr>
            <a:picLocks noGrp="1"/>
          </p:cNvPicPr>
          <p:nvPr>
            <p:ph idx="1"/>
          </p:nvPr>
        </p:nvPicPr>
        <p:blipFill>
          <a:blip r:embed="rId2" cstate="print">
            <a:lum bright="-10000" contrast="10000"/>
          </a:blip>
          <a:srcRect t="13235"/>
          <a:stretch>
            <a:fillRect/>
          </a:stretch>
        </p:blipFill>
        <p:spPr bwMode="auto">
          <a:xfrm>
            <a:off x="2843808" y="2276872"/>
            <a:ext cx="5941168" cy="410445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 descr="http://go2.imgsmail.ru/imgpreview?key=http%3A//os1.i.ua/3/1/6145250%5Fb7db5c33.jpg&amp;mb=imgdb_preview_110"/>
          <p:cNvPicPr/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323528" y="2708920"/>
            <a:ext cx="2520280" cy="2664296"/>
          </a:xfrm>
          <a:prstGeom prst="rect">
            <a:avLst/>
          </a:prstGeom>
          <a:ln>
            <a:solidFill>
              <a:schemeClr val="tx1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0" name="Прямоугольник 9"/>
          <p:cNvSpPr/>
          <p:nvPr/>
        </p:nvSpPr>
        <p:spPr>
          <a:xfrm>
            <a:off x="-252536" y="260648"/>
            <a:ext cx="9577064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uk-UA" sz="2800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        П'ять колосків із горя і печалі,</a:t>
            </a:r>
          </a:p>
          <a:p>
            <a:pPr algn="ctr"/>
            <a:r>
              <a:rPr lang="uk-UA" sz="2800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Страшний указ – то присуд для села,</a:t>
            </a:r>
          </a:p>
          <a:p>
            <a:pPr algn="ctr"/>
            <a:r>
              <a:rPr lang="uk-UA" sz="2800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В яру калина кров'ю обливалась, А в села смерть голодна йшла, страшна</a:t>
            </a:r>
            <a:endParaRPr lang="ru-RU" sz="2800" b="1" cap="all" dirty="0">
              <a:ln w="9000" cmpd="sng">
                <a:solidFill>
                  <a:schemeClr val="tx1"/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econo.com.ua/wp-content/uploads/2010/11/1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4087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060848"/>
          </a:xfrm>
        </p:spPr>
        <p:txBody>
          <a:bodyPr>
            <a:normAutofit/>
          </a:bodyPr>
          <a:lstStyle/>
          <a:p>
            <a:r>
              <a:rPr lang="uk-UA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Люди ходили по стерні, шукали нірки мишей, розкопували їх, і коли знаходили хоча би жменьку зерна, це було велике щастя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  <p:pic>
        <p:nvPicPr>
          <p:cNvPr id="4" name="Picture 4" descr="http://www.loga.gov.ua/netcat_files/Image/media/golodomor/big/1-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88840"/>
            <a:ext cx="8352928" cy="46805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1584176"/>
          </a:xfrm>
        </p:spPr>
        <p:txBody>
          <a:bodyPr>
            <a:noAutofit/>
          </a:bodyPr>
          <a:lstStyle/>
          <a:p>
            <a:r>
              <a:rPr lang="uk-UA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Багато невинного люду зійшло в могилу – старих, молодих і дітей, і ще не народжених – </a:t>
            </a:r>
            <a:br>
              <a:rPr lang="uk-UA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</a:br>
            <a:r>
              <a:rPr lang="uk-UA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у лонах матерів…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  <p:pic>
        <p:nvPicPr>
          <p:cNvPr id="4" name="Содержимое 3" descr="http://image.tsn.ua/media/images2/original/Jul2007/424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204864"/>
            <a:ext cx="7344816" cy="439248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324528" cy="2780928"/>
          </a:xfrm>
        </p:spPr>
        <p:txBody>
          <a:bodyPr>
            <a:noAutofit/>
          </a:bodyPr>
          <a:lstStyle/>
          <a:p>
            <a:r>
              <a:rPr lang="uk-UA" sz="2800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  Найстрашніше було дивитися на      маленьких дітей, висохлі, як у скелета, кінцівки яких звисали з роздутого живота. Голод стер з їхніх облич усі сліди щасливого життя</a:t>
            </a:r>
            <a:endParaRPr lang="ru-RU" sz="2800" b="1" cap="all" dirty="0">
              <a:ln w="9000" cmpd="sng">
                <a:solidFill>
                  <a:schemeClr val="tx1"/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  <p:pic>
        <p:nvPicPr>
          <p:cNvPr id="4" name="Содержимое 3" descr="http://vinnitsa.info/images/mod_news_for_content/GOLODOMOR_deti.jpg"/>
          <p:cNvPicPr>
            <a:picLocks noGrp="1"/>
          </p:cNvPicPr>
          <p:nvPr>
            <p:ph idx="1"/>
          </p:nvPr>
        </p:nvPicPr>
        <p:blipFill>
          <a:blip r:embed="rId2" cstate="print"/>
          <a:srcRect b="5499"/>
          <a:stretch>
            <a:fillRect/>
          </a:stretch>
        </p:blipFill>
        <p:spPr bwMode="auto">
          <a:xfrm>
            <a:off x="1187624" y="2636912"/>
            <a:ext cx="6624736" cy="403244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060848"/>
          </a:xfrm>
        </p:spPr>
        <p:txBody>
          <a:bodyPr>
            <a:normAutofit fontScale="90000"/>
          </a:bodyPr>
          <a:lstStyle/>
          <a:p>
            <a:r>
              <a:rPr lang="uk-UA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Я бачив сам зловісну ту пору</a:t>
            </a:r>
            <a:br>
              <a:rPr lang="uk-UA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</a:br>
            <a:r>
              <a:rPr lang="uk-UA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І пухлих, і померлих на шляхах.</a:t>
            </a:r>
            <a:br>
              <a:rPr lang="uk-UA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</a:br>
            <a:r>
              <a:rPr lang="uk-UA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І досі ще стоять мені в очах…</a:t>
            </a:r>
            <a:br>
              <a:rPr lang="uk-UA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</a:br>
            <a:r>
              <a:rPr lang="uk-UA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А кажеш  - не було голодомору?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  <p:pic>
        <p:nvPicPr>
          <p:cNvPr id="4" name="Содержимое 3" descr="http://gdb.rferl.org/7095CC1F-AC77-445C-B04B-AE7F1627E63A_mw800_mh600.jpg"/>
          <p:cNvPicPr>
            <a:picLocks noGrp="1"/>
          </p:cNvPicPr>
          <p:nvPr>
            <p:ph idx="1"/>
          </p:nvPr>
        </p:nvPicPr>
        <p:blipFill>
          <a:blip r:embed="rId2" cstate="print"/>
          <a:srcRect r="3390" b="6169"/>
          <a:stretch>
            <a:fillRect/>
          </a:stretch>
        </p:blipFill>
        <p:spPr bwMode="auto">
          <a:xfrm>
            <a:off x="395536" y="2060848"/>
            <a:ext cx="8208912" cy="468052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</TotalTime>
  <Words>284</Words>
  <Application>Microsoft Office PowerPoint</Application>
  <PresentationFormat>Экран (4:3)</PresentationFormat>
  <Paragraphs>34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7 серпня Сталін власноруч написав закон “ Про охорону соціалістичної власності ”, який в народі назвали “ законом про п'ять колосків ”</vt:lpstr>
      <vt:lpstr>Слайд 4</vt:lpstr>
      <vt:lpstr>Слайд 5</vt:lpstr>
      <vt:lpstr>Люди ходили по стерні, шукали нірки мишей, розкопували їх, і коли знаходили хоча би жменьку зерна, це було велике щастя</vt:lpstr>
      <vt:lpstr>Багато невинного люду зійшло в могилу – старих, молодих і дітей, і ще не народжених –  у лонах матерів…</vt:lpstr>
      <vt:lpstr>  Найстрашніше було дивитися на      маленьких дітей, висохлі, як у скелета, кінцівки яких звисали з роздутого живота. Голод стер з їхніх облич усі сліди щасливого життя</vt:lpstr>
      <vt:lpstr>Я бачив сам зловісну ту пору І пухлих, і померлих на шляхах. І досі ще стоять мені в очах… А кажеш  - не було голодомору?</vt:lpstr>
      <vt:lpstr>Слайд 10</vt:lpstr>
      <vt:lpstr>Слайд 11</vt:lpstr>
      <vt:lpstr>Старо-Бельский район  «…За период с конца января и февраль 33 года по Старо-Бельскому району по 7 с/с, на почве голода, умерло 45 человек…» </vt:lpstr>
      <vt:lpstr>Слайд 13</vt:lpstr>
      <vt:lpstr>…Погасила каганчик, лягла… Не замкнула й на хвилю повіки, У ту ніч, як уже півсела, Усі троє заснули навіки…</vt:lpstr>
      <vt:lpstr>Людської пам'яті мости</vt:lpstr>
      <vt:lpstr>Слайд 16</vt:lpstr>
      <vt:lpstr>Слайд 17</vt:lpstr>
      <vt:lpstr>Слайд 18</vt:lpstr>
      <vt:lpstr>”…Не на багато краще стоїть справа в артілі  “ Авангард ”. Голова правління колгоспу Кісельов  сам чинить опір хлібозаготівлям, вважаючи план за нереальний…”</vt:lpstr>
      <vt:lpstr>З політінформації уповноваженого по хлібозаготівлям колгоспу  “ Коларово ” Олександровської сільради Якимівському  райкому КПбУ  (про смертність серед колгоспників, зокрема дітей).  24 березня 1933 р.</vt:lpstr>
      <vt:lpstr>«…В колхозе                    умерло 1. Казабаш Илья           8 лет 2. Тополов    Константин            8лет которые находились в яслях, но были приняты в ясли очень слабые..»</vt:lpstr>
      <vt:lpstr>Слайд 22</vt:lpstr>
      <vt:lpstr>Слайд 23</vt:lpstr>
      <vt:lpstr>Слайд 24</vt:lpstr>
      <vt:lpstr>Ми пам’ятаємо!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73</cp:revision>
  <dcterms:created xsi:type="dcterms:W3CDTF">2013-11-08T08:12:15Z</dcterms:created>
  <dcterms:modified xsi:type="dcterms:W3CDTF">2013-11-13T09:26:32Z</dcterms:modified>
</cp:coreProperties>
</file>