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81" r:id="rId2"/>
    <p:sldId id="355" r:id="rId3"/>
    <p:sldId id="326" r:id="rId4"/>
    <p:sldId id="351" r:id="rId5"/>
    <p:sldId id="360" r:id="rId6"/>
    <p:sldId id="361" r:id="rId7"/>
    <p:sldId id="362" r:id="rId8"/>
    <p:sldId id="354" r:id="rId9"/>
    <p:sldId id="352" r:id="rId10"/>
    <p:sldId id="350" r:id="rId11"/>
    <p:sldId id="357" r:id="rId12"/>
    <p:sldId id="358" r:id="rId13"/>
    <p:sldId id="325" r:id="rId14"/>
    <p:sldId id="365" r:id="rId15"/>
    <p:sldId id="364" r:id="rId16"/>
    <p:sldId id="366" r:id="rId17"/>
    <p:sldId id="367" r:id="rId18"/>
    <p:sldId id="371" r:id="rId19"/>
    <p:sldId id="372" r:id="rId20"/>
    <p:sldId id="373" r:id="rId21"/>
    <p:sldId id="374" r:id="rId22"/>
    <p:sldId id="375" r:id="rId23"/>
    <p:sldId id="29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CC66"/>
    <a:srgbClr val="66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56" autoAdjust="0"/>
    <p:restoredTop sz="94543" autoAdjust="0"/>
  </p:normalViewPr>
  <p:slideViewPr>
    <p:cSldViewPr>
      <p:cViewPr>
        <p:scale>
          <a:sx n="55" d="100"/>
          <a:sy n="55" d="100"/>
        </p:scale>
        <p:origin x="-1488" y="-1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Переможці </a:t>
            </a:r>
            <a:r>
              <a:rPr lang="en-US"/>
              <a:t>II </a:t>
            </a:r>
            <a:r>
              <a:rPr lang="uk-UA"/>
              <a:t>туру</a:t>
            </a:r>
            <a:endParaRPr lang="ru-RU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0000"/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9</c:v>
                </c:pt>
                <c:pt idx="2">
                  <c:v>13</c:v>
                </c:pt>
                <c:pt idx="3">
                  <c:v>13</c:v>
                </c:pt>
                <c:pt idx="4">
                  <c:v>13</c:v>
                </c:pt>
              </c:numCache>
            </c:numRef>
          </c:val>
        </c:ser>
        <c:axId val="98629888"/>
        <c:axId val="98653312"/>
      </c:barChart>
      <c:catAx>
        <c:axId val="98629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600" baseline="0"/>
            </a:pPr>
            <a:endParaRPr lang="ru-RU"/>
          </a:p>
        </c:txPr>
        <c:crossAx val="98653312"/>
        <c:crosses val="autoZero"/>
        <c:auto val="1"/>
        <c:lblAlgn val="ctr"/>
        <c:lblOffset val="100"/>
      </c:catAx>
      <c:valAx>
        <c:axId val="98653312"/>
        <c:scaling>
          <c:orientation val="minMax"/>
        </c:scaling>
        <c:axPos val="l"/>
        <c:majorGridlines/>
        <c:numFmt formatCode="General" sourceLinked="1"/>
        <c:tickLblPos val="nextTo"/>
        <c:spPr>
          <a:ln w="15875"/>
        </c:spPr>
        <c:txPr>
          <a:bodyPr/>
          <a:lstStyle/>
          <a:p>
            <a:pPr>
              <a:defRPr sz="2600" baseline="0"/>
            </a:pPr>
            <a:endParaRPr lang="ru-RU"/>
          </a:p>
        </c:txPr>
        <c:crossAx val="98629888"/>
        <c:crosses val="autoZero"/>
        <c:crossBetween val="between"/>
      </c:valAx>
    </c:plotArea>
    <c:plotVisOnly val="1"/>
  </c:chart>
  <c:txPr>
    <a:bodyPr/>
    <a:lstStyle/>
    <a:p>
      <a:pPr>
        <a:defRPr sz="2200" b="1" i="0" baseline="0">
          <a:latin typeface="Times New Roman" pitchFamily="18" charset="0"/>
        </a:defRPr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D84E033-1079-4484-85EE-CB12E4D23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721B524-F5F9-4976-9B0E-A624BFE43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D910D-1FF0-4B04-9FCF-21AFF2BD44A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E5F6A2-4282-4108-95C1-4896B0FA5FC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01AD415-3BB4-45FC-85C5-B7C1ED440A9D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01AD415-3BB4-45FC-85C5-B7C1ED440A9D}" type="slidenum">
              <a:rPr lang="ru-RU" sz="1200"/>
              <a:pPr algn="r"/>
              <a:t>12</a:t>
            </a:fld>
            <a:endParaRPr lang="ru-RU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E5F6A2-4282-4108-95C1-4896B0FA5FC5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B2A3C-0513-403C-B476-97A4C1F0CBDF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B2A3C-0513-403C-B476-97A4C1F0CBDF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E5F6A2-4282-4108-95C1-4896B0FA5FC5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090CC0-C03E-4F29-9154-DF5F1197904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11F59-0A09-4D9B-9223-59F427BF6342}" type="slidenum">
              <a:rPr lang="ru-RU"/>
              <a:pPr/>
              <a:t>18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DF94CE7-1AB5-477E-A13C-825EE49317CC}" type="slidenum">
              <a:rPr lang="ru-RU" sz="1200"/>
              <a:pPr algn="r"/>
              <a:t>19</a:t>
            </a:fld>
            <a:endParaRPr lang="ru-RU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B2A3C-0513-403C-B476-97A4C1F0CBDF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DF94CE7-1AB5-477E-A13C-825EE49317CC}" type="slidenum">
              <a:rPr lang="ru-RU" sz="1200"/>
              <a:pPr algn="r"/>
              <a:t>20</a:t>
            </a:fld>
            <a:endParaRPr lang="ru-RU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11F59-0A09-4D9B-9223-59F427BF6342}" type="slidenum">
              <a:rPr lang="ru-RU"/>
              <a:pPr/>
              <a:t>21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40B93-AEC6-4523-95F6-E869CD96784D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090CC0-C03E-4F29-9154-DF5F1197904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40B93-AEC6-4523-95F6-E869CD96784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40B93-AEC6-4523-95F6-E869CD96784D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E4BBF5-F94F-4A9B-80DD-D001BEBE82C7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8E879-FEC1-42EC-A5E1-1AA42AB295C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092A5A-1EC7-44F3-B247-DA977383954E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151AA8-80D5-4361-B0AE-45FE005406D6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0BE622-2458-428D-9D34-DEC671DDD65B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E5F6A2-4282-4108-95C1-4896B0FA5FC5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40B93-AEC6-4523-95F6-E869CD96784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-1261" y="-157"/>
              <a:ext cx="7021" cy="1190"/>
              <a:chOff x="-1261" y="-154"/>
              <a:chExt cx="7021" cy="1190"/>
            </a:xfrm>
          </p:grpSpPr>
          <p:sp>
            <p:nvSpPr>
              <p:cNvPr id="8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/>
                <a:ahLst/>
                <a:cxnLst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32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38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/>
                  <a:ahLst/>
                  <a:cxnLst>
                    <a:cxn ang="0">
                      <a:pos x="21" y="280"/>
                    </a:cxn>
                    <a:cxn ang="0">
                      <a:pos x="24" y="250"/>
                    </a:cxn>
                    <a:cxn ang="0">
                      <a:pos x="22" y="245"/>
                    </a:cxn>
                    <a:cxn ang="0">
                      <a:pos x="16" y="218"/>
                    </a:cxn>
                    <a:cxn ang="0">
                      <a:pos x="4" y="215"/>
                    </a:cxn>
                    <a:cxn ang="0">
                      <a:pos x="0" y="191"/>
                    </a:cxn>
                    <a:cxn ang="0">
                      <a:pos x="12" y="180"/>
                    </a:cxn>
                    <a:cxn ang="0">
                      <a:pos x="6" y="165"/>
                    </a:cxn>
                    <a:cxn ang="0">
                      <a:pos x="2" y="160"/>
                    </a:cxn>
                    <a:cxn ang="0">
                      <a:pos x="28" y="120"/>
                    </a:cxn>
                    <a:cxn ang="0">
                      <a:pos x="44" y="96"/>
                    </a:cxn>
                    <a:cxn ang="0">
                      <a:pos x="42" y="70"/>
                    </a:cxn>
                    <a:cxn ang="0">
                      <a:pos x="24" y="43"/>
                    </a:cxn>
                    <a:cxn ang="0">
                      <a:pos x="20" y="32"/>
                    </a:cxn>
                    <a:cxn ang="0">
                      <a:pos x="26" y="36"/>
                    </a:cxn>
                    <a:cxn ang="0">
                      <a:pos x="48" y="35"/>
                    </a:cxn>
                    <a:cxn ang="0">
                      <a:pos x="64" y="11"/>
                    </a:cxn>
                    <a:cxn ang="0">
                      <a:pos x="82" y="0"/>
                    </a:cxn>
                    <a:cxn ang="0">
                      <a:pos x="88" y="2"/>
                    </a:cxn>
                    <a:cxn ang="0">
                      <a:pos x="92" y="9"/>
                    </a:cxn>
                    <a:cxn ang="0">
                      <a:pos x="98" y="5"/>
                    </a:cxn>
                    <a:cxn ang="0">
                      <a:pos x="110" y="8"/>
                    </a:cxn>
                    <a:cxn ang="0">
                      <a:pos x="116" y="9"/>
                    </a:cxn>
                    <a:cxn ang="0">
                      <a:pos x="141" y="14"/>
                    </a:cxn>
                    <a:cxn ang="0">
                      <a:pos x="155" y="24"/>
                    </a:cxn>
                    <a:cxn ang="0">
                      <a:pos x="167" y="17"/>
                    </a:cxn>
                    <a:cxn ang="0">
                      <a:pos x="173" y="14"/>
                    </a:cxn>
                    <a:cxn ang="0">
                      <a:pos x="195" y="14"/>
                    </a:cxn>
                    <a:cxn ang="0">
                      <a:pos x="211" y="32"/>
                    </a:cxn>
                    <a:cxn ang="0">
                      <a:pos x="231" y="59"/>
                    </a:cxn>
                    <a:cxn ang="0">
                      <a:pos x="245" y="70"/>
                    </a:cxn>
                    <a:cxn ang="0">
                      <a:pos x="257" y="68"/>
                    </a:cxn>
                    <a:cxn ang="0">
                      <a:pos x="270" y="65"/>
                    </a:cxn>
                    <a:cxn ang="0">
                      <a:pos x="290" y="71"/>
                    </a:cxn>
                    <a:cxn ang="0">
                      <a:pos x="300" y="81"/>
                    </a:cxn>
                    <a:cxn ang="0">
                      <a:pos x="308" y="90"/>
                    </a:cxn>
                    <a:cxn ang="0">
                      <a:pos x="318" y="111"/>
                    </a:cxn>
                    <a:cxn ang="0">
                      <a:pos x="322" y="120"/>
                    </a:cxn>
                    <a:cxn ang="0">
                      <a:pos x="324" y="125"/>
                    </a:cxn>
                    <a:cxn ang="0">
                      <a:pos x="310" y="142"/>
                    </a:cxn>
                    <a:cxn ang="0">
                      <a:pos x="322" y="141"/>
                    </a:cxn>
                    <a:cxn ang="0">
                      <a:pos x="342" y="155"/>
                    </a:cxn>
                    <a:cxn ang="0">
                      <a:pos x="364" y="157"/>
                    </a:cxn>
                    <a:cxn ang="0">
                      <a:pos x="380" y="168"/>
                    </a:cxn>
                    <a:cxn ang="0">
                      <a:pos x="382" y="172"/>
                    </a:cxn>
                    <a:cxn ang="0">
                      <a:pos x="382" y="176"/>
                    </a:cxn>
                    <a:cxn ang="0">
                      <a:pos x="394" y="172"/>
                    </a:cxn>
                    <a:cxn ang="0">
                      <a:pos x="400" y="171"/>
                    </a:cxn>
                    <a:cxn ang="0">
                      <a:pos x="439" y="185"/>
                    </a:cxn>
                    <a:cxn ang="0">
                      <a:pos x="447" y="199"/>
                    </a:cxn>
                    <a:cxn ang="0">
                      <a:pos x="465" y="201"/>
                    </a:cxn>
                    <a:cxn ang="0">
                      <a:pos x="471" y="215"/>
                    </a:cxn>
                    <a:cxn ang="0">
                      <a:pos x="451" y="258"/>
                    </a:cxn>
                    <a:cxn ang="0">
                      <a:pos x="435" y="281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9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0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31" y="8"/>
                    </a:cxn>
                    <a:cxn ang="0">
                      <a:pos x="235" y="0"/>
                    </a:cxn>
                    <a:cxn ang="0">
                      <a:pos x="265" y="0"/>
                    </a:cxn>
                    <a:cxn ang="0">
                      <a:pos x="287" y="17"/>
                    </a:cxn>
                    <a:cxn ang="0">
                      <a:pos x="319" y="10"/>
                    </a:cxn>
                    <a:cxn ang="0">
                      <a:pos x="314" y="29"/>
                    </a:cxn>
                    <a:cxn ang="0">
                      <a:pos x="298" y="46"/>
                    </a:cxn>
                    <a:cxn ang="0">
                      <a:pos x="295" y="29"/>
                    </a:cxn>
                    <a:cxn ang="0">
                      <a:pos x="287" y="31"/>
                    </a:cxn>
                    <a:cxn ang="0">
                      <a:pos x="279" y="29"/>
                    </a:cxn>
                    <a:cxn ang="0">
                      <a:pos x="263" y="21"/>
                    </a:cxn>
                    <a:cxn ang="0">
                      <a:pos x="228" y="38"/>
                    </a:cxn>
                    <a:cxn ang="0">
                      <a:pos x="201" y="44"/>
                    </a:cxn>
                    <a:cxn ang="0">
                      <a:pos x="212" y="57"/>
                    </a:cxn>
                    <a:cxn ang="0">
                      <a:pos x="188" y="63"/>
                    </a:cxn>
                    <a:cxn ang="0">
                      <a:pos x="169" y="61"/>
                    </a:cxn>
                    <a:cxn ang="0">
                      <a:pos x="177" y="57"/>
                    </a:cxn>
                    <a:cxn ang="0">
                      <a:pos x="171" y="40"/>
                    </a:cxn>
                    <a:cxn ang="0">
                      <a:pos x="169" y="31"/>
                    </a:cxn>
                    <a:cxn ang="0">
                      <a:pos x="158" y="23"/>
                    </a:cxn>
                    <a:cxn ang="0">
                      <a:pos x="142" y="27"/>
                    </a:cxn>
                    <a:cxn ang="0">
                      <a:pos x="134" y="27"/>
                    </a:cxn>
                    <a:cxn ang="0">
                      <a:pos x="123" y="25"/>
                    </a:cxn>
                    <a:cxn ang="0">
                      <a:pos x="83" y="2"/>
                    </a:cxn>
                    <a:cxn ang="0">
                      <a:pos x="59" y="14"/>
                    </a:cxn>
                    <a:cxn ang="0">
                      <a:pos x="1" y="0"/>
                    </a:cxn>
                    <a:cxn ang="0">
                      <a:pos x="220" y="1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/>
                  <a:ahLst/>
                  <a:cxnLst>
                    <a:cxn ang="0">
                      <a:pos x="105" y="31"/>
                    </a:cxn>
                    <a:cxn ang="0">
                      <a:pos x="30" y="1"/>
                    </a:cxn>
                    <a:cxn ang="0">
                      <a:pos x="285" y="0"/>
                    </a:cxn>
                    <a:cxn ang="0">
                      <a:pos x="296" y="14"/>
                    </a:cxn>
                    <a:cxn ang="0">
                      <a:pos x="264" y="16"/>
                    </a:cxn>
                    <a:cxn ang="0">
                      <a:pos x="105" y="3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3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6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4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5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6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7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0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1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6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8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9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0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1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2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3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" name="Group 63"/>
              <p:cNvGrpSpPr>
                <a:grpSpLocks/>
              </p:cNvGrpSpPr>
              <p:nvPr userDrawn="1"/>
            </p:nvGrpSpPr>
            <p:grpSpPr bwMode="auto">
              <a:xfrm>
                <a:off x="7" y="-154"/>
                <a:ext cx="5739" cy="418"/>
                <a:chOff x="1056" y="111"/>
                <a:chExt cx="2448" cy="418"/>
              </a:xfrm>
            </p:grpSpPr>
            <p:sp>
              <p:nvSpPr>
                <p:cNvPr id="27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Group 75"/>
              <p:cNvGrpSpPr>
                <a:grpSpLocks/>
              </p:cNvGrpSpPr>
              <p:nvPr userDrawn="1"/>
            </p:nvGrpSpPr>
            <p:grpSpPr bwMode="auto">
              <a:xfrm>
                <a:off x="-1261" y="-1"/>
                <a:ext cx="2098" cy="1030"/>
                <a:chOff x="1208" y="109"/>
                <a:chExt cx="2098" cy="423"/>
              </a:xfrm>
            </p:grpSpPr>
            <p:sp>
              <p:nvSpPr>
                <p:cNvPr id="12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pic>
          <p:nvPicPr>
            <p:cNvPr id="7" name="Picture 91" descr="earth"/>
            <p:cNvPicPr>
              <a:picLocks noChangeAspect="1" noChangeArrowheads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88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89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4" name="Rectangle 94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Rectangle 9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" name="Rectangle 9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D5F0E-4A6C-4124-8BD4-715769DCC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90922-F44C-4B42-8A6D-14F84072E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2A4C1-BF8F-4577-8ADD-A628C8F9C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6B114-AA53-4BDA-99EF-6AE416000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9D0F0-9606-4CD4-B8A5-B7076010E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3D593-043B-4C82-B489-C19A68CE5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29633-EC85-47D6-8008-19DF74CA7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0FFD-4F76-4462-B051-1C2D8982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7D3CE-DB2D-459C-9738-3813DEDFC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AA151-D4A9-4377-A58F-F883BD8F5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ABCB5-8731-41A7-ACD7-BAA8AC28A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2979E7-97D6-4D29-A9D9-3C154C485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/>
                <a:ahLst/>
                <a:cxnLst>
                  <a:cxn ang="0">
                    <a:pos x="4848" y="48"/>
                  </a:cxn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8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6155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6204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3084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/>
                    <a:ahLst/>
                    <a:cxnLst>
                      <a:cxn ang="0">
                        <a:pos x="5" y="11"/>
                      </a:cxn>
                      <a:cxn ang="0">
                        <a:pos x="15" y="5"/>
                      </a:cxn>
                      <a:cxn ang="0">
                        <a:pos x="13" y="17"/>
                      </a:cxn>
                      <a:cxn ang="0">
                        <a:pos x="5" y="11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85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/>
                    <a:ahLst/>
                    <a:cxnLst>
                      <a:cxn ang="0">
                        <a:pos x="3" y="13"/>
                      </a:cxn>
                      <a:cxn ang="0">
                        <a:pos x="11" y="3"/>
                      </a:cxn>
                      <a:cxn ang="0">
                        <a:pos x="7" y="19"/>
                      </a:cxn>
                      <a:cxn ang="0">
                        <a:pos x="3" y="13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86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87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88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89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0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1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2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3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4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5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6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7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8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9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0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/>
                    <a:ahLst/>
                    <a:cxnLst>
                      <a:cxn ang="0">
                        <a:pos x="8" y="14"/>
                      </a:cxn>
                      <a:cxn ang="0">
                        <a:pos x="14" y="0"/>
                      </a:cxn>
                      <a:cxn ang="0">
                        <a:pos x="14" y="22"/>
                      </a:cxn>
                      <a:cxn ang="0">
                        <a:pos x="8" y="14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1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2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3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4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5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6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7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/>
                    <a:ahLst/>
                    <a:cxnLst>
                      <a:cxn ang="0">
                        <a:pos x="21" y="280"/>
                      </a:cxn>
                      <a:cxn ang="0">
                        <a:pos x="24" y="250"/>
                      </a:cxn>
                      <a:cxn ang="0">
                        <a:pos x="22" y="245"/>
                      </a:cxn>
                      <a:cxn ang="0">
                        <a:pos x="16" y="218"/>
                      </a:cxn>
                      <a:cxn ang="0">
                        <a:pos x="4" y="215"/>
                      </a:cxn>
                      <a:cxn ang="0">
                        <a:pos x="0" y="191"/>
                      </a:cxn>
                      <a:cxn ang="0">
                        <a:pos x="12" y="180"/>
                      </a:cxn>
                      <a:cxn ang="0">
                        <a:pos x="6" y="165"/>
                      </a:cxn>
                      <a:cxn ang="0">
                        <a:pos x="2" y="160"/>
                      </a:cxn>
                      <a:cxn ang="0">
                        <a:pos x="28" y="120"/>
                      </a:cxn>
                      <a:cxn ang="0">
                        <a:pos x="44" y="96"/>
                      </a:cxn>
                      <a:cxn ang="0">
                        <a:pos x="42" y="70"/>
                      </a:cxn>
                      <a:cxn ang="0">
                        <a:pos x="24" y="43"/>
                      </a:cxn>
                      <a:cxn ang="0">
                        <a:pos x="20" y="32"/>
                      </a:cxn>
                      <a:cxn ang="0">
                        <a:pos x="26" y="36"/>
                      </a:cxn>
                      <a:cxn ang="0">
                        <a:pos x="48" y="35"/>
                      </a:cxn>
                      <a:cxn ang="0">
                        <a:pos x="64" y="11"/>
                      </a:cxn>
                      <a:cxn ang="0">
                        <a:pos x="82" y="0"/>
                      </a:cxn>
                      <a:cxn ang="0">
                        <a:pos x="88" y="2"/>
                      </a:cxn>
                      <a:cxn ang="0">
                        <a:pos x="92" y="9"/>
                      </a:cxn>
                      <a:cxn ang="0">
                        <a:pos x="98" y="5"/>
                      </a:cxn>
                      <a:cxn ang="0">
                        <a:pos x="110" y="8"/>
                      </a:cxn>
                      <a:cxn ang="0">
                        <a:pos x="116" y="9"/>
                      </a:cxn>
                      <a:cxn ang="0">
                        <a:pos x="141" y="14"/>
                      </a:cxn>
                      <a:cxn ang="0">
                        <a:pos x="155" y="24"/>
                      </a:cxn>
                      <a:cxn ang="0">
                        <a:pos x="167" y="17"/>
                      </a:cxn>
                      <a:cxn ang="0">
                        <a:pos x="173" y="14"/>
                      </a:cxn>
                      <a:cxn ang="0">
                        <a:pos x="195" y="14"/>
                      </a:cxn>
                      <a:cxn ang="0">
                        <a:pos x="211" y="32"/>
                      </a:cxn>
                      <a:cxn ang="0">
                        <a:pos x="231" y="59"/>
                      </a:cxn>
                      <a:cxn ang="0">
                        <a:pos x="245" y="70"/>
                      </a:cxn>
                      <a:cxn ang="0">
                        <a:pos x="257" y="68"/>
                      </a:cxn>
                      <a:cxn ang="0">
                        <a:pos x="270" y="65"/>
                      </a:cxn>
                      <a:cxn ang="0">
                        <a:pos x="290" y="71"/>
                      </a:cxn>
                      <a:cxn ang="0">
                        <a:pos x="300" y="81"/>
                      </a:cxn>
                      <a:cxn ang="0">
                        <a:pos x="308" y="90"/>
                      </a:cxn>
                      <a:cxn ang="0">
                        <a:pos x="318" y="111"/>
                      </a:cxn>
                      <a:cxn ang="0">
                        <a:pos x="322" y="120"/>
                      </a:cxn>
                      <a:cxn ang="0">
                        <a:pos x="324" y="125"/>
                      </a:cxn>
                      <a:cxn ang="0">
                        <a:pos x="310" y="142"/>
                      </a:cxn>
                      <a:cxn ang="0">
                        <a:pos x="322" y="141"/>
                      </a:cxn>
                      <a:cxn ang="0">
                        <a:pos x="342" y="155"/>
                      </a:cxn>
                      <a:cxn ang="0">
                        <a:pos x="364" y="157"/>
                      </a:cxn>
                      <a:cxn ang="0">
                        <a:pos x="380" y="168"/>
                      </a:cxn>
                      <a:cxn ang="0">
                        <a:pos x="382" y="172"/>
                      </a:cxn>
                      <a:cxn ang="0">
                        <a:pos x="382" y="176"/>
                      </a:cxn>
                      <a:cxn ang="0">
                        <a:pos x="394" y="172"/>
                      </a:cxn>
                      <a:cxn ang="0">
                        <a:pos x="400" y="171"/>
                      </a:cxn>
                      <a:cxn ang="0">
                        <a:pos x="439" y="185"/>
                      </a:cxn>
                      <a:cxn ang="0">
                        <a:pos x="447" y="199"/>
                      </a:cxn>
                      <a:cxn ang="0">
                        <a:pos x="465" y="201"/>
                      </a:cxn>
                      <a:cxn ang="0">
                        <a:pos x="471" y="215"/>
                      </a:cxn>
                      <a:cxn ang="0">
                        <a:pos x="451" y="258"/>
                      </a:cxn>
                      <a:cxn ang="0">
                        <a:pos x="435" y="281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8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/>
                    <a:ahLst/>
                    <a:cxnLst>
                      <a:cxn ang="0">
                        <a:pos x="406" y="6"/>
                      </a:cxn>
                      <a:cxn ang="0">
                        <a:pos x="502" y="34"/>
                      </a:cxn>
                      <a:cxn ang="0">
                        <a:pos x="550" y="38"/>
                      </a:cxn>
                      <a:cxn ang="0">
                        <a:pos x="578" y="130"/>
                      </a:cxn>
                      <a:cxn ang="0">
                        <a:pos x="586" y="90"/>
                      </a:cxn>
                      <a:cxn ang="0">
                        <a:pos x="606" y="70"/>
                      </a:cxn>
                      <a:cxn ang="0">
                        <a:pos x="642" y="126"/>
                      </a:cxn>
                      <a:cxn ang="0">
                        <a:pos x="682" y="98"/>
                      </a:cxn>
                      <a:cxn ang="0">
                        <a:pos x="706" y="86"/>
                      </a:cxn>
                      <a:cxn ang="0">
                        <a:pos x="762" y="2"/>
                      </a:cxn>
                      <a:cxn ang="0">
                        <a:pos x="798" y="70"/>
                      </a:cxn>
                      <a:cxn ang="0">
                        <a:pos x="798" y="130"/>
                      </a:cxn>
                      <a:cxn ang="0">
                        <a:pos x="790" y="158"/>
                      </a:cxn>
                      <a:cxn ang="0">
                        <a:pos x="766" y="162"/>
                      </a:cxn>
                      <a:cxn ang="0">
                        <a:pos x="762" y="186"/>
                      </a:cxn>
                      <a:cxn ang="0">
                        <a:pos x="802" y="226"/>
                      </a:cxn>
                      <a:cxn ang="0">
                        <a:pos x="786" y="322"/>
                      </a:cxn>
                      <a:cxn ang="0">
                        <a:pos x="830" y="414"/>
                      </a:cxn>
                      <a:cxn ang="0">
                        <a:pos x="854" y="450"/>
                      </a:cxn>
                      <a:cxn ang="0">
                        <a:pos x="830" y="450"/>
                      </a:cxn>
                      <a:cxn ang="0">
                        <a:pos x="746" y="378"/>
                      </a:cxn>
                      <a:cxn ang="0">
                        <a:pos x="678" y="402"/>
                      </a:cxn>
                      <a:cxn ang="0">
                        <a:pos x="590" y="442"/>
                      </a:cxn>
                      <a:cxn ang="0">
                        <a:pos x="642" y="578"/>
                      </a:cxn>
                      <a:cxn ang="0">
                        <a:pos x="710" y="610"/>
                      </a:cxn>
                      <a:cxn ang="0">
                        <a:pos x="738" y="550"/>
                      </a:cxn>
                      <a:cxn ang="0">
                        <a:pos x="774" y="570"/>
                      </a:cxn>
                      <a:cxn ang="0">
                        <a:pos x="766" y="630"/>
                      </a:cxn>
                      <a:cxn ang="0">
                        <a:pos x="802" y="670"/>
                      </a:cxn>
                      <a:cxn ang="0">
                        <a:pos x="838" y="658"/>
                      </a:cxn>
                      <a:cxn ang="0">
                        <a:pos x="922" y="806"/>
                      </a:cxn>
                      <a:cxn ang="0">
                        <a:pos x="942" y="826"/>
                      </a:cxn>
                      <a:cxn ang="0">
                        <a:pos x="874" y="810"/>
                      </a:cxn>
                      <a:cxn ang="0">
                        <a:pos x="830" y="758"/>
                      </a:cxn>
                      <a:cxn ang="0">
                        <a:pos x="778" y="710"/>
                      </a:cxn>
                      <a:cxn ang="0">
                        <a:pos x="702" y="662"/>
                      </a:cxn>
                      <a:cxn ang="0">
                        <a:pos x="614" y="646"/>
                      </a:cxn>
                      <a:cxn ang="0">
                        <a:pos x="506" y="594"/>
                      </a:cxn>
                      <a:cxn ang="0">
                        <a:pos x="462" y="506"/>
                      </a:cxn>
                      <a:cxn ang="0">
                        <a:pos x="430" y="462"/>
                      </a:cxn>
                      <a:cxn ang="0">
                        <a:pos x="382" y="430"/>
                      </a:cxn>
                      <a:cxn ang="0">
                        <a:pos x="342" y="370"/>
                      </a:cxn>
                      <a:cxn ang="0">
                        <a:pos x="354" y="414"/>
                      </a:cxn>
                      <a:cxn ang="0">
                        <a:pos x="418" y="494"/>
                      </a:cxn>
                      <a:cxn ang="0">
                        <a:pos x="422" y="526"/>
                      </a:cxn>
                      <a:cxn ang="0">
                        <a:pos x="394" y="498"/>
                      </a:cxn>
                      <a:cxn ang="0">
                        <a:pos x="354" y="466"/>
                      </a:cxn>
                      <a:cxn ang="0">
                        <a:pos x="314" y="402"/>
                      </a:cxn>
                      <a:cxn ang="0">
                        <a:pos x="266" y="346"/>
                      </a:cxn>
                      <a:cxn ang="0">
                        <a:pos x="210" y="314"/>
                      </a:cxn>
                      <a:cxn ang="0">
                        <a:pos x="154" y="238"/>
                      </a:cxn>
                      <a:cxn ang="0">
                        <a:pos x="66" y="66"/>
                      </a:cxn>
                      <a:cxn ang="0">
                        <a:pos x="34" y="38"/>
                      </a:cxn>
                      <a:cxn ang="0">
                        <a:pos x="46" y="22"/>
                      </a:cxn>
                      <a:cxn ang="0">
                        <a:pos x="102" y="70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9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6" y="28"/>
                      </a:cxn>
                      <a:cxn ang="0">
                        <a:pos x="10" y="48"/>
                      </a:cxn>
                      <a:cxn ang="0">
                        <a:pos x="6" y="28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0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12" y="1"/>
                      </a:cxn>
                      <a:cxn ang="0">
                        <a:pos x="36" y="17"/>
                      </a:cxn>
                      <a:cxn ang="0">
                        <a:pos x="8" y="17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1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/>
                    <a:ahLst/>
                    <a:cxnLst>
                      <a:cxn ang="0">
                        <a:pos x="0" y="49"/>
                      </a:cxn>
                      <a:cxn ang="0">
                        <a:pos x="28" y="25"/>
                      </a:cxn>
                      <a:cxn ang="0">
                        <a:pos x="56" y="21"/>
                      </a:cxn>
                      <a:cxn ang="0">
                        <a:pos x="80" y="9"/>
                      </a:cxn>
                      <a:cxn ang="0">
                        <a:pos x="64" y="25"/>
                      </a:cxn>
                      <a:cxn ang="0">
                        <a:pos x="124" y="49"/>
                      </a:cxn>
                      <a:cxn ang="0">
                        <a:pos x="160" y="65"/>
                      </a:cxn>
                      <a:cxn ang="0">
                        <a:pos x="116" y="77"/>
                      </a:cxn>
                      <a:cxn ang="0">
                        <a:pos x="88" y="57"/>
                      </a:cxn>
                      <a:cxn ang="0">
                        <a:pos x="76" y="53"/>
                      </a:cxn>
                      <a:cxn ang="0">
                        <a:pos x="24" y="41"/>
                      </a:cxn>
                      <a:cxn ang="0">
                        <a:pos x="0" y="49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2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2" y="4"/>
                      </a:cxn>
                      <a:cxn ang="0">
                        <a:pos x="88" y="24"/>
                      </a:cxn>
                      <a:cxn ang="0">
                        <a:pos x="112" y="20"/>
                      </a:cxn>
                      <a:cxn ang="0">
                        <a:pos x="108" y="44"/>
                      </a:cxn>
                      <a:cxn ang="0">
                        <a:pos x="64" y="40"/>
                      </a:cxn>
                      <a:cxn ang="0">
                        <a:pos x="0" y="36"/>
                      </a:cxn>
                      <a:cxn ang="0">
                        <a:pos x="28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3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/>
                    <a:ahLst/>
                    <a:cxnLst>
                      <a:cxn ang="0">
                        <a:pos x="17" y="25"/>
                      </a:cxn>
                      <a:cxn ang="0">
                        <a:pos x="37" y="13"/>
                      </a:cxn>
                      <a:cxn ang="0">
                        <a:pos x="17" y="2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4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/>
                    <a:ahLst/>
                    <a:cxnLst>
                      <a:cxn ang="0">
                        <a:pos x="19" y="32"/>
                      </a:cxn>
                      <a:cxn ang="0">
                        <a:pos x="19" y="0"/>
                      </a:cxn>
                      <a:cxn ang="0">
                        <a:pos x="19" y="32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5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4" y="9"/>
                      </a:cxn>
                      <a:cxn ang="0">
                        <a:pos x="20" y="33"/>
                      </a:cxn>
                      <a:cxn ang="0">
                        <a:pos x="24" y="49"/>
                      </a:cxn>
                      <a:cxn ang="0">
                        <a:pos x="36" y="53"/>
                      </a:cxn>
                      <a:cxn ang="0">
                        <a:pos x="24" y="73"/>
                      </a:cxn>
                      <a:cxn ang="0">
                        <a:pos x="0" y="21"/>
                      </a:cxn>
                      <a:cxn ang="0">
                        <a:pos x="4" y="9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6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/>
                    <a:ahLst/>
                    <a:cxnLst>
                      <a:cxn ang="0">
                        <a:pos x="220" y="1"/>
                      </a:cxn>
                      <a:cxn ang="0">
                        <a:pos x="231" y="8"/>
                      </a:cxn>
                      <a:cxn ang="0">
                        <a:pos x="235" y="0"/>
                      </a:cxn>
                      <a:cxn ang="0">
                        <a:pos x="265" y="0"/>
                      </a:cxn>
                      <a:cxn ang="0">
                        <a:pos x="287" y="17"/>
                      </a:cxn>
                      <a:cxn ang="0">
                        <a:pos x="319" y="10"/>
                      </a:cxn>
                      <a:cxn ang="0">
                        <a:pos x="314" y="29"/>
                      </a:cxn>
                      <a:cxn ang="0">
                        <a:pos x="298" y="46"/>
                      </a:cxn>
                      <a:cxn ang="0">
                        <a:pos x="295" y="29"/>
                      </a:cxn>
                      <a:cxn ang="0">
                        <a:pos x="287" y="31"/>
                      </a:cxn>
                      <a:cxn ang="0">
                        <a:pos x="279" y="29"/>
                      </a:cxn>
                      <a:cxn ang="0">
                        <a:pos x="263" y="21"/>
                      </a:cxn>
                      <a:cxn ang="0">
                        <a:pos x="228" y="38"/>
                      </a:cxn>
                      <a:cxn ang="0">
                        <a:pos x="201" y="44"/>
                      </a:cxn>
                      <a:cxn ang="0">
                        <a:pos x="212" y="57"/>
                      </a:cxn>
                      <a:cxn ang="0">
                        <a:pos x="188" y="63"/>
                      </a:cxn>
                      <a:cxn ang="0">
                        <a:pos x="169" y="61"/>
                      </a:cxn>
                      <a:cxn ang="0">
                        <a:pos x="177" y="57"/>
                      </a:cxn>
                      <a:cxn ang="0">
                        <a:pos x="171" y="40"/>
                      </a:cxn>
                      <a:cxn ang="0">
                        <a:pos x="169" y="31"/>
                      </a:cxn>
                      <a:cxn ang="0">
                        <a:pos x="158" y="23"/>
                      </a:cxn>
                      <a:cxn ang="0">
                        <a:pos x="142" y="27"/>
                      </a:cxn>
                      <a:cxn ang="0">
                        <a:pos x="134" y="27"/>
                      </a:cxn>
                      <a:cxn ang="0">
                        <a:pos x="123" y="25"/>
                      </a:cxn>
                      <a:cxn ang="0">
                        <a:pos x="83" y="2"/>
                      </a:cxn>
                      <a:cxn ang="0">
                        <a:pos x="59" y="14"/>
                      </a:cxn>
                      <a:cxn ang="0">
                        <a:pos x="1" y="0"/>
                      </a:cxn>
                      <a:cxn ang="0">
                        <a:pos x="220" y="1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7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/>
                    <a:ahLst/>
                    <a:cxnLst>
                      <a:cxn ang="0">
                        <a:pos x="105" y="31"/>
                      </a:cxn>
                      <a:cxn ang="0">
                        <a:pos x="30" y="1"/>
                      </a:cxn>
                      <a:cxn ang="0">
                        <a:pos x="285" y="0"/>
                      </a:cxn>
                      <a:cxn ang="0">
                        <a:pos x="296" y="14"/>
                      </a:cxn>
                      <a:cxn ang="0">
                        <a:pos x="264" y="16"/>
                      </a:cxn>
                      <a:cxn ang="0">
                        <a:pos x="105" y="3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8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19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6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0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1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2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3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4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5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6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7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8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9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0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1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2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3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4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5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6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7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8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9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6205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3141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2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3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4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5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6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7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8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9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0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1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2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3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4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5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6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7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8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9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0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1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2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8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3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4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5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6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7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8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9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0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1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2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3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4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5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6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7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8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9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0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1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2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grpSp>
            <p:nvGrpSpPr>
              <p:cNvPr id="6156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3184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85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86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87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88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89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0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1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2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3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4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5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6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7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8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99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0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1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2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3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4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6157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3206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7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8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09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0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1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2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3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4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5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6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7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8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19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0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1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2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3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4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5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6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7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8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29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30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pic>
          <p:nvPicPr>
            <p:cNvPr id="6153" name="Picture 159" descr="earth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6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981112" y="1880828"/>
            <a:ext cx="7761420" cy="2520280"/>
            <a:chOff x="981112" y="1880828"/>
            <a:chExt cx="7761420" cy="2520280"/>
          </a:xfrm>
        </p:grpSpPr>
        <p:sp>
          <p:nvSpPr>
            <p:cNvPr id="5" name="Скругленный прямоугольник 4"/>
            <p:cNvSpPr/>
            <p:nvPr/>
          </p:nvSpPr>
          <p:spPr bwMode="auto">
            <a:xfrm>
              <a:off x="1007604" y="1952836"/>
              <a:ext cx="7632848" cy="244827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81112" y="1880828"/>
              <a:ext cx="7761420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3600" b="1" dirty="0" smtClean="0"/>
                <a:t>Стан виконання програми </a:t>
              </a:r>
            </a:p>
            <a:p>
              <a:pPr algn="ctr"/>
              <a:r>
                <a:rPr lang="en-US" sz="3600" b="1" dirty="0" smtClean="0"/>
                <a:t>“</a:t>
              </a:r>
              <a:r>
                <a:rPr lang="uk-UA" sz="3600" b="1" i="1" dirty="0" smtClean="0"/>
                <a:t>Наука в ТДАТУ</a:t>
              </a:r>
              <a:r>
                <a:rPr lang="uk-UA" sz="3600" b="1" dirty="0" smtClean="0"/>
                <a:t>” за 2016-2020 рр. </a:t>
              </a:r>
            </a:p>
            <a:p>
              <a:pPr algn="ctr"/>
              <a:r>
                <a:rPr lang="uk-UA" sz="3600" b="1" dirty="0" smtClean="0"/>
                <a:t>і затвердження </a:t>
              </a:r>
              <a:r>
                <a:rPr lang="uk-UA" sz="3600" b="1" dirty="0" smtClean="0"/>
                <a:t>Концепції програми </a:t>
              </a:r>
              <a:endParaRPr lang="uk-UA" sz="3600" b="1" dirty="0" smtClean="0"/>
            </a:p>
            <a:p>
              <a:pPr algn="ctr"/>
              <a:r>
                <a:rPr lang="en-US" sz="3600" b="1" dirty="0" smtClean="0"/>
                <a:t>“</a:t>
              </a:r>
              <a:r>
                <a:rPr lang="uk-UA" sz="3600" b="1" i="1" dirty="0" smtClean="0"/>
                <a:t>Наука в ТДАТУ</a:t>
              </a:r>
              <a:r>
                <a:rPr lang="uk-UA" sz="3600" b="1" dirty="0" smtClean="0"/>
                <a:t>” на 2021-2025 рр.  </a:t>
              </a:r>
              <a:endParaRPr lang="uk-UA" sz="3600" b="1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63688" y="179343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ТДАТУ ім. Дмитра Моторного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87705" y="5218137"/>
            <a:ext cx="438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>
                <a:latin typeface="Segoe UI Semibold" pitchFamily="34" charset="0"/>
                <a:cs typeface="Shonar Bangla" pitchFamily="34" charset="0"/>
              </a:rPr>
              <a:t>Проректор з НР </a:t>
            </a:r>
            <a:r>
              <a:rPr lang="uk-UA" sz="2800" i="1" dirty="0" smtClean="0">
                <a:latin typeface="Segoe UI Semibold" pitchFamily="34" charset="0"/>
                <a:cs typeface="Shonar Bangla" pitchFamily="34" charset="0"/>
              </a:rPr>
              <a:t>В.Надикто</a:t>
            </a:r>
            <a:endParaRPr lang="ru-RU" sz="2800" i="1" dirty="0">
              <a:latin typeface="Segoe UI Semibold" pitchFamily="34" charset="0"/>
              <a:cs typeface="Shonar Bangl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МЕЗ_14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157192"/>
            <a:ext cx="3024336" cy="15481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052" name="Picture 4" descr="G:\MyRis\Лазурное_2010\Сцепка.jpg"/>
          <p:cNvPicPr>
            <a:picLocks noChangeAspect="1" noChangeArrowheads="1"/>
          </p:cNvPicPr>
          <p:nvPr/>
        </p:nvPicPr>
        <p:blipFill>
          <a:blip r:embed="rId4" cstate="print"/>
          <a:srcRect l="7273"/>
          <a:stretch>
            <a:fillRect/>
          </a:stretch>
        </p:blipFill>
        <p:spPr bwMode="auto">
          <a:xfrm>
            <a:off x="3527884" y="5184094"/>
            <a:ext cx="2052228" cy="1485266"/>
          </a:xfrm>
          <a:prstGeom prst="rect">
            <a:avLst/>
          </a:prstGeom>
          <a:noFill/>
        </p:spPr>
      </p:pic>
      <p:pic>
        <p:nvPicPr>
          <p:cNvPr id="26" name="Picture 5" descr="IMG_1404_APK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3455876" y="3465004"/>
            <a:ext cx="5515304" cy="15841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050" name="Picture 2" descr="C:\Users\admin\Desktop\20201219_141411.jpg"/>
          <p:cNvPicPr>
            <a:picLocks noChangeAspect="1" noChangeArrowheads="1"/>
          </p:cNvPicPr>
          <p:nvPr/>
        </p:nvPicPr>
        <p:blipFill>
          <a:blip r:embed="rId6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43508" y="2234867"/>
            <a:ext cx="3240360" cy="4410491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1833525" y="1092168"/>
            <a:ext cx="2555910" cy="985851"/>
            <a:chOff x="446031" y="1128681"/>
            <a:chExt cx="2555910" cy="985851"/>
          </a:xfrm>
        </p:grpSpPr>
        <p:sp>
          <p:nvSpPr>
            <p:cNvPr id="10" name="Овал 9"/>
            <p:cNvSpPr/>
            <p:nvPr/>
          </p:nvSpPr>
          <p:spPr bwMode="auto">
            <a:xfrm>
              <a:off x="446031" y="1128681"/>
              <a:ext cx="2555910" cy="985851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5570" y="1311246"/>
              <a:ext cx="23368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200" b="1" dirty="0" smtClean="0"/>
                <a:t>Семінари</a:t>
              </a:r>
              <a:endParaRPr lang="ru-RU" sz="3200" b="1" dirty="0"/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4681539" y="1128682"/>
            <a:ext cx="2738475" cy="949337"/>
            <a:chOff x="4681539" y="1128682"/>
            <a:chExt cx="2738475" cy="949337"/>
          </a:xfrm>
        </p:grpSpPr>
        <p:sp>
          <p:nvSpPr>
            <p:cNvPr id="13" name="Овал 12"/>
            <p:cNvSpPr/>
            <p:nvPr/>
          </p:nvSpPr>
          <p:spPr bwMode="auto">
            <a:xfrm>
              <a:off x="4681539" y="1128682"/>
              <a:ext cx="2738475" cy="94933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56208" y="1274733"/>
              <a:ext cx="20291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Дні Поля!</a:t>
              </a:r>
              <a:endParaRPr lang="ru-RU" sz="3200" b="1" dirty="0"/>
            </a:p>
          </p:txBody>
        </p:sp>
      </p:grpSp>
      <p:grpSp>
        <p:nvGrpSpPr>
          <p:cNvPr id="11" name="Группа 15"/>
          <p:cNvGrpSpPr/>
          <p:nvPr/>
        </p:nvGrpSpPr>
        <p:grpSpPr>
          <a:xfrm>
            <a:off x="4175956" y="2204864"/>
            <a:ext cx="3906891" cy="1131903"/>
            <a:chOff x="2271681" y="2406636"/>
            <a:chExt cx="3906891" cy="1131903"/>
          </a:xfrm>
        </p:grpSpPr>
        <p:sp>
          <p:nvSpPr>
            <p:cNvPr id="15" name="Скругленный прямоугольник 14"/>
            <p:cNvSpPr/>
            <p:nvPr/>
          </p:nvSpPr>
          <p:spPr bwMode="auto">
            <a:xfrm>
              <a:off x="2271681" y="2406636"/>
              <a:ext cx="3906891" cy="1131903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71681" y="2443149"/>
              <a:ext cx="39068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200" b="1" dirty="0" smtClean="0"/>
                <a:t>Науково-практичні конференції</a:t>
              </a:r>
              <a:endParaRPr lang="ru-RU" sz="3200" b="1" dirty="0"/>
            </a:p>
          </p:txBody>
        </p:sp>
      </p:grpSp>
      <p:pic>
        <p:nvPicPr>
          <p:cNvPr id="5122" name="Picture 2" descr="C:\Program Files (x86)\Microsoft Office\MEDIA\CAGCAT10\j0149887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3040" y="1165194"/>
            <a:ext cx="1168416" cy="935011"/>
          </a:xfrm>
          <a:prstGeom prst="rect">
            <a:avLst/>
          </a:prstGeom>
          <a:noFill/>
        </p:spPr>
      </p:pic>
      <p:pic>
        <p:nvPicPr>
          <p:cNvPr id="5123" name="Picture 3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1161" y="1076565"/>
            <a:ext cx="985851" cy="100145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619672" y="179343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Маркетинг наукових розробок</a:t>
            </a:r>
            <a:endParaRPr lang="ru-RU" sz="36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35496" y="1052736"/>
            <a:ext cx="9000492" cy="5652628"/>
            <a:chOff x="80901" y="3903669"/>
            <a:chExt cx="4345047" cy="2592423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9" cstate="print">
              <a:lum bright="-20000" contrast="20000"/>
            </a:blip>
            <a:srcRect t="12377" r="46542" b="47754"/>
            <a:stretch>
              <a:fillRect/>
            </a:stretch>
          </p:blipFill>
          <p:spPr bwMode="auto">
            <a:xfrm>
              <a:off x="80901" y="3903669"/>
              <a:ext cx="4345047" cy="25924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23" name="Овал 22"/>
            <p:cNvSpPr/>
            <p:nvPr/>
          </p:nvSpPr>
          <p:spPr bwMode="auto">
            <a:xfrm>
              <a:off x="190440" y="5875371"/>
              <a:ext cx="1277955" cy="328617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3927" y="873090"/>
          <a:ext cx="8799633" cy="2543874"/>
        </p:xfrm>
        <a:graphic>
          <a:graphicData uri="http://schemas.openxmlformats.org/drawingml/2006/table">
            <a:tbl>
              <a:tblPr/>
              <a:tblGrid>
                <a:gridCol w="1645765"/>
                <a:gridCol w="936104"/>
                <a:gridCol w="1116124"/>
                <a:gridCol w="1008112"/>
                <a:gridCol w="2340260"/>
                <a:gridCol w="972108"/>
                <a:gridCol w="781160"/>
              </a:tblGrid>
              <a:tr h="474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2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</a:t>
                      </a:r>
                      <a:r>
                        <a:rPr lang="en-US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</a:t>
                      </a:r>
                      <a:r>
                        <a:rPr lang="en-US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</a:t>
                      </a:r>
                      <a:r>
                        <a:rPr lang="en-US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</a:t>
                      </a:r>
                      <a:r>
                        <a:rPr lang="en-US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en-US" sz="2800" b="1" i="1" dirty="0" smtClean="0">
                          <a:solidFill>
                            <a:srgbClr val="3856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69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 smtClean="0">
                          <a:latin typeface="+mj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4000" b="1" noProof="0" dirty="0" err="1" smtClean="0">
                          <a:latin typeface="+mj-lt"/>
                          <a:ea typeface="Calibri"/>
                          <a:cs typeface="Times New Roman"/>
                        </a:rPr>
                        <a:t>copus</a:t>
                      </a:r>
                      <a:endParaRPr lang="en-US" sz="4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b="1" dirty="0" smtClean="0"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endParaRPr lang="ru-RU" sz="3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b="1" dirty="0" smtClean="0">
                          <a:latin typeface="+mj-lt"/>
                          <a:ea typeface="Calibri"/>
                          <a:cs typeface="Times New Roman"/>
                        </a:rPr>
                        <a:t>23</a:t>
                      </a:r>
                      <a:endParaRPr lang="ru-RU" sz="3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b="1" dirty="0" smtClean="0">
                          <a:latin typeface="+mj-lt"/>
                          <a:ea typeface="Calibri"/>
                          <a:cs typeface="Times New Roman"/>
                        </a:rPr>
                        <a:t>35</a:t>
                      </a:r>
                      <a:endParaRPr lang="ru-RU" sz="3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3800" b="1" dirty="0" smtClean="0">
                          <a:latin typeface="+mj-lt"/>
                          <a:ea typeface="Calibri"/>
                          <a:cs typeface="Times New Roman"/>
                        </a:rPr>
                        <a:t>19+</a:t>
                      </a:r>
                      <a:r>
                        <a:rPr lang="uk-UA" sz="3800" b="1" dirty="0" smtClean="0">
                          <a:solidFill>
                            <a:srgbClr val="0070C0"/>
                          </a:solidFill>
                          <a:latin typeface="+mj-lt"/>
                          <a:ea typeface="Calibri"/>
                          <a:cs typeface="Times New Roman"/>
                        </a:rPr>
                        <a:t>79</a:t>
                      </a:r>
                      <a:r>
                        <a:rPr lang="uk-UA" sz="3800" b="1" dirty="0" smtClean="0">
                          <a:latin typeface="+mj-lt"/>
                          <a:ea typeface="Calibri"/>
                          <a:cs typeface="Times New Roman"/>
                        </a:rPr>
                        <a:t>=98</a:t>
                      </a:r>
                      <a:endParaRPr lang="ru-RU" sz="3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+mj-lt"/>
                          <a:ea typeface="Calibri"/>
                          <a:cs typeface="Times New Roman"/>
                        </a:rPr>
                        <a:t>60</a:t>
                      </a:r>
                      <a:r>
                        <a:rPr lang="en-US" sz="3800" b="1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3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69603">
                <a:tc gridSpan="6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latin typeface="+mj-lt"/>
                          <a:ea typeface="Calibri"/>
                          <a:cs typeface="Times New Roman"/>
                        </a:rPr>
                        <a:t>Усього публікацій:</a:t>
                      </a:r>
                      <a:r>
                        <a:rPr lang="uk-UA" sz="4000" b="1" baseline="0" dirty="0" smtClean="0">
                          <a:latin typeface="+mj-lt"/>
                          <a:ea typeface="Calibri"/>
                          <a:cs typeface="Times New Roman"/>
                        </a:rPr>
                        <a:t>    247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69603">
                <a:tc gridSpan="6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 smtClean="0">
                          <a:latin typeface="+mj-lt"/>
                          <a:ea typeface="Calibri"/>
                          <a:cs typeface="Times New Roman"/>
                        </a:rPr>
                        <a:t>Кількість</a:t>
                      </a:r>
                      <a:r>
                        <a:rPr lang="uk-UA" sz="4000" b="1" baseline="0" dirty="0" smtClean="0">
                          <a:latin typeface="+mj-lt"/>
                          <a:ea typeface="Calibri"/>
                          <a:cs typeface="Times New Roman"/>
                        </a:rPr>
                        <a:t> авторів: </a:t>
                      </a:r>
                      <a:r>
                        <a:rPr lang="uk-UA" sz="4000" b="1" dirty="0" smtClean="0">
                          <a:latin typeface="+mj-lt"/>
                        </a:rPr>
                        <a:t>   258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344" marR="57344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t="17431" b="35400"/>
          <a:stretch>
            <a:fillRect/>
          </a:stretch>
        </p:blipFill>
        <p:spPr bwMode="auto">
          <a:xfrm>
            <a:off x="153928" y="3571830"/>
            <a:ext cx="8836146" cy="317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27591" y="5948397"/>
            <a:ext cx="1424008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214 </a:t>
            </a:r>
            <a:r>
              <a:rPr lang="en-US" dirty="0" smtClean="0"/>
              <a:t>EUR</a:t>
            </a:r>
            <a:endParaRPr lang="ru-RU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25629" y="179343"/>
            <a:ext cx="57325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3600" b="1" dirty="0" smtClean="0"/>
              <a:t>Публікаційна активність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36492" y="946116"/>
            <a:ext cx="8690094" cy="5148333"/>
            <a:chOff x="336492" y="946116"/>
            <a:chExt cx="8690094" cy="5148333"/>
          </a:xfrm>
        </p:grpSpPr>
        <p:sp>
          <p:nvSpPr>
            <p:cNvPr id="8" name="Скругленный прямоугольник 7"/>
            <p:cNvSpPr/>
            <p:nvPr/>
          </p:nvSpPr>
          <p:spPr bwMode="auto">
            <a:xfrm>
              <a:off x="336492" y="946116"/>
              <a:ext cx="8690094" cy="5148333"/>
            </a:xfrm>
            <a:prstGeom prst="round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path path="rect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9518" y="982629"/>
              <a:ext cx="8544041" cy="4832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 dirty="0" smtClean="0"/>
                <a:t>За вклад у роботу </a:t>
              </a:r>
            </a:p>
            <a:p>
              <a:pPr algn="ctr"/>
              <a:r>
                <a:rPr lang="uk-UA" sz="3600" b="1" dirty="0" smtClean="0"/>
                <a:t>«Високоефективні комплекси технічних</a:t>
              </a:r>
            </a:p>
            <a:p>
              <a:pPr algn="ctr"/>
              <a:r>
                <a:rPr lang="uk-UA" sz="3600" b="1" dirty="0" smtClean="0"/>
                <a:t> засобів для вирощування зернових та інших культур» </a:t>
              </a:r>
            </a:p>
            <a:p>
              <a:pPr algn="ctr"/>
              <a:r>
                <a:rPr lang="uk-UA" sz="2800" b="1" dirty="0" smtClean="0"/>
                <a:t>ректор Таврійського державного агротехнологічного університету </a:t>
              </a:r>
            </a:p>
            <a:p>
              <a:pPr algn="ctr"/>
              <a:r>
                <a:rPr lang="uk-UA" sz="2800" b="1" dirty="0" smtClean="0"/>
                <a:t>ім. Дмитра Моторного </a:t>
              </a:r>
            </a:p>
            <a:p>
              <a:pPr algn="ctr"/>
              <a:r>
                <a:rPr lang="uk-UA" sz="3200" b="1" dirty="0" smtClean="0"/>
                <a:t>Кюрчев В.М. </a:t>
              </a:r>
            </a:p>
            <a:p>
              <a:pPr algn="ctr"/>
              <a:r>
                <a:rPr lang="uk-UA" sz="2800" b="1" dirty="0" smtClean="0"/>
                <a:t>став лауреатом Державної премії України </a:t>
              </a:r>
            </a:p>
            <a:p>
              <a:pPr algn="ctr"/>
              <a:r>
                <a:rPr lang="uk-UA" sz="2800" b="1" dirty="0" smtClean="0"/>
                <a:t>в галузі науки і техніки</a:t>
              </a:r>
              <a:endParaRPr lang="uk-UA" sz="2800" b="1" dirty="0"/>
            </a:p>
          </p:txBody>
        </p:sp>
      </p:grpSp>
      <p:pic>
        <p:nvPicPr>
          <p:cNvPr id="1026" name="Picture 2" descr="C:\Program Files (x86)\Microsoft Office\MEDIA\CAGCAT10\j029323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18" y="3721104"/>
            <a:ext cx="1565453" cy="11548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179343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Маркетинг наукових розробок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63788" y="15263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Наукова співпраця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75756" y="1016732"/>
            <a:ext cx="4320480" cy="646331"/>
          </a:xfrm>
          <a:prstGeom prst="rect">
            <a:avLst/>
          </a:prstGeom>
          <a:noFill/>
          <a:ln w="117475" cmpd="tri">
            <a:solidFill>
              <a:srgbClr val="00CC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Міжнародні гранти</a:t>
            </a:r>
            <a:endParaRPr lang="uk-UA" sz="36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347864" y="1844824"/>
            <a:ext cx="2232248" cy="2304256"/>
            <a:chOff x="3131840" y="1844824"/>
            <a:chExt cx="2232248" cy="2304256"/>
          </a:xfrm>
        </p:grpSpPr>
        <p:sp>
          <p:nvSpPr>
            <p:cNvPr id="8" name="Скругленный прямоугольник 7"/>
            <p:cNvSpPr/>
            <p:nvPr/>
          </p:nvSpPr>
          <p:spPr bwMode="auto">
            <a:xfrm>
              <a:off x="3131840" y="1844824"/>
              <a:ext cx="2232248" cy="2304256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67844" y="1844824"/>
              <a:ext cx="219624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b="1" dirty="0" smtClean="0"/>
                <a:t>Білорусь</a:t>
              </a:r>
            </a:p>
            <a:p>
              <a:r>
                <a:rPr lang="uk-UA" sz="2800" b="1" dirty="0" smtClean="0"/>
                <a:t>Болгарія</a:t>
              </a:r>
              <a:endParaRPr lang="ru-RU" sz="2800" b="1" dirty="0" smtClean="0"/>
            </a:p>
            <a:p>
              <a:r>
                <a:rPr lang="uk-UA" sz="2800" b="1" dirty="0" smtClean="0"/>
                <a:t>Словаччина</a:t>
              </a:r>
            </a:p>
            <a:p>
              <a:r>
                <a:rPr lang="uk-UA" sz="2800" b="1" dirty="0" smtClean="0"/>
                <a:t>Польща</a:t>
              </a:r>
            </a:p>
            <a:p>
              <a:r>
                <a:rPr lang="uk-UA" sz="2800" b="1" dirty="0" smtClean="0">
                  <a:solidFill>
                    <a:srgbClr val="FF0000"/>
                  </a:solidFill>
                </a:rPr>
                <a:t>Китай</a:t>
              </a:r>
              <a:endParaRPr lang="ru-RU" sz="28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43508" y="1916832"/>
            <a:ext cx="2448272" cy="2088232"/>
            <a:chOff x="143508" y="1916832"/>
            <a:chExt cx="2448272" cy="2088232"/>
          </a:xfrm>
        </p:grpSpPr>
        <p:sp>
          <p:nvSpPr>
            <p:cNvPr id="7" name="Овал 6"/>
            <p:cNvSpPr/>
            <p:nvPr/>
          </p:nvSpPr>
          <p:spPr bwMode="auto">
            <a:xfrm>
              <a:off x="143508" y="1916832"/>
              <a:ext cx="2448272" cy="208823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528" y="2096852"/>
              <a:ext cx="205222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 dirty="0" smtClean="0"/>
                <a:t>Наукові результати світового рівня</a:t>
              </a:r>
              <a:endParaRPr lang="ru-RU" sz="2800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976156" y="3104964"/>
            <a:ext cx="2484276" cy="1008112"/>
            <a:chOff x="5904148" y="2564904"/>
            <a:chExt cx="2484276" cy="1008112"/>
          </a:xfrm>
        </p:grpSpPr>
        <p:sp>
          <p:nvSpPr>
            <p:cNvPr id="15" name="Овал 14"/>
            <p:cNvSpPr/>
            <p:nvPr/>
          </p:nvSpPr>
          <p:spPr bwMode="auto">
            <a:xfrm>
              <a:off x="5904148" y="2564904"/>
              <a:ext cx="2484276" cy="1008112"/>
            </a:xfrm>
            <a:prstGeom prst="ellipse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20172" y="2708920"/>
              <a:ext cx="20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600" b="1" dirty="0" smtClean="0"/>
                <a:t>ГРАНТИ</a:t>
              </a:r>
              <a:endParaRPr lang="ru-RU" sz="3600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7584" y="5013176"/>
            <a:ext cx="7668852" cy="1138773"/>
          </a:xfrm>
          <a:prstGeom prst="rect">
            <a:avLst/>
          </a:prstGeom>
          <a:noFill/>
          <a:ln w="88900"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Horizon Europe – 2021-</a:t>
            </a:r>
            <a:r>
              <a:rPr lang="uk-UA" sz="3200" b="1" dirty="0" smtClean="0"/>
              <a:t>2027: </a:t>
            </a:r>
            <a:r>
              <a:rPr lang="en-US" sz="3600" b="1" dirty="0" smtClean="0"/>
              <a:t>100</a:t>
            </a:r>
            <a:r>
              <a:rPr lang="en-US" sz="3200" b="1" dirty="0" smtClean="0"/>
              <a:t>  </a:t>
            </a:r>
            <a:r>
              <a:rPr lang="uk-UA" sz="3200" b="1" dirty="0" smtClean="0"/>
              <a:t>млрд. €</a:t>
            </a:r>
          </a:p>
          <a:p>
            <a:r>
              <a:rPr lang="uk-UA" sz="3200" dirty="0" smtClean="0"/>
              <a:t>Програма</a:t>
            </a:r>
            <a:r>
              <a:rPr lang="uk-UA" sz="3200" b="1" dirty="0" smtClean="0"/>
              <a:t> </a:t>
            </a:r>
            <a:r>
              <a:rPr lang="en-US" sz="3200" b="1" dirty="0" smtClean="0"/>
              <a:t>EUREKA</a:t>
            </a:r>
            <a:endParaRPr lang="ru-RU" sz="3200" b="1" dirty="0"/>
          </a:p>
        </p:txBody>
      </p:sp>
      <p:sp>
        <p:nvSpPr>
          <p:cNvPr id="14" name="Плюс 13"/>
          <p:cNvSpPr/>
          <p:nvPr/>
        </p:nvSpPr>
        <p:spPr bwMode="auto">
          <a:xfrm>
            <a:off x="2577480" y="2622612"/>
            <a:ext cx="770384" cy="770384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 bwMode="auto">
          <a:xfrm>
            <a:off x="5616116" y="3537012"/>
            <a:ext cx="324036" cy="288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 bwMode="auto">
          <a:xfrm>
            <a:off x="7092280" y="4149080"/>
            <a:ext cx="432048" cy="79208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701622" y="152636"/>
            <a:ext cx="8442378" cy="6555633"/>
            <a:chOff x="701622" y="152636"/>
            <a:chExt cx="8442378" cy="6555633"/>
          </a:xfrm>
        </p:grpSpPr>
        <p:pic>
          <p:nvPicPr>
            <p:cNvPr id="3074" name="Picture 2" descr="D:\MyDoc\МЭС\МЕЗ_ННЦ\Орний_МЕЗ.jpg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738134" y="1384272"/>
              <a:ext cx="8211277" cy="2774988"/>
            </a:xfrm>
            <a:prstGeom prst="rect">
              <a:avLst/>
            </a:prstGeom>
            <a:noFill/>
          </p:spPr>
        </p:pic>
        <p:pic>
          <p:nvPicPr>
            <p:cNvPr id="3075" name="Picture 3" descr="D:\MyDoc\МЭС\МЕЗ_ННЦ\МЕЗ_100+ПЛН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1622" y="4159260"/>
              <a:ext cx="3797352" cy="2522036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4535996" y="4185084"/>
              <a:ext cx="18676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200" b="1" dirty="0" smtClean="0"/>
                <a:t>МЕЗ-100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49317" y="824539"/>
              <a:ext cx="74486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b="1" dirty="0" smtClean="0"/>
                <a:t>Співпраця з </a:t>
              </a:r>
              <a:r>
                <a:rPr lang="uk-UA" sz="2800" b="1" dirty="0" err="1" smtClean="0"/>
                <a:t>ННЦ</a:t>
              </a:r>
              <a:r>
                <a:rPr lang="uk-UA" sz="2800" b="1" dirty="0" smtClean="0"/>
                <a:t> </a:t>
              </a:r>
              <a:r>
                <a:rPr lang="uk-UA" sz="2800" b="1" dirty="0" err="1" smtClean="0"/>
                <a:t>“ІМЕСГ”</a:t>
              </a:r>
              <a:r>
                <a:rPr lang="uk-UA" sz="2800" b="1" dirty="0" smtClean="0"/>
                <a:t> </a:t>
              </a:r>
              <a:r>
                <a:rPr lang="uk-UA" sz="2800" b="1" dirty="0" err="1" smtClean="0"/>
                <a:t>НААН</a:t>
              </a:r>
              <a:r>
                <a:rPr lang="uk-UA" sz="2800" b="1" dirty="0" smtClean="0"/>
                <a:t> України</a:t>
              </a:r>
              <a:endParaRPr lang="ru-RU" sz="28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63788" y="152636"/>
              <a:ext cx="4248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600" b="1" dirty="0" smtClean="0"/>
                <a:t>Наукова співпраця</a:t>
              </a:r>
              <a:endParaRPr lang="ru-RU" sz="3600" b="1" dirty="0"/>
            </a:p>
          </p:txBody>
        </p:sp>
        <p:pic>
          <p:nvPicPr>
            <p:cNvPr id="7" name="Рисунок 6" descr="Лапа культиваторная 1599-6 СА (Лапа 260 мм культиватор КрасиловМашЗавод)"/>
            <p:cNvPicPr/>
            <p:nvPr/>
          </p:nvPicPr>
          <p:blipFill>
            <a:blip r:embed="rId5" cstate="print">
              <a:lum bright="10000" contrast="10000"/>
            </a:blip>
            <a:srcRect l="14472" r="15181"/>
            <a:stretch>
              <a:fillRect/>
            </a:stretch>
          </p:blipFill>
          <p:spPr bwMode="auto">
            <a:xfrm>
              <a:off x="6515708" y="4509120"/>
              <a:ext cx="2628292" cy="1899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4860032" y="5877272"/>
              <a:ext cx="31323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Випробування культиваторних лап</a:t>
              </a:r>
              <a:endParaRPr lang="ru-RU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 bwMode="auto">
          <a:xfrm>
            <a:off x="1066752" y="909603"/>
            <a:ext cx="7120035" cy="65723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85830" y="179343"/>
            <a:ext cx="7193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3600" b="1" dirty="0" smtClean="0"/>
              <a:t>Перспективні наукові контакти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253" r="16857"/>
          <a:stretch>
            <a:fillRect/>
          </a:stretch>
        </p:blipFill>
        <p:spPr>
          <a:xfrm>
            <a:off x="1797012" y="1635537"/>
            <a:ext cx="5842080" cy="4203321"/>
          </a:xfrm>
          <a:prstGeom prst="rect">
            <a:avLst/>
          </a:prstGeom>
        </p:spPr>
      </p:pic>
      <p:grpSp>
        <p:nvGrpSpPr>
          <p:cNvPr id="2" name="Группа 7"/>
          <p:cNvGrpSpPr/>
          <p:nvPr/>
        </p:nvGrpSpPr>
        <p:grpSpPr>
          <a:xfrm>
            <a:off x="701622" y="5875371"/>
            <a:ext cx="7850295" cy="912825"/>
            <a:chOff x="482544" y="5838858"/>
            <a:chExt cx="7850295" cy="912825"/>
          </a:xfrm>
        </p:grpSpPr>
        <p:sp>
          <p:nvSpPr>
            <p:cNvPr id="7" name="Скругленный прямоугольник 6"/>
            <p:cNvSpPr/>
            <p:nvPr/>
          </p:nvSpPr>
          <p:spPr bwMode="auto">
            <a:xfrm>
              <a:off x="482544" y="5838858"/>
              <a:ext cx="7850295" cy="91282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65109" y="5875371"/>
              <a:ext cx="7558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/>
                <a:t>Участь ТДАТУ ім. Дмитра Моторного у розробленні </a:t>
              </a:r>
            </a:p>
            <a:p>
              <a:pPr algn="ctr"/>
              <a:r>
                <a:rPr lang="uk-UA" b="1" dirty="0" smtClean="0"/>
                <a:t>нового вітчизняного трактора ХТЗ-160У </a:t>
              </a:r>
              <a:endParaRPr lang="ru-RU" b="1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322343" y="982629"/>
            <a:ext cx="6706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Співпраця з ТОВ “ГА </a:t>
            </a:r>
            <a:r>
              <a:rPr lang="uk-UA" b="1" dirty="0" err="1" smtClean="0"/>
              <a:t>Інжиніринг”</a:t>
            </a:r>
            <a:r>
              <a:rPr lang="uk-UA" b="1" dirty="0" smtClean="0"/>
              <a:t> (м. Харків)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440" y="2004993"/>
            <a:ext cx="2774989" cy="954107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Немає аналогів у Європі!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63788" y="15263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Наукова співпраця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3508" y="1052736"/>
            <a:ext cx="5616624" cy="15696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Науково-інженерний центр матеріалів для зварювання та наплавлення Інституту електрозварювання 	</a:t>
            </a:r>
          </a:p>
          <a:p>
            <a:r>
              <a:rPr lang="uk-UA" b="1" dirty="0" smtClean="0"/>
              <a:t>ім. Є.О. Патона НАН України 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79512" y="2996952"/>
            <a:ext cx="5616624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Запорізький національний університет</a:t>
            </a:r>
          </a:p>
          <a:p>
            <a:r>
              <a:rPr lang="uk-UA" b="1" dirty="0" smtClean="0"/>
              <a:t>(Спільний ЦЕНТР використання приладів та наукового обладнання)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9512" y="4767535"/>
            <a:ext cx="5616624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ЗНДЦМТ ННЦ “ІМЕСГ” (Запоріжжя)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3508" y="5766355"/>
            <a:ext cx="5616624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Інститут зрошуваного землеробства</a:t>
            </a:r>
          </a:p>
          <a:p>
            <a:r>
              <a:rPr lang="uk-UA" b="1" dirty="0" smtClean="0"/>
              <a:t>(Херсонська обл., с. Наддністрянське)</a:t>
            </a:r>
          </a:p>
        </p:txBody>
      </p:sp>
      <p:pic>
        <p:nvPicPr>
          <p:cNvPr id="25" name="Рисунок 24" descr="Лапа культиваторная 1599-6 СА (Лапа 260 мм культиватор КрасиловМашЗавод)"/>
          <p:cNvPicPr/>
          <p:nvPr/>
        </p:nvPicPr>
        <p:blipFill>
          <a:blip r:embed="rId3" cstate="print">
            <a:lum bright="10000" contrast="10000"/>
          </a:blip>
          <a:srcRect l="14472" r="15181"/>
          <a:stretch>
            <a:fillRect/>
          </a:stretch>
        </p:blipFill>
        <p:spPr bwMode="auto">
          <a:xfrm>
            <a:off x="6696236" y="1052736"/>
            <a:ext cx="2160240" cy="154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Program Files (x86)\Microsoft Office\MEDIA\CAGCAT10\j030525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6276" y="2888940"/>
            <a:ext cx="1138428" cy="1332148"/>
          </a:xfrm>
          <a:prstGeom prst="rect">
            <a:avLst/>
          </a:prstGeom>
          <a:noFill/>
        </p:spPr>
      </p:pic>
      <p:pic>
        <p:nvPicPr>
          <p:cNvPr id="1030" name="Picture 6" descr="C:\Users\admin\Desktop\kormorazdatchik-traktornyj-kt-10.jpg"/>
          <p:cNvPicPr>
            <a:picLocks noChangeAspect="1" noChangeArrowheads="1"/>
          </p:cNvPicPr>
          <p:nvPr/>
        </p:nvPicPr>
        <p:blipFill>
          <a:blip r:embed="rId5" cstate="print"/>
          <a:srcRect l="3696" t="9051" r="10783" b="15980"/>
          <a:stretch>
            <a:fillRect/>
          </a:stretch>
        </p:blipFill>
        <p:spPr bwMode="auto">
          <a:xfrm>
            <a:off x="6912260" y="4365104"/>
            <a:ext cx="1692188" cy="1112543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6120172" y="6093296"/>
            <a:ext cx="2844316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Секвестрація </a:t>
            </a:r>
            <a:r>
              <a:rPr lang="uk-UA" b="1" dirty="0" err="1" smtClean="0"/>
              <a:t>СО</a:t>
            </a:r>
            <a:r>
              <a:rPr lang="uk-UA" sz="1600" b="1" dirty="0" err="1" smtClean="0"/>
              <a:t>2</a:t>
            </a:r>
            <a:endParaRPr lang="uk-UA" sz="1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5830" y="179343"/>
            <a:ext cx="7193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3600" b="1" dirty="0" smtClean="0"/>
              <a:t>Студентська </a:t>
            </a:r>
            <a:r>
              <a:rPr lang="uk-UA" sz="3600" b="1" smtClean="0"/>
              <a:t>наукова діяльність</a:t>
            </a:r>
            <a:endParaRPr lang="ru-RU" sz="36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899592" y="1124744"/>
          <a:ext cx="7524836" cy="5076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446031" y="325395"/>
            <a:ext cx="8178912" cy="6100339"/>
            <a:chOff x="446031" y="325395"/>
            <a:chExt cx="8178912" cy="6100339"/>
          </a:xfrm>
        </p:grpSpPr>
        <p:sp>
          <p:nvSpPr>
            <p:cNvPr id="5" name="TextBox 4"/>
            <p:cNvSpPr txBox="1"/>
            <p:nvPr/>
          </p:nvSpPr>
          <p:spPr>
            <a:xfrm>
              <a:off x="446031" y="325395"/>
              <a:ext cx="8178912" cy="1938992"/>
            </a:xfrm>
            <a:prstGeom prst="rect">
              <a:avLst/>
            </a:prstGeom>
            <a:solidFill>
              <a:srgbClr val="92D050"/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6000" b="1" dirty="0" smtClean="0">
                  <a:solidFill>
                    <a:srgbClr val="FF0000"/>
                  </a:solidFill>
                </a:rPr>
                <a:t>СКБ </a:t>
              </a:r>
              <a:r>
                <a:rPr lang="uk-UA" sz="6000" b="1" dirty="0" smtClean="0"/>
                <a:t>- студентське конструкторське бюро </a:t>
              </a:r>
              <a:endParaRPr lang="ru-RU" sz="6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7473" y="2808279"/>
              <a:ext cx="5878593" cy="830997"/>
            </a:xfrm>
            <a:prstGeom prst="rect">
              <a:avLst/>
            </a:prstGeom>
            <a:solidFill>
              <a:srgbClr val="FFFF00"/>
            </a:solidFill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800" dirty="0" smtClean="0"/>
                <a:t>Положення про СКБ</a:t>
              </a:r>
              <a:endParaRPr lang="ru-RU" sz="4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50960" y="3917639"/>
              <a:ext cx="5951619" cy="1446550"/>
            </a:xfrm>
            <a:prstGeom prst="rect">
              <a:avLst/>
            </a:prstGeom>
            <a:solidFill>
              <a:srgbClr val="FFFF00"/>
            </a:solidFill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400" u="sng" dirty="0" smtClean="0"/>
                <a:t>Керівник</a:t>
              </a:r>
              <a:r>
                <a:rPr lang="uk-UA" sz="4400" dirty="0" smtClean="0"/>
                <a:t> – </a:t>
              </a:r>
              <a:r>
                <a:rPr lang="uk-UA" sz="4400" b="1" i="1" dirty="0" smtClean="0"/>
                <a:t>Заслужений винахідник України</a:t>
              </a:r>
              <a:endParaRPr lang="ru-RU" sz="4400" b="1" i="1" dirty="0"/>
            </a:p>
          </p:txBody>
        </p:sp>
        <p:sp>
          <p:nvSpPr>
            <p:cNvPr id="15" name="Стрелка вниз 14"/>
            <p:cNvSpPr/>
            <p:nvPr/>
          </p:nvSpPr>
          <p:spPr>
            <a:xfrm>
              <a:off x="4498974" y="2297097"/>
              <a:ext cx="292104" cy="47466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50960" y="5656293"/>
              <a:ext cx="5988132" cy="769441"/>
            </a:xfrm>
            <a:prstGeom prst="rect">
              <a:avLst/>
            </a:prstGeom>
            <a:solidFill>
              <a:srgbClr val="FFFF00"/>
            </a:solidFill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400" u="sng" dirty="0" smtClean="0"/>
                <a:t>Члени</a:t>
              </a:r>
              <a:r>
                <a:rPr lang="uk-UA" sz="4400" dirty="0" smtClean="0"/>
                <a:t> – група магістрів</a:t>
              </a:r>
              <a:endParaRPr lang="ru-RU" sz="4400" i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3528" y="106317"/>
            <a:ext cx="8374441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0800" cmpd="tri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/>
              <a:t>Результати роботи СКБ </a:t>
            </a:r>
            <a:endParaRPr lang="ru-RU" sz="5400" b="1" dirty="0"/>
          </a:p>
        </p:txBody>
      </p:sp>
      <p:grpSp>
        <p:nvGrpSpPr>
          <p:cNvPr id="2" name="Группа 15"/>
          <p:cNvGrpSpPr/>
          <p:nvPr/>
        </p:nvGrpSpPr>
        <p:grpSpPr>
          <a:xfrm>
            <a:off x="80901" y="1238220"/>
            <a:ext cx="8982198" cy="5513463"/>
            <a:chOff x="80901" y="1238220"/>
            <a:chExt cx="8982198" cy="5513463"/>
          </a:xfrm>
        </p:grpSpPr>
        <p:pic>
          <p:nvPicPr>
            <p:cNvPr id="107524" name="Picture 4" descr="E:\Мои рисунки\КРН_КПС\Скрины КРН\Секция рабочих органов КРН 46.10204.jpg"/>
            <p:cNvPicPr>
              <a:picLocks noChangeAspect="1" noChangeArrowheads="1"/>
            </p:cNvPicPr>
            <p:nvPr/>
          </p:nvPicPr>
          <p:blipFill>
            <a:blip r:embed="rId3" cstate="print">
              <a:lum contrast="30000"/>
            </a:blip>
            <a:srcRect/>
            <a:stretch>
              <a:fillRect/>
            </a:stretch>
          </p:blipFill>
          <p:spPr bwMode="auto">
            <a:xfrm>
              <a:off x="80901" y="1858941"/>
              <a:ext cx="4535487" cy="2899811"/>
            </a:xfrm>
            <a:prstGeom prst="rect">
              <a:avLst/>
            </a:prstGeom>
            <a:noFill/>
          </p:spPr>
        </p:pic>
        <p:pic>
          <p:nvPicPr>
            <p:cNvPr id="107525" name="Picture 5" descr="C:\Users\Володимир Трохимович\Desktop\IMG_1994.JPG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30000"/>
            </a:blip>
            <a:srcRect/>
            <a:stretch>
              <a:fillRect/>
            </a:stretch>
          </p:blipFill>
          <p:spPr bwMode="auto">
            <a:xfrm>
              <a:off x="4389435" y="2041506"/>
              <a:ext cx="4590915" cy="2592423"/>
            </a:xfrm>
            <a:prstGeom prst="rect">
              <a:avLst/>
            </a:prstGeom>
            <a:noFill/>
          </p:spPr>
        </p:pic>
        <p:pic>
          <p:nvPicPr>
            <p:cNvPr id="107526" name="Picture 6" descr="C:\Users\Володимир Трохимович\Desktop\IMG_1997.JPG"/>
            <p:cNvPicPr>
              <a:picLocks noChangeAspect="1" noChangeArrowheads="1"/>
            </p:cNvPicPr>
            <p:nvPr/>
          </p:nvPicPr>
          <p:blipFill>
            <a:blip r:embed="rId5" cstate="print">
              <a:lum contrast="30000"/>
            </a:blip>
            <a:srcRect/>
            <a:stretch>
              <a:fillRect/>
            </a:stretch>
          </p:blipFill>
          <p:spPr bwMode="auto">
            <a:xfrm>
              <a:off x="7383501" y="4761522"/>
              <a:ext cx="1679598" cy="1990161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73005" y="4743468"/>
              <a:ext cx="2811502" cy="107721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3200" b="1" dirty="0" smtClean="0"/>
                <a:t>Комп'ютерне моделювання</a:t>
              </a:r>
              <a:endParaRPr lang="ru-RU" sz="3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2545" y="1238220"/>
              <a:ext cx="8215424" cy="52322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2800" b="1" dirty="0" smtClean="0"/>
                <a:t>Проектування нового культиватора  КМСОГ-5,6</a:t>
              </a:r>
              <a:endParaRPr lang="ru-RU" sz="2800" b="1" dirty="0"/>
            </a:p>
          </p:txBody>
        </p:sp>
        <p:sp>
          <p:nvSpPr>
            <p:cNvPr id="14" name="Стрелка вверх 13"/>
            <p:cNvSpPr/>
            <p:nvPr/>
          </p:nvSpPr>
          <p:spPr>
            <a:xfrm>
              <a:off x="1906551" y="4013208"/>
              <a:ext cx="328617" cy="69374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14765" y="4743468"/>
              <a:ext cx="357827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200" b="1" dirty="0" smtClean="0"/>
                <a:t>З</a:t>
              </a:r>
              <a:r>
                <a:rPr lang="en-US" sz="3200" b="1" dirty="0" smtClean="0"/>
                <a:t>D-</a:t>
              </a:r>
              <a:r>
                <a:rPr lang="uk-UA" sz="3200" b="1" dirty="0" smtClean="0"/>
                <a:t>модель секції і робочого органу  культиватора </a:t>
              </a:r>
              <a:endParaRPr lang="ru-RU" sz="32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979577" y="179343"/>
            <a:ext cx="53308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3600" b="1" dirty="0" smtClean="0"/>
              <a:t>Наукова інфраструктура</a:t>
            </a:r>
            <a:endParaRPr lang="ru-RU" sz="3600" b="1" dirty="0"/>
          </a:p>
        </p:txBody>
      </p:sp>
      <p:grpSp>
        <p:nvGrpSpPr>
          <p:cNvPr id="2" name="Группа 43"/>
          <p:cNvGrpSpPr/>
          <p:nvPr/>
        </p:nvGrpSpPr>
        <p:grpSpPr>
          <a:xfrm>
            <a:off x="73026" y="873090"/>
            <a:ext cx="9026586" cy="5915106"/>
            <a:chOff x="73026" y="873090"/>
            <a:chExt cx="9026586" cy="5915106"/>
          </a:xfrm>
        </p:grpSpPr>
        <p:sp>
          <p:nvSpPr>
            <p:cNvPr id="35" name="Скругленный прямоугольник 34"/>
            <p:cNvSpPr/>
            <p:nvPr/>
          </p:nvSpPr>
          <p:spPr bwMode="auto">
            <a:xfrm>
              <a:off x="5740416" y="4597416"/>
              <a:ext cx="3286170" cy="1606572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  <a:alpha val="24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9" name="Группа 24"/>
            <p:cNvGrpSpPr/>
            <p:nvPr/>
          </p:nvGrpSpPr>
          <p:grpSpPr>
            <a:xfrm>
              <a:off x="263466" y="1406078"/>
              <a:ext cx="8580556" cy="1329175"/>
              <a:chOff x="263466" y="1442591"/>
              <a:chExt cx="8580556" cy="1329175"/>
            </a:xfrm>
          </p:grpSpPr>
          <p:grpSp>
            <p:nvGrpSpPr>
              <p:cNvPr id="10" name="Группа 13"/>
              <p:cNvGrpSpPr/>
              <p:nvPr/>
            </p:nvGrpSpPr>
            <p:grpSpPr>
              <a:xfrm>
                <a:off x="263466" y="1479104"/>
                <a:ext cx="1862163" cy="1292662"/>
                <a:chOff x="263466" y="1785915"/>
                <a:chExt cx="1862163" cy="1292662"/>
              </a:xfrm>
            </p:grpSpPr>
            <p:sp>
              <p:nvSpPr>
                <p:cNvPr id="11" name="Скругленный прямоугольник 10"/>
                <p:cNvSpPr/>
                <p:nvPr/>
              </p:nvSpPr>
              <p:spPr bwMode="auto">
                <a:xfrm>
                  <a:off x="263466" y="1822428"/>
                  <a:ext cx="1862163" cy="1241442"/>
                </a:xfrm>
                <a:prstGeom prst="round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263466" y="1785915"/>
                  <a:ext cx="1825651" cy="1292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uk-UA" b="1" dirty="0" smtClean="0"/>
                    <a:t>НДІ </a:t>
                  </a:r>
                  <a:r>
                    <a:rPr lang="uk-UA" sz="1800" b="1" dirty="0" smtClean="0"/>
                    <a:t>механізації землеробства півдня України</a:t>
                  </a:r>
                  <a:endParaRPr lang="ru-RU" sz="1800" b="1" dirty="0"/>
                </a:p>
              </p:txBody>
            </p:sp>
          </p:grpSp>
          <p:grpSp>
            <p:nvGrpSpPr>
              <p:cNvPr id="12" name="Группа 15"/>
              <p:cNvGrpSpPr/>
              <p:nvPr/>
            </p:nvGrpSpPr>
            <p:grpSpPr>
              <a:xfrm>
                <a:off x="2563785" y="1515617"/>
                <a:ext cx="1935189" cy="1058877"/>
                <a:chOff x="2308194" y="1895454"/>
                <a:chExt cx="1935189" cy="1168416"/>
              </a:xfrm>
            </p:grpSpPr>
            <p:sp>
              <p:nvSpPr>
                <p:cNvPr id="15" name="Скругленный прямоугольник 14"/>
                <p:cNvSpPr/>
                <p:nvPr/>
              </p:nvSpPr>
              <p:spPr bwMode="auto">
                <a:xfrm>
                  <a:off x="2308194" y="1895454"/>
                  <a:ext cx="1935189" cy="1168416"/>
                </a:xfrm>
                <a:prstGeom prst="round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381220" y="1919076"/>
                  <a:ext cx="1825649" cy="11207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uk-UA" b="1" dirty="0" smtClean="0"/>
                    <a:t>НДІ </a:t>
                  </a:r>
                  <a:r>
                    <a:rPr lang="uk-UA" sz="1800" b="1" dirty="0" err="1" smtClean="0"/>
                    <a:t>агротехнологій</a:t>
                  </a:r>
                  <a:r>
                    <a:rPr lang="uk-UA" sz="1800" b="1" dirty="0" smtClean="0"/>
                    <a:t> та екології</a:t>
                  </a:r>
                  <a:endParaRPr lang="ru-RU" sz="1800" b="1" dirty="0"/>
                </a:p>
              </p:txBody>
            </p:sp>
          </p:grpSp>
          <p:grpSp>
            <p:nvGrpSpPr>
              <p:cNvPr id="13" name="Группа 17"/>
              <p:cNvGrpSpPr/>
              <p:nvPr/>
            </p:nvGrpSpPr>
            <p:grpSpPr>
              <a:xfrm>
                <a:off x="4900617" y="1530324"/>
                <a:ext cx="1825650" cy="1022364"/>
                <a:chOff x="4535487" y="2041506"/>
                <a:chExt cx="1825650" cy="1022364"/>
              </a:xfrm>
            </p:grpSpPr>
            <p:sp>
              <p:nvSpPr>
                <p:cNvPr id="17" name="Скругленный прямоугольник 16"/>
                <p:cNvSpPr/>
                <p:nvPr/>
              </p:nvSpPr>
              <p:spPr bwMode="auto">
                <a:xfrm>
                  <a:off x="4535487" y="2041506"/>
                  <a:ext cx="1825650" cy="1022364"/>
                </a:xfrm>
                <a:prstGeom prst="round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4645026" y="2041506"/>
                  <a:ext cx="1570059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uk-UA" b="1" dirty="0" smtClean="0"/>
                    <a:t>НДІ </a:t>
                  </a:r>
                  <a:r>
                    <a:rPr lang="uk-UA" sz="1800" b="1" dirty="0" smtClean="0"/>
                    <a:t>зрошуваного садівництва</a:t>
                  </a:r>
                  <a:endParaRPr lang="ru-RU" sz="1800" b="1" dirty="0"/>
                </a:p>
              </p:txBody>
            </p:sp>
          </p:grpSp>
          <p:grpSp>
            <p:nvGrpSpPr>
              <p:cNvPr id="14" name="Группа 19"/>
              <p:cNvGrpSpPr/>
              <p:nvPr/>
            </p:nvGrpSpPr>
            <p:grpSpPr>
              <a:xfrm>
                <a:off x="7237449" y="1442591"/>
                <a:ext cx="1606573" cy="1314467"/>
                <a:chOff x="6653241" y="1822428"/>
                <a:chExt cx="1606573" cy="1314467"/>
              </a:xfrm>
            </p:grpSpPr>
            <p:sp>
              <p:nvSpPr>
                <p:cNvPr id="19" name="Скругленный прямоугольник 18"/>
                <p:cNvSpPr/>
                <p:nvPr/>
              </p:nvSpPr>
              <p:spPr bwMode="auto">
                <a:xfrm>
                  <a:off x="6653241" y="1895454"/>
                  <a:ext cx="1606572" cy="1241441"/>
                </a:xfrm>
                <a:prstGeom prst="round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6653241" y="1822428"/>
                  <a:ext cx="1606573" cy="1292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uk-UA" b="1" dirty="0" smtClean="0"/>
                    <a:t>НДІ</a:t>
                  </a:r>
                </a:p>
                <a:p>
                  <a:pPr algn="ctr"/>
                  <a:r>
                    <a:rPr lang="uk-UA" sz="1800" b="1" dirty="0" smtClean="0"/>
                    <a:t>соціально-економічного розвитку</a:t>
                  </a:r>
                  <a:endParaRPr lang="ru-RU" sz="1800" b="1" dirty="0"/>
                </a:p>
              </p:txBody>
            </p:sp>
          </p:grpSp>
        </p:grpSp>
        <p:grpSp>
          <p:nvGrpSpPr>
            <p:cNvPr id="16" name="Группа 8"/>
            <p:cNvGrpSpPr/>
            <p:nvPr/>
          </p:nvGrpSpPr>
          <p:grpSpPr>
            <a:xfrm>
              <a:off x="1906551" y="873090"/>
              <a:ext cx="5623001" cy="584208"/>
              <a:chOff x="1906551" y="873090"/>
              <a:chExt cx="5623001" cy="584208"/>
            </a:xfrm>
          </p:grpSpPr>
          <p:sp>
            <p:nvSpPr>
              <p:cNvPr id="8" name="Скругленный прямоугольник 7"/>
              <p:cNvSpPr/>
              <p:nvPr/>
            </p:nvSpPr>
            <p:spPr bwMode="auto">
              <a:xfrm>
                <a:off x="1906551" y="873090"/>
                <a:ext cx="5513463" cy="584208"/>
              </a:xfrm>
              <a:prstGeom prst="round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06551" y="909603"/>
                <a:ext cx="56230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800" b="1" dirty="0" smtClean="0"/>
                  <a:t>Науково-дослідні інститути (НДІ)</a:t>
                </a:r>
                <a:endParaRPr lang="ru-RU" sz="2800" b="1" dirty="0"/>
              </a:p>
            </p:txBody>
          </p:sp>
        </p:grpSp>
        <p:grpSp>
          <p:nvGrpSpPr>
            <p:cNvPr id="18" name="Группа 23"/>
            <p:cNvGrpSpPr/>
            <p:nvPr/>
          </p:nvGrpSpPr>
          <p:grpSpPr>
            <a:xfrm>
              <a:off x="2965428" y="2589201"/>
              <a:ext cx="3505248" cy="1643085"/>
              <a:chOff x="2673324" y="2844792"/>
              <a:chExt cx="3505248" cy="1643085"/>
            </a:xfrm>
          </p:grpSpPr>
          <p:sp>
            <p:nvSpPr>
              <p:cNvPr id="23" name="Овал 22"/>
              <p:cNvSpPr/>
              <p:nvPr/>
            </p:nvSpPr>
            <p:spPr bwMode="auto">
              <a:xfrm>
                <a:off x="2673324" y="2844792"/>
                <a:ext cx="3505248" cy="1643085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  <a:alpha val="24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892403" y="2954331"/>
                <a:ext cx="314011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2800" b="1" dirty="0" smtClean="0"/>
                  <a:t>Програма </a:t>
                </a:r>
              </a:p>
              <a:p>
                <a:pPr algn="ctr"/>
                <a:r>
                  <a:rPr lang="uk-UA" sz="2800" b="1" dirty="0" err="1" smtClean="0"/>
                  <a:t>“Наука</a:t>
                </a:r>
                <a:r>
                  <a:rPr lang="uk-UA" sz="2800" b="1" dirty="0" smtClean="0"/>
                  <a:t> в ТДАТУ”</a:t>
                </a:r>
                <a:r>
                  <a:rPr lang="ru-RU" sz="2800" b="1" dirty="0" smtClean="0"/>
                  <a:t> 2016-2020</a:t>
                </a:r>
                <a:endParaRPr lang="uk-UA" sz="2800" b="1" dirty="0" smtClean="0"/>
              </a:p>
            </p:txBody>
          </p:sp>
        </p:grpSp>
        <p:grpSp>
          <p:nvGrpSpPr>
            <p:cNvPr id="20" name="Группа 41"/>
            <p:cNvGrpSpPr/>
            <p:nvPr/>
          </p:nvGrpSpPr>
          <p:grpSpPr>
            <a:xfrm>
              <a:off x="73026" y="4536259"/>
              <a:ext cx="3001941" cy="1631216"/>
              <a:chOff x="73026" y="4743468"/>
              <a:chExt cx="3001941" cy="1631216"/>
            </a:xfrm>
          </p:grpSpPr>
          <p:sp>
            <p:nvSpPr>
              <p:cNvPr id="41" name="Скругленный прямоугольник 40"/>
              <p:cNvSpPr/>
              <p:nvPr/>
            </p:nvSpPr>
            <p:spPr bwMode="auto">
              <a:xfrm>
                <a:off x="73026" y="4779981"/>
                <a:ext cx="2965428" cy="1533546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  <a:alpha val="24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0901" y="4743468"/>
                <a:ext cx="2994066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/>
                  <a:t>Науково-навчальний центр </a:t>
                </a:r>
                <a:r>
                  <a:rPr lang="uk-UA" b="1" dirty="0" err="1" smtClean="0"/>
                  <a:t>ТаврійськогоДАТУ</a:t>
                </a:r>
                <a:endParaRPr lang="uk-UA" b="1" dirty="0" smtClean="0"/>
              </a:p>
              <a:p>
                <a:pPr algn="ctr"/>
                <a:r>
                  <a:rPr lang="uk-UA" sz="2800" dirty="0" smtClean="0"/>
                  <a:t>(400 га)</a:t>
                </a:r>
                <a:endParaRPr lang="ru-RU" sz="28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5630876" y="4633929"/>
              <a:ext cx="346873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/>
                <a:t>Кластер </a:t>
              </a:r>
              <a:r>
                <a:rPr lang="uk-UA" b="1" dirty="0" err="1" smtClean="0"/>
                <a:t>“Сільськогосподарське</a:t>
              </a:r>
              <a:r>
                <a:rPr lang="uk-UA" b="1" dirty="0" smtClean="0"/>
                <a:t> </a:t>
              </a:r>
              <a:r>
                <a:rPr lang="uk-UA" b="1" dirty="0" err="1" smtClean="0"/>
                <a:t>машинобудування”</a:t>
              </a:r>
              <a:r>
                <a:rPr lang="uk-UA" b="1" dirty="0" smtClean="0"/>
                <a:t> </a:t>
              </a:r>
              <a:r>
                <a:rPr lang="uk-UA" dirty="0" smtClean="0"/>
                <a:t>(МОН, НАНУ)</a:t>
              </a:r>
              <a:endParaRPr lang="ru-RU" dirty="0"/>
            </a:p>
          </p:txBody>
        </p:sp>
        <p:grpSp>
          <p:nvGrpSpPr>
            <p:cNvPr id="21" name="Группа 37"/>
            <p:cNvGrpSpPr/>
            <p:nvPr/>
          </p:nvGrpSpPr>
          <p:grpSpPr>
            <a:xfrm>
              <a:off x="117414" y="3721104"/>
              <a:ext cx="2555910" cy="876312"/>
              <a:chOff x="263466" y="3319461"/>
              <a:chExt cx="2555910" cy="876312"/>
            </a:xfrm>
          </p:grpSpPr>
          <p:sp>
            <p:nvSpPr>
              <p:cNvPr id="37" name="Скругленный прямоугольник 36"/>
              <p:cNvSpPr/>
              <p:nvPr/>
            </p:nvSpPr>
            <p:spPr bwMode="auto">
              <a:xfrm>
                <a:off x="263466" y="3355974"/>
                <a:ext cx="2555910" cy="839799"/>
              </a:xfrm>
              <a:prstGeom prst="roundRect">
                <a:avLst/>
              </a:prstGeom>
              <a:blipFill>
                <a:blip r:embed="rId3" cstate="print"/>
                <a:tile tx="0" ty="0" sx="100000" sy="100000" flip="none" algn="tl"/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99980" y="3319461"/>
                <a:ext cx="25193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dirty="0" err="1" smtClean="0"/>
                  <a:t>“</a:t>
                </a:r>
                <a:r>
                  <a:rPr lang="uk-UA" b="1" dirty="0" err="1" smtClean="0"/>
                  <a:t>Органік-центр”</a:t>
                </a:r>
                <a:endParaRPr lang="uk-UA" b="1" dirty="0" smtClean="0"/>
              </a:p>
              <a:p>
                <a:pPr algn="ctr"/>
                <a:r>
                  <a:rPr lang="uk-UA" dirty="0" smtClean="0"/>
                  <a:t>(2 га черешні)</a:t>
                </a:r>
                <a:endParaRPr lang="ru-RU" dirty="0"/>
              </a:p>
            </p:txBody>
          </p:sp>
        </p:grpSp>
        <p:grpSp>
          <p:nvGrpSpPr>
            <p:cNvPr id="24" name="Группа 39"/>
            <p:cNvGrpSpPr/>
            <p:nvPr/>
          </p:nvGrpSpPr>
          <p:grpSpPr>
            <a:xfrm>
              <a:off x="3038454" y="4524390"/>
              <a:ext cx="2738475" cy="1752622"/>
              <a:chOff x="3001941" y="4524390"/>
              <a:chExt cx="2738475" cy="1752622"/>
            </a:xfrm>
          </p:grpSpPr>
          <p:sp>
            <p:nvSpPr>
              <p:cNvPr id="39" name="Равнобедренный треугольник 38"/>
              <p:cNvSpPr/>
              <p:nvPr/>
            </p:nvSpPr>
            <p:spPr bwMode="auto">
              <a:xfrm flipV="1">
                <a:off x="3001941" y="4633929"/>
                <a:ext cx="2738475" cy="1643083"/>
              </a:xfrm>
              <a:prstGeom prst="triangle">
                <a:avLst>
                  <a:gd name="adj" fmla="val 50000"/>
                </a:avLst>
              </a:prstGeom>
              <a:blipFill>
                <a:blip r:embed="rId4" cstate="print"/>
                <a:tile tx="0" ty="0" sx="100000" sy="100000" flip="none" algn="tl"/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513123" y="4524390"/>
                <a:ext cx="1789137" cy="954107"/>
              </a:xfrm>
              <a:prstGeom prst="rect">
                <a:avLst/>
              </a:prstGeom>
              <a:noFill/>
              <a:ln w="60325" cmpd="thickThin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2800" b="1" dirty="0" err="1" smtClean="0"/>
                  <a:t>Бізнес-</a:t>
                </a:r>
                <a:endParaRPr lang="uk-UA" sz="2800" b="1" dirty="0" smtClean="0"/>
              </a:p>
              <a:p>
                <a:pPr algn="ctr"/>
                <a:r>
                  <a:rPr lang="uk-UA" sz="2800" b="1" dirty="0" smtClean="0"/>
                  <a:t>інкубатор</a:t>
                </a:r>
                <a:endParaRPr lang="ru-RU" sz="2800" b="1" dirty="0"/>
              </a:p>
            </p:txBody>
          </p:sp>
        </p:grpSp>
        <p:grpSp>
          <p:nvGrpSpPr>
            <p:cNvPr id="25" name="Группа 35"/>
            <p:cNvGrpSpPr/>
            <p:nvPr/>
          </p:nvGrpSpPr>
          <p:grpSpPr>
            <a:xfrm>
              <a:off x="6981858" y="3648078"/>
              <a:ext cx="2008215" cy="949338"/>
              <a:chOff x="6945345" y="3319461"/>
              <a:chExt cx="2008215" cy="949338"/>
            </a:xfrm>
          </p:grpSpPr>
          <p:sp>
            <p:nvSpPr>
              <p:cNvPr id="34" name="Скругленный прямоугольник 33"/>
              <p:cNvSpPr/>
              <p:nvPr/>
            </p:nvSpPr>
            <p:spPr bwMode="auto">
              <a:xfrm>
                <a:off x="6945345" y="3319461"/>
                <a:ext cx="2008215" cy="949338"/>
              </a:xfrm>
              <a:prstGeom prst="roundRect">
                <a:avLst/>
              </a:prstGeom>
              <a:blipFill>
                <a:blip r:embed="rId3" cstate="print"/>
                <a:tile tx="0" ty="0" sx="100000" sy="100000" flip="none" algn="tl"/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981858" y="3392487"/>
                <a:ext cx="19717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/>
                  <a:t>Студентське КБ</a:t>
                </a:r>
                <a:endParaRPr lang="ru-RU" b="1" dirty="0"/>
              </a:p>
            </p:txBody>
          </p:sp>
        </p:grpSp>
        <p:pic>
          <p:nvPicPr>
            <p:cNvPr id="1027" name="Picture 3" descr="C:\Program Files (x86)\Microsoft Office\MEDIA\CAGCAT10\j0233018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05227" y="5564695"/>
              <a:ext cx="1204929" cy="1223501"/>
            </a:xfrm>
            <a:prstGeom prst="rect">
              <a:avLst/>
            </a:prstGeom>
            <a:noFill/>
          </p:spPr>
        </p:pic>
        <p:pic>
          <p:nvPicPr>
            <p:cNvPr id="1028" name="Picture 4" descr="C:\Program Files (x86)\Microsoft Office\MEDIA\CAGCAT10\j0233312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953" y="2881305"/>
              <a:ext cx="939708" cy="884548"/>
            </a:xfrm>
            <a:prstGeom prst="rect">
              <a:avLst/>
            </a:prstGeom>
            <a:noFill/>
          </p:spPr>
        </p:pic>
        <p:pic>
          <p:nvPicPr>
            <p:cNvPr id="1029" name="Picture 5" descr="C:\Program Files (x86)\Microsoft Office\MEDIA\CAGCAT10\j0234687.gif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12118" y="2869023"/>
              <a:ext cx="1241442" cy="77905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2"/>
          <p:cNvGrpSpPr/>
          <p:nvPr/>
        </p:nvGrpSpPr>
        <p:grpSpPr>
          <a:xfrm>
            <a:off x="263465" y="142830"/>
            <a:ext cx="8734483" cy="6513453"/>
            <a:chOff x="263465" y="142830"/>
            <a:chExt cx="8734483" cy="6513453"/>
          </a:xfrm>
        </p:grpSpPr>
        <p:sp>
          <p:nvSpPr>
            <p:cNvPr id="11" name="TextBox 10"/>
            <p:cNvSpPr txBox="1"/>
            <p:nvPr/>
          </p:nvSpPr>
          <p:spPr>
            <a:xfrm>
              <a:off x="263466" y="142830"/>
              <a:ext cx="8178912" cy="193899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6000" b="1" dirty="0" smtClean="0"/>
                <a:t>Результати роботи СКБ </a:t>
              </a:r>
              <a:endParaRPr lang="ru-RU" sz="6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3466" y="2479662"/>
              <a:ext cx="7850295" cy="769441"/>
            </a:xfrm>
            <a:prstGeom prst="rect">
              <a:avLst/>
            </a:prstGeom>
            <a:solidFill>
              <a:srgbClr val="66FF99"/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400" b="1" dirty="0" smtClean="0">
                  <a:solidFill>
                    <a:srgbClr val="FF0000"/>
                  </a:solidFill>
                </a:rPr>
                <a:t>10</a:t>
              </a:r>
              <a:r>
                <a:rPr lang="uk-UA" sz="4000" b="1" dirty="0" smtClean="0"/>
                <a:t> патентів на винаходи України</a:t>
              </a:r>
              <a:endParaRPr lang="ru-RU" sz="4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3465" y="4414851"/>
              <a:ext cx="7886809" cy="1323439"/>
            </a:xfrm>
            <a:prstGeom prst="rect">
              <a:avLst/>
            </a:prstGeom>
            <a:solidFill>
              <a:srgbClr val="66FF99"/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000" b="1" dirty="0" smtClean="0">
                  <a:solidFill>
                    <a:srgbClr val="FF0000"/>
                  </a:solidFill>
                </a:rPr>
                <a:t>15</a:t>
              </a:r>
              <a:r>
                <a:rPr lang="uk-UA" sz="4000" b="1" dirty="0" smtClean="0"/>
                <a:t> доповідей на студентських 	наукових конференціях</a:t>
              </a:r>
              <a:endParaRPr lang="ru-RU" sz="4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466" y="3465513"/>
              <a:ext cx="7850295" cy="707886"/>
            </a:xfrm>
            <a:prstGeom prst="rect">
              <a:avLst/>
            </a:prstGeom>
            <a:solidFill>
              <a:srgbClr val="66FF99"/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000" b="1" dirty="0" smtClean="0">
                  <a:solidFill>
                    <a:srgbClr val="FF0000"/>
                  </a:solidFill>
                </a:rPr>
                <a:t>6</a:t>
              </a:r>
              <a:r>
                <a:rPr lang="uk-UA" sz="4000" b="1" dirty="0" smtClean="0"/>
                <a:t> опублікованих наукових праць</a:t>
              </a:r>
              <a:endParaRPr lang="ru-RU" sz="4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3466" y="5948397"/>
              <a:ext cx="7886808" cy="707886"/>
            </a:xfrm>
            <a:prstGeom prst="rect">
              <a:avLst/>
            </a:prstGeom>
            <a:solidFill>
              <a:srgbClr val="66FF99"/>
            </a:solidFill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4000" b="1" dirty="0" smtClean="0"/>
                <a:t>Участь у </a:t>
              </a:r>
              <a:r>
                <a:rPr lang="en-US" sz="4000" b="1" dirty="0" smtClean="0">
                  <a:solidFill>
                    <a:srgbClr val="FF0000"/>
                  </a:solidFill>
                </a:rPr>
                <a:t>start-up</a:t>
              </a:r>
              <a:r>
                <a:rPr lang="en-US" sz="4000" b="1" dirty="0" smtClean="0"/>
                <a:t> </a:t>
              </a:r>
              <a:r>
                <a:rPr lang="uk-UA" sz="4000" b="1" dirty="0" smtClean="0"/>
                <a:t>конкурсах</a:t>
              </a:r>
              <a:endParaRPr lang="ru-RU" sz="4000" b="1" dirty="0"/>
            </a:p>
          </p:txBody>
        </p:sp>
        <p:sp>
          <p:nvSpPr>
            <p:cNvPr id="21" name="Выгнутая вправо стрелка 20"/>
            <p:cNvSpPr/>
            <p:nvPr/>
          </p:nvSpPr>
          <p:spPr>
            <a:xfrm>
              <a:off x="8442378" y="1055655"/>
              <a:ext cx="555570" cy="2081241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150274" y="2479662"/>
              <a:ext cx="219078" cy="4162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446031" y="325395"/>
            <a:ext cx="7667730" cy="6093426"/>
            <a:chOff x="446031" y="325395"/>
            <a:chExt cx="7667730" cy="6093426"/>
          </a:xfrm>
        </p:grpSpPr>
        <p:sp>
          <p:nvSpPr>
            <p:cNvPr id="13" name="Овал 12"/>
            <p:cNvSpPr/>
            <p:nvPr/>
          </p:nvSpPr>
          <p:spPr>
            <a:xfrm>
              <a:off x="3951279" y="544473"/>
              <a:ext cx="4162482" cy="54769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6031" y="2698740"/>
              <a:ext cx="2592422" cy="1015663"/>
            </a:xfrm>
            <a:prstGeom prst="rect">
              <a:avLst/>
            </a:prstGeom>
            <a:noFill/>
            <a:ln w="50800" cmpd="tri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 smtClean="0">
                  <a:solidFill>
                    <a:srgbClr val="FF0000"/>
                  </a:solidFill>
                </a:rPr>
                <a:t>STEM</a:t>
              </a:r>
              <a:endParaRPr lang="ru-RU" sz="6000" b="1" dirty="0">
                <a:solidFill>
                  <a:srgbClr val="FF0000"/>
                </a:solidFill>
              </a:endParaRPr>
            </a:p>
          </p:txBody>
        </p:sp>
        <p:sp useBgFill="1">
          <p:nvSpPr>
            <p:cNvPr id="7" name="TextBox 6"/>
            <p:cNvSpPr txBox="1"/>
            <p:nvPr/>
          </p:nvSpPr>
          <p:spPr>
            <a:xfrm>
              <a:off x="4571999" y="1347759"/>
              <a:ext cx="2884527" cy="830997"/>
            </a:xfrm>
            <a:prstGeom prst="rect">
              <a:avLst/>
            </a:prstGeom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solidFill>
                    <a:srgbClr val="FF0000"/>
                  </a:solidFill>
                </a:rPr>
                <a:t>S</a:t>
              </a:r>
              <a:r>
                <a:rPr lang="en-US" sz="4000" dirty="0" smtClean="0"/>
                <a:t>cience</a:t>
              </a:r>
              <a:endParaRPr lang="ru-RU" sz="4000" dirty="0"/>
            </a:p>
          </p:txBody>
        </p:sp>
        <p:sp useBgFill="1">
          <p:nvSpPr>
            <p:cNvPr id="9" name="TextBox 8"/>
            <p:cNvSpPr txBox="1"/>
            <p:nvPr/>
          </p:nvSpPr>
          <p:spPr>
            <a:xfrm>
              <a:off x="4572000" y="2333610"/>
              <a:ext cx="2921040" cy="830997"/>
            </a:xfrm>
            <a:prstGeom prst="rect">
              <a:avLst/>
            </a:prstGeom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solidFill>
                    <a:srgbClr val="FF0000"/>
                  </a:solidFill>
                </a:rPr>
                <a:t>T</a:t>
              </a:r>
              <a:r>
                <a:rPr lang="en-US" sz="4000" dirty="0" smtClean="0"/>
                <a:t>echnology</a:t>
              </a:r>
              <a:endParaRPr lang="ru-RU" sz="4000" dirty="0"/>
            </a:p>
          </p:txBody>
        </p:sp>
        <p:sp useBgFill="1">
          <p:nvSpPr>
            <p:cNvPr id="10" name="TextBox 9"/>
            <p:cNvSpPr txBox="1"/>
            <p:nvPr/>
          </p:nvSpPr>
          <p:spPr>
            <a:xfrm>
              <a:off x="4572000" y="3319461"/>
              <a:ext cx="2957553" cy="830997"/>
            </a:xfrm>
            <a:prstGeom prst="rect">
              <a:avLst/>
            </a:prstGeom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solidFill>
                    <a:srgbClr val="FF0000"/>
                  </a:solidFill>
                </a:rPr>
                <a:t>E</a:t>
              </a:r>
              <a:r>
                <a:rPr lang="en-US" sz="4000" dirty="0" smtClean="0"/>
                <a:t>ngineering</a:t>
              </a:r>
              <a:endParaRPr lang="ru-RU" sz="4000" dirty="0"/>
            </a:p>
          </p:txBody>
        </p:sp>
        <p:sp useBgFill="1">
          <p:nvSpPr>
            <p:cNvPr id="11" name="TextBox 10"/>
            <p:cNvSpPr txBox="1"/>
            <p:nvPr/>
          </p:nvSpPr>
          <p:spPr>
            <a:xfrm>
              <a:off x="4572000" y="4305312"/>
              <a:ext cx="2957553" cy="830997"/>
            </a:xfrm>
            <a:prstGeom prst="rect">
              <a:avLst/>
            </a:prstGeom>
            <a:ln w="38100" cmpd="thickThin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solidFill>
                    <a:srgbClr val="FF0000"/>
                  </a:solidFill>
                </a:rPr>
                <a:t>M</a:t>
              </a:r>
              <a:r>
                <a:rPr lang="en-US" sz="4000" dirty="0" smtClean="0"/>
                <a:t>athematics</a:t>
              </a:r>
              <a:endParaRPr lang="ru-RU" sz="4000" dirty="0"/>
            </a:p>
          </p:txBody>
        </p:sp>
        <p:sp>
          <p:nvSpPr>
            <p:cNvPr id="12" name="Выноска со стрелкой вправо 11"/>
            <p:cNvSpPr/>
            <p:nvPr/>
          </p:nvSpPr>
          <p:spPr>
            <a:xfrm>
              <a:off x="3074967" y="2954331"/>
              <a:ext cx="1497033" cy="549270"/>
            </a:xfrm>
            <a:prstGeom prst="rightArrowCallout">
              <a:avLst>
                <a:gd name="adj1" fmla="val 25000"/>
                <a:gd name="adj2" fmla="val 25000"/>
                <a:gd name="adj3" fmla="val 124885"/>
                <a:gd name="adj4" fmla="val 64977"/>
              </a:avLst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5474" name="Picture 2" descr="C:\Program Files (x86)\Microsoft Office\MEDIA\CAGCAT10\j0234687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5109" y="4597416"/>
              <a:ext cx="2848014" cy="1821405"/>
            </a:xfrm>
            <a:prstGeom prst="rect">
              <a:avLst/>
            </a:prstGeom>
            <a:noFill/>
          </p:spPr>
        </p:pic>
        <p:pic>
          <p:nvPicPr>
            <p:cNvPr id="105475" name="Picture 3" descr="C:\Program Files (x86)\Microsoft Office\MEDIA\CAGCAT10\j0195384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752" y="325395"/>
              <a:ext cx="1795882" cy="18333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72008" y="631713"/>
            <a:ext cx="9108504" cy="6037647"/>
            <a:chOff x="72008" y="631713"/>
            <a:chExt cx="9108504" cy="6037647"/>
          </a:xfrm>
        </p:grpSpPr>
        <p:sp>
          <p:nvSpPr>
            <p:cNvPr id="3" name="Скругленный прямоугольник 2"/>
            <p:cNvSpPr/>
            <p:nvPr/>
          </p:nvSpPr>
          <p:spPr bwMode="auto">
            <a:xfrm>
              <a:off x="72008" y="1340768"/>
              <a:ext cx="8964488" cy="53285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18" name="Rectangle 2"/>
            <p:cNvSpPr>
              <a:spLocks noChangeArrowheads="1"/>
            </p:cNvSpPr>
            <p:nvPr/>
          </p:nvSpPr>
          <p:spPr bwMode="auto">
            <a:xfrm>
              <a:off x="133410" y="631713"/>
              <a:ext cx="9047102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marL="457200" indent="-457200" algn="ctr">
                <a:tabLst>
                  <a:tab pos="676275" algn="l"/>
                </a:tabLst>
              </a:pPr>
              <a:r>
                <a:rPr lang="uk-UA" sz="4000" b="1" dirty="0"/>
                <a:t>Причини виникнення проблем:</a:t>
              </a:r>
            </a:p>
            <a:p>
              <a:pPr marL="457200" indent="-457200">
                <a:tabLst>
                  <a:tab pos="676275" algn="l"/>
                </a:tabLst>
              </a:pPr>
              <a:endParaRPr lang="en-US" sz="3200" b="1" dirty="0" smtClean="0"/>
            </a:p>
            <a:p>
              <a:pPr marL="457200" indent="-457200">
                <a:buAutoNum type="arabicPeriod"/>
                <a:tabLst>
                  <a:tab pos="676275" algn="l"/>
                </a:tabLst>
              </a:pPr>
              <a:r>
                <a:rPr lang="uk-UA" b="1" dirty="0" smtClean="0"/>
                <a:t>Рівень </a:t>
              </a:r>
              <a:r>
                <a:rPr lang="uk-UA" b="1" dirty="0"/>
                <a:t>фінансування </a:t>
              </a:r>
              <a:r>
                <a:rPr lang="uk-UA" b="1" dirty="0" smtClean="0"/>
                <a:t>НД і ДКР</a:t>
              </a:r>
              <a:endParaRPr lang="uk-UA" b="1" dirty="0"/>
            </a:p>
            <a:p>
              <a:pPr marL="457200" indent="-457200">
                <a:buAutoNum type="arabicPeriod"/>
                <a:tabLst>
                  <a:tab pos="676275" algn="l"/>
                </a:tabLst>
              </a:pPr>
              <a:r>
                <a:rPr lang="uk-UA" b="1" dirty="0" smtClean="0"/>
                <a:t>Визначення пріоритетних напрямків наукової діяльності лабораторій НДІ</a:t>
              </a:r>
              <a:endParaRPr lang="uk-UA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/>
                <a:t>3</a:t>
              </a:r>
              <a:r>
                <a:rPr lang="en-US" b="1" dirty="0" smtClean="0"/>
                <a:t>. </a:t>
              </a:r>
              <a:r>
                <a:rPr lang="uk-UA" b="1" dirty="0" smtClean="0"/>
                <a:t>   Ефективність використання наукового потенціалу співробітників університету</a:t>
              </a:r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/>
                <a:t>4.   Стан м</a:t>
              </a:r>
              <a:r>
                <a:rPr lang="uk-UA" b="1" dirty="0" smtClean="0">
                  <a:solidFill>
                    <a:srgbClr val="000000"/>
                  </a:solidFill>
                </a:rPr>
                <a:t>аркетингу і патентних досліджень, необхідних для ефективної комерціалізації наукових результатів у регіоні </a:t>
              </a:r>
            </a:p>
            <a:p>
              <a:pPr marL="457200" indent="-457200">
                <a:buAutoNum type="arabicPeriod" startAt="5"/>
                <a:tabLst>
                  <a:tab pos="676275" algn="l"/>
                </a:tabLst>
              </a:pPr>
              <a:r>
                <a:rPr lang="uk-UA" b="1" dirty="0" smtClean="0">
                  <a:solidFill>
                    <a:srgbClr val="FF0000"/>
                  </a:solidFill>
                </a:rPr>
                <a:t>Частка наукових досліджень і розробок, що упроваджені на підприємствах, установах та організаціях</a:t>
              </a:r>
            </a:p>
            <a:p>
              <a:pPr marL="457200" indent="-457200">
                <a:buAutoNum type="arabicPeriod" startAt="5"/>
                <a:tabLst>
                  <a:tab pos="676275" algn="l"/>
                </a:tabLst>
              </a:pPr>
              <a:r>
                <a:rPr lang="uk-UA" b="1" dirty="0" smtClean="0"/>
                <a:t>Рівень співпраці  ТДАТУ з вітчизняними та закордонними науковими установами і навчальними закладами</a:t>
              </a:r>
              <a:endParaRPr lang="uk-UA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/>
                <a:t>7.   Система мотивації залучення студентської  молоді до наукової  діяльності </a:t>
              </a:r>
              <a:endParaRPr lang="uk-UA" b="1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259632" y="15263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err="1" smtClean="0">
                <a:solidFill>
                  <a:srgbClr val="C00000"/>
                </a:solidFill>
              </a:rPr>
              <a:t>“Наука</a:t>
            </a:r>
            <a:r>
              <a:rPr lang="uk-UA" sz="3600" b="1" dirty="0" smtClean="0">
                <a:solidFill>
                  <a:srgbClr val="C00000"/>
                </a:solidFill>
              </a:rPr>
              <a:t> в ТДАТУ” на 2021-2025 рр.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692275" y="3035300"/>
            <a:ext cx="60118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6000" b="1"/>
              <a:t>Дякую за увагу!</a:t>
            </a:r>
            <a:endParaRPr lang="ru-RU" sz="6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4388" y="929538"/>
            <a:ext cx="9047102" cy="5487794"/>
            <a:chOff x="44388" y="929538"/>
            <a:chExt cx="9047102" cy="5487794"/>
          </a:xfrm>
        </p:grpSpPr>
        <p:sp>
          <p:nvSpPr>
            <p:cNvPr id="3" name="Скругленный прямоугольник 2"/>
            <p:cNvSpPr/>
            <p:nvPr/>
          </p:nvSpPr>
          <p:spPr bwMode="auto">
            <a:xfrm>
              <a:off x="72008" y="1772816"/>
              <a:ext cx="8964488" cy="4644516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18" name="Rectangle 2"/>
            <p:cNvSpPr>
              <a:spLocks noChangeArrowheads="1"/>
            </p:cNvSpPr>
            <p:nvPr/>
          </p:nvSpPr>
          <p:spPr bwMode="auto">
            <a:xfrm>
              <a:off x="44388" y="929538"/>
              <a:ext cx="9047102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marL="457200" indent="-457200" algn="ctr">
                <a:tabLst>
                  <a:tab pos="676275" algn="l"/>
                </a:tabLst>
              </a:pPr>
              <a:r>
                <a:rPr lang="uk-UA" sz="4000" b="1" dirty="0"/>
                <a:t>Причини виникнення проблем:</a:t>
              </a:r>
            </a:p>
            <a:p>
              <a:pPr marL="457200" indent="-457200">
                <a:tabLst>
                  <a:tab pos="676275" algn="l"/>
                </a:tabLst>
              </a:pPr>
              <a:endParaRPr lang="en-US" sz="3200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r>
                <a:rPr lang="en-US" b="1" dirty="0" smtClean="0"/>
                <a:t>. </a:t>
              </a:r>
              <a:r>
                <a:rPr lang="uk-UA" b="1" dirty="0" smtClean="0"/>
                <a:t>Рівень </a:t>
              </a:r>
              <a:r>
                <a:rPr lang="uk-UA" b="1" dirty="0"/>
                <a:t>фінансування НДР</a:t>
              </a:r>
            </a:p>
            <a:p>
              <a:pPr marL="457200" indent="-457200">
                <a:tabLst>
                  <a:tab pos="676275" algn="l"/>
                </a:tabLst>
              </a:pPr>
              <a:endParaRPr lang="ru-RU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en-US" b="1" dirty="0">
                  <a:solidFill>
                    <a:srgbClr val="FF0000"/>
                  </a:solidFill>
                </a:rPr>
                <a:t>2</a:t>
              </a:r>
              <a:r>
                <a:rPr lang="en-US" b="1" dirty="0"/>
                <a:t>. </a:t>
              </a:r>
              <a:r>
                <a:rPr lang="uk-UA" b="1" dirty="0" smtClean="0"/>
                <a:t>Пріоритетність напрямків наукової роботи</a:t>
              </a:r>
              <a:endParaRPr lang="uk-UA" b="1" dirty="0"/>
            </a:p>
            <a:p>
              <a:pPr marL="457200" indent="-457200">
                <a:tabLst>
                  <a:tab pos="676275" algn="l"/>
                </a:tabLst>
              </a:pPr>
              <a:endParaRPr lang="ru-RU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en-US" b="1" dirty="0">
                  <a:solidFill>
                    <a:srgbClr val="FF0000"/>
                  </a:solidFill>
                </a:rPr>
                <a:t>3</a:t>
              </a:r>
              <a:r>
                <a:rPr lang="en-US" b="1" dirty="0"/>
                <a:t>. </a:t>
              </a:r>
              <a:r>
                <a:rPr lang="uk-UA" b="1" dirty="0" smtClean="0"/>
                <a:t>Використання наукового потенціалу співробітників ТДАТУ</a:t>
              </a:r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/>
                <a:t> </a:t>
              </a:r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>
                  <a:solidFill>
                    <a:srgbClr val="FF0000"/>
                  </a:solidFill>
                </a:rPr>
                <a:t>4</a:t>
              </a:r>
              <a:r>
                <a:rPr lang="uk-UA" b="1" dirty="0" smtClean="0"/>
                <a:t>. </a:t>
              </a:r>
              <a:r>
                <a:rPr lang="en-US" b="1" dirty="0" smtClean="0"/>
                <a:t> </a:t>
              </a:r>
              <a:r>
                <a:rPr lang="uk-UA" b="1" dirty="0" smtClean="0"/>
                <a:t>Маркетинг наукових розробок</a:t>
              </a:r>
              <a:endParaRPr lang="uk-UA" b="1" dirty="0"/>
            </a:p>
            <a:p>
              <a:pPr marL="457200" indent="-457200">
                <a:tabLst>
                  <a:tab pos="676275" algn="l"/>
                </a:tabLst>
              </a:pPr>
              <a:endParaRPr lang="ru-RU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 smtClean="0">
                  <a:solidFill>
                    <a:srgbClr val="FF0000"/>
                  </a:solidFill>
                </a:rPr>
                <a:t>5</a:t>
              </a:r>
              <a:r>
                <a:rPr lang="en-US" b="1" dirty="0" smtClean="0"/>
                <a:t>.  </a:t>
              </a:r>
              <a:r>
                <a:rPr lang="uk-UA" b="1" dirty="0" smtClean="0"/>
                <a:t>Стан співпраці з вітчизняними та закордонними установами</a:t>
              </a:r>
              <a:endParaRPr lang="uk-UA" b="1" dirty="0"/>
            </a:p>
            <a:p>
              <a:pPr marL="457200" indent="-457200">
                <a:tabLst>
                  <a:tab pos="676275" algn="l"/>
                </a:tabLst>
              </a:pPr>
              <a:endParaRPr lang="ru-RU" b="1" dirty="0"/>
            </a:p>
            <a:p>
              <a:pPr marL="457200" indent="-457200">
                <a:tabLst>
                  <a:tab pos="676275" algn="l"/>
                </a:tabLst>
              </a:pPr>
              <a:r>
                <a:rPr lang="uk-UA" b="1" dirty="0">
                  <a:solidFill>
                    <a:srgbClr val="FF0000"/>
                  </a:solidFill>
                </a:rPr>
                <a:t>6</a:t>
              </a:r>
              <a:r>
                <a:rPr lang="uk-UA" b="1" dirty="0" smtClean="0"/>
                <a:t>. Залучення студентів до наукової роботи </a:t>
              </a:r>
              <a:endParaRPr lang="uk-UA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5756" y="179343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Рівень фінансування НДР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7522" y="996320"/>
          <a:ext cx="8604958" cy="2072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12271"/>
                <a:gridCol w="1440160"/>
                <a:gridCol w="1188132"/>
                <a:gridCol w="1332148"/>
                <a:gridCol w="1116124"/>
                <a:gridCol w="111612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+mj-lt"/>
                        </a:rPr>
                        <a:t>2016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+mj-lt"/>
                        </a:rPr>
                        <a:t>2017</a:t>
                      </a:r>
                      <a:endParaRPr lang="ru-RU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+mj-lt"/>
                        </a:rPr>
                        <a:t>2018</a:t>
                      </a:r>
                      <a:endParaRPr lang="ru-RU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+mj-lt"/>
                        </a:rPr>
                        <a:t>2019</a:t>
                      </a:r>
                      <a:endParaRPr lang="ru-RU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+mj-lt"/>
                        </a:rPr>
                        <a:t>2020</a:t>
                      </a:r>
                      <a:endParaRPr lang="ru-RU" sz="28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noProof="0" smtClean="0">
                          <a:latin typeface="+mj-lt"/>
                        </a:rPr>
                        <a:t>Держбюджет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200,8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317,8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dirty="0" smtClean="0">
                          <a:latin typeface="+mj-lt"/>
                        </a:rPr>
                        <a:t>0</a:t>
                      </a:r>
                      <a:endParaRPr lang="uk-UA" sz="28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200,0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202,6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noProof="0" smtClean="0">
                          <a:latin typeface="+mj-lt"/>
                        </a:rPr>
                        <a:t>Госпдоговори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555,2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773,2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516,8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381,3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715,8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noProof="0" smtClean="0">
                          <a:latin typeface="+mj-lt"/>
                        </a:rPr>
                        <a:t>Всього: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756,0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1091,0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516,8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smtClean="0">
                          <a:latin typeface="+mj-lt"/>
                        </a:rPr>
                        <a:t>581,3</a:t>
                      </a:r>
                      <a:endParaRPr lang="uk-UA" sz="2800" b="1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800" b="1" noProof="0" dirty="0" smtClean="0">
                          <a:latin typeface="+mj-lt"/>
                        </a:rPr>
                        <a:t>918,4</a:t>
                      </a:r>
                      <a:endParaRPr lang="uk-UA" sz="2800" b="1" noProof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755576" y="3212976"/>
            <a:ext cx="7560840" cy="3351277"/>
            <a:chOff x="755576" y="3212976"/>
            <a:chExt cx="7560840" cy="3351277"/>
          </a:xfrm>
        </p:grpSpPr>
        <p:pic>
          <p:nvPicPr>
            <p:cNvPr id="1026" name="Picture 2" descr="D:\MyRis\XTZ\ХТЗ_17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3320988"/>
              <a:ext cx="3774985" cy="2232248"/>
            </a:xfrm>
            <a:prstGeom prst="rect">
              <a:avLst/>
            </a:prstGeom>
            <a:noFill/>
          </p:spPr>
        </p:pic>
        <p:pic>
          <p:nvPicPr>
            <p:cNvPr id="1027" name="Picture 3" descr="D:\MyRis\XTZ\ХТЗ-16131_0.jpg"/>
            <p:cNvPicPr>
              <a:picLocks noChangeAspect="1" noChangeArrowheads="1"/>
            </p:cNvPicPr>
            <p:nvPr/>
          </p:nvPicPr>
          <p:blipFill>
            <a:blip r:embed="rId4" cstate="print"/>
            <a:srcRect l="10264" t="13107" r="16576" b="9790"/>
            <a:stretch>
              <a:fillRect/>
            </a:stretch>
          </p:blipFill>
          <p:spPr bwMode="auto">
            <a:xfrm>
              <a:off x="5076056" y="3212976"/>
              <a:ext cx="3204356" cy="2371728"/>
            </a:xfrm>
            <a:prstGeom prst="rect">
              <a:avLst/>
            </a:prstGeom>
            <a:noFill/>
          </p:spPr>
        </p:pic>
        <p:grpSp>
          <p:nvGrpSpPr>
            <p:cNvPr id="8" name="Группа 7"/>
            <p:cNvGrpSpPr/>
            <p:nvPr/>
          </p:nvGrpSpPr>
          <p:grpSpPr>
            <a:xfrm>
              <a:off x="863588" y="5733256"/>
              <a:ext cx="7452828" cy="830997"/>
              <a:chOff x="683568" y="5841268"/>
              <a:chExt cx="7452828" cy="830997"/>
            </a:xfrm>
          </p:grpSpPr>
          <p:sp>
            <p:nvSpPr>
              <p:cNvPr id="7" name="Скругленный прямоугольник 6"/>
              <p:cNvSpPr/>
              <p:nvPr/>
            </p:nvSpPr>
            <p:spPr bwMode="auto">
              <a:xfrm>
                <a:off x="683568" y="5877272"/>
                <a:ext cx="7452828" cy="756084"/>
              </a:xfrm>
              <a:prstGeom prst="round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55576" y="5841268"/>
                <a:ext cx="73448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/>
                  <a:t>2 трактори ХТЗ, передані ТДАТУ на випробування </a:t>
                </a:r>
              </a:p>
              <a:p>
                <a:pPr algn="ctr"/>
                <a:r>
                  <a:rPr lang="uk-UA" b="1" dirty="0" smtClean="0"/>
                  <a:t>до повного амортизаційного зносу</a:t>
                </a:r>
                <a:endParaRPr lang="uk-UA" b="1" dirty="0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вал 9"/>
          <p:cNvSpPr>
            <a:spLocks noChangeArrowheads="1"/>
          </p:cNvSpPr>
          <p:nvPr/>
        </p:nvSpPr>
        <p:spPr bwMode="auto">
          <a:xfrm>
            <a:off x="5229225" y="5692775"/>
            <a:ext cx="2190750" cy="10556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9" name="Овал 8"/>
          <p:cNvSpPr>
            <a:spLocks noChangeArrowheads="1"/>
          </p:cNvSpPr>
          <p:nvPr/>
        </p:nvSpPr>
        <p:spPr bwMode="auto">
          <a:xfrm>
            <a:off x="701675" y="5692775"/>
            <a:ext cx="2994025" cy="11318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993775" y="5797550"/>
            <a:ext cx="233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Культиватор КРНВ-8,4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3330575" y="139700"/>
            <a:ext cx="1862138" cy="769938"/>
            <a:chOff x="3257532" y="909603"/>
            <a:chExt cx="1862163" cy="769441"/>
          </a:xfrm>
        </p:grpSpPr>
        <p:sp>
          <p:nvSpPr>
            <p:cNvPr id="4105" name="Скругленный прямоугольник 5"/>
            <p:cNvSpPr>
              <a:spLocks noChangeArrowheads="1"/>
            </p:cNvSpPr>
            <p:nvPr/>
          </p:nvSpPr>
          <p:spPr bwMode="auto">
            <a:xfrm>
              <a:off x="3257532" y="985297"/>
              <a:ext cx="1862163" cy="620721"/>
            </a:xfrm>
            <a:prstGeom prst="roundRect">
              <a:avLst>
                <a:gd name="adj" fmla="val 16667"/>
              </a:avLst>
            </a:prstGeom>
            <a:solidFill>
              <a:srgbClr val="66FF9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106" name="TextBox 4"/>
            <p:cNvSpPr txBox="1">
              <a:spLocks noChangeArrowheads="1"/>
            </p:cNvSpPr>
            <p:nvPr/>
          </p:nvSpPr>
          <p:spPr bwMode="auto">
            <a:xfrm>
              <a:off x="3257532" y="909603"/>
              <a:ext cx="1862163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400" b="1"/>
                <a:t>Elvorti</a:t>
              </a:r>
              <a:endParaRPr lang="ru-RU" sz="4400" b="1"/>
            </a:p>
          </p:txBody>
        </p:sp>
      </p:grp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884238" y="982663"/>
            <a:ext cx="7010400" cy="954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/>
              <a:t>12- рядковий комплекс для міжрядь 70 см</a:t>
            </a:r>
          </a:p>
          <a:p>
            <a:pPr algn="ctr"/>
            <a:r>
              <a:rPr lang="uk-UA" sz="2800" b="1"/>
              <a:t>Ширина захвату – 8,4 м</a:t>
            </a:r>
            <a:endParaRPr lang="ru-RU" sz="2800" b="1"/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5594350" y="5692775"/>
            <a:ext cx="1752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/>
              <a:t>Сівалка </a:t>
            </a:r>
            <a:r>
              <a:rPr lang="en-US" sz="2800" b="1"/>
              <a:t>Leda-12</a:t>
            </a:r>
            <a:endParaRPr lang="ru-RU" sz="2800" b="1"/>
          </a:p>
        </p:txBody>
      </p:sp>
      <p:pic>
        <p:nvPicPr>
          <p:cNvPr id="4104" name="Picture 8" descr="E:\Мои рисунки\СУПН_СЗ\ХТЗ_СУПН_12\Комплек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575" y="2041525"/>
            <a:ext cx="7086600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3732213" y="106363"/>
            <a:ext cx="1971675" cy="769937"/>
            <a:chOff x="3732213" y="106363"/>
            <a:chExt cx="1971675" cy="769937"/>
          </a:xfrm>
        </p:grpSpPr>
        <p:sp>
          <p:nvSpPr>
            <p:cNvPr id="14338" name="Скругленный прямоугольник 3"/>
            <p:cNvSpPr>
              <a:spLocks noChangeArrowheads="1"/>
            </p:cNvSpPr>
            <p:nvPr/>
          </p:nvSpPr>
          <p:spPr bwMode="auto">
            <a:xfrm>
              <a:off x="3732213" y="215900"/>
              <a:ext cx="1898650" cy="584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39" name="TextBox 7"/>
            <p:cNvSpPr txBox="1">
              <a:spLocks noChangeArrowheads="1"/>
            </p:cNvSpPr>
            <p:nvPr/>
          </p:nvSpPr>
          <p:spPr bwMode="auto">
            <a:xfrm>
              <a:off x="3768725" y="106363"/>
              <a:ext cx="1935163" cy="769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uk-UA" sz="4400" b="1" dirty="0"/>
                <a:t>УПЕК</a:t>
              </a:r>
              <a:endParaRPr lang="ru-RU" sz="4400" b="1" dirty="0"/>
            </a:p>
          </p:txBody>
        </p:sp>
      </p:grpSp>
      <p:pic>
        <p:nvPicPr>
          <p:cNvPr id="14340" name="Picture 2" descr="E:\Мои рисунки\УПЕК\Червонец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066800" y="982663"/>
            <a:ext cx="7188200" cy="55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8"/>
          <p:cNvSpPr>
            <a:spLocks noChangeArrowheads="1"/>
          </p:cNvSpPr>
          <p:nvPr/>
        </p:nvSpPr>
        <p:spPr bwMode="auto">
          <a:xfrm>
            <a:off x="2381250" y="215900"/>
            <a:ext cx="4308475" cy="6207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2527300" y="69850"/>
            <a:ext cx="39798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/>
              <a:t>Оріхівсільмаш</a:t>
            </a:r>
            <a:endParaRPr lang="ru-RU" sz="4400" b="1"/>
          </a:p>
        </p:txBody>
      </p:sp>
      <p:pic>
        <p:nvPicPr>
          <p:cNvPr id="11268" name="Picture 2" descr="E:\MyDoc\НИИ\Договорa\Оріхів_СМ\МТА\Изображение 234.jpg"/>
          <p:cNvPicPr>
            <a:picLocks noChangeAspect="1" noChangeArrowheads="1"/>
          </p:cNvPicPr>
          <p:nvPr/>
        </p:nvPicPr>
        <p:blipFill>
          <a:blip r:embed="rId3" cstate="print"/>
          <a:srcRect t="5460"/>
          <a:stretch>
            <a:fillRect/>
          </a:stretch>
        </p:blipFill>
        <p:spPr bwMode="auto">
          <a:xfrm>
            <a:off x="117475" y="873125"/>
            <a:ext cx="87503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12"/>
          <p:cNvSpPr txBox="1">
            <a:spLocks noChangeArrowheads="1"/>
          </p:cNvSpPr>
          <p:nvPr/>
        </p:nvSpPr>
        <p:spPr bwMode="auto">
          <a:xfrm>
            <a:off x="117475" y="5245100"/>
            <a:ext cx="5367350" cy="13239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МТЗ-892+БР-6</a:t>
            </a:r>
          </a:p>
          <a:p>
            <a:pPr algn="ctr"/>
            <a:r>
              <a:rPr lang="uk-UA" b="1" dirty="0">
                <a:solidFill>
                  <a:srgbClr val="FF0000"/>
                </a:solidFill>
              </a:rPr>
              <a:t>Продуктивність роботи – </a:t>
            </a:r>
            <a:r>
              <a:rPr lang="uk-UA" sz="2400" b="1" dirty="0">
                <a:solidFill>
                  <a:srgbClr val="FF0000"/>
                </a:solidFill>
              </a:rPr>
              <a:t>8,91</a:t>
            </a:r>
            <a:r>
              <a:rPr lang="uk-UA" b="1" dirty="0">
                <a:solidFill>
                  <a:srgbClr val="FF0000"/>
                </a:solidFill>
              </a:rPr>
              <a:t> га/год</a:t>
            </a:r>
          </a:p>
          <a:p>
            <a:pPr algn="ctr"/>
            <a:r>
              <a:rPr lang="uk-UA" b="1" dirty="0">
                <a:solidFill>
                  <a:srgbClr val="FF0000"/>
                </a:solidFill>
              </a:rPr>
              <a:t>Питомі витрати пального – </a:t>
            </a:r>
            <a:r>
              <a:rPr lang="uk-UA" sz="2400" b="1" dirty="0">
                <a:solidFill>
                  <a:srgbClr val="FF0000"/>
                </a:solidFill>
              </a:rPr>
              <a:t>1,1</a:t>
            </a:r>
            <a:r>
              <a:rPr lang="uk-UA" b="1" dirty="0">
                <a:solidFill>
                  <a:srgbClr val="FF0000"/>
                </a:solidFill>
              </a:rPr>
              <a:t> л/га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 bwMode="auto">
          <a:xfrm>
            <a:off x="555570" y="1092168"/>
            <a:ext cx="8178912" cy="2008215"/>
          </a:xfrm>
          <a:prstGeom prst="round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5570" y="1128681"/>
            <a:ext cx="82154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Орієнтація напрямків наукової діяльності НДІ університету на виконання програм розвитку Запорізької області </a:t>
            </a:r>
          </a:p>
          <a:p>
            <a:pPr algn="ctr"/>
            <a:r>
              <a:rPr lang="uk-UA" sz="3200" b="1" dirty="0" smtClean="0"/>
              <a:t>і м. Мелітополя</a:t>
            </a:r>
            <a:endParaRPr lang="ru-RU" sz="32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 t="50538"/>
          <a:stretch>
            <a:fillRect/>
          </a:stretch>
        </p:blipFill>
        <p:spPr bwMode="auto">
          <a:xfrm>
            <a:off x="226952" y="3284984"/>
            <a:ext cx="8726607" cy="321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27684" y="179343"/>
            <a:ext cx="6444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Пріоритетність напрямків НР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27684" y="179343"/>
            <a:ext cx="6444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Науковий потенціал ТДАТУ</a:t>
            </a:r>
            <a:endParaRPr lang="ru-RU" sz="3600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51520" y="1124744"/>
            <a:ext cx="8676964" cy="4176464"/>
            <a:chOff x="251520" y="1412776"/>
            <a:chExt cx="8676964" cy="4176464"/>
          </a:xfrm>
        </p:grpSpPr>
        <p:sp>
          <p:nvSpPr>
            <p:cNvPr id="4" name="Скругленный прямоугольник 3"/>
            <p:cNvSpPr/>
            <p:nvPr/>
          </p:nvSpPr>
          <p:spPr bwMode="auto">
            <a:xfrm>
              <a:off x="251520" y="1412776"/>
              <a:ext cx="8676964" cy="417646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23528" y="1520788"/>
              <a:ext cx="8604956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b="1" dirty="0" smtClean="0">
                  <a:solidFill>
                    <a:srgbClr val="FF0000"/>
                  </a:solidFill>
                </a:rPr>
                <a:t>1</a:t>
              </a:r>
              <a:r>
                <a:rPr lang="uk-UA" sz="3200" b="1" dirty="0" smtClean="0"/>
                <a:t>. Наукове навантаження 1 НПП– 400 годин</a:t>
              </a:r>
            </a:p>
            <a:p>
              <a:pPr>
                <a:tabLst>
                  <a:tab pos="450000" algn="l"/>
                </a:tabLst>
              </a:pPr>
              <a:r>
                <a:rPr lang="uk-UA" sz="3200" b="1" dirty="0" smtClean="0">
                  <a:solidFill>
                    <a:srgbClr val="FF0000"/>
                  </a:solidFill>
                </a:rPr>
                <a:t>2</a:t>
              </a:r>
              <a:r>
                <a:rPr lang="uk-UA" sz="3200" b="1" dirty="0" smtClean="0"/>
                <a:t>. </a:t>
              </a:r>
              <a:r>
                <a:rPr lang="uk-UA" sz="3200" b="1" dirty="0" smtClean="0">
                  <a:solidFill>
                    <a:srgbClr val="FF0000"/>
                  </a:solidFill>
                </a:rPr>
                <a:t>Створення груп із науковим 	навантаженням 1 НПП до 1000 годин</a:t>
              </a:r>
            </a:p>
            <a:p>
              <a:pPr>
                <a:tabLst>
                  <a:tab pos="450000" algn="l"/>
                </a:tabLst>
              </a:pPr>
              <a:r>
                <a:rPr lang="uk-UA" sz="3200" b="1" dirty="0" smtClean="0">
                  <a:solidFill>
                    <a:srgbClr val="FF0000"/>
                  </a:solidFill>
                </a:rPr>
                <a:t>3</a:t>
              </a:r>
              <a:r>
                <a:rPr lang="uk-UA" sz="3200" b="1" dirty="0" smtClean="0"/>
                <a:t>. Залучення до наукової роботи НПП кафедр 	загальнотеоретичної підготовки  </a:t>
              </a:r>
            </a:p>
            <a:p>
              <a:r>
                <a:rPr lang="uk-UA" sz="3200" b="1" dirty="0" smtClean="0"/>
                <a:t>    (</a:t>
              </a:r>
              <a:r>
                <a:rPr lang="uk-UA" sz="3200" b="1" i="1" dirty="0" smtClean="0"/>
                <a:t>математика, фізика тощо</a:t>
              </a:r>
              <a:r>
                <a:rPr lang="uk-UA" sz="3200" b="1" dirty="0" smtClean="0"/>
                <a:t>)</a:t>
              </a:r>
            </a:p>
            <a:p>
              <a:pPr>
                <a:tabLst>
                  <a:tab pos="450000" algn="l"/>
                </a:tabLst>
              </a:pPr>
              <a:r>
                <a:rPr lang="uk-UA" sz="3200" b="1" dirty="0" smtClean="0">
                  <a:solidFill>
                    <a:srgbClr val="FF0000"/>
                  </a:solidFill>
                </a:rPr>
                <a:t>4</a:t>
              </a:r>
              <a:r>
                <a:rPr lang="uk-UA" sz="3200" b="1" dirty="0" smtClean="0"/>
                <a:t>. Заохочення упровадження наукових 	розробок у навчальний процес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295636" y="5373216"/>
            <a:ext cx="6807155" cy="1484784"/>
            <a:chOff x="1295636" y="5373216"/>
            <a:chExt cx="6807155" cy="1484784"/>
          </a:xfrm>
        </p:grpSpPr>
        <p:pic>
          <p:nvPicPr>
            <p:cNvPr id="1027" name="Picture 3" descr="C:\Program Files (x86)\Microsoft Office\MEDIA\CAGCAT10\j0233018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636" y="5404233"/>
              <a:ext cx="1431117" cy="1453767"/>
            </a:xfrm>
            <a:prstGeom prst="rect">
              <a:avLst/>
            </a:prstGeom>
            <a:noFill/>
          </p:spPr>
        </p:pic>
        <p:pic>
          <p:nvPicPr>
            <p:cNvPr id="1028" name="Picture 4" descr="C:\Program Files (x86)\Microsoft Office\MEDIA\CAGCAT10\j0233312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60232" y="5373216"/>
              <a:ext cx="1442559" cy="1469985"/>
            </a:xfrm>
            <a:prstGeom prst="rect">
              <a:avLst/>
            </a:prstGeom>
            <a:noFill/>
          </p:spPr>
        </p:pic>
        <p:pic>
          <p:nvPicPr>
            <p:cNvPr id="1030" name="Picture 6" descr="C:\Program Files (x86)\Microsoft Office\MEDIA\CAGCAT10\j0301252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43908" y="5373216"/>
              <a:ext cx="1651264" cy="14127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ждународный">
  <a:themeElements>
    <a:clrScheme name="Международный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Международный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Международный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ждународный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ждународный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ждународный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3133</TotalTime>
  <Words>619</Words>
  <Application>Microsoft Office PowerPoint</Application>
  <PresentationFormat>Экран (4:3)</PresentationFormat>
  <Paragraphs>196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Международный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imesh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main</dc:creator>
  <cp:lastModifiedBy>admin</cp:lastModifiedBy>
  <cp:revision>273</cp:revision>
  <dcterms:created xsi:type="dcterms:W3CDTF">2003-04-06T10:46:13Z</dcterms:created>
  <dcterms:modified xsi:type="dcterms:W3CDTF">2020-12-22T10:12:08Z</dcterms:modified>
</cp:coreProperties>
</file>