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97" r:id="rId3"/>
    <p:sldId id="299" r:id="rId4"/>
    <p:sldId id="298" r:id="rId5"/>
    <p:sldId id="296" r:id="rId6"/>
    <p:sldId id="305" r:id="rId7"/>
    <p:sldId id="303" r:id="rId8"/>
    <p:sldId id="304" r:id="rId9"/>
    <p:sldId id="302" r:id="rId10"/>
    <p:sldId id="301" r:id="rId11"/>
    <p:sldId id="300" r:id="rId12"/>
    <p:sldId id="307" r:id="rId13"/>
    <p:sldId id="309" r:id="rId14"/>
    <p:sldId id="310" r:id="rId15"/>
    <p:sldId id="308" r:id="rId16"/>
    <p:sldId id="295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94" autoAdjust="0"/>
    <p:restoredTop sz="94667" autoAdjust="0"/>
  </p:normalViewPr>
  <p:slideViewPr>
    <p:cSldViewPr>
      <p:cViewPr varScale="1">
        <p:scale>
          <a:sx n="68" d="100"/>
          <a:sy n="68" d="100"/>
        </p:scale>
        <p:origin x="145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>
            <a:extLst>
              <a:ext uri="{FF2B5EF4-FFF2-40B4-BE49-F238E27FC236}">
                <a16:creationId xmlns:a16="http://schemas.microsoft.com/office/drawing/2014/main" id="{F51D709D-8B31-42E2-8A7F-53A069AF3120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13315" name="Rectangle 3">
              <a:extLst>
                <a:ext uri="{FF2B5EF4-FFF2-40B4-BE49-F238E27FC236}">
                  <a16:creationId xmlns:a16="http://schemas.microsoft.com/office/drawing/2014/main" id="{EEA56153-2813-4A8B-B02E-35D49FFF2A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 altLang="ru-RU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13316" name="Group 4">
              <a:extLst>
                <a:ext uri="{FF2B5EF4-FFF2-40B4-BE49-F238E27FC236}">
                  <a16:creationId xmlns:a16="http://schemas.microsoft.com/office/drawing/2014/main" id="{CF5C4FE4-3B96-48AE-8B19-ED9B2429171E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3317" name="Rectangle 5">
                <a:extLst>
                  <a:ext uri="{FF2B5EF4-FFF2-40B4-BE49-F238E27FC236}">
                    <a16:creationId xmlns:a16="http://schemas.microsoft.com/office/drawing/2014/main" id="{6F8B1A05-AE87-4D59-B2B2-A79C5B1028FF}"/>
                  </a:ext>
                </a:extLst>
              </p:cNvPr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318" name="Rectangle 6">
                <a:extLst>
                  <a:ext uri="{FF2B5EF4-FFF2-40B4-BE49-F238E27FC236}">
                    <a16:creationId xmlns:a16="http://schemas.microsoft.com/office/drawing/2014/main" id="{4888E7D0-5948-4152-B85E-31396BABC2A7}"/>
                  </a:ext>
                </a:extLst>
              </p:cNvPr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319" name="Line 7">
                <a:extLst>
                  <a:ext uri="{FF2B5EF4-FFF2-40B4-BE49-F238E27FC236}">
                    <a16:creationId xmlns:a16="http://schemas.microsoft.com/office/drawing/2014/main" id="{453279F6-B344-4818-97AD-7516606A811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3320" name="Group 8">
              <a:extLst>
                <a:ext uri="{FF2B5EF4-FFF2-40B4-BE49-F238E27FC236}">
                  <a16:creationId xmlns:a16="http://schemas.microsoft.com/office/drawing/2014/main" id="{A8477158-F9F4-49F6-9563-B32419AFA864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13321" name="Rectangle 9">
                <a:extLst>
                  <a:ext uri="{FF2B5EF4-FFF2-40B4-BE49-F238E27FC236}">
                    <a16:creationId xmlns:a16="http://schemas.microsoft.com/office/drawing/2014/main" id="{D0FE10F8-520F-4C8E-B063-C9EDA4AD1C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322" name="Line 10">
                <a:extLst>
                  <a:ext uri="{FF2B5EF4-FFF2-40B4-BE49-F238E27FC236}">
                    <a16:creationId xmlns:a16="http://schemas.microsoft.com/office/drawing/2014/main" id="{EF6AE343-40BB-4690-8932-083B5E2314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3323" name="Rectangle 11">
            <a:extLst>
              <a:ext uri="{FF2B5EF4-FFF2-40B4-BE49-F238E27FC236}">
                <a16:creationId xmlns:a16="http://schemas.microsoft.com/office/drawing/2014/main" id="{27DD5BA8-B3D7-4970-A21B-DD9500F593C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ru-RU" altLang="ru-RU" noProof="0"/>
              <a:t>Образец заголовка</a:t>
            </a:r>
          </a:p>
        </p:txBody>
      </p:sp>
      <p:sp>
        <p:nvSpPr>
          <p:cNvPr id="13324" name="Rectangle 12">
            <a:extLst>
              <a:ext uri="{FF2B5EF4-FFF2-40B4-BE49-F238E27FC236}">
                <a16:creationId xmlns:a16="http://schemas.microsoft.com/office/drawing/2014/main" id="{3ED7D087-BFD2-4035-A6BF-7F52E5C5902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/>
              <a:t>Образец подзаголовка</a:t>
            </a:r>
          </a:p>
        </p:txBody>
      </p:sp>
      <p:sp>
        <p:nvSpPr>
          <p:cNvPr id="13325" name="Rectangle 13">
            <a:extLst>
              <a:ext uri="{FF2B5EF4-FFF2-40B4-BE49-F238E27FC236}">
                <a16:creationId xmlns:a16="http://schemas.microsoft.com/office/drawing/2014/main" id="{B8BDB1BD-F6F5-49BD-AE23-5D7CBA37958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13326" name="Rectangle 14">
            <a:extLst>
              <a:ext uri="{FF2B5EF4-FFF2-40B4-BE49-F238E27FC236}">
                <a16:creationId xmlns:a16="http://schemas.microsoft.com/office/drawing/2014/main" id="{2C074EDB-1806-40F6-A6D3-90BBBDEE493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13327" name="Rectangle 15">
            <a:extLst>
              <a:ext uri="{FF2B5EF4-FFF2-40B4-BE49-F238E27FC236}">
                <a16:creationId xmlns:a16="http://schemas.microsoft.com/office/drawing/2014/main" id="{16E44159-6515-46E3-890B-5A9E6F3D183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39EC22F-2EA7-49B1-AD37-DC2524A4791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8CB757-5760-4A81-B0E1-D7582F588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20A5573-E1ED-4621-BCA3-6B79C8573F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FECDE1B-6805-4514-8873-7CA10CEBE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D5957B-7602-4BC8-8F6C-49BA5F4D3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FE413BA-BA0C-4290-91C7-675497E8C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276E55-4256-4C6C-B21F-B16892B6EC5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28466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A47129-A0FB-4539-80E7-8D760EDF9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92A5FB5-76F4-44F0-AC70-A9C64DDCC8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988356A-7221-4D7D-AF65-6C569997B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EDC1CF-6846-4281-AE7A-BBA57BCDE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DD9DAB-E744-4D01-B3DE-AF28CECB8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3BFFF4-468C-4929-9088-52C662BB01B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9310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8023B5-2BB9-4CCC-A6D5-CC0E5581A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6106CDB-8658-45A0-B02A-81C4BCB0D2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B4AFBA-6B12-44AD-BF90-C5880DFA50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D930C16-5B5D-4CA4-901B-FF1FFEE59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0420127-8FA5-4EF1-849A-E3D9C2771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3A73157-5B30-4087-92B0-8E9AAFF3F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DC55C0-A796-4C70-80E4-EB700963E0B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42737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357140-8B7C-464D-BEFD-6DB6BBE16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843ECE2-737D-4114-884B-E39C69196A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6376E27-D15A-4A08-A596-61EE85F585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B597782-876B-4542-9678-2502D09B94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FD71360-6B52-46B7-9BA3-3C7EFF2EF4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9F0C359-A218-426F-B859-87E03A296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AF55B93-D15E-4323-B5E4-BF51D71E6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9A33418-27BF-4666-9840-81D9AD1BE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82A3AB-AEDA-4C2A-8511-9A52D639EA7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74144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8AD3CC-CE4F-4F3E-82DF-9421F64BC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89F5422-EF39-4E54-BE32-5BE562B7A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179EB90-657C-47DF-94D2-084E3C790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BF02050-4AAF-42FD-9669-622149258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973CD9-51C4-4C73-ACF7-A0E00EA4170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36207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B900483-BDA7-41D7-BD4C-11FB9C4A3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88F51CB-C328-467F-86BF-B3981FDF9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99F8ED9-0850-4993-A59C-C82DBB7FE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BDD0D6-E875-4954-80BC-5C5F4B3AEC6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16504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6E4F57-375D-415E-BE7D-E682894A5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3D9948-70FA-4AA9-8C3B-987E7F9BC9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827BAD2-908A-45FD-A574-1539BF6FE2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5B3D61F-9271-4D9F-BCAF-213D3AEF9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64679C2-7200-4248-8810-7F6D7BA6C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4ED2ACF-2B83-4769-AE4B-D7C491FCD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B51913-76EF-4D90-A1D8-687795E16CF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01844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23457F-F2FC-471E-B828-3718ED67A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3021585-2BB9-4F7F-9F62-8694575A08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0A20DE7-711D-4D47-8467-3C51DD9DB3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B36743A-6282-46D9-A408-68E2C13D0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B3C7352-14DA-444E-8A91-B762EFED4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C111EE5-850E-4346-8DED-2872DBC4D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43449D-D128-4586-A8D1-AD757934EF7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25744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BDB6CF-F3BA-4C87-9F84-C4504690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D6D7970-CA59-4CCE-B65E-56FC9FDC5D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2E66663-6B90-487E-9DF2-B2308FC80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6BE2818-CA6E-42E4-AE38-90C4E58EE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B04D17A-63B4-48D7-91E9-DD6FF36DC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49EC4-76ED-4E1F-BF12-057D3DC5892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32179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F966934-8997-4293-B9C7-B0DF5C1B27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77114C3-01DF-4449-9231-516AA54790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DA28094-CD07-4688-95E4-4FA70006A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ADCE242-9BAD-462A-A6EC-F8C1ACC5D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4F27BC0-EECA-4BDF-BCE5-4B2D9C6B5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D3ACB2-A977-4DFA-9A7B-B2031B3217F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299636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BBECDE-180D-4E30-A2AE-3EACE1903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>
            <a:extLst>
              <a:ext uri="{FF2B5EF4-FFF2-40B4-BE49-F238E27FC236}">
                <a16:creationId xmlns:a16="http://schemas.microsoft.com/office/drawing/2014/main" id="{78CC4E8C-32D9-4F2C-B1EB-13727AEB04B5}"/>
              </a:ext>
            </a:extLst>
          </p:cNvPr>
          <p:cNvSpPr>
            <a:spLocks noGrp="1"/>
          </p:cNvSpPr>
          <p:nvPr>
            <p:ph type="tbl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17A1D28-4592-46FB-B910-5D87CBABD4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EC375A2-03D4-48EE-A1EE-2114C64FF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985D97D-E64B-473D-9EB6-FDAA1043C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F8017A4-878D-4725-971E-284C0198E07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03848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>
            <a:extLst>
              <a:ext uri="{FF2B5EF4-FFF2-40B4-BE49-F238E27FC236}">
                <a16:creationId xmlns:a16="http://schemas.microsoft.com/office/drawing/2014/main" id="{768CCE93-2A17-421B-B589-2C2F43D9ECB3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2291" name="Rectangle 3">
              <a:extLst>
                <a:ext uri="{FF2B5EF4-FFF2-40B4-BE49-F238E27FC236}">
                  <a16:creationId xmlns:a16="http://schemas.microsoft.com/office/drawing/2014/main" id="{6CA2BA7A-7997-4A22-82BE-25BBA5405A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 altLang="ru-RU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12292" name="Group 4">
              <a:extLst>
                <a:ext uri="{FF2B5EF4-FFF2-40B4-BE49-F238E27FC236}">
                  <a16:creationId xmlns:a16="http://schemas.microsoft.com/office/drawing/2014/main" id="{F59B6696-601D-40D4-BB52-91F5A3A0178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2293" name="Rectangle 5">
                <a:extLst>
                  <a:ext uri="{FF2B5EF4-FFF2-40B4-BE49-F238E27FC236}">
                    <a16:creationId xmlns:a16="http://schemas.microsoft.com/office/drawing/2014/main" id="{C55DE5DB-5A82-41C8-BC1A-F0ECD22BA9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294" name="Line 6">
                <a:extLst>
                  <a:ext uri="{FF2B5EF4-FFF2-40B4-BE49-F238E27FC236}">
                    <a16:creationId xmlns:a16="http://schemas.microsoft.com/office/drawing/2014/main" id="{FE94D594-0531-4F53-8726-CA6BFEF8B3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2295" name="Rectangle 7">
            <a:extLst>
              <a:ext uri="{FF2B5EF4-FFF2-40B4-BE49-F238E27FC236}">
                <a16:creationId xmlns:a16="http://schemas.microsoft.com/office/drawing/2014/main" id="{87D5EE05-4A4C-4AB4-B7A6-8A43BB1D84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2296" name="Rectangle 8">
            <a:extLst>
              <a:ext uri="{FF2B5EF4-FFF2-40B4-BE49-F238E27FC236}">
                <a16:creationId xmlns:a16="http://schemas.microsoft.com/office/drawing/2014/main" id="{87FF36C8-8664-4BFF-86F6-EB401391B6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2297" name="Rectangle 9">
            <a:extLst>
              <a:ext uri="{FF2B5EF4-FFF2-40B4-BE49-F238E27FC236}">
                <a16:creationId xmlns:a16="http://schemas.microsoft.com/office/drawing/2014/main" id="{80796683-0E1F-42CC-A224-0EB15212EDD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ru-RU" altLang="ru-RU"/>
          </a:p>
        </p:txBody>
      </p:sp>
      <p:sp>
        <p:nvSpPr>
          <p:cNvPr id="12298" name="Rectangle 10">
            <a:extLst>
              <a:ext uri="{FF2B5EF4-FFF2-40B4-BE49-F238E27FC236}">
                <a16:creationId xmlns:a16="http://schemas.microsoft.com/office/drawing/2014/main" id="{E37B2550-C19F-40A4-9311-D9D4DB26981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ru-RU" altLang="ru-RU"/>
          </a:p>
        </p:txBody>
      </p:sp>
      <p:sp>
        <p:nvSpPr>
          <p:cNvPr id="12299" name="Rectangle 11">
            <a:extLst>
              <a:ext uri="{FF2B5EF4-FFF2-40B4-BE49-F238E27FC236}">
                <a16:creationId xmlns:a16="http://schemas.microsoft.com/office/drawing/2014/main" id="{D8D4D77E-8795-432A-A50A-9381F103F5B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D2DACE72-C271-4E22-8DDB-DB03E40E2FD3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2300" name="Line 12">
            <a:extLst>
              <a:ext uri="{FF2B5EF4-FFF2-40B4-BE49-F238E27FC236}">
                <a16:creationId xmlns:a16="http://schemas.microsoft.com/office/drawing/2014/main" id="{D23043F4-6D0E-4042-8D0C-E2B5E5C11BBA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n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anose="05000000000000000000" pitchFamily="2" charset="2"/>
        <a:buChar char="n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66A1383-54CF-4A38-B0B9-0C6B16CA334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altLang="ru-RU" sz="3800"/>
              <a:t>Лекція №4</a:t>
            </a:r>
            <a:endParaRPr lang="ru-RU" altLang="ru-RU" sz="3800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9AC283C-F704-4483-B2C2-DAB0425353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90600" y="1981200"/>
            <a:ext cx="7772400" cy="2209800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uk-UA" altLang="ru-RU" sz="4000"/>
              <a:t>ПРОЕКТУВАННЯ МАШИНО-ТРАКТОРНОГО ПАРКУ ГОСПОДАРСТВ АПК</a:t>
            </a:r>
            <a:endParaRPr lang="ru-RU" altLang="ru-RU" sz="4000"/>
          </a:p>
        </p:txBody>
      </p:sp>
      <p:sp>
        <p:nvSpPr>
          <p:cNvPr id="4103" name="Text Box 7">
            <a:extLst>
              <a:ext uri="{FF2B5EF4-FFF2-40B4-BE49-F238E27FC236}">
                <a16:creationId xmlns:a16="http://schemas.microsoft.com/office/drawing/2014/main" id="{75C37E8E-5B72-498F-9E12-1F5E966C26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5715000"/>
            <a:ext cx="58674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altLang="ru-RU" sz="2800"/>
              <a:t>Доц. Мовчан Віталій Федорович</a:t>
            </a:r>
          </a:p>
          <a:p>
            <a:pPr>
              <a:spcBef>
                <a:spcPct val="50000"/>
              </a:spcBef>
            </a:pPr>
            <a:r>
              <a:rPr lang="uk-UA" altLang="ru-RU" sz="2800"/>
              <a:t>Ас. Ігнатьєв Є.І.</a:t>
            </a:r>
            <a:endParaRPr lang="ru-RU" altLang="ru-RU" sz="2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>
            <a:extLst>
              <a:ext uri="{FF2B5EF4-FFF2-40B4-BE49-F238E27FC236}">
                <a16:creationId xmlns:a16="http://schemas.microsoft.com/office/drawing/2014/main" id="{2C346438-A540-4310-AE52-586D843AFB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/>
              <a:t>Відомість завантаження тракторів</a:t>
            </a:r>
            <a:endParaRPr lang="ru-RU" altLang="ru-RU" sz="3800"/>
          </a:p>
        </p:txBody>
      </p:sp>
      <p:pic>
        <p:nvPicPr>
          <p:cNvPr id="77665" name="Picture 865">
            <a:extLst>
              <a:ext uri="{FF2B5EF4-FFF2-40B4-BE49-F238E27FC236}">
                <a16:creationId xmlns:a16="http://schemas.microsoft.com/office/drawing/2014/main" id="{E14C1A62-2736-4ECE-8F8F-AB56D842D3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057400"/>
            <a:ext cx="8305800" cy="410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>
            <a:extLst>
              <a:ext uri="{FF2B5EF4-FFF2-40B4-BE49-F238E27FC236}">
                <a16:creationId xmlns:a16="http://schemas.microsoft.com/office/drawing/2014/main" id="{9808C5B5-5E91-4916-B381-E6A6D5E6EC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/>
              <a:t>Відомість завантаження тракторів</a:t>
            </a:r>
            <a:endParaRPr lang="ru-RU" altLang="ru-RU" sz="3800"/>
          </a:p>
        </p:txBody>
      </p:sp>
      <p:pic>
        <p:nvPicPr>
          <p:cNvPr id="78853" name="Picture 5">
            <a:extLst>
              <a:ext uri="{FF2B5EF4-FFF2-40B4-BE49-F238E27FC236}">
                <a16:creationId xmlns:a16="http://schemas.microsoft.com/office/drawing/2014/main" id="{5230B924-8F24-4B11-813A-A1AC2A898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828800"/>
            <a:ext cx="7391400" cy="413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>
            <a:extLst>
              <a:ext uri="{FF2B5EF4-FFF2-40B4-BE49-F238E27FC236}">
                <a16:creationId xmlns:a16="http://schemas.microsoft.com/office/drawing/2014/main" id="{4ACEDB15-2C40-4C58-A2F3-F92C152572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/>
              <a:t>Відомість завантаження тракторів</a:t>
            </a:r>
            <a:endParaRPr lang="ru-RU" altLang="ru-RU" sz="3800"/>
          </a:p>
        </p:txBody>
      </p:sp>
      <p:pic>
        <p:nvPicPr>
          <p:cNvPr id="77829" name="Picture 5">
            <a:extLst>
              <a:ext uri="{FF2B5EF4-FFF2-40B4-BE49-F238E27FC236}">
                <a16:creationId xmlns:a16="http://schemas.microsoft.com/office/drawing/2014/main" id="{3C7394E3-0666-4817-A8CA-70E33E084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573213"/>
            <a:ext cx="8353425" cy="504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>
            <a:extLst>
              <a:ext uri="{FF2B5EF4-FFF2-40B4-BE49-F238E27FC236}">
                <a16:creationId xmlns:a16="http://schemas.microsoft.com/office/drawing/2014/main" id="{D17FD69B-0949-4B57-A3EF-F3A492AB31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/>
              <a:t>Графіки завантаження тракторів</a:t>
            </a:r>
            <a:endParaRPr lang="ru-RU" altLang="ru-RU"/>
          </a:p>
        </p:txBody>
      </p:sp>
      <p:pic>
        <p:nvPicPr>
          <p:cNvPr id="75780" name="Picture 4" descr="1111111К2-Графики завантаження">
            <a:extLst>
              <a:ext uri="{FF2B5EF4-FFF2-40B4-BE49-F238E27FC236}">
                <a16:creationId xmlns:a16="http://schemas.microsoft.com/office/drawing/2014/main" id="{9B860BA8-19EB-4194-8454-07E9D35B07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90688"/>
            <a:ext cx="9144000" cy="486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>
            <a:extLst>
              <a:ext uri="{FF2B5EF4-FFF2-40B4-BE49-F238E27FC236}">
                <a16:creationId xmlns:a16="http://schemas.microsoft.com/office/drawing/2014/main" id="{A09217E7-DAAC-46E0-8FD1-1070D7659F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/>
              <a:t>Графіки завантаження тракторів</a:t>
            </a:r>
            <a:endParaRPr lang="ru-RU" altLang="ru-RU"/>
          </a:p>
        </p:txBody>
      </p:sp>
      <p:pic>
        <p:nvPicPr>
          <p:cNvPr id="86020" name="Picture 4" descr="К2-Графики завантаження">
            <a:extLst>
              <a:ext uri="{FF2B5EF4-FFF2-40B4-BE49-F238E27FC236}">
                <a16:creationId xmlns:a16="http://schemas.microsoft.com/office/drawing/2014/main" id="{7ABEDE1E-D086-489D-AEE6-1240DD99E6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76400"/>
            <a:ext cx="914400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>
            <a:extLst>
              <a:ext uri="{FF2B5EF4-FFF2-40B4-BE49-F238E27FC236}">
                <a16:creationId xmlns:a16="http://schemas.microsoft.com/office/drawing/2014/main" id="{1C3F4845-75AA-477B-9430-E9BE55D5BD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/>
              <a:t>Графік потреби в механізаторах</a:t>
            </a:r>
            <a:endParaRPr lang="ru-RU" altLang="ru-RU"/>
          </a:p>
        </p:txBody>
      </p:sp>
      <p:pic>
        <p:nvPicPr>
          <p:cNvPr id="83972" name="Picture 4" descr="1111111111111и завантаження">
            <a:extLst>
              <a:ext uri="{FF2B5EF4-FFF2-40B4-BE49-F238E27FC236}">
                <a16:creationId xmlns:a16="http://schemas.microsoft.com/office/drawing/2014/main" id="{704E17F1-CAF4-4F19-B2AC-EB6CC6D4A9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9800"/>
            <a:ext cx="9144000" cy="389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6" name="Picture 4" descr="Изменение размера К2-Графики завантаження">
            <a:extLst>
              <a:ext uri="{FF2B5EF4-FFF2-40B4-BE49-F238E27FC236}">
                <a16:creationId xmlns:a16="http://schemas.microsoft.com/office/drawing/2014/main" id="{8E06E4D6-7743-427E-BAB9-1C5265E9A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8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>
            <a:extLst>
              <a:ext uri="{FF2B5EF4-FFF2-40B4-BE49-F238E27FC236}">
                <a16:creationId xmlns:a16="http://schemas.microsoft.com/office/drawing/2014/main" id="{B1F21EA4-AF01-4B40-8746-EF276FABFB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/>
              <a:t>Побудова графіків ТО</a:t>
            </a:r>
            <a:endParaRPr lang="ru-RU" altLang="ru-RU"/>
          </a:p>
        </p:txBody>
      </p:sp>
      <p:pic>
        <p:nvPicPr>
          <p:cNvPr id="82948" name="Picture 4" descr="1К2-ПЛАН ТО">
            <a:extLst>
              <a:ext uri="{FF2B5EF4-FFF2-40B4-BE49-F238E27FC236}">
                <a16:creationId xmlns:a16="http://schemas.microsoft.com/office/drawing/2014/main" id="{C08D36E7-125C-4B84-8300-690F739197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676400"/>
            <a:ext cx="7800975" cy="491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65D55C88-16AD-4BBA-BFD2-6A354F1CBA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/>
              <a:t>Побудова графіків ТО</a:t>
            </a:r>
            <a:endParaRPr lang="ru-RU" altLang="ru-RU"/>
          </a:p>
        </p:txBody>
      </p:sp>
      <p:pic>
        <p:nvPicPr>
          <p:cNvPr id="81924" name="Picture 4" descr="2К2-ПЛАН ТО">
            <a:extLst>
              <a:ext uri="{FF2B5EF4-FFF2-40B4-BE49-F238E27FC236}">
                <a16:creationId xmlns:a16="http://schemas.microsoft.com/office/drawing/2014/main" id="{B6958A11-71F3-4BD9-95EA-5F7C183C38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9800"/>
            <a:ext cx="9144000" cy="431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0" name="Picture 4" descr="К2-ПЛАН ТО">
            <a:extLst>
              <a:ext uri="{FF2B5EF4-FFF2-40B4-BE49-F238E27FC236}">
                <a16:creationId xmlns:a16="http://schemas.microsoft.com/office/drawing/2014/main" id="{6800E495-3EC4-4187-AA15-65C7983D55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533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>
            <a:extLst>
              <a:ext uri="{FF2B5EF4-FFF2-40B4-BE49-F238E27FC236}">
                <a16:creationId xmlns:a16="http://schemas.microsoft.com/office/drawing/2014/main" id="{272E5589-2571-4D5C-9F6C-2F83F251F9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400" b="1"/>
              <a:t>Періодичність і умови проведення технічного обслуговування тракторів</a:t>
            </a:r>
            <a:endParaRPr lang="ru-RU" altLang="ru-RU" sz="3400" b="1"/>
          </a:p>
        </p:txBody>
      </p:sp>
      <p:pic>
        <p:nvPicPr>
          <p:cNvPr id="88170" name="Picture 106">
            <a:extLst>
              <a:ext uri="{FF2B5EF4-FFF2-40B4-BE49-F238E27FC236}">
                <a16:creationId xmlns:a16="http://schemas.microsoft.com/office/drawing/2014/main" id="{27279E70-BB5B-4F68-8CEC-E0C37F58E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200"/>
          <a:stretch>
            <a:fillRect/>
          </a:stretch>
        </p:blipFill>
        <p:spPr bwMode="auto">
          <a:xfrm>
            <a:off x="0" y="1981200"/>
            <a:ext cx="944880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>
            <a:extLst>
              <a:ext uri="{FF2B5EF4-FFF2-40B4-BE49-F238E27FC236}">
                <a16:creationId xmlns:a16="http://schemas.microsoft.com/office/drawing/2014/main" id="{CD8A9D3A-F87C-487D-BD12-C0AE035759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/>
              <a:t>Послідовність ремонтно-обслуговуючих дій</a:t>
            </a:r>
            <a:endParaRPr lang="ru-RU" altLang="ru-RU" sz="3800"/>
          </a:p>
        </p:txBody>
      </p:sp>
      <p:pic>
        <p:nvPicPr>
          <p:cNvPr id="90116" name="Picture 4">
            <a:extLst>
              <a:ext uri="{FF2B5EF4-FFF2-40B4-BE49-F238E27FC236}">
                <a16:creationId xmlns:a16="http://schemas.microsoft.com/office/drawing/2014/main" id="{22A0B95D-5CA1-4D2A-94C8-9B65396BC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2600"/>
            <a:ext cx="91440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7" name="Text Box 5">
            <a:extLst>
              <a:ext uri="{FF2B5EF4-FFF2-40B4-BE49-F238E27FC236}">
                <a16:creationId xmlns:a16="http://schemas.microsoft.com/office/drawing/2014/main" id="{E568EF04-3D52-4E00-8186-1218B1A9E2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86400"/>
            <a:ext cx="9144000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uk-UA" altLang="ru-RU" sz="1400"/>
              <a:t>Структура      ремонтно-обслуговуючих робіт на прикладі трактора: а - наробіток за весь період експлуатації;  б - наробіток за цикл ТО;   ТО-01, ТО-02, ТО-1, ТО-2, ТО-3-технічне обслуговування (перед обкатуванням, у процесі обкатування, при використанні по призначенню);   ТО-Х1, ТО-Х2, ТО-Хз - технічне обслуговування при зберіганні (при постановці на зберігання, у процесі зберігання, по закінченні зберігання);   РД - ресурсне діагностування;   ТО-3, ТРп - поточний ремонт плановий або ТО-3 (залежно від ресурсного діагностування);   КР - капитальный ремонт;   С - списання</a:t>
            </a:r>
            <a:endParaRPr lang="ru-RU" altLang="ru-RU" sz="14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>
            <a:extLst>
              <a:ext uri="{FF2B5EF4-FFF2-40B4-BE49-F238E27FC236}">
                <a16:creationId xmlns:a16="http://schemas.microsoft.com/office/drawing/2014/main" id="{A0F78B50-01F4-4BCF-84CA-B76E54F210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400"/>
              <a:t>Трудомісткість технічного обслуговування тракторів, люд.-год.</a:t>
            </a:r>
            <a:endParaRPr lang="ru-RU" altLang="ru-RU" sz="3400"/>
          </a:p>
        </p:txBody>
      </p:sp>
      <p:pic>
        <p:nvPicPr>
          <p:cNvPr id="91140" name="Picture 4">
            <a:extLst>
              <a:ext uri="{FF2B5EF4-FFF2-40B4-BE49-F238E27FC236}">
                <a16:creationId xmlns:a16="http://schemas.microsoft.com/office/drawing/2014/main" id="{D2C2E117-8A40-46F9-8B75-FB38D207A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006"/>
          <a:stretch>
            <a:fillRect/>
          </a:stretch>
        </p:blipFill>
        <p:spPr bwMode="auto">
          <a:xfrm>
            <a:off x="0" y="1676400"/>
            <a:ext cx="91440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id="{6BEAC243-3A08-4427-AEF9-3BF29ACFF5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2400" b="1"/>
              <a:t>Коефіцієнти взаємного переведення мото-годин, умовних еталонних гектарів і літрів витраченого тракторами палива</a:t>
            </a:r>
            <a:endParaRPr lang="ru-RU" altLang="ru-RU" sz="2400" b="1"/>
          </a:p>
        </p:txBody>
      </p:sp>
      <p:pic>
        <p:nvPicPr>
          <p:cNvPr id="89093" name="Picture 5">
            <a:extLst>
              <a:ext uri="{FF2B5EF4-FFF2-40B4-BE49-F238E27FC236}">
                <a16:creationId xmlns:a16="http://schemas.microsoft.com/office/drawing/2014/main" id="{D78EB017-D141-4B51-865E-82530B67F0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266" b="10512"/>
          <a:stretch>
            <a:fillRect/>
          </a:stretch>
        </p:blipFill>
        <p:spPr bwMode="auto">
          <a:xfrm>
            <a:off x="990600" y="1677988"/>
            <a:ext cx="7543800" cy="498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456EFD61-8AFD-41D6-B20C-F45E1C67E9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743200"/>
            <a:ext cx="8153400" cy="1143000"/>
          </a:xfrm>
        </p:spPr>
        <p:txBody>
          <a:bodyPr/>
          <a:lstStyle/>
          <a:p>
            <a:r>
              <a:rPr lang="uk-UA" altLang="ru-RU" sz="8000"/>
              <a:t>Дякую за увагу!!!</a:t>
            </a:r>
            <a:endParaRPr lang="ru-RU" altLang="ru-RU" sz="8000"/>
          </a:p>
        </p:txBody>
      </p:sp>
      <p:sp>
        <p:nvSpPr>
          <p:cNvPr id="53253" name="Text Box 5">
            <a:extLst>
              <a:ext uri="{FF2B5EF4-FFF2-40B4-BE49-F238E27FC236}">
                <a16:creationId xmlns:a16="http://schemas.microsoft.com/office/drawing/2014/main" id="{32C74838-BF80-4534-9F14-DFDB45F8CD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5762625"/>
            <a:ext cx="4953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3200" b="1" i="1"/>
              <a:t>http://</a:t>
            </a:r>
            <a:r>
              <a:rPr lang="en-US" altLang="ru-RU" sz="3200" b="1" i="1"/>
              <a:t>mvz.tsatu.edu.ua</a:t>
            </a:r>
            <a:endParaRPr lang="ru-RU" altLang="ru-RU" sz="3200" b="1" i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Слои">
  <a:themeElements>
    <a:clrScheme name="Слои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Слои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Слои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277</TotalTime>
  <Words>187</Words>
  <Application>Microsoft Office PowerPoint</Application>
  <PresentationFormat>Экран (4:3)</PresentationFormat>
  <Paragraphs>19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Times New Roman</vt:lpstr>
      <vt:lpstr>Wingdings</vt:lpstr>
      <vt:lpstr>Слои</vt:lpstr>
      <vt:lpstr>Лекція №4</vt:lpstr>
      <vt:lpstr>Відомість завантаження тракторів</vt:lpstr>
      <vt:lpstr>Відомість завантаження тракторів</vt:lpstr>
      <vt:lpstr>Відомість завантаження тракторів</vt:lpstr>
      <vt:lpstr>Графіки завантаження тракторів</vt:lpstr>
      <vt:lpstr>Графіки завантаження тракторів</vt:lpstr>
      <vt:lpstr>Графік потреби в механізаторах</vt:lpstr>
      <vt:lpstr>Презентация PowerPoint</vt:lpstr>
      <vt:lpstr>Побудова графіків ТО</vt:lpstr>
      <vt:lpstr>Побудова графіків ТО</vt:lpstr>
      <vt:lpstr>Презентация PowerPoint</vt:lpstr>
      <vt:lpstr>Періодичність і умови проведення технічного обслуговування тракторів</vt:lpstr>
      <vt:lpstr>Послідовність ремонтно-обслуговуючих дій</vt:lpstr>
      <vt:lpstr>Трудомісткість технічного обслуговування тракторів, люд.-год.</vt:lpstr>
      <vt:lpstr>Коефіцієнти взаємного переведення мото-годин, умовних еталонних гектарів і літрів витраченого тракторами палива</vt:lpstr>
      <vt:lpstr>Дякую за увагу!!!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ЗЭР</dc:creator>
  <cp:lastModifiedBy>ЗЭР</cp:lastModifiedBy>
  <cp:revision>26</cp:revision>
  <cp:lastPrinted>1601-01-01T00:00:00Z</cp:lastPrinted>
  <dcterms:created xsi:type="dcterms:W3CDTF">1601-01-01T00:00:00Z</dcterms:created>
  <dcterms:modified xsi:type="dcterms:W3CDTF">2019-06-11T10:32:36Z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