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61" r:id="rId5"/>
    <p:sldId id="262" r:id="rId6"/>
    <p:sldId id="270" r:id="rId7"/>
    <p:sldId id="271" r:id="rId8"/>
    <p:sldId id="260" r:id="rId9"/>
    <p:sldId id="263" r:id="rId10"/>
    <p:sldId id="264" r:id="rId11"/>
    <p:sldId id="265" r:id="rId12"/>
    <p:sldId id="267" r:id="rId13"/>
    <p:sldId id="266" r:id="rId14"/>
    <p:sldId id="268" r:id="rId15"/>
    <p:sldId id="259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4805515"/>
      </p:ext>
    </p:extLst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7952390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9433188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3174196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8696710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1526096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6646690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1212275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6114559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5326964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5866545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C6AA8-DFB6-488F-824C-C8B3C869B9D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095F-C63B-4ECD-81BF-1B6324FFCD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0937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2160239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/>
            </a:r>
            <a:br>
              <a:rPr lang="uk-UA" sz="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uk-UA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ru-RU" b="1" i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6386" name="AutoShape 2" descr="Картинки по запросу день науки в україні 20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ЕМАНологія: День науки в Україні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08575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39217" y="4465478"/>
            <a:ext cx="4752528" cy="1512168"/>
          </a:xfrm>
          <a:prstGeom prst="roundRect">
            <a:avLst>
              <a:gd name="adj" fmla="val 46347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501008"/>
            <a:ext cx="3312368" cy="2664296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ПЕТРОВ </a:t>
            </a:r>
            <a:b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ВІКТОР ОЛЕКСІЙОВИЧ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908720"/>
            <a:ext cx="4680520" cy="792088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851920" y="908720"/>
            <a:ext cx="46805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Кандидат технічних наук, доцент кафедри  «Електроенергетика і автоматизація»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87924" y="2118745"/>
            <a:ext cx="4680520" cy="64807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923928" y="2132856"/>
            <a:ext cx="4536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Стаж науково-педагогічної роботи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38 років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30815" y="3165144"/>
            <a:ext cx="4680520" cy="801065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072898" y="4465479"/>
            <a:ext cx="4438437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Керівник постійно діючого студентського наукового гуртка «Автоматизація рульового керування мобільними технологічними агрегатами і дослідження керованості моделей МТА»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119675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227687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44298" y="345137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904820" y="3225346"/>
            <a:ext cx="45556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Науковий </a:t>
            </a:r>
            <a:r>
              <a:rPr lang="uk-UA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доробок - 52 наукові статті  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та 130 патентів на корисні моделі</a:t>
            </a: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844298" y="510726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7" name="Picture 2" descr="На изображении может находиться: 1 человек, очки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 l="2778" r="2778"/>
          <a:stretch>
            <a:fillRect/>
          </a:stretch>
        </p:blipFill>
        <p:spPr bwMode="auto">
          <a:xfrm>
            <a:off x="728264" y="750593"/>
            <a:ext cx="2584287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5FFCD72-8832-42F3-8CE6-53E76D5EAE0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80384" y="2492896"/>
            <a:ext cx="3554152" cy="160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45024"/>
            <a:ext cx="3347864" cy="2808312"/>
          </a:xfrm>
        </p:spPr>
        <p:txBody>
          <a:bodyPr>
            <a:normAutofit/>
          </a:bodyPr>
          <a:lstStyle/>
          <a:p>
            <a:r>
              <a:rPr lang="uk-UA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СТРУЧАЄВ МИКОЛА</a:t>
            </a:r>
            <a:br>
              <a:rPr lang="uk-UA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uk-UA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ІВАНОВИЧ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692696"/>
            <a:ext cx="4680520" cy="576064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995936" y="620688"/>
            <a:ext cx="4536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Кандидат технічних наук, доцент кафедри «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Електротехнології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і теплові процеси»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51920" y="1484784"/>
            <a:ext cx="4608512" cy="488950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139952" y="1484784"/>
            <a:ext cx="4176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У ТДАТУ працює  </a:t>
            </a:r>
            <a:r>
              <a:rPr lang="ru-RU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з 1981 року</a:t>
            </a:r>
            <a:endParaRPr lang="en-US" b="1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51920" y="3356992"/>
            <a:ext cx="4608512" cy="64807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067944" y="3356992"/>
            <a:ext cx="4392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Автор 55 наукових публікацій, співавтор  8 навчальних посібників та монографії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90872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162880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51920" y="357301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51920" y="4293096"/>
            <a:ext cx="4608512" cy="64807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995936" y="4293096"/>
            <a:ext cx="44644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Загальна кількість патентів на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корисну  модель -186</a:t>
            </a: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851920" y="450912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gray">
          <a:xfrm>
            <a:off x="3851920" y="5229200"/>
            <a:ext cx="4680520" cy="64807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995936" y="5229200"/>
            <a:ext cx="46805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Керівник студентського наукового гуртка «Теплові насоси та теплогенератори»</a:t>
            </a: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gray">
          <a:xfrm>
            <a:off x="3851920" y="5445224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170" name="Picture 2" descr="http://www.tsatu.edu.ua/ettp/wp-content/uploads/sites/25/struchaev-1-e1568888848675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l="5465" r="4356"/>
          <a:stretch>
            <a:fillRect/>
          </a:stretch>
        </p:blipFill>
        <p:spPr bwMode="auto">
          <a:xfrm>
            <a:off x="485800" y="806785"/>
            <a:ext cx="2376264" cy="27707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>
                <a:lumMod val="8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AutoShape 24"/>
          <p:cNvSpPr>
            <a:spLocks noChangeArrowheads="1"/>
          </p:cNvSpPr>
          <p:nvPr/>
        </p:nvSpPr>
        <p:spPr bwMode="gray">
          <a:xfrm>
            <a:off x="3851920" y="2276872"/>
            <a:ext cx="4680520" cy="86409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0" name="Oval 27"/>
          <p:cNvSpPr>
            <a:spLocks noChangeArrowheads="1"/>
          </p:cNvSpPr>
          <p:nvPr/>
        </p:nvSpPr>
        <p:spPr bwMode="gray">
          <a:xfrm>
            <a:off x="3851920" y="2564904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3"/>
          <p:cNvSpPr>
            <a:spLocks noChangeArrowheads="1"/>
          </p:cNvSpPr>
          <p:nvPr/>
        </p:nvSpPr>
        <p:spPr bwMode="auto">
          <a:xfrm>
            <a:off x="3995936" y="2204864"/>
            <a:ext cx="45365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Почесний професор Таврійського державного агротехнологічного університету імені Дмитра Моторного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DE81455-A969-4E4F-9EC5-051C6DFE38A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708920"/>
            <a:ext cx="4223665" cy="151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4"/>
          <p:cNvSpPr>
            <a:spLocks noChangeArrowheads="1"/>
          </p:cNvSpPr>
          <p:nvPr/>
        </p:nvSpPr>
        <p:spPr bwMode="gray">
          <a:xfrm>
            <a:off x="3851920" y="2708920"/>
            <a:ext cx="4680520" cy="936104"/>
          </a:xfrm>
          <a:prstGeom prst="roundRect">
            <a:avLst>
              <a:gd name="adj" fmla="val 50000"/>
            </a:avLst>
          </a:prstGeom>
          <a:ln w="1905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789040"/>
            <a:ext cx="2880320" cy="2376264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МОВЧАН СЕРГІЙ</a:t>
            </a:r>
            <a:b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ІВАНОВИЧ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692696"/>
            <a:ext cx="4608512" cy="792088"/>
          </a:xfrm>
          <a:prstGeom prst="roundRect">
            <a:avLst>
              <a:gd name="adj" fmla="val 50000"/>
            </a:avLst>
          </a:prstGeom>
          <a:ln w="127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851920" y="692697"/>
            <a:ext cx="4536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lvl="0" algn="ctr">
              <a:buClr>
                <a:srgbClr val="002060"/>
              </a:buClr>
            </a:pP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 Ка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ндидат технічних наук,  доцент кафедри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“Сільськогосподарські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машини”</a:t>
            </a:r>
            <a:endParaRPr lang="uk-UA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51920" y="1772816"/>
            <a:ext cx="4680520" cy="648072"/>
          </a:xfrm>
          <a:prstGeom prst="roundRect">
            <a:avLst>
              <a:gd name="adj" fmla="val 50000"/>
            </a:avLst>
          </a:prstGeom>
          <a:ln w="1905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139952" y="1772816"/>
            <a:ext cx="44644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ctr">
              <a:buClr>
                <a:srgbClr val="002060"/>
              </a:buClr>
            </a:pP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Випускник МІМСГ  1986  року.                     Працює  в університеті  з 1988 року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51920" y="4005064"/>
            <a:ext cx="4680520" cy="1224136"/>
          </a:xfrm>
          <a:prstGeom prst="roundRect">
            <a:avLst>
              <a:gd name="adj" fmla="val 50000"/>
            </a:avLst>
          </a:prstGeom>
          <a:ln w="1905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Отримано 100 охоронних документів: </a:t>
            </a:r>
          </a:p>
          <a:p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3 авторських свідоцтв СРСР,  патент </a:t>
            </a:r>
          </a:p>
          <a:p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України на винахід, 71 патент України на </a:t>
            </a:r>
          </a:p>
          <a:p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корисну модель, 5  авторських свідоцтв .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923928" y="2708920"/>
            <a:ext cx="46805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Автор 159  публікацій  у  наукових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фахових   та науково-практичних виданнях,  співавтор п’яти  навчальних посібників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198884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306896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51920" y="450912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97036" y="5519979"/>
            <a:ext cx="4635404" cy="576064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923928" y="5589239"/>
            <a:ext cx="44644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Голова басейнової ради річок  Приазов’я </a:t>
            </a: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911352" y="5693711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http://www.tsatu.edu.ua/sgm/wp-content/uploads/sites/10/movchan-3-e1523871958632.jpg"/>
          <p:cNvPicPr>
            <a:picLocks noChangeAspect="1" noChangeArrowheads="1"/>
          </p:cNvPicPr>
          <p:nvPr/>
        </p:nvPicPr>
        <p:blipFill>
          <a:blip r:embed="rId2" cstate="print"/>
          <a:srcRect b="13046"/>
          <a:stretch>
            <a:fillRect/>
          </a:stretch>
        </p:blipFill>
        <p:spPr bwMode="auto">
          <a:xfrm>
            <a:off x="683568" y="692696"/>
            <a:ext cx="2097903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chemeClr val="bg1">
                <a:lumMod val="8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Oval 28"/>
          <p:cNvSpPr>
            <a:spLocks noChangeArrowheads="1"/>
          </p:cNvSpPr>
          <p:nvPr/>
        </p:nvSpPr>
        <p:spPr bwMode="gray">
          <a:xfrm>
            <a:off x="3851920" y="980728"/>
            <a:ext cx="216024" cy="216024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22F2E62-B041-476F-AEF3-6B8A2A69495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060848"/>
            <a:ext cx="3932348" cy="222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501008"/>
            <a:ext cx="3456384" cy="2808312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ЩЕРБИНА ВІКТОР МИХАЙЛОВИЧ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692696"/>
            <a:ext cx="4896544" cy="86409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923928" y="620688"/>
            <a:ext cx="48965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Кандидат технічних наук, доцент кафедри "Технічна механіка та комп'ютерне проектування ім. професора В. М.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Найдиша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"   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51920" y="1988840"/>
            <a:ext cx="4896544" cy="576064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923928" y="1916832"/>
            <a:ext cx="48965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Стаж науково-педагогічної роботи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складає  32 роки 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51920" y="3007894"/>
            <a:ext cx="4870975" cy="98439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995936" y="3068960"/>
            <a:ext cx="47525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Автор  </a:t>
            </a:r>
            <a:r>
              <a:rPr lang="uk-UA" b="1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r>
              <a:rPr lang="uk-UA" b="1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 </a:t>
            </a:r>
            <a:r>
              <a:rPr lang="uk-UA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публікацій у  наукових фахових журналах та доповідей на конференціях різних рівнів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980728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213285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51920" y="338579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gray">
          <a:xfrm>
            <a:off x="3851920" y="4437112"/>
            <a:ext cx="4896544" cy="136815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995936" y="4365104"/>
            <a:ext cx="47525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Керівник  студентського наукового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гуртка «Обробка зображень та сигналів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 системі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ArtCAM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», готує студентів для участі у Всеукраїнських студентських олімпіадах</a:t>
            </a: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gray">
          <a:xfrm>
            <a:off x="3851920" y="4941168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http://www.tsatu.edu.ua/tm/wp-content/uploads/sites/14/scherbina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7560" r="9281" b="1721"/>
          <a:stretch>
            <a:fillRect/>
          </a:stretch>
        </p:blipFill>
        <p:spPr bwMode="auto">
          <a:xfrm>
            <a:off x="683568" y="620688"/>
            <a:ext cx="2376264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FBFA250-72C4-4C09-A78F-91CA1B49D3B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25111" y="2135400"/>
            <a:ext cx="3869442" cy="21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30182" y="4443424"/>
            <a:ext cx="4680520" cy="936104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56992"/>
            <a:ext cx="2880320" cy="2520280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МОВЧАН ВІТАЛІЙ ФЕД</a:t>
            </a:r>
            <a:r>
              <a:rPr lang="uk-UA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О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РОВИЧ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66095" y="692696"/>
            <a:ext cx="4640231" cy="682608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959932" y="692696"/>
            <a:ext cx="46445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Кандидат технічних наук, доцент кафедри «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Машиновикористання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в землеробстві» 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87924" y="1798425"/>
            <a:ext cx="4644516" cy="919748"/>
          </a:xfrm>
          <a:prstGeom prst="roundRect">
            <a:avLst>
              <a:gd name="adj" fmla="val 50000"/>
            </a:avLst>
          </a:prstGeom>
          <a:ln w="1905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830182" y="1798425"/>
            <a:ext cx="470225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  університеті працює з 1989 року, нині заступник декана механіко-технологічного факультету ТДАТУ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15918" y="3257633"/>
            <a:ext cx="4680520" cy="646331"/>
          </a:xfrm>
          <a:prstGeom prst="roundRect">
            <a:avLst>
              <a:gd name="adj" fmla="val 50000"/>
            </a:avLst>
          </a:prstGeom>
          <a:ln w="1905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923928" y="4435370"/>
            <a:ext cx="46085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Керує студентським науковим гуртком, готує студентів для участі у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Всеукраїнських студентських олімпіадах </a:t>
            </a:r>
            <a:r>
              <a:rPr lang="ru-RU" dirty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90872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45777" y="218403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09628" y="3418789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995936" y="3257633"/>
            <a:ext cx="46085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Автор 30 наукових публікацій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та 11 патентів</a:t>
            </a: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835687" y="4790864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098" name="Picture 2" descr="http://www.tsatu.edu.ua/mvz/wp-content/uploads/sites/5/%D0%9C%D0%BE%D0%B2%D1%87%D0%B0%D0%BD%D0%9A%D0%92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556" t="2778" r="5556"/>
          <a:stretch>
            <a:fillRect/>
          </a:stretch>
        </p:blipFill>
        <p:spPr bwMode="auto">
          <a:xfrm>
            <a:off x="611560" y="692696"/>
            <a:ext cx="2304256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96DE47D-DF11-4DEB-968F-0820ED52EE4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916832"/>
            <a:ext cx="3831623" cy="217239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31D8CCB-1C4D-473D-AD47-A30CD56EBA2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4264025" cy="4264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5C6F59C-B4A2-4F5C-8CFC-41B958C228F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5733256"/>
            <a:ext cx="6412414" cy="9361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5733256"/>
            <a:ext cx="6412414" cy="720080"/>
          </a:xfrm>
        </p:spPr>
        <p:txBody>
          <a:bodyPr>
            <a:noAutofit/>
          </a:bodyPr>
          <a:lstStyle/>
          <a:p>
            <a:r>
              <a:rPr lang="uk-UA" sz="2800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 повагою, наукова бібліотека ТДАТУ</a:t>
            </a:r>
          </a:p>
        </p:txBody>
      </p:sp>
      <p:sp>
        <p:nvSpPr>
          <p:cNvPr id="1028" name="AutoShape 4" descr="Emmanuelle” | Bonfortu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Emmanuelle” | Bonfortu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Emmanuelle” | Bonfortu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Букет из экзотических цветов с протеей &quot;Герой дня&quot; купить в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Букет из экзотических цветов с протеей &quot;Герой дня&quot; купить в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laboratory-holiday.ru/files/products/b7282.1200x800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06317E8-0912-4EC0-87C1-77A86A1D5A1E}"/>
              </a:ext>
            </a:extLst>
          </p:cNvPr>
          <p:cNvSpPr/>
          <p:nvPr/>
        </p:nvSpPr>
        <p:spPr>
          <a:xfrm>
            <a:off x="3779912" y="1196752"/>
            <a:ext cx="5256584" cy="430887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  <a:r>
              <a:rPr lang="uk-UA" sz="3200" b="1" i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Коли наука досягає будь-якої вершини, з неї відкривається велика перспектива подальшого шляху до нових вершин, відкриваються нові дороги, по яким наука піде далі.</a:t>
            </a:r>
          </a:p>
          <a:p>
            <a:r>
              <a:rPr lang="uk-UA" sz="3200" b="1" i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         </a:t>
            </a:r>
            <a:r>
              <a:rPr lang="uk-UA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uk-UA" sz="3200" b="1" i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149080"/>
            <a:ext cx="7772400" cy="2376264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/>
            </a:r>
            <a:br>
              <a:rPr lang="uk-UA" sz="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uk-UA" sz="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/>
            </a:r>
            <a:br>
              <a:rPr lang="uk-UA" sz="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endParaRPr lang="ru-RU" sz="2000" b="1" i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6386" name="AutoShape 2" descr="Картинки по запросу день науки в україні 20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Винтажная открытая книга с элементом дизайна векторной графики электрической лампочки идеи, концепцией литературы науки и образов"/>
          <p:cNvPicPr>
            <a:picLocks noChangeAspect="1" noChangeArrowheads="1"/>
          </p:cNvPicPr>
          <p:nvPr/>
        </p:nvPicPr>
        <p:blipFill>
          <a:blip r:embed="rId2" cstate="print"/>
          <a:srcRect l="12859" t="4999" r="11883" b="14340"/>
          <a:stretch>
            <a:fillRect/>
          </a:stretch>
        </p:blipFill>
        <p:spPr bwMode="auto">
          <a:xfrm>
            <a:off x="467544" y="1071512"/>
            <a:ext cx="3456384" cy="4403173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059832" y="1656189"/>
            <a:ext cx="5904656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uk-UA" sz="4000" b="1" i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Наука ніколи не була і не буде закінченою </a:t>
            </a:r>
            <a:r>
              <a:rPr lang="ru-RU" sz="4000" b="1" i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книгою</a:t>
            </a:r>
            <a:endParaRPr kumimoji="0" lang="uk-UA" sz="4000" b="1" i="1" u="none" strike="noStrike" normalizeH="0" baseline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uk-UA" sz="800" b="1" i="1" u="none" strike="noStrike" normalizeH="0" baseline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sz="3000" b="1" i="1" u="none" strike="noStrike" normalizeH="0" baseline="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               АЛЬБЕРТ  ЕЙНШТЕЙН</a:t>
            </a:r>
            <a:endParaRPr kumimoji="0" lang="uk-UA" sz="3000" b="1" i="1" u="none" strike="noStrike" normalizeH="0" baseline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57584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645024"/>
            <a:ext cx="2808312" cy="208823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СІРИЙ</a:t>
            </a:r>
            <a:br>
              <a:rPr lang="ru-RU" sz="40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ІГОР</a:t>
            </a:r>
            <a:br>
              <a:rPr lang="ru-RU" sz="40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СЕРГІЙОВИЧ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131840" y="548680"/>
            <a:ext cx="5400600" cy="720080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dirty="0"/>
              <a:t>   </a:t>
            </a:r>
            <a:endParaRPr lang="uk-UA" b="1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419872" y="548679"/>
            <a:ext cx="511256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Ректор Мелітопольського інституту </a:t>
            </a:r>
          </a:p>
          <a:p>
            <a:r>
              <a:rPr lang="uk-UA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механізації сільського господарства (1971  -1987рр.)</a:t>
            </a:r>
          </a:p>
          <a:p>
            <a:pPr eaLnBrk="0" hangingPunct="0"/>
            <a:r>
              <a:rPr lang="ru-RU" dirty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131840" y="1484784"/>
            <a:ext cx="5400600" cy="86409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491880" y="1268760"/>
            <a:ext cx="46805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eaLnBrk="0" hangingPunct="0"/>
            <a:r>
              <a:rPr lang="uk-UA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Кандидат технічних наук, професор кафедри </a:t>
            </a:r>
          </a:p>
          <a:p>
            <a:pPr eaLnBrk="0" hangingPunct="0"/>
            <a:r>
              <a:rPr lang="uk-UA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      «Технічний сервіс та системи в АПК», </a:t>
            </a:r>
          </a:p>
          <a:p>
            <a:pPr eaLnBrk="0" hangingPunct="0"/>
            <a:r>
              <a:rPr lang="uk-UA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               Почесний  професор ТДАТУ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131840" y="2564904"/>
            <a:ext cx="5328592" cy="864096"/>
          </a:xfrm>
          <a:prstGeom prst="roundRect">
            <a:avLst>
              <a:gd name="adj" fmla="val 50000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275856" y="2564904"/>
            <a:ext cx="51125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Науково-педагогічний стаж  в Таврійському державному агротехнологічному університеті імені Дмитра Моторного складає  64 роки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131840" y="764704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131840" y="177281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131840" y="285293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131840" y="3645024"/>
            <a:ext cx="5400600" cy="1152128"/>
          </a:xfrm>
          <a:prstGeom prst="roundRect">
            <a:avLst>
              <a:gd name="adj" fmla="val 50000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347864" y="3573016"/>
            <a:ext cx="511256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Автор 60 наукових праць, 7 підручників та </a:t>
            </a:r>
          </a:p>
          <a:p>
            <a:pPr algn="ctr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  навчальних  посібників. Підручник «Взаємозамінність, стандартизація і технічні вимірювання» перевидавався 4 рази.</a:t>
            </a:r>
          </a:p>
          <a:p>
            <a:pPr algn="ctr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131840" y="407707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gray">
          <a:xfrm>
            <a:off x="3131840" y="5085184"/>
            <a:ext cx="5400600" cy="136815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347864" y="5085184"/>
            <a:ext cx="4824536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  Нагороджений орденом Трудового Червоного Прапора,  Заслужений працівник вищої школи УРСР ,  має </a:t>
            </a:r>
            <a:r>
              <a:rPr lang="ru-RU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орден «За заслуги перед  З</a:t>
            </a:r>
            <a:r>
              <a:rPr lang="uk-UA" sz="1600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апорізьким</a:t>
            </a:r>
            <a:r>
              <a:rPr lang="ru-RU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краєм » І  ступеня</a:t>
            </a:r>
            <a:r>
              <a:rPr lang="ru-RU" sz="16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,</a:t>
            </a: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Почесний громадянин  </a:t>
            </a:r>
          </a:p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міста Мелітополь</a:t>
            </a: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gray">
          <a:xfrm>
            <a:off x="3131840" y="558924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6" name="Picture 1" descr="C:\Users\User\Desktop\Серый_фото\серій\64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683568" y="548679"/>
            <a:ext cx="2291680" cy="31237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A8B773D-87F5-4695-AAA0-45642389AA05}"/>
              </a:ext>
            </a:extLst>
          </p:cNvPr>
          <p:cNvSpPr/>
          <p:nvPr/>
        </p:nvSpPr>
        <p:spPr>
          <a:xfrm>
            <a:off x="1259632" y="1412776"/>
            <a:ext cx="30963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8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uk-UA" sz="8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uk-UA" sz="600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</a:t>
            </a:r>
            <a:endParaRPr lang="uk-UA" sz="8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uk-UA" sz="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</a:t>
            </a:r>
            <a:r>
              <a:rPr lang="uk-UA" sz="96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32"/>
          <p:cNvSpPr>
            <a:spLocks noChangeArrowheads="1"/>
          </p:cNvSpPr>
          <p:nvPr/>
        </p:nvSpPr>
        <p:spPr bwMode="gray">
          <a:xfrm>
            <a:off x="3851920" y="6021288"/>
            <a:ext cx="5040560" cy="648072"/>
          </a:xfrm>
          <a:prstGeom prst="roundRect">
            <a:avLst>
              <a:gd name="adj" fmla="val 50000"/>
            </a:avLst>
          </a:prstGeom>
          <a:ln w="1905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51920" y="188640"/>
            <a:ext cx="5040560" cy="936104"/>
          </a:xfrm>
          <a:prstGeom prst="roundRect">
            <a:avLst>
              <a:gd name="adj" fmla="val 50000"/>
            </a:avLst>
          </a:prstGeom>
          <a:ln w="1905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56992"/>
            <a:ext cx="3528392" cy="3168352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КЮРЧЕВ ВОЛОДИМИР МИКОЛАЙОВИЧ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1340768"/>
            <a:ext cx="5040560" cy="1080120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851920" y="1268760"/>
            <a:ext cx="4968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Доктор технічних наук, професор ,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 член- кореспондент НААН України, Заслужений працівник освіти України, Відмінник освіти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51920" y="2636912"/>
            <a:ext cx="5040560" cy="64807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851920" y="2636912"/>
            <a:ext cx="4536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Лауреат Державної премії України в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галузі науки і техніки</a:t>
            </a:r>
            <a:endParaRPr lang="uk-UA" dirty="0">
              <a:solidFill>
                <a:srgbClr val="000000"/>
              </a:solidFill>
            </a:endParaRP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51920" y="3501008"/>
            <a:ext cx="5040560" cy="86409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851920" y="188640"/>
            <a:ext cx="49685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Ректор Таврійського державного агротехнологічного  університету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імені Дмитра Моторного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177281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285293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51920" y="54868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851920" y="3429000"/>
            <a:ext cx="47525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Випускник Мелітопольського інституту механізації сільського господарства  1981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року. Науково-педагогічний стаж - 39 років</a:t>
            </a: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851920" y="3861048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gray">
          <a:xfrm>
            <a:off x="3851920" y="4509120"/>
            <a:ext cx="5105400" cy="1296144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851920" y="4581128"/>
            <a:ext cx="52920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Автор 250 публікацій в наукових фахових виданнях України, Болгарії, Білорусі, Польщі, США, 26 монографій, підручників та навчальних посібників, 59 патентів на винаходи</a:t>
            </a: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gray">
          <a:xfrm>
            <a:off x="3851920" y="501317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2290" name="Picture 2" descr="Что новый председатель Федерации футбола Мелитополя хочет сделать ..."/>
          <p:cNvPicPr>
            <a:picLocks noChangeAspect="1" noChangeArrowheads="1"/>
          </p:cNvPicPr>
          <p:nvPr/>
        </p:nvPicPr>
        <p:blipFill>
          <a:blip r:embed="rId2" cstate="print"/>
          <a:srcRect b="11948"/>
          <a:stretch>
            <a:fillRect/>
          </a:stretch>
        </p:blipFill>
        <p:spPr bwMode="auto">
          <a:xfrm>
            <a:off x="899592" y="260648"/>
            <a:ext cx="2259234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>
                <a:lumMod val="8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Rectangle 33"/>
          <p:cNvSpPr>
            <a:spLocks noChangeArrowheads="1"/>
          </p:cNvSpPr>
          <p:nvPr/>
        </p:nvSpPr>
        <p:spPr bwMode="auto">
          <a:xfrm>
            <a:off x="4283968" y="6021288"/>
            <a:ext cx="4536504" cy="646331"/>
          </a:xfrm>
          <a:prstGeom prst="rect">
            <a:avLst/>
          </a:prstGeom>
          <a:noFill/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Очолює наукову школу з проблем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машиновикористання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в землеробстві</a:t>
            </a:r>
            <a:r>
              <a:rPr lang="uk-UA" b="1" i="1" dirty="0">
                <a:noFill/>
                <a:latin typeface="Cambria Math" pitchFamily="18" charset="0"/>
                <a:ea typeface="Cambria Math" pitchFamily="18" charset="0"/>
              </a:rPr>
              <a:t>.</a:t>
            </a:r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3851920" y="623731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97D82F18-5F77-4BBB-BB9F-02A9E075630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132856"/>
            <a:ext cx="3633763" cy="174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3016"/>
            <a:ext cx="3168352" cy="2232248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ВОЛОХ АНАТОЛІЙ МИХАЙЛОВИЧ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476672"/>
            <a:ext cx="4608512" cy="64807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4067944" y="404664"/>
            <a:ext cx="439248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Доктор біологічних наук, професор кафедри «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Геоекологія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і землеустрій»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51920" y="1268760"/>
            <a:ext cx="4680520" cy="576064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995936" y="1196752"/>
            <a:ext cx="4536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Загальний стаж наукової та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науково-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педагогічної роботи  складає  48 років</a:t>
            </a:r>
            <a:endParaRPr lang="ru-RU" b="1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51920" y="1988840"/>
            <a:ext cx="4680520" cy="1080120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923928" y="1916832"/>
            <a:ext cx="468052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Автор понад 200 статей, виданих в </a:t>
            </a:r>
          </a:p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Україні, Іспанії, Канаді, Німеччині та Греції.   13 статей  проіндексовано  в міжнародних   базах цитувань </a:t>
            </a:r>
            <a:r>
              <a:rPr lang="uk-UA" sz="1700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Scopus</a:t>
            </a: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та  </a:t>
            </a:r>
            <a:r>
              <a:rPr lang="uk-UA" sz="1700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Web</a:t>
            </a: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 </a:t>
            </a:r>
            <a:r>
              <a:rPr lang="uk-UA" sz="1700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of</a:t>
            </a: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sz="1700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Science</a:t>
            </a: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  </a:t>
            </a:r>
            <a:endParaRPr lang="en-US" sz="1700" b="1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69269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141277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51920" y="234888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51920" y="3212976"/>
            <a:ext cx="4680520" cy="1080120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4067944" y="3140968"/>
            <a:ext cx="439248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А. М. Волох  один із авторів Червоної </a:t>
            </a:r>
          </a:p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книги України (1998, 2009), підручників з екології для середньої школи та студентів ЗВО,  автор 3-х наукових  монографій</a:t>
            </a:r>
            <a:endParaRPr lang="en-US" sz="1700" b="1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851920" y="3645024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gray">
          <a:xfrm>
            <a:off x="3851920" y="4437112"/>
            <a:ext cx="4680520" cy="936104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851920" y="4437112"/>
            <a:ext cx="46085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Керівник наукової школи «Екологічні особливості тварин у природних та штучних екосистемах»</a:t>
            </a:r>
          </a:p>
          <a:p>
            <a:pPr eaLnBrk="0" hangingPunct="0"/>
            <a:r>
              <a:rPr lang="ru-RU" dirty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gray">
          <a:xfrm>
            <a:off x="3851920" y="479715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314" name="Picture 2" descr="http://www.tsatu.edu.ua/eons/wp-content/uploads/sites/19/voloh1.jpg"/>
          <p:cNvPicPr>
            <a:picLocks noChangeAspect="1" noChangeArrowheads="1"/>
          </p:cNvPicPr>
          <p:nvPr/>
        </p:nvPicPr>
        <p:blipFill>
          <a:blip r:embed="rId2" cstate="print"/>
          <a:srcRect l="7387" r="3964" b="3651"/>
          <a:stretch>
            <a:fillRect/>
          </a:stretch>
        </p:blipFill>
        <p:spPr bwMode="auto">
          <a:xfrm>
            <a:off x="683568" y="404664"/>
            <a:ext cx="2592288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AutoShape 32"/>
          <p:cNvSpPr>
            <a:spLocks noChangeArrowheads="1"/>
          </p:cNvSpPr>
          <p:nvPr/>
        </p:nvSpPr>
        <p:spPr bwMode="gray">
          <a:xfrm>
            <a:off x="3851920" y="5517232"/>
            <a:ext cx="4608512" cy="1152128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0" name="Oval 34"/>
          <p:cNvSpPr>
            <a:spLocks noChangeArrowheads="1"/>
          </p:cNvSpPr>
          <p:nvPr/>
        </p:nvSpPr>
        <p:spPr bwMode="gray">
          <a:xfrm>
            <a:off x="3851920" y="6021288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3851920" y="5517232"/>
            <a:ext cx="453650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Екстраординарний член Німецького товариства дослідження диких тварин та мисливства, член міжнародного теріологічного товариства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BB04F31-160F-4376-A1C7-97384C78473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420888"/>
            <a:ext cx="3013647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51920" y="2564904"/>
            <a:ext cx="4680520" cy="136815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3240360" cy="2736304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ДІОРДІЄВ ВОЛОДИМИР</a:t>
            </a:r>
            <a:b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ТРИФОНОВИЧ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548680"/>
            <a:ext cx="4680520" cy="848990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851920" y="548680"/>
            <a:ext cx="468052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Доктор технічних наук, професор , завідувач  кафедри «Електроенергетика </a:t>
            </a:r>
          </a:p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і автоматизація»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51920" y="1628800"/>
            <a:ext cx="4680520" cy="720080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851920" y="1628800"/>
            <a:ext cx="46085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Випускник </a:t>
            </a:r>
            <a:r>
              <a:rPr lang="uk-UA" b="1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МІМСГ 1973 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року. Науково-педагогічний стаж  у ТДАТУ 47 років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51920" y="4221088"/>
            <a:ext cx="4680520" cy="86409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995936" y="4149080"/>
            <a:ext cx="424847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Засновник та керівник наукової школи «Автоматизація технологічних процесів в АПК»</a:t>
            </a:r>
            <a:endParaRPr lang="en-US" b="1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83671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1844824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51920" y="3140968"/>
            <a:ext cx="216024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4756150" y="3789040"/>
            <a:ext cx="2045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dirty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851920" y="450912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gray">
          <a:xfrm>
            <a:off x="3851920" y="5301208"/>
            <a:ext cx="4680520" cy="1152128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Відповідальний секретар  редколегії </a:t>
            </a:r>
          </a:p>
          <a:p>
            <a:pPr algn="ctr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фахових видань «Праці Таврійського </a:t>
            </a:r>
          </a:p>
          <a:p>
            <a:pPr algn="ctr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державного агротехнологічного університету» </a:t>
            </a:r>
          </a:p>
          <a:p>
            <a:pPr algn="ctr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та «Науковий вісник ТДАТУ</a:t>
            </a:r>
            <a:r>
              <a:rPr lang="uk-UA" dirty="0"/>
              <a:t>»</a:t>
            </a:r>
            <a:endParaRPr lang="ru-RU" dirty="0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4067944" y="2564904"/>
            <a:ext cx="4392488" cy="167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Автор  навчального  посібника, </a:t>
            </a:r>
          </a:p>
          <a:p>
            <a:pPr algn="ctr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169 наукових публікацій, 21 патенти. </a:t>
            </a:r>
          </a:p>
          <a:p>
            <a:pPr algn="ctr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 науковому доробку статті, які включено до міжнародних баз цитувань </a:t>
            </a:r>
            <a:r>
              <a:rPr lang="uk-UA" sz="1700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Scopus</a:t>
            </a: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та  </a:t>
            </a:r>
            <a:r>
              <a:rPr lang="uk-UA" sz="1700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Web</a:t>
            </a: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 </a:t>
            </a:r>
            <a:r>
              <a:rPr lang="uk-UA" sz="1700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of</a:t>
            </a: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sz="1700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Science</a:t>
            </a:r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 eaLnBrk="0" hangingPunct="0"/>
            <a:r>
              <a:rPr lang="ru-RU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</a:t>
            </a:r>
            <a:endParaRPr lang="en-US" b="1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gray">
          <a:xfrm>
            <a:off x="3851920" y="573325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 descr="http://www.tsatu.edu.ua/ea/wp-content/uploads/sites/27/diordiev.jpg"/>
          <p:cNvPicPr>
            <a:picLocks noChangeAspect="1" noChangeArrowheads="1"/>
          </p:cNvPicPr>
          <p:nvPr/>
        </p:nvPicPr>
        <p:blipFill>
          <a:blip r:embed="rId2" cstate="print"/>
          <a:srcRect t="12600"/>
          <a:stretch>
            <a:fillRect/>
          </a:stretch>
        </p:blipFill>
        <p:spPr bwMode="auto">
          <a:xfrm>
            <a:off x="899592" y="548680"/>
            <a:ext cx="2142110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5F4C085-0E79-4BC5-BA18-E1186C97560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420888"/>
            <a:ext cx="2808312" cy="147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933056"/>
            <a:ext cx="4211960" cy="2448272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itchFamily="18" charset="0"/>
                <a:ea typeface="Cambria Math" pitchFamily="18" charset="0"/>
              </a:rPr>
              <a:t>    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МИХАЙЛОВ </a:t>
            </a:r>
            <a:b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        ЄВГЕН ВОЛОДИМИРОВИЧ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548680"/>
            <a:ext cx="4680520" cy="720080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995936" y="548680"/>
            <a:ext cx="46805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Доктор технічних наук, професор кафедри «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Машиновикористання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в землеробстві» 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51920" y="1556792"/>
            <a:ext cx="4680520" cy="936104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139952" y="1556792"/>
            <a:ext cx="42484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Закінчив  з відзнакою  у 1977 році  Мелітопольський інститут механізації сільського господарства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51920" y="2780928"/>
            <a:ext cx="4680520" cy="1405320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724490" y="2733255"/>
            <a:ext cx="468052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   У науковому  доробку </a:t>
            </a:r>
            <a:r>
              <a:rPr lang="ru-RU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: 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3 монографії,</a:t>
            </a:r>
          </a:p>
          <a:p>
            <a:pPr algn="ctr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 патенти, 99 публікацій  у наукових </a:t>
            </a:r>
          </a:p>
          <a:p>
            <a:pPr algn="ctr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фахових виданнях, 15 патентів.  Має публікації, які включені до міжнародної бази 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Scopus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83671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1844824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51920" y="321297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51920" y="4437112"/>
            <a:ext cx="4680520" cy="122413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995936" y="4437112"/>
            <a:ext cx="44644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Керівник наукової лабораторії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«Розробка технологій і технічних засобів для рослинництва в умовах зрошуваного землеробства півдня України»</a:t>
            </a:r>
          </a:p>
        </p:txBody>
      </p:sp>
      <p:pic>
        <p:nvPicPr>
          <p:cNvPr id="1026" name="Picture 2" descr="http://www.tsatu.edu.ua/mvz/wp-content/uploads/sites/5/myhajlov.jpg"/>
          <p:cNvPicPr>
            <a:picLocks noChangeAspect="1" noChangeArrowheads="1"/>
          </p:cNvPicPr>
          <p:nvPr/>
        </p:nvPicPr>
        <p:blipFill>
          <a:blip r:embed="rId2" cstate="print"/>
          <a:srcRect l="4820" r="6008" b="1188"/>
          <a:stretch>
            <a:fillRect/>
          </a:stretch>
        </p:blipFill>
        <p:spPr bwMode="auto">
          <a:xfrm>
            <a:off x="539552" y="548680"/>
            <a:ext cx="2664296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Oval 28"/>
          <p:cNvSpPr>
            <a:spLocks noChangeArrowheads="1"/>
          </p:cNvSpPr>
          <p:nvPr/>
        </p:nvSpPr>
        <p:spPr bwMode="gray">
          <a:xfrm>
            <a:off x="3851920" y="4941168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CB8F529-7ADC-4AE0-9DF9-A0DB431C50F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2636912"/>
            <a:ext cx="2963008" cy="143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32"/>
          <p:cNvSpPr>
            <a:spLocks noChangeArrowheads="1"/>
          </p:cNvSpPr>
          <p:nvPr/>
        </p:nvSpPr>
        <p:spPr bwMode="gray">
          <a:xfrm>
            <a:off x="3851920" y="5373216"/>
            <a:ext cx="4961384" cy="1008112"/>
          </a:xfrm>
          <a:prstGeom prst="roundRect">
            <a:avLst>
              <a:gd name="adj" fmla="val 50000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 науковому доробку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публікаціі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у періодичних </a:t>
            </a:r>
          </a:p>
          <a:p>
            <a:pPr algn="ctr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виданнях, які включено до міжнародних баз </a:t>
            </a:r>
          </a:p>
          <a:p>
            <a:pPr algn="ctr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цитувань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Scopus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та  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Web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 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of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b="1" i="1" dirty="0" err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Science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933056"/>
            <a:ext cx="3528392" cy="2088232"/>
          </a:xfrm>
        </p:spPr>
        <p:txBody>
          <a:bodyPr>
            <a:normAutofit fontScale="90000"/>
          </a:bodyPr>
          <a:lstStyle/>
          <a:p>
            <a:r>
              <a:rPr lang="ru-RU" b="1" i="1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b="1" i="1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4900" b="1" i="1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КРАВЕЦЬ</a:t>
            </a:r>
            <a:br>
              <a:rPr lang="ru-RU" sz="4900" b="1" i="1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4900" b="1" i="1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ВАСИЛЬ ІВАНОВИЧ</a:t>
            </a:r>
            <a:endParaRPr lang="ru-RU" sz="4900" b="1" i="1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 flipV="1">
            <a:off x="2368550" y="2057400"/>
            <a:ext cx="381000" cy="38100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692696"/>
            <a:ext cx="4896544" cy="720080"/>
          </a:xfrm>
          <a:prstGeom prst="roundRect">
            <a:avLst>
              <a:gd name="adj" fmla="val 50000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779912" y="692696"/>
            <a:ext cx="48965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Кандидат фізико-математичних наук, доцент  кафедри  «Вища математика і фізика»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51920" y="1700808"/>
            <a:ext cx="4896544" cy="720080"/>
          </a:xfrm>
          <a:prstGeom prst="roundRect">
            <a:avLst>
              <a:gd name="adj" fmla="val 50000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779912" y="1700808"/>
            <a:ext cx="4968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Стаж науково-педагогічної роботи – 40 років. </a:t>
            </a:r>
          </a:p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 ТДАТУ працює  з 1986 року</a:t>
            </a:r>
            <a:endParaRPr lang="en-US" b="1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51920" y="2780928"/>
            <a:ext cx="4824536" cy="1008112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851920" y="2780928"/>
            <a:ext cx="48965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Почесний професор Таврійського державного агротехнологічного університету імені Дмитра Моторного</a:t>
            </a:r>
            <a:endParaRPr lang="uk-UA" sz="2200" b="1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980728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198884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gray">
          <a:xfrm>
            <a:off x="3851920" y="321297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51920" y="4149080"/>
            <a:ext cx="4896544" cy="864096"/>
          </a:xfrm>
          <a:prstGeom prst="roundRect">
            <a:avLst>
              <a:gd name="adj" fmla="val 50000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995936" y="4149080"/>
            <a:ext cx="46805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Автор навчальних посібників, статей в наукових фахових журналах, доповідей на конференціях різних рівнів</a:t>
            </a: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851920" y="573325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4788024" y="4869160"/>
            <a:ext cx="2375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gray">
          <a:xfrm>
            <a:off x="3851920" y="4437112"/>
            <a:ext cx="216024" cy="216024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6" name="Picture 4" descr="На изображении может находиться: 1 человек, костюм и часть тела крупным планом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4577" r="1602"/>
          <a:stretch>
            <a:fillRect/>
          </a:stretch>
        </p:blipFill>
        <p:spPr bwMode="auto">
          <a:xfrm>
            <a:off x="395536" y="476672"/>
            <a:ext cx="2952328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A97D022-A61F-46D7-8E78-E159102C666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2852936"/>
            <a:ext cx="3155294" cy="152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501008"/>
            <a:ext cx="3240360" cy="2736304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ДЯДЯ </a:t>
            </a:r>
            <a:b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ВІКТОР МИХАЙЛОВИЧ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3851920" y="836712"/>
            <a:ext cx="4673352" cy="86409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995936" y="908720"/>
            <a:ext cx="4536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Кандидат технічних наук, доцент кафедри «Сільськогосподарські машини»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3851920" y="2060848"/>
            <a:ext cx="4680520" cy="86409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139952" y="2060848"/>
            <a:ext cx="4176464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Закінчив Мелітопольський інститут механізації сільського господарства  в 1971 році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3851920" y="3284984"/>
            <a:ext cx="4680520" cy="73265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995936" y="3356992"/>
            <a:ext cx="4608512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1700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 ТДАТУ працює з 1975 р. Стаж науково-педагогічної роботи 45 рокі</a:t>
            </a:r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в. 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851920" y="1196752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851920" y="2348880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gray">
          <a:xfrm>
            <a:off x="3851920" y="4509120"/>
            <a:ext cx="4680520" cy="1224136"/>
          </a:xfrm>
          <a:prstGeom prst="roundRect">
            <a:avLst>
              <a:gd name="adj" fmla="val 50000"/>
            </a:avLst>
          </a:prstGeom>
          <a:ln w="190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4067944" y="4509120"/>
            <a:ext cx="4392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b="1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Керує студентським науковим гуртком, готує студентів для участі у Всеукраїнських студентських олімпіадах, опублікував 45 наукових  статей</a:t>
            </a: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gray">
          <a:xfrm>
            <a:off x="3851920" y="501317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9218" name="Picture 2" descr="http://www.tsatu.edu.ua/sgm/wp-content/uploads/sites/10/djadja-v.m.-e15238722679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2220789" cy="2935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Oval 31"/>
          <p:cNvSpPr>
            <a:spLocks noChangeArrowheads="1"/>
          </p:cNvSpPr>
          <p:nvPr/>
        </p:nvSpPr>
        <p:spPr bwMode="gray">
          <a:xfrm>
            <a:off x="3851920" y="3573016"/>
            <a:ext cx="228600" cy="228600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5A97D022-A61F-46D7-8E78-E159102C666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492896"/>
            <a:ext cx="3155294" cy="152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15725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55013cda781b5a0d6422d11187d923717e6ad8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833</Words>
  <Application>Microsoft Office PowerPoint</Application>
  <PresentationFormat>Экран (4:3)</PresentationFormat>
  <Paragraphs>127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</vt:lpstr>
      <vt:lpstr>  </vt:lpstr>
      <vt:lpstr> СІРИЙ ІГОР СЕРГІЙОВИЧ</vt:lpstr>
      <vt:lpstr>КЮРЧЕВ ВОЛОДИМИР МИКОЛАЙОВИЧ</vt:lpstr>
      <vt:lpstr>ВОЛОХ АНАТОЛІЙ МИХАЙЛОВИЧ</vt:lpstr>
      <vt:lpstr>ДІОРДІЄВ ВОЛОДИМИР ТРИФОНОВИЧ</vt:lpstr>
      <vt:lpstr>     МИХАЙЛОВ           ЄВГЕН ВОЛОДИМИРОВИЧ</vt:lpstr>
      <vt:lpstr> КРАВЕЦЬ ВАСИЛЬ ІВАНОВИЧ</vt:lpstr>
      <vt:lpstr>ДЯДЯ   ВІКТОР МИХАЙЛОВИЧ</vt:lpstr>
      <vt:lpstr>ПЕТРОВ  ВІКТОР ОЛЕКСІЙОВИЧ</vt:lpstr>
      <vt:lpstr>СТРУЧАЄВ МИКОЛА ІВАНОВИЧ</vt:lpstr>
      <vt:lpstr>МОВЧАН СЕРГІЙ ІВАНОВИЧ</vt:lpstr>
      <vt:lpstr>ЩЕРБИНА ВІКТОР МИХАЙЛОВИЧ</vt:lpstr>
      <vt:lpstr>МОВЧАН ВІТАЛІЙ ФЕДОРОВИЧ</vt:lpstr>
      <vt:lpstr>З повагою, наукова бібліотека ТДАТУ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Желто-синие завихрения</dc:title>
  <dc:creator>obstinate</dc:creator>
  <cp:lastModifiedBy>admin</cp:lastModifiedBy>
  <cp:revision>166</cp:revision>
  <dcterms:created xsi:type="dcterms:W3CDTF">2017-10-03T08:49:35Z</dcterms:created>
  <dcterms:modified xsi:type="dcterms:W3CDTF">2020-05-14T13:28:43Z</dcterms:modified>
</cp:coreProperties>
</file>