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3" r:id="rId58"/>
    <p:sldId id="314" r:id="rId59"/>
    <p:sldId id="312" r:id="rId60"/>
  </p:sldIdLst>
  <p:sldSz cx="18288000" cy="10287000"/>
  <p:notesSz cx="6858000" cy="9144000"/>
  <p:embeddedFontLst>
    <p:embeddedFont>
      <p:font typeface="Montserrat Light" panose="00000400000000000000" pitchFamily="2" charset="-52"/>
      <p:regular r:id="rId61"/>
      <p:italic r:id="rId62"/>
    </p:embeddedFont>
    <p:embeddedFont>
      <p:font typeface="Open Sauce Bold Italics" panose="020B0604020202020204" charset="0"/>
      <p:regular r:id="rId63"/>
    </p:embeddedFont>
    <p:embeddedFont>
      <p:font typeface="Open Sauce" panose="020B0604020202020204" charset="0"/>
      <p:regular r:id="rId64"/>
    </p:embeddedFont>
    <p:embeddedFont>
      <p:font typeface="Codec Pro ExtraBold Bold" panose="020B0604020202020204" charset="0"/>
      <p:regular r:id="rId65"/>
    </p:embeddedFont>
    <p:embeddedFont>
      <p:font typeface="Open Sauce Bold" panose="020B0604020202020204" charset="0"/>
      <p:regular r:id="rId66"/>
    </p:embeddedFont>
    <p:embeddedFont>
      <p:font typeface="Open Sans Bold" panose="020B0806030504020204" pitchFamily="34" charset="0"/>
      <p:regular r:id="rId67"/>
      <p:bold r:id="rId68"/>
    </p:embeddedFont>
    <p:embeddedFont>
      <p:font typeface="Open Sans" panose="020B0606030504020204" pitchFamily="34" charset="0"/>
      <p:regular r:id="rId69"/>
      <p:bold r:id="rId70"/>
      <p:italic r:id="rId71"/>
      <p:boldItalic r:id="rId72"/>
    </p:embeddedFont>
    <p:embeddedFont>
      <p:font typeface="Calibri" panose="020F0502020204030204" pitchFamily="34" charset="0"/>
      <p:regular r:id="rId73"/>
      <p:bold r:id="rId74"/>
      <p:italic r:id="rId75"/>
      <p:boldItalic r:id="rId76"/>
    </p:embeddedFont>
    <p:embeddedFont>
      <p:font typeface="Open Sauce Italics" panose="020B0604020202020204" charset="0"/>
      <p:regular r:id="rId77"/>
    </p:embeddedFont>
    <p:embeddedFont>
      <p:font typeface="Codec Pro ExtraBold" panose="020B0604020202020204" charset="0"/>
      <p:regular r:id="rId78"/>
    </p:embeddedFont>
    <p:embeddedFont>
      <p:font typeface="Arial" panose="020B0604020202020204" pitchFamily="34" charset="0"/>
      <p:regular r:id="rId79"/>
    </p:embeddedFont>
    <p:embeddedFont>
      <p:font typeface="Cambria" panose="02040503050406030204" pitchFamily="18" charset="0"/>
      <p:regular r:id="rId80"/>
      <p:bold r:id="rId81"/>
      <p:italic r:id="rId82"/>
      <p:boldItalic r:id="rId83"/>
    </p:embeddedFont>
    <p:embeddedFont>
      <p:font typeface="Montserrat Bold" panose="00000800000000000000" pitchFamily="2" charset="-52"/>
      <p:regular r:id="rId84"/>
      <p:bold r:id="rId8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Помір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Помір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Без стилю та сі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Без стилю та сітки таблиці">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2" d="100"/>
          <a:sy n="72" d="100"/>
        </p:scale>
        <p:origin x="12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font" Target="fonts/font16.fntdata"/><Relationship Id="rId84" Type="http://schemas.openxmlformats.org/officeDocument/2006/relationships/font" Target="fonts/font24.fntdata"/><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font" Target="fonts/font14.fntdata"/><Relationship Id="rId79" Type="http://schemas.openxmlformats.org/officeDocument/2006/relationships/font" Target="fonts/font19.fntdata"/><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1.fntdata"/><Relationship Id="rId82" Type="http://schemas.openxmlformats.org/officeDocument/2006/relationships/font" Target="fonts/font22.fntdata"/><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77" Type="http://schemas.openxmlformats.org/officeDocument/2006/relationships/font" Target="fonts/font17.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2.fntdata"/><Relationship Id="rId80" Type="http://schemas.openxmlformats.org/officeDocument/2006/relationships/font" Target="fonts/font20.fntdata"/><Relationship Id="rId85" Type="http://schemas.openxmlformats.org/officeDocument/2006/relationships/font" Target="fonts/font2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font" Target="fonts/font15.fntdata"/><Relationship Id="rId83" Type="http://schemas.openxmlformats.org/officeDocument/2006/relationships/font" Target="fonts/font23.fntdata"/><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5.fntdata"/><Relationship Id="rId73" Type="http://schemas.openxmlformats.org/officeDocument/2006/relationships/font" Target="fonts/font13.fntdata"/><Relationship Id="rId78" Type="http://schemas.openxmlformats.org/officeDocument/2006/relationships/font" Target="fonts/font18.fntdata"/><Relationship Id="rId81" Type="http://schemas.openxmlformats.org/officeDocument/2006/relationships/font" Target="fonts/font21.fntdata"/><Relationship Id="rId86"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Excel.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w="9525">
          <a:noFill/>
        </a:ln>
      </c:spPr>
    </c:floor>
    <c:sideWall>
      <c:thickness val="0"/>
      <c:spPr>
        <a:noFill/>
        <a:ln w="25400">
          <a:noFill/>
        </a:ln>
      </c:spPr>
    </c:sideWall>
    <c:backWall>
      <c:thickness val="0"/>
      <c:spPr>
        <a:noFill/>
        <a:ln w="25400">
          <a:noFill/>
        </a:ln>
      </c:spPr>
    </c:backWall>
    <c:plotArea>
      <c:layout/>
      <c:bar3DChart>
        <c:barDir val="col"/>
        <c:grouping val="clustered"/>
        <c:varyColors val="0"/>
        <c:ser>
          <c:idx val="0"/>
          <c:order val="0"/>
          <c:tx>
            <c:strRef>
              <c:f>Лист1!$B$1</c:f>
              <c:strCache>
                <c:ptCount val="1"/>
                <c:pt idx="0">
                  <c:v>Scоpus</c:v>
                </c:pt>
              </c:strCache>
            </c:strRef>
          </c:tx>
          <c:spPr>
            <a:solidFill>
              <a:srgbClr val="4F81BD"/>
            </a:solidFill>
            <a:ln w="41665">
              <a:noFill/>
            </a:ln>
          </c:spPr>
          <c:invertIfNegative val="0"/>
          <c:dLbls>
            <c:dLbl>
              <c:idx val="0"/>
              <c:layout>
                <c:manualLayout>
                  <c:x val="1.6574585635359115E-2"/>
                  <c:y val="-9.70873786407766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5B7-4BFA-9205-B5C8BF15D433}"/>
                </c:ext>
              </c:extLst>
            </c:dLbl>
            <c:dLbl>
              <c:idx val="1"/>
              <c:layout>
                <c:manualLayout>
                  <c:x val="1.5193370165745856E-2"/>
                  <c:y val="-9.70873786407766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5B7-4BFA-9205-B5C8BF15D433}"/>
                </c:ext>
              </c:extLst>
            </c:dLbl>
            <c:dLbl>
              <c:idx val="2"/>
              <c:layout>
                <c:manualLayout>
                  <c:x val="1.7955801104972375E-2"/>
                  <c:y val="-1.45631067961165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5B7-4BFA-9205-B5C8BF15D433}"/>
                </c:ext>
              </c:extLst>
            </c:dLbl>
            <c:dLbl>
              <c:idx val="3"/>
              <c:layout>
                <c:manualLayout>
                  <c:x val="1.1049723756906077E-2"/>
                  <c:y val="-2.427184466019417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5B7-4BFA-9205-B5C8BF15D433}"/>
                </c:ext>
              </c:extLst>
            </c:dLbl>
            <c:dLbl>
              <c:idx val="4"/>
              <c:layout>
                <c:manualLayout>
                  <c:x val="1.3812154696132395E-2"/>
                  <c:y val="-9.7087378640776691E-3"/>
                </c:manualLayout>
              </c:layout>
              <c:tx>
                <c:rich>
                  <a:bodyPr/>
                  <a:lstStyle/>
                  <a:p>
                    <a:r>
                      <a:rPr lang="en-US"/>
                      <a:t>134</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5B7-4BFA-9205-B5C8BF15D433}"/>
                </c:ext>
              </c:extLst>
            </c:dLbl>
            <c:spPr>
              <a:noFill/>
              <a:ln w="41665">
                <a:noFill/>
              </a:ln>
            </c:spPr>
            <c:txPr>
              <a:bodyPr rot="0" spcFirstLastPara="1" vertOverflow="ellipsis" vert="horz" wrap="square" lIns="38100" tIns="19050" rIns="38100" bIns="19050" anchor="ctr" anchorCtr="1">
                <a:spAutoFit/>
              </a:bodyPr>
              <a:lstStyle/>
              <a:p>
                <a:pPr>
                  <a:defRPr sz="1640" b="1" i="0" u="none" strike="noStrike" kern="1200" baseline="0">
                    <a:solidFill>
                      <a:schemeClr val="bg1"/>
                    </a:solidFill>
                    <a:latin typeface="+mn-lt"/>
                    <a:ea typeface="+mn-ea"/>
                    <a:cs typeface="+mn-cs"/>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Лист1!$A$2:$A$6</c:f>
              <c:numCache>
                <c:formatCode>General</c:formatCode>
                <c:ptCount val="5"/>
                <c:pt idx="0">
                  <c:v>2020</c:v>
                </c:pt>
                <c:pt idx="1">
                  <c:v>2021</c:v>
                </c:pt>
                <c:pt idx="2">
                  <c:v>2022</c:v>
                </c:pt>
                <c:pt idx="3">
                  <c:v>2023</c:v>
                </c:pt>
                <c:pt idx="4">
                  <c:v>2024</c:v>
                </c:pt>
              </c:numCache>
            </c:numRef>
          </c:cat>
          <c:val>
            <c:numRef>
              <c:f>Лист1!$B$2:$B$6</c:f>
              <c:numCache>
                <c:formatCode>General</c:formatCode>
                <c:ptCount val="5"/>
                <c:pt idx="0">
                  <c:v>80</c:v>
                </c:pt>
                <c:pt idx="1">
                  <c:v>115</c:v>
                </c:pt>
                <c:pt idx="2">
                  <c:v>100</c:v>
                </c:pt>
                <c:pt idx="3">
                  <c:v>144</c:v>
                </c:pt>
                <c:pt idx="4">
                  <c:v>118</c:v>
                </c:pt>
              </c:numCache>
            </c:numRef>
          </c:val>
          <c:extLst>
            <c:ext xmlns:c16="http://schemas.microsoft.com/office/drawing/2014/chart" uri="{C3380CC4-5D6E-409C-BE32-E72D297353CC}">
              <c16:uniqueId val="{00000005-C5B7-4BFA-9205-B5C8BF15D433}"/>
            </c:ext>
          </c:extLst>
        </c:ser>
        <c:ser>
          <c:idx val="1"/>
          <c:order val="1"/>
          <c:tx>
            <c:strRef>
              <c:f>Лист1!$C$1</c:f>
              <c:strCache>
                <c:ptCount val="1"/>
                <c:pt idx="0">
                  <c:v>Web of Science</c:v>
                </c:pt>
              </c:strCache>
            </c:strRef>
          </c:tx>
          <c:spPr>
            <a:solidFill>
              <a:srgbClr val="C0504D"/>
            </a:solidFill>
            <a:ln w="41665">
              <a:noFill/>
            </a:ln>
          </c:spPr>
          <c:invertIfNegative val="0"/>
          <c:dLbls>
            <c:dLbl>
              <c:idx val="0"/>
              <c:layout>
                <c:manualLayout>
                  <c:x val="1.9337016574585635E-2"/>
                  <c:y val="-1.94174757281553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5B7-4BFA-9205-B5C8BF15D433}"/>
                </c:ext>
              </c:extLst>
            </c:dLbl>
            <c:dLbl>
              <c:idx val="1"/>
              <c:layout>
                <c:manualLayout>
                  <c:x val="1.2430939226519286E-2"/>
                  <c:y val="-9.70873786407766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5B7-4BFA-9205-B5C8BF15D433}"/>
                </c:ext>
              </c:extLst>
            </c:dLbl>
            <c:dLbl>
              <c:idx val="2"/>
              <c:layout>
                <c:manualLayout>
                  <c:x val="1.5193370165745856E-2"/>
                  <c:y val="-9.70873786407775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C5B7-4BFA-9205-B5C8BF15D433}"/>
                </c:ext>
              </c:extLst>
            </c:dLbl>
            <c:dLbl>
              <c:idx val="3"/>
              <c:layout>
                <c:manualLayout>
                  <c:x val="1.6574585635359015E-2"/>
                  <c:y val="-7.281553398058252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5B7-4BFA-9205-B5C8BF15D433}"/>
                </c:ext>
              </c:extLst>
            </c:dLbl>
            <c:dLbl>
              <c:idx val="4"/>
              <c:layout>
                <c:manualLayout>
                  <c:x val="1.1049723756906077E-2"/>
                  <c:y val="-1.6990291262135922E-2"/>
                </c:manualLayout>
              </c:layout>
              <c:tx>
                <c:rich>
                  <a:bodyPr/>
                  <a:lstStyle/>
                  <a:p>
                    <a:r>
                      <a:rPr lang="en-US"/>
                      <a:t>24</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C5B7-4BFA-9205-B5C8BF15D433}"/>
                </c:ext>
              </c:extLst>
            </c:dLbl>
            <c:spPr>
              <a:noFill/>
              <a:ln w="41665">
                <a:noFill/>
              </a:ln>
            </c:spPr>
            <c:txPr>
              <a:bodyPr rot="0" spcFirstLastPara="1" vertOverflow="ellipsis" vert="horz" wrap="square" lIns="38100" tIns="19050" rIns="38100" bIns="19050" anchor="ctr" anchorCtr="0">
                <a:spAutoFit/>
              </a:bodyPr>
              <a:lstStyle/>
              <a:p>
                <a:pPr algn="r">
                  <a:defRPr sz="1640" b="1" i="0" u="none" strike="noStrike" kern="1200" baseline="0">
                    <a:solidFill>
                      <a:schemeClr val="bg1"/>
                    </a:solidFill>
                    <a:latin typeface="+mn-lt"/>
                    <a:ea typeface="+mn-ea"/>
                    <a:cs typeface="+mn-cs"/>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Лист1!$A$2:$A$6</c:f>
              <c:numCache>
                <c:formatCode>General</c:formatCode>
                <c:ptCount val="5"/>
                <c:pt idx="0">
                  <c:v>2020</c:v>
                </c:pt>
                <c:pt idx="1">
                  <c:v>2021</c:v>
                </c:pt>
                <c:pt idx="2">
                  <c:v>2022</c:v>
                </c:pt>
                <c:pt idx="3">
                  <c:v>2023</c:v>
                </c:pt>
                <c:pt idx="4">
                  <c:v>2024</c:v>
                </c:pt>
              </c:numCache>
            </c:numRef>
          </c:cat>
          <c:val>
            <c:numRef>
              <c:f>Лист1!$C$2:$C$6</c:f>
              <c:numCache>
                <c:formatCode>General</c:formatCode>
                <c:ptCount val="5"/>
                <c:pt idx="0">
                  <c:v>40</c:v>
                </c:pt>
                <c:pt idx="1">
                  <c:v>57</c:v>
                </c:pt>
                <c:pt idx="2">
                  <c:v>42</c:v>
                </c:pt>
                <c:pt idx="3">
                  <c:v>39</c:v>
                </c:pt>
                <c:pt idx="4">
                  <c:v>23</c:v>
                </c:pt>
              </c:numCache>
            </c:numRef>
          </c:val>
          <c:extLst>
            <c:ext xmlns:c16="http://schemas.microsoft.com/office/drawing/2014/chart" uri="{C3380CC4-5D6E-409C-BE32-E72D297353CC}">
              <c16:uniqueId val="{0000000B-C5B7-4BFA-9205-B5C8BF15D433}"/>
            </c:ext>
          </c:extLst>
        </c:ser>
        <c:ser>
          <c:idx val="2"/>
          <c:order val="2"/>
          <c:tx>
            <c:strRef>
              <c:f>Лист1!$D$1</c:f>
              <c:strCache>
                <c:ptCount val="1"/>
                <c:pt idx="0">
                  <c:v>Столбец1</c:v>
                </c:pt>
              </c:strCache>
            </c:strRef>
          </c:tx>
          <c:spPr>
            <a:solidFill>
              <a:srgbClr val="9BBB59"/>
            </a:solidFill>
            <a:ln w="41665">
              <a:noFill/>
            </a:ln>
          </c:spPr>
          <c:invertIfNegative val="0"/>
          <c:dLbls>
            <c:spPr>
              <a:noFill/>
              <a:ln w="41665">
                <a:noFill/>
              </a:ln>
            </c:spPr>
            <c:txPr>
              <a:bodyPr rot="0" spcFirstLastPara="1" vertOverflow="ellipsis" vert="horz" wrap="square" lIns="38100" tIns="19050" rIns="38100" bIns="19050" anchor="ctr" anchorCtr="1">
                <a:spAutoFit/>
              </a:bodyPr>
              <a:lstStyle/>
              <a:p>
                <a:pPr>
                  <a:defRPr sz="1476" b="0" i="0" u="none" strike="noStrike" kern="1200" baseline="0">
                    <a:solidFill>
                      <a:schemeClr val="tx1">
                        <a:lumMod val="75000"/>
                        <a:lumOff val="25000"/>
                      </a:schemeClr>
                    </a:solidFill>
                    <a:latin typeface="+mn-lt"/>
                    <a:ea typeface="+mn-ea"/>
                    <a:cs typeface="+mn-cs"/>
                  </a:defRPr>
                </a:pPr>
                <a:endParaRPr lang="uk-UA"/>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Лист1!$A$2:$A$6</c:f>
              <c:numCache>
                <c:formatCode>General</c:formatCode>
                <c:ptCount val="5"/>
                <c:pt idx="0">
                  <c:v>2020</c:v>
                </c:pt>
                <c:pt idx="1">
                  <c:v>2021</c:v>
                </c:pt>
                <c:pt idx="2">
                  <c:v>2022</c:v>
                </c:pt>
                <c:pt idx="3">
                  <c:v>2023</c:v>
                </c:pt>
                <c:pt idx="4">
                  <c:v>2024</c:v>
                </c:pt>
              </c:numCache>
            </c:numRef>
          </c:cat>
          <c:val>
            <c:numRef>
              <c:f>Лист1!$D$2:$D$6</c:f>
            </c:numRef>
          </c:val>
          <c:extLst>
            <c:ext xmlns:c16="http://schemas.microsoft.com/office/drawing/2014/chart" uri="{C3380CC4-5D6E-409C-BE32-E72D297353CC}">
              <c16:uniqueId val="{0000000C-C5B7-4BFA-9205-B5C8BF15D433}"/>
            </c:ext>
          </c:extLst>
        </c:ser>
        <c:dLbls>
          <c:showLegendKey val="0"/>
          <c:showVal val="0"/>
          <c:showCatName val="0"/>
          <c:showSerName val="0"/>
          <c:showPercent val="0"/>
          <c:showBubbleSize val="0"/>
        </c:dLbls>
        <c:gapWidth val="150"/>
        <c:shape val="box"/>
        <c:axId val="1321152335"/>
        <c:axId val="1"/>
        <c:axId val="0"/>
      </c:bar3DChart>
      <c:catAx>
        <c:axId val="1321152335"/>
        <c:scaling>
          <c:orientation val="minMax"/>
        </c:scaling>
        <c:delete val="0"/>
        <c:axPos val="b"/>
        <c:numFmt formatCode="General" sourceLinked="1"/>
        <c:majorTickMark val="none"/>
        <c:minorTickMark val="none"/>
        <c:tickLblPos val="nextTo"/>
        <c:spPr>
          <a:ln w="15624">
            <a:noFill/>
          </a:ln>
        </c:spPr>
        <c:txPr>
          <a:bodyPr rot="-60000000" spcFirstLastPara="1" vertOverflow="ellipsis" vert="horz" wrap="square" anchor="ctr" anchorCtr="1"/>
          <a:lstStyle/>
          <a:p>
            <a:pPr>
              <a:defRPr sz="2296" b="1" i="0" u="none" strike="noStrike" kern="1200" baseline="0">
                <a:solidFill>
                  <a:schemeClr val="bg1"/>
                </a:solidFill>
                <a:latin typeface="+mn-lt"/>
                <a:ea typeface="+mn-ea"/>
                <a:cs typeface="+mn-cs"/>
              </a:defRPr>
            </a:pPr>
            <a:endParaRPr lang="uk-UA"/>
          </a:p>
        </c:txPr>
        <c:crossAx val="1"/>
        <c:crosses val="autoZero"/>
        <c:auto val="1"/>
        <c:lblAlgn val="ctr"/>
        <c:lblOffset val="100"/>
        <c:noMultiLvlLbl val="0"/>
      </c:catAx>
      <c:valAx>
        <c:axId val="1"/>
        <c:scaling>
          <c:orientation val="minMax"/>
        </c:scaling>
        <c:delete val="0"/>
        <c:axPos val="l"/>
        <c:majorGridlines>
          <c:spPr>
            <a:ln w="15624" cap="flat" cmpd="sng" algn="ctr">
              <a:solidFill>
                <a:srgbClr val="FFFFFF"/>
              </a:solidFill>
              <a:round/>
            </a:ln>
            <a:effectLst/>
          </c:spPr>
        </c:majorGridlines>
        <c:numFmt formatCode="General" sourceLinked="1"/>
        <c:majorTickMark val="none"/>
        <c:minorTickMark val="none"/>
        <c:tickLblPos val="nextTo"/>
        <c:spPr>
          <a:ln w="15624">
            <a:noFill/>
          </a:ln>
        </c:spPr>
        <c:txPr>
          <a:bodyPr rot="-60000000" spcFirstLastPara="1" vertOverflow="ellipsis" vert="horz" wrap="square" anchor="ctr" anchorCtr="1"/>
          <a:lstStyle/>
          <a:p>
            <a:pPr>
              <a:defRPr sz="2296" b="1" i="0" u="none" strike="noStrike" kern="1200" baseline="0">
                <a:solidFill>
                  <a:schemeClr val="bg1"/>
                </a:solidFill>
                <a:latin typeface="+mn-lt"/>
                <a:ea typeface="+mn-ea"/>
                <a:cs typeface="+mn-cs"/>
              </a:defRPr>
            </a:pPr>
            <a:endParaRPr lang="uk-UA"/>
          </a:p>
        </c:txPr>
        <c:crossAx val="1321152335"/>
        <c:crosses val="autoZero"/>
        <c:crossBetween val="between"/>
      </c:valAx>
      <c:spPr>
        <a:noFill/>
        <a:ln w="41665">
          <a:noFill/>
        </a:ln>
      </c:spPr>
    </c:plotArea>
    <c:legend>
      <c:legendPos val="b"/>
      <c:overlay val="0"/>
      <c:spPr>
        <a:noFill/>
        <a:ln w="41665">
          <a:noFill/>
        </a:ln>
      </c:spPr>
      <c:txPr>
        <a:bodyPr rot="0" spcFirstLastPara="1" vertOverflow="ellipsis" vert="horz" wrap="square" anchor="ctr" anchorCtr="1"/>
        <a:lstStyle/>
        <a:p>
          <a:pPr>
            <a:defRPr sz="2296" b="0" i="0" u="none" strike="noStrike" kern="1200" baseline="0">
              <a:solidFill>
                <a:schemeClr val="bg1"/>
              </a:solidFill>
              <a:latin typeface="+mn-lt"/>
              <a:ea typeface="+mn-ea"/>
              <a:cs typeface="+mn-cs"/>
            </a:defRPr>
          </a:pPr>
          <a:endParaRPr lang="uk-UA"/>
        </a:p>
      </c:txPr>
    </c:legend>
    <c:plotVisOnly val="1"/>
    <c:dispBlanksAs val="gap"/>
    <c:showDLblsOverMax val="0"/>
  </c:chart>
  <c:spPr>
    <a:noFill/>
    <a:ln w="15624" cap="flat" cmpd="sng" algn="ctr">
      <a:noFill/>
      <a:round/>
    </a:ln>
    <a:effectLst/>
  </c:spPr>
  <c:txPr>
    <a:bodyPr/>
    <a:lstStyle/>
    <a:p>
      <a:pPr>
        <a:defRPr/>
      </a:pPr>
      <a:endParaRPr lang="uk-UA"/>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chart" Target="../charts/chart1.xml"/><Relationship Id="rId4" Type="http://schemas.openxmlformats.org/officeDocument/2006/relationships/image" Target="../media/image8.sv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sv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8.svg"/><Relationship Id="rId5" Type="http://schemas.openxmlformats.org/officeDocument/2006/relationships/image" Target="../media/image5.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12" Type="http://schemas.openxmlformats.org/officeDocument/2006/relationships/image" Target="../media/image2.sv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1.png"/><Relationship Id="rId5" Type="http://schemas.openxmlformats.org/officeDocument/2006/relationships/image" Target="../media/image30.svg"/><Relationship Id="rId10" Type="http://schemas.openxmlformats.org/officeDocument/2006/relationships/image" Target="../media/image3.png"/><Relationship Id="rId4" Type="http://schemas.openxmlformats.org/officeDocument/2006/relationships/image" Target="../media/image26.png"/><Relationship Id="rId9"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46.png"/></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6.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5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6744860" y="0"/>
            <a:ext cx="1543050" cy="11299900"/>
            <a:chOff x="0" y="0"/>
            <a:chExt cx="406400" cy="2976105"/>
          </a:xfrm>
        </p:grpSpPr>
        <p:sp>
          <p:nvSpPr>
            <p:cNvPr id="3" name="Freeform 3"/>
            <p:cNvSpPr/>
            <p:nvPr/>
          </p:nvSpPr>
          <p:spPr>
            <a:xfrm>
              <a:off x="0" y="0"/>
              <a:ext cx="406400" cy="2976105"/>
            </a:xfrm>
            <a:custGeom>
              <a:avLst/>
              <a:gdLst/>
              <a:ahLst/>
              <a:cxnLst/>
              <a:rect l="l" t="t" r="r" b="b"/>
              <a:pathLst>
                <a:path w="406400" h="2976105">
                  <a:moveTo>
                    <a:pt x="0" y="0"/>
                  </a:moveTo>
                  <a:lnTo>
                    <a:pt x="406400" y="0"/>
                  </a:lnTo>
                  <a:lnTo>
                    <a:pt x="406400" y="2976105"/>
                  </a:lnTo>
                  <a:lnTo>
                    <a:pt x="0" y="2976105"/>
                  </a:lnTo>
                  <a:close/>
                </a:path>
              </a:pathLst>
            </a:custGeom>
            <a:solidFill>
              <a:srgbClr val="2E6E64"/>
            </a:solidFill>
          </p:spPr>
        </p:sp>
        <p:sp>
          <p:nvSpPr>
            <p:cNvPr id="4" name="TextBox 4"/>
            <p:cNvSpPr txBox="1"/>
            <p:nvPr/>
          </p:nvSpPr>
          <p:spPr>
            <a:xfrm>
              <a:off x="0" y="-19050"/>
              <a:ext cx="406400" cy="2995155"/>
            </a:xfrm>
            <a:prstGeom prst="rect">
              <a:avLst/>
            </a:prstGeom>
          </p:spPr>
          <p:txBody>
            <a:bodyPr lIns="50800" tIns="50800" rIns="50800" bIns="50800" rtlCol="0" anchor="ctr"/>
            <a:lstStyle/>
            <a:p>
              <a:pPr algn="ctr">
                <a:lnSpc>
                  <a:spcPts val="2859"/>
                </a:lnSpc>
              </a:pPr>
              <a:endParaRPr/>
            </a:p>
          </p:txBody>
        </p:sp>
      </p:grpSp>
      <p:sp>
        <p:nvSpPr>
          <p:cNvPr id="5" name="Freeform 5"/>
          <p:cNvSpPr/>
          <p:nvPr/>
        </p:nvSpPr>
        <p:spPr>
          <a:xfrm>
            <a:off x="13031979" y="865845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grpSp>
        <p:nvGrpSpPr>
          <p:cNvPr id="6" name="Group 6"/>
          <p:cNvGrpSpPr/>
          <p:nvPr/>
        </p:nvGrpSpPr>
        <p:grpSpPr>
          <a:xfrm>
            <a:off x="-1543050" y="-558218"/>
            <a:ext cx="3086100" cy="11299900"/>
            <a:chOff x="0" y="0"/>
            <a:chExt cx="812800" cy="2976105"/>
          </a:xfrm>
        </p:grpSpPr>
        <p:sp>
          <p:nvSpPr>
            <p:cNvPr id="7" name="Freeform 7"/>
            <p:cNvSpPr/>
            <p:nvPr/>
          </p:nvSpPr>
          <p:spPr>
            <a:xfrm>
              <a:off x="0" y="0"/>
              <a:ext cx="812800" cy="2976105"/>
            </a:xfrm>
            <a:custGeom>
              <a:avLst/>
              <a:gdLst/>
              <a:ahLst/>
              <a:cxnLst/>
              <a:rect l="l" t="t" r="r" b="b"/>
              <a:pathLst>
                <a:path w="812800" h="2976105">
                  <a:moveTo>
                    <a:pt x="0" y="0"/>
                  </a:moveTo>
                  <a:lnTo>
                    <a:pt x="812800" y="0"/>
                  </a:lnTo>
                  <a:lnTo>
                    <a:pt x="812800" y="2976105"/>
                  </a:lnTo>
                  <a:lnTo>
                    <a:pt x="0" y="2976105"/>
                  </a:lnTo>
                  <a:close/>
                </a:path>
              </a:pathLst>
            </a:custGeom>
            <a:solidFill>
              <a:srgbClr val="2E6E64"/>
            </a:solidFill>
          </p:spPr>
        </p:sp>
        <p:sp>
          <p:nvSpPr>
            <p:cNvPr id="8" name="TextBox 8"/>
            <p:cNvSpPr txBox="1"/>
            <p:nvPr/>
          </p:nvSpPr>
          <p:spPr>
            <a:xfrm>
              <a:off x="0" y="-19050"/>
              <a:ext cx="812800" cy="2995155"/>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1227773" y="3836530"/>
            <a:ext cx="110236" cy="3146088"/>
            <a:chOff x="0" y="0"/>
            <a:chExt cx="26312" cy="750927"/>
          </a:xfrm>
        </p:grpSpPr>
        <p:sp>
          <p:nvSpPr>
            <p:cNvPr id="10" name="Freeform 10"/>
            <p:cNvSpPr/>
            <p:nvPr/>
          </p:nvSpPr>
          <p:spPr>
            <a:xfrm>
              <a:off x="0" y="0"/>
              <a:ext cx="26312" cy="750927"/>
            </a:xfrm>
            <a:custGeom>
              <a:avLst/>
              <a:gdLst/>
              <a:ahLst/>
              <a:cxnLst/>
              <a:rect l="l" t="t" r="r" b="b"/>
              <a:pathLst>
                <a:path w="26312" h="750927">
                  <a:moveTo>
                    <a:pt x="0" y="0"/>
                  </a:moveTo>
                  <a:lnTo>
                    <a:pt x="26312" y="0"/>
                  </a:lnTo>
                  <a:lnTo>
                    <a:pt x="26312" y="750927"/>
                  </a:lnTo>
                  <a:lnTo>
                    <a:pt x="0" y="750927"/>
                  </a:lnTo>
                  <a:close/>
                </a:path>
              </a:pathLst>
            </a:custGeom>
            <a:solidFill>
              <a:srgbClr val="FFFFFF"/>
            </a:solidFill>
          </p:spPr>
        </p:sp>
        <p:sp>
          <p:nvSpPr>
            <p:cNvPr id="11" name="TextBox 11"/>
            <p:cNvSpPr txBox="1"/>
            <p:nvPr/>
          </p:nvSpPr>
          <p:spPr>
            <a:xfrm>
              <a:off x="0" y="-19050"/>
              <a:ext cx="26312" cy="769977"/>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3222563" y="6362702"/>
            <a:ext cx="11874319" cy="1119009"/>
            <a:chOff x="0" y="-14434"/>
            <a:chExt cx="2249297" cy="211969"/>
          </a:xfrm>
        </p:grpSpPr>
        <p:sp>
          <p:nvSpPr>
            <p:cNvPr id="13" name="Freeform 13"/>
            <p:cNvSpPr/>
            <p:nvPr/>
          </p:nvSpPr>
          <p:spPr>
            <a:xfrm>
              <a:off x="0" y="0"/>
              <a:ext cx="2249297" cy="183394"/>
            </a:xfrm>
            <a:custGeom>
              <a:avLst/>
              <a:gdLst/>
              <a:ahLst/>
              <a:cxnLst/>
              <a:rect l="l" t="t" r="r" b="b"/>
              <a:pathLst>
                <a:path w="2249297" h="183394">
                  <a:moveTo>
                    <a:pt x="11736" y="0"/>
                  </a:moveTo>
                  <a:lnTo>
                    <a:pt x="2237561" y="0"/>
                  </a:lnTo>
                  <a:cubicBezTo>
                    <a:pt x="2240674" y="0"/>
                    <a:pt x="2243659" y="1236"/>
                    <a:pt x="2245860" y="3437"/>
                  </a:cubicBezTo>
                  <a:cubicBezTo>
                    <a:pt x="2248061" y="5638"/>
                    <a:pt x="2249297" y="8623"/>
                    <a:pt x="2249297" y="11736"/>
                  </a:cubicBezTo>
                  <a:lnTo>
                    <a:pt x="2249297" y="171658"/>
                  </a:lnTo>
                  <a:cubicBezTo>
                    <a:pt x="2249297" y="174770"/>
                    <a:pt x="2248061" y="177756"/>
                    <a:pt x="2245860" y="179956"/>
                  </a:cubicBezTo>
                  <a:cubicBezTo>
                    <a:pt x="2243659" y="182157"/>
                    <a:pt x="2240674" y="183394"/>
                    <a:pt x="2237561" y="183394"/>
                  </a:cubicBezTo>
                  <a:lnTo>
                    <a:pt x="11736" y="183394"/>
                  </a:lnTo>
                  <a:cubicBezTo>
                    <a:pt x="8623" y="183394"/>
                    <a:pt x="5638" y="182157"/>
                    <a:pt x="3437" y="179956"/>
                  </a:cubicBezTo>
                  <a:cubicBezTo>
                    <a:pt x="1236" y="177756"/>
                    <a:pt x="0" y="174770"/>
                    <a:pt x="0" y="171658"/>
                  </a:cubicBezTo>
                  <a:lnTo>
                    <a:pt x="0" y="11736"/>
                  </a:lnTo>
                  <a:cubicBezTo>
                    <a:pt x="0" y="8623"/>
                    <a:pt x="1236" y="5638"/>
                    <a:pt x="3437" y="3437"/>
                  </a:cubicBezTo>
                  <a:cubicBezTo>
                    <a:pt x="5638" y="1236"/>
                    <a:pt x="8623" y="0"/>
                    <a:pt x="11736" y="0"/>
                  </a:cubicBezTo>
                  <a:close/>
                </a:path>
              </a:pathLst>
            </a:custGeom>
            <a:solidFill>
              <a:srgbClr val="2E6E64"/>
            </a:solidFill>
          </p:spPr>
        </p:sp>
        <p:sp>
          <p:nvSpPr>
            <p:cNvPr id="14" name="TextBox 14"/>
            <p:cNvSpPr txBox="1"/>
            <p:nvPr/>
          </p:nvSpPr>
          <p:spPr>
            <a:xfrm>
              <a:off x="0" y="-14434"/>
              <a:ext cx="2249297" cy="211969"/>
            </a:xfrm>
            <a:prstGeom prst="rect">
              <a:avLst/>
            </a:prstGeom>
          </p:spPr>
          <p:txBody>
            <a:bodyPr lIns="56055" tIns="56055" rIns="56055" bIns="56055" rtlCol="0" anchor="ctr"/>
            <a:lstStyle/>
            <a:p>
              <a:pPr algn="ctr">
                <a:lnSpc>
                  <a:spcPts val="4030"/>
                </a:lnSpc>
              </a:pPr>
              <a:r>
                <a:rPr lang="en-US" sz="3100" dirty="0" err="1">
                  <a:solidFill>
                    <a:srgbClr val="FFFFFF"/>
                  </a:solidFill>
                  <a:latin typeface="Montserrat Light"/>
                  <a:ea typeface="Montserrat Light"/>
                  <a:cs typeface="Montserrat Light"/>
                  <a:sym typeface="Montserrat Light"/>
                </a:rPr>
                <a:t>За</a:t>
              </a:r>
              <a:r>
                <a:rPr lang="en-US" sz="3100" dirty="0">
                  <a:solidFill>
                    <a:srgbClr val="FFFFFF"/>
                  </a:solidFill>
                  <a:latin typeface="Montserrat Light"/>
                  <a:ea typeface="Montserrat Light"/>
                  <a:cs typeface="Montserrat Light"/>
                  <a:sym typeface="Montserrat Light"/>
                </a:rPr>
                <a:t> </a:t>
              </a:r>
              <a:r>
                <a:rPr lang="en-US" sz="3100" dirty="0" err="1">
                  <a:solidFill>
                    <a:srgbClr val="FFFFFF"/>
                  </a:solidFill>
                  <a:latin typeface="Montserrat Light"/>
                  <a:ea typeface="Montserrat Light"/>
                  <a:cs typeface="Montserrat Light"/>
                  <a:sym typeface="Montserrat Light"/>
                </a:rPr>
                <a:t>період</a:t>
              </a:r>
              <a:r>
                <a:rPr lang="en-US" sz="3100" dirty="0">
                  <a:solidFill>
                    <a:srgbClr val="FFFFFF"/>
                  </a:solidFill>
                  <a:latin typeface="Montserrat Light"/>
                  <a:ea typeface="Montserrat Light"/>
                  <a:cs typeface="Montserrat Light"/>
                  <a:sym typeface="Montserrat Light"/>
                </a:rPr>
                <a:t> з 02 </a:t>
              </a:r>
              <a:r>
                <a:rPr lang="en-US" sz="3100" dirty="0" err="1">
                  <a:solidFill>
                    <a:srgbClr val="FFFFFF"/>
                  </a:solidFill>
                  <a:latin typeface="Montserrat Light"/>
                  <a:ea typeface="Montserrat Light"/>
                  <a:cs typeface="Montserrat Light"/>
                  <a:sym typeface="Montserrat Light"/>
                </a:rPr>
                <a:t>січня</a:t>
              </a:r>
              <a:r>
                <a:rPr lang="en-US" sz="3100" dirty="0">
                  <a:solidFill>
                    <a:srgbClr val="FFFFFF"/>
                  </a:solidFill>
                  <a:latin typeface="Montserrat Light"/>
                  <a:ea typeface="Montserrat Light"/>
                  <a:cs typeface="Montserrat Light"/>
                  <a:sym typeface="Montserrat Light"/>
                </a:rPr>
                <a:t> 2024 р. </a:t>
              </a:r>
              <a:r>
                <a:rPr lang="en-US" sz="3100" dirty="0" err="1">
                  <a:solidFill>
                    <a:srgbClr val="FFFFFF"/>
                  </a:solidFill>
                  <a:latin typeface="Montserrat Light"/>
                  <a:ea typeface="Montserrat Light"/>
                  <a:cs typeface="Montserrat Light"/>
                  <a:sym typeface="Montserrat Light"/>
                </a:rPr>
                <a:t>по</a:t>
              </a:r>
              <a:r>
                <a:rPr lang="en-US" sz="3100" dirty="0">
                  <a:solidFill>
                    <a:srgbClr val="FFFFFF"/>
                  </a:solidFill>
                  <a:latin typeface="Montserrat Light"/>
                  <a:ea typeface="Montserrat Light"/>
                  <a:cs typeface="Montserrat Light"/>
                  <a:sym typeface="Montserrat Light"/>
                </a:rPr>
                <a:t> 31 </a:t>
              </a:r>
              <a:r>
                <a:rPr lang="en-US" sz="3100" dirty="0" err="1">
                  <a:solidFill>
                    <a:srgbClr val="FFFFFF"/>
                  </a:solidFill>
                  <a:latin typeface="Montserrat Light"/>
                  <a:ea typeface="Montserrat Light"/>
                  <a:cs typeface="Montserrat Light"/>
                  <a:sym typeface="Montserrat Light"/>
                </a:rPr>
                <a:t>грудня</a:t>
              </a:r>
              <a:r>
                <a:rPr lang="en-US" sz="3100" dirty="0">
                  <a:solidFill>
                    <a:srgbClr val="FFFFFF"/>
                  </a:solidFill>
                  <a:latin typeface="Montserrat Light"/>
                  <a:ea typeface="Montserrat Light"/>
                  <a:cs typeface="Montserrat Light"/>
                  <a:sym typeface="Montserrat Light"/>
                </a:rPr>
                <a:t> 2024 р.</a:t>
              </a:r>
            </a:p>
          </p:txBody>
        </p:sp>
      </p:grpSp>
      <p:sp>
        <p:nvSpPr>
          <p:cNvPr id="15" name="Freeform 15"/>
          <p:cNvSpPr/>
          <p:nvPr/>
        </p:nvSpPr>
        <p:spPr>
          <a:xfrm>
            <a:off x="-2777871" y="-207071"/>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16" name="TextBox 16"/>
          <p:cNvSpPr txBox="1"/>
          <p:nvPr/>
        </p:nvSpPr>
        <p:spPr>
          <a:xfrm>
            <a:off x="3191119" y="5219700"/>
            <a:ext cx="11905762" cy="864852"/>
          </a:xfrm>
          <a:prstGeom prst="rect">
            <a:avLst/>
          </a:prstGeom>
        </p:spPr>
        <p:txBody>
          <a:bodyPr lIns="0" tIns="0" rIns="0" bIns="0" rtlCol="0" anchor="t">
            <a:spAutoFit/>
          </a:bodyPr>
          <a:lstStyle/>
          <a:p>
            <a:pPr algn="r">
              <a:lnSpc>
                <a:spcPts val="7214"/>
              </a:lnSpc>
            </a:pPr>
            <a:r>
              <a:rPr lang="en-US" sz="5153" spc="257" dirty="0" err="1">
                <a:solidFill>
                  <a:srgbClr val="2E6E64"/>
                </a:solidFill>
                <a:latin typeface="Codec Pro ExtraBold"/>
                <a:ea typeface="Codec Pro ExtraBold"/>
                <a:cs typeface="Codec Pro ExtraBold"/>
                <a:sym typeface="Codec Pro ExtraBold"/>
              </a:rPr>
              <a:t>Кюрчева</a:t>
            </a:r>
            <a:r>
              <a:rPr lang="en-US" sz="5153" spc="257" dirty="0">
                <a:solidFill>
                  <a:srgbClr val="2E6E64"/>
                </a:solidFill>
                <a:latin typeface="Codec Pro ExtraBold"/>
                <a:ea typeface="Codec Pro ExtraBold"/>
                <a:cs typeface="Codec Pro ExtraBold"/>
                <a:sym typeface="Codec Pro ExtraBold"/>
              </a:rPr>
              <a:t> </a:t>
            </a:r>
            <a:r>
              <a:rPr lang="en-US" sz="5153" spc="257" dirty="0" err="1">
                <a:solidFill>
                  <a:srgbClr val="2E6E64"/>
                </a:solidFill>
                <a:latin typeface="Codec Pro ExtraBold"/>
                <a:ea typeface="Codec Pro ExtraBold"/>
                <a:cs typeface="Codec Pro ExtraBold"/>
                <a:sym typeface="Codec Pro ExtraBold"/>
              </a:rPr>
              <a:t>Сергія</a:t>
            </a:r>
            <a:r>
              <a:rPr lang="en-US" sz="5153" spc="257" dirty="0">
                <a:solidFill>
                  <a:srgbClr val="2E6E64"/>
                </a:solidFill>
                <a:latin typeface="Codec Pro ExtraBold"/>
                <a:ea typeface="Codec Pro ExtraBold"/>
                <a:cs typeface="Codec Pro ExtraBold"/>
                <a:sym typeface="Codec Pro ExtraBold"/>
              </a:rPr>
              <a:t> </a:t>
            </a:r>
            <a:r>
              <a:rPr lang="en-US" sz="5153" spc="257" dirty="0" err="1" smtClean="0">
                <a:solidFill>
                  <a:srgbClr val="2E6E64"/>
                </a:solidFill>
                <a:latin typeface="Codec Pro ExtraBold"/>
                <a:ea typeface="Codec Pro ExtraBold"/>
                <a:cs typeface="Codec Pro ExtraBold"/>
                <a:sym typeface="Codec Pro ExtraBold"/>
              </a:rPr>
              <a:t>Володимировича</a:t>
            </a:r>
            <a:endParaRPr lang="en-US" sz="5153" spc="257" dirty="0">
              <a:solidFill>
                <a:srgbClr val="2E6E64"/>
              </a:solidFill>
              <a:latin typeface="Codec Pro ExtraBold"/>
              <a:ea typeface="Codec Pro ExtraBold"/>
              <a:cs typeface="Codec Pro ExtraBold"/>
              <a:sym typeface="Codec Pro ExtraBold"/>
            </a:endParaRPr>
          </a:p>
        </p:txBody>
      </p:sp>
      <p:sp>
        <p:nvSpPr>
          <p:cNvPr id="17" name="TextBox 17"/>
          <p:cNvSpPr txBox="1"/>
          <p:nvPr/>
        </p:nvSpPr>
        <p:spPr>
          <a:xfrm>
            <a:off x="3222563" y="3477801"/>
            <a:ext cx="11842875" cy="1957055"/>
          </a:xfrm>
          <a:prstGeom prst="rect">
            <a:avLst/>
          </a:prstGeom>
        </p:spPr>
        <p:txBody>
          <a:bodyPr lIns="0" tIns="0" rIns="0" bIns="0" rtlCol="0" anchor="t">
            <a:spAutoFit/>
          </a:bodyPr>
          <a:lstStyle/>
          <a:p>
            <a:pPr algn="r">
              <a:lnSpc>
                <a:spcPts val="13072"/>
              </a:lnSpc>
            </a:pPr>
            <a:r>
              <a:rPr lang="en-US" sz="13616">
                <a:solidFill>
                  <a:srgbClr val="2E6E64"/>
                </a:solidFill>
                <a:latin typeface="Codec Pro ExtraBold"/>
                <a:ea typeface="Codec Pro ExtraBold"/>
                <a:cs typeface="Codec Pro ExtraBold"/>
                <a:sym typeface="Codec Pro ExtraBold"/>
              </a:rPr>
              <a:t>ЗВІТ РЕКТОРА</a:t>
            </a:r>
          </a:p>
        </p:txBody>
      </p:sp>
      <p:sp>
        <p:nvSpPr>
          <p:cNvPr id="18" name="Freeform 18"/>
          <p:cNvSpPr/>
          <p:nvPr/>
        </p:nvSpPr>
        <p:spPr>
          <a:xfrm>
            <a:off x="2847032" y="213984"/>
            <a:ext cx="5417372" cy="3006642"/>
          </a:xfrm>
          <a:custGeom>
            <a:avLst/>
            <a:gdLst/>
            <a:ahLst/>
            <a:cxnLst/>
            <a:rect l="l" t="t" r="r" b="b"/>
            <a:pathLst>
              <a:path w="5417372" h="3006642">
                <a:moveTo>
                  <a:pt x="0" y="0"/>
                </a:moveTo>
                <a:lnTo>
                  <a:pt x="5417372" y="0"/>
                </a:lnTo>
                <a:lnTo>
                  <a:pt x="5417372" y="3006642"/>
                </a:lnTo>
                <a:lnTo>
                  <a:pt x="0" y="3006642"/>
                </a:lnTo>
                <a:lnTo>
                  <a:pt x="0" y="0"/>
                </a:lnTo>
                <a:close/>
              </a:path>
            </a:pathLst>
          </a:custGeom>
          <a:blipFill>
            <a:blip r:embed="rId6"/>
            <a:stretch>
              <a:fillRect/>
            </a:stretch>
          </a:blipFill>
        </p:spPr>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267930" y="-142525"/>
            <a:ext cx="4611767" cy="2559531"/>
          </a:xfrm>
          <a:custGeom>
            <a:avLst/>
            <a:gdLst/>
            <a:ahLst/>
            <a:cxnLst/>
            <a:rect l="l" t="t" r="r" b="b"/>
            <a:pathLst>
              <a:path w="4611767" h="2559531">
                <a:moveTo>
                  <a:pt x="0" y="0"/>
                </a:moveTo>
                <a:lnTo>
                  <a:pt x="4611767" y="0"/>
                </a:lnTo>
                <a:lnTo>
                  <a:pt x="4611767" y="2559530"/>
                </a:lnTo>
                <a:lnTo>
                  <a:pt x="0" y="2559530"/>
                </a:lnTo>
                <a:lnTo>
                  <a:pt x="0" y="0"/>
                </a:lnTo>
                <a:close/>
              </a:path>
            </a:pathLst>
          </a:custGeom>
          <a:blipFill>
            <a:blip r:embed="rId2"/>
            <a:stretch>
              <a:fillRect/>
            </a:stretch>
          </a:blipFill>
        </p:spPr>
      </p:sp>
      <p:sp>
        <p:nvSpPr>
          <p:cNvPr id="3" name="TextBox 3"/>
          <p:cNvSpPr txBox="1"/>
          <p:nvPr/>
        </p:nvSpPr>
        <p:spPr>
          <a:xfrm>
            <a:off x="1264898" y="3316194"/>
            <a:ext cx="15676783" cy="5991225"/>
          </a:xfrm>
          <a:prstGeom prst="rect">
            <a:avLst/>
          </a:prstGeom>
        </p:spPr>
        <p:txBody>
          <a:bodyPr lIns="0" tIns="0" rIns="0" bIns="0" rtlCol="0" anchor="t">
            <a:spAutoFit/>
          </a:bodyPr>
          <a:lstStyle/>
          <a:p>
            <a:pPr algn="l">
              <a:lnSpc>
                <a:spcPts val="3449"/>
              </a:lnSpc>
            </a:pPr>
            <a:r>
              <a:rPr lang="en-US" sz="2499" spc="244">
                <a:solidFill>
                  <a:srgbClr val="000000"/>
                </a:solidFill>
                <a:latin typeface="Open Sans"/>
                <a:ea typeface="Open Sans"/>
                <a:cs typeface="Open Sans"/>
                <a:sym typeface="Open Sans"/>
              </a:rPr>
              <a:t>Відповідно до рекомендацій МОН України та з метою підвищення якості практичної підготовки здобувачів вищої освіти в умовах релокації у </a:t>
            </a:r>
            <a:r>
              <a:rPr lang="en-US" sz="2499" b="1" spc="244">
                <a:solidFill>
                  <a:srgbClr val="000000"/>
                </a:solidFill>
                <a:latin typeface="Open Sans Bold"/>
                <a:ea typeface="Open Sans Bold"/>
                <a:cs typeface="Open Sans Bold"/>
                <a:sym typeface="Open Sans Bold"/>
              </a:rPr>
              <a:t>1 семестрі 2024-2025</a:t>
            </a:r>
            <a:r>
              <a:rPr lang="en-US" sz="2499" spc="244">
                <a:solidFill>
                  <a:srgbClr val="000000"/>
                </a:solidFill>
                <a:latin typeface="Open Sans"/>
                <a:ea typeface="Open Sans"/>
                <a:cs typeface="Open Sans"/>
                <a:sym typeface="Open Sans"/>
              </a:rPr>
              <a:t> навчального року в ТДАТУ впроваджена змішана (аудиторно-тистанційна) форма навчання:</a:t>
            </a:r>
          </a:p>
          <a:p>
            <a:pPr algn="l">
              <a:lnSpc>
                <a:spcPts val="3449"/>
              </a:lnSpc>
            </a:pPr>
            <a:endParaRPr lang="en-US" sz="2499" spc="244">
              <a:solidFill>
                <a:srgbClr val="000000"/>
              </a:solidFill>
              <a:latin typeface="Open Sans"/>
              <a:ea typeface="Open Sans"/>
              <a:cs typeface="Open Sans"/>
              <a:sym typeface="Open Sans"/>
            </a:endParaRPr>
          </a:p>
          <a:p>
            <a:pPr marL="539748" lvl="1" indent="-269874" algn="l">
              <a:lnSpc>
                <a:spcPts val="3449"/>
              </a:lnSpc>
              <a:buFont typeface="Arial"/>
              <a:buChar char="•"/>
            </a:pPr>
            <a:r>
              <a:rPr lang="en-US" sz="2499" spc="244">
                <a:solidFill>
                  <a:srgbClr val="000000"/>
                </a:solidFill>
                <a:latin typeface="Open Sans"/>
                <a:ea typeface="Open Sans"/>
                <a:cs typeface="Open Sans"/>
                <a:sym typeface="Open Sans"/>
              </a:rPr>
              <a:t>Здобувачі вищої освіти зі спеціальностей </a:t>
            </a:r>
            <a:r>
              <a:rPr lang="en-US" sz="2499" b="1" spc="244">
                <a:solidFill>
                  <a:srgbClr val="000000"/>
                </a:solidFill>
                <a:latin typeface="Open Sans Bold"/>
                <a:ea typeface="Open Sans Bold"/>
                <a:cs typeface="Open Sans Bold"/>
                <a:sym typeface="Open Sans Bold"/>
              </a:rPr>
              <a:t>«Агроінженерія», «Агрономія», «Садівництво і плодівництво», «Харчові технології» «Галузеве машинобудування», «Геодезія і землеустрій»</a:t>
            </a:r>
            <a:r>
              <a:rPr lang="en-US" sz="2499" spc="244">
                <a:solidFill>
                  <a:srgbClr val="000000"/>
                </a:solidFill>
                <a:latin typeface="Open Sans"/>
                <a:ea typeface="Open Sans"/>
                <a:cs typeface="Open Sans"/>
                <a:sym typeface="Open Sans"/>
              </a:rPr>
              <a:t> - на базі Іллінецького аграрного фахового коледжу та Немішаєвського фахового коледжу НУБіП.</a:t>
            </a:r>
          </a:p>
          <a:p>
            <a:pPr algn="l">
              <a:lnSpc>
                <a:spcPts val="3449"/>
              </a:lnSpc>
            </a:pPr>
            <a:endParaRPr lang="en-US" sz="2499" spc="244">
              <a:solidFill>
                <a:srgbClr val="000000"/>
              </a:solidFill>
              <a:latin typeface="Open Sans"/>
              <a:ea typeface="Open Sans"/>
              <a:cs typeface="Open Sans"/>
              <a:sym typeface="Open Sans"/>
            </a:endParaRPr>
          </a:p>
          <a:p>
            <a:pPr marL="539748" lvl="1" indent="-269874" algn="l">
              <a:lnSpc>
                <a:spcPts val="3449"/>
              </a:lnSpc>
              <a:buFont typeface="Arial"/>
              <a:buChar char="•"/>
            </a:pPr>
            <a:r>
              <a:rPr lang="en-US" sz="2499" spc="244">
                <a:solidFill>
                  <a:srgbClr val="000000"/>
                </a:solidFill>
                <a:latin typeface="Open Sans"/>
                <a:ea typeface="Open Sans"/>
                <a:cs typeface="Open Sans"/>
                <a:sym typeface="Open Sans"/>
              </a:rPr>
              <a:t>Здобувачі вищої освіти факультету економіки та бізнесу - на базі Запорізького національного університету. Для забезпечення навчання в рамках грантового проекту вже створена сучасна аудиторія в укритті корпусу ЗНУ. </a:t>
            </a:r>
          </a:p>
          <a:p>
            <a:pPr algn="l">
              <a:lnSpc>
                <a:spcPts val="3449"/>
              </a:lnSpc>
            </a:pPr>
            <a:endParaRPr lang="en-US" sz="2499" spc="244">
              <a:solidFill>
                <a:srgbClr val="000000"/>
              </a:solidFill>
              <a:latin typeface="Open Sans"/>
              <a:ea typeface="Open Sans"/>
              <a:cs typeface="Open Sans"/>
              <a:sym typeface="Open Sans"/>
            </a:endParaRPr>
          </a:p>
        </p:txBody>
      </p:sp>
      <p:grpSp>
        <p:nvGrpSpPr>
          <p:cNvPr id="4" name="Group 4"/>
          <p:cNvGrpSpPr/>
          <p:nvPr/>
        </p:nvGrpSpPr>
        <p:grpSpPr>
          <a:xfrm>
            <a:off x="1346319" y="2008605"/>
            <a:ext cx="15595362" cy="1110033"/>
            <a:chOff x="0" y="0"/>
            <a:chExt cx="4107421" cy="292354"/>
          </a:xfrm>
        </p:grpSpPr>
        <p:sp>
          <p:nvSpPr>
            <p:cNvPr id="5" name="Freeform 5"/>
            <p:cNvSpPr/>
            <p:nvPr/>
          </p:nvSpPr>
          <p:spPr>
            <a:xfrm>
              <a:off x="0" y="0"/>
              <a:ext cx="4107421" cy="292354"/>
            </a:xfrm>
            <a:custGeom>
              <a:avLst/>
              <a:gdLst/>
              <a:ahLst/>
              <a:cxnLst/>
              <a:rect l="l" t="t" r="r" b="b"/>
              <a:pathLst>
                <a:path w="4107421" h="292354">
                  <a:moveTo>
                    <a:pt x="25318" y="0"/>
                  </a:moveTo>
                  <a:lnTo>
                    <a:pt x="4082103" y="0"/>
                  </a:lnTo>
                  <a:cubicBezTo>
                    <a:pt x="4088817" y="0"/>
                    <a:pt x="4095257" y="2667"/>
                    <a:pt x="4100005" y="7415"/>
                  </a:cubicBezTo>
                  <a:cubicBezTo>
                    <a:pt x="4104753" y="12163"/>
                    <a:pt x="4107421" y="18603"/>
                    <a:pt x="4107421" y="25318"/>
                  </a:cubicBezTo>
                  <a:lnTo>
                    <a:pt x="4107421" y="267037"/>
                  </a:lnTo>
                  <a:cubicBezTo>
                    <a:pt x="4107421" y="273752"/>
                    <a:pt x="4104753" y="280191"/>
                    <a:pt x="4100005" y="284939"/>
                  </a:cubicBezTo>
                  <a:cubicBezTo>
                    <a:pt x="4095257" y="289687"/>
                    <a:pt x="4088817" y="292354"/>
                    <a:pt x="4082103" y="292354"/>
                  </a:cubicBezTo>
                  <a:lnTo>
                    <a:pt x="25318" y="292354"/>
                  </a:lnTo>
                  <a:cubicBezTo>
                    <a:pt x="18603" y="292354"/>
                    <a:pt x="12163" y="289687"/>
                    <a:pt x="7415" y="284939"/>
                  </a:cubicBezTo>
                  <a:cubicBezTo>
                    <a:pt x="2667" y="280191"/>
                    <a:pt x="0" y="273752"/>
                    <a:pt x="0" y="267037"/>
                  </a:cubicBezTo>
                  <a:lnTo>
                    <a:pt x="0" y="25318"/>
                  </a:lnTo>
                  <a:cubicBezTo>
                    <a:pt x="0" y="18603"/>
                    <a:pt x="2667" y="12163"/>
                    <a:pt x="7415" y="7415"/>
                  </a:cubicBezTo>
                  <a:cubicBezTo>
                    <a:pt x="12163" y="2667"/>
                    <a:pt x="18603" y="0"/>
                    <a:pt x="25318" y="0"/>
                  </a:cubicBezTo>
                  <a:close/>
                </a:path>
              </a:pathLst>
            </a:custGeom>
            <a:solidFill>
              <a:srgbClr val="2E6E64"/>
            </a:solidFill>
          </p:spPr>
        </p:sp>
        <p:sp>
          <p:nvSpPr>
            <p:cNvPr id="6" name="TextBox 6"/>
            <p:cNvSpPr txBox="1"/>
            <p:nvPr/>
          </p:nvSpPr>
          <p:spPr>
            <a:xfrm>
              <a:off x="0" y="-47625"/>
              <a:ext cx="4107421" cy="339979"/>
            </a:xfrm>
            <a:prstGeom prst="rect">
              <a:avLst/>
            </a:prstGeom>
          </p:spPr>
          <p:txBody>
            <a:bodyPr lIns="50800" tIns="50800" rIns="50800" bIns="50800" rtlCol="0" anchor="ctr"/>
            <a:lstStyle/>
            <a:p>
              <a:pPr algn="ctr">
                <a:lnSpc>
                  <a:spcPts val="3449"/>
                </a:lnSpc>
              </a:pPr>
              <a:endParaRPr/>
            </a:p>
          </p:txBody>
        </p:sp>
      </p:grpSp>
      <p:sp>
        <p:nvSpPr>
          <p:cNvPr id="7" name="Freeform 7"/>
          <p:cNvSpPr/>
          <p:nvPr/>
        </p:nvSpPr>
        <p:spPr>
          <a:xfrm>
            <a:off x="13452729" y="-1041616"/>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8" name="Group 8"/>
          <p:cNvGrpSpPr/>
          <p:nvPr/>
        </p:nvGrpSpPr>
        <p:grpSpPr>
          <a:xfrm>
            <a:off x="-330699" y="9476401"/>
            <a:ext cx="19627492" cy="3086100"/>
            <a:chOff x="0" y="0"/>
            <a:chExt cx="5169381" cy="812800"/>
          </a:xfrm>
        </p:grpSpPr>
        <p:sp>
          <p:nvSpPr>
            <p:cNvPr id="9" name="Freeform 9"/>
            <p:cNvSpPr/>
            <p:nvPr/>
          </p:nvSpPr>
          <p:spPr>
            <a:xfrm>
              <a:off x="0" y="0"/>
              <a:ext cx="5169381" cy="812800"/>
            </a:xfrm>
            <a:custGeom>
              <a:avLst/>
              <a:gdLst/>
              <a:ahLst/>
              <a:cxnLst/>
              <a:rect l="l" t="t" r="r" b="b"/>
              <a:pathLst>
                <a:path w="5169381" h="812800">
                  <a:moveTo>
                    <a:pt x="0" y="0"/>
                  </a:moveTo>
                  <a:lnTo>
                    <a:pt x="5169381" y="0"/>
                  </a:lnTo>
                  <a:lnTo>
                    <a:pt x="5169381" y="812800"/>
                  </a:lnTo>
                  <a:lnTo>
                    <a:pt x="0" y="812800"/>
                  </a:lnTo>
                  <a:close/>
                </a:path>
              </a:pathLst>
            </a:custGeom>
            <a:solidFill>
              <a:srgbClr val="2E6E64"/>
            </a:solidFill>
          </p:spPr>
        </p:sp>
        <p:sp>
          <p:nvSpPr>
            <p:cNvPr id="10" name="TextBox 10"/>
            <p:cNvSpPr txBox="1"/>
            <p:nvPr/>
          </p:nvSpPr>
          <p:spPr>
            <a:xfrm>
              <a:off x="0" y="-47625"/>
              <a:ext cx="5169381" cy="860425"/>
            </a:xfrm>
            <a:prstGeom prst="rect">
              <a:avLst/>
            </a:prstGeom>
          </p:spPr>
          <p:txBody>
            <a:bodyPr lIns="50800" tIns="50800" rIns="50800" bIns="50800" rtlCol="0" anchor="ctr"/>
            <a:lstStyle/>
            <a:p>
              <a:pPr algn="ctr">
                <a:lnSpc>
                  <a:spcPts val="3449"/>
                </a:lnSpc>
              </a:pPr>
              <a:endParaRPr/>
            </a:p>
          </p:txBody>
        </p:sp>
      </p:grpSp>
      <p:sp>
        <p:nvSpPr>
          <p:cNvPr id="11" name="TextBox 11"/>
          <p:cNvSpPr txBox="1"/>
          <p:nvPr/>
        </p:nvSpPr>
        <p:spPr>
          <a:xfrm>
            <a:off x="2688741" y="2288316"/>
            <a:ext cx="12731353" cy="588711"/>
          </a:xfrm>
          <a:prstGeom prst="rect">
            <a:avLst/>
          </a:prstGeom>
        </p:spPr>
        <p:txBody>
          <a:bodyPr lIns="0" tIns="0" rIns="0" bIns="0" rtlCol="0" anchor="t">
            <a:spAutoFit/>
          </a:bodyPr>
          <a:lstStyle/>
          <a:p>
            <a:pPr algn="just">
              <a:lnSpc>
                <a:spcPts val="3839"/>
              </a:lnSpc>
            </a:pPr>
            <a:r>
              <a:rPr lang="en-US" sz="3999">
                <a:solidFill>
                  <a:srgbClr val="FFFFFF"/>
                </a:solidFill>
                <a:latin typeface="Codec Pro ExtraBold"/>
                <a:ea typeface="Codec Pro ExtraBold"/>
                <a:cs typeface="Codec Pro ExtraBold"/>
                <a:sym typeface="Codec Pro ExtraBold"/>
              </a:rPr>
              <a:t>ВПРОВАДЖЕННЯ ЗМІШАНОГО НАВЧАННЯ В ТДАТУ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346319" y="473683"/>
            <a:ext cx="15595362" cy="1110033"/>
            <a:chOff x="0" y="0"/>
            <a:chExt cx="4107421" cy="292354"/>
          </a:xfrm>
        </p:grpSpPr>
        <p:sp>
          <p:nvSpPr>
            <p:cNvPr id="3" name="Freeform 3"/>
            <p:cNvSpPr/>
            <p:nvPr/>
          </p:nvSpPr>
          <p:spPr>
            <a:xfrm>
              <a:off x="0" y="0"/>
              <a:ext cx="4107421" cy="292354"/>
            </a:xfrm>
            <a:custGeom>
              <a:avLst/>
              <a:gdLst/>
              <a:ahLst/>
              <a:cxnLst/>
              <a:rect l="l" t="t" r="r" b="b"/>
              <a:pathLst>
                <a:path w="4107421" h="292354">
                  <a:moveTo>
                    <a:pt x="25318" y="0"/>
                  </a:moveTo>
                  <a:lnTo>
                    <a:pt x="4082103" y="0"/>
                  </a:lnTo>
                  <a:cubicBezTo>
                    <a:pt x="4088817" y="0"/>
                    <a:pt x="4095257" y="2667"/>
                    <a:pt x="4100005" y="7415"/>
                  </a:cubicBezTo>
                  <a:cubicBezTo>
                    <a:pt x="4104753" y="12163"/>
                    <a:pt x="4107421" y="18603"/>
                    <a:pt x="4107421" y="25318"/>
                  </a:cubicBezTo>
                  <a:lnTo>
                    <a:pt x="4107421" y="267037"/>
                  </a:lnTo>
                  <a:cubicBezTo>
                    <a:pt x="4107421" y="273752"/>
                    <a:pt x="4104753" y="280191"/>
                    <a:pt x="4100005" y="284939"/>
                  </a:cubicBezTo>
                  <a:cubicBezTo>
                    <a:pt x="4095257" y="289687"/>
                    <a:pt x="4088817" y="292354"/>
                    <a:pt x="4082103" y="292354"/>
                  </a:cubicBezTo>
                  <a:lnTo>
                    <a:pt x="25318" y="292354"/>
                  </a:lnTo>
                  <a:cubicBezTo>
                    <a:pt x="18603" y="292354"/>
                    <a:pt x="12163" y="289687"/>
                    <a:pt x="7415" y="284939"/>
                  </a:cubicBezTo>
                  <a:cubicBezTo>
                    <a:pt x="2667" y="280191"/>
                    <a:pt x="0" y="273752"/>
                    <a:pt x="0" y="267037"/>
                  </a:cubicBezTo>
                  <a:lnTo>
                    <a:pt x="0" y="25318"/>
                  </a:lnTo>
                  <a:cubicBezTo>
                    <a:pt x="0" y="18603"/>
                    <a:pt x="2667" y="12163"/>
                    <a:pt x="7415" y="7415"/>
                  </a:cubicBezTo>
                  <a:cubicBezTo>
                    <a:pt x="12163" y="2667"/>
                    <a:pt x="18603" y="0"/>
                    <a:pt x="25318" y="0"/>
                  </a:cubicBezTo>
                  <a:close/>
                </a:path>
              </a:pathLst>
            </a:custGeom>
            <a:solidFill>
              <a:srgbClr val="2E6E64"/>
            </a:solidFill>
          </p:spPr>
        </p:sp>
        <p:sp>
          <p:nvSpPr>
            <p:cNvPr id="4" name="TextBox 4"/>
            <p:cNvSpPr txBox="1"/>
            <p:nvPr/>
          </p:nvSpPr>
          <p:spPr>
            <a:xfrm>
              <a:off x="0" y="-47625"/>
              <a:ext cx="4107421" cy="339979"/>
            </a:xfrm>
            <a:prstGeom prst="rect">
              <a:avLst/>
            </a:prstGeom>
          </p:spPr>
          <p:txBody>
            <a:bodyPr lIns="50800" tIns="50800" rIns="50800" bIns="50800" rtlCol="0" anchor="ctr"/>
            <a:lstStyle/>
            <a:p>
              <a:pPr algn="ctr">
                <a:lnSpc>
                  <a:spcPts val="3449"/>
                </a:lnSpc>
              </a:pPr>
              <a:endParaRPr/>
            </a:p>
          </p:txBody>
        </p:sp>
      </p:grpSp>
      <p:sp>
        <p:nvSpPr>
          <p:cNvPr id="5" name="TextBox 5"/>
          <p:cNvSpPr txBox="1"/>
          <p:nvPr/>
        </p:nvSpPr>
        <p:spPr>
          <a:xfrm>
            <a:off x="3877945" y="743869"/>
            <a:ext cx="10532110" cy="588711"/>
          </a:xfrm>
          <a:prstGeom prst="rect">
            <a:avLst/>
          </a:prstGeom>
        </p:spPr>
        <p:txBody>
          <a:bodyPr lIns="0" tIns="0" rIns="0" bIns="0" rtlCol="0" anchor="t">
            <a:spAutoFit/>
          </a:bodyPr>
          <a:lstStyle/>
          <a:p>
            <a:pPr algn="just">
              <a:lnSpc>
                <a:spcPts val="3839"/>
              </a:lnSpc>
            </a:pPr>
            <a:r>
              <a:rPr lang="en-US" sz="3999">
                <a:solidFill>
                  <a:srgbClr val="FFFFFF"/>
                </a:solidFill>
                <a:latin typeface="Codec Pro ExtraBold"/>
                <a:ea typeface="Codec Pro ExtraBold"/>
                <a:cs typeface="Codec Pro ExtraBold"/>
                <a:sym typeface="Codec Pro ExtraBold"/>
              </a:rPr>
              <a:t>ЗМІШАНЕ НАВЧАННЯ ЗДОБУВАЧІВ ТДАТУ</a:t>
            </a:r>
          </a:p>
        </p:txBody>
      </p:sp>
      <p:grpSp>
        <p:nvGrpSpPr>
          <p:cNvPr id="6" name="Group 6"/>
          <p:cNvGrpSpPr/>
          <p:nvPr/>
        </p:nvGrpSpPr>
        <p:grpSpPr>
          <a:xfrm>
            <a:off x="-330699" y="9476401"/>
            <a:ext cx="19627492" cy="3086100"/>
            <a:chOff x="0" y="0"/>
            <a:chExt cx="5169381" cy="812800"/>
          </a:xfrm>
        </p:grpSpPr>
        <p:sp>
          <p:nvSpPr>
            <p:cNvPr id="7" name="Freeform 7"/>
            <p:cNvSpPr/>
            <p:nvPr/>
          </p:nvSpPr>
          <p:spPr>
            <a:xfrm>
              <a:off x="0" y="0"/>
              <a:ext cx="5169381" cy="812800"/>
            </a:xfrm>
            <a:custGeom>
              <a:avLst/>
              <a:gdLst/>
              <a:ahLst/>
              <a:cxnLst/>
              <a:rect l="l" t="t" r="r" b="b"/>
              <a:pathLst>
                <a:path w="5169381" h="812800">
                  <a:moveTo>
                    <a:pt x="0" y="0"/>
                  </a:moveTo>
                  <a:lnTo>
                    <a:pt x="5169381" y="0"/>
                  </a:lnTo>
                  <a:lnTo>
                    <a:pt x="5169381" y="812800"/>
                  </a:lnTo>
                  <a:lnTo>
                    <a:pt x="0" y="812800"/>
                  </a:lnTo>
                  <a:close/>
                </a:path>
              </a:pathLst>
            </a:custGeom>
            <a:solidFill>
              <a:srgbClr val="2E6E64"/>
            </a:solidFill>
          </p:spPr>
        </p:sp>
        <p:sp>
          <p:nvSpPr>
            <p:cNvPr id="8" name="TextBox 8"/>
            <p:cNvSpPr txBox="1"/>
            <p:nvPr/>
          </p:nvSpPr>
          <p:spPr>
            <a:xfrm>
              <a:off x="0" y="-47625"/>
              <a:ext cx="5169381" cy="860425"/>
            </a:xfrm>
            <a:prstGeom prst="rect">
              <a:avLst/>
            </a:prstGeom>
          </p:spPr>
          <p:txBody>
            <a:bodyPr lIns="50800" tIns="50800" rIns="50800" bIns="50800" rtlCol="0" anchor="ctr"/>
            <a:lstStyle/>
            <a:p>
              <a:pPr algn="ctr">
                <a:lnSpc>
                  <a:spcPts val="3449"/>
                </a:lnSpc>
              </a:pPr>
              <a:endParaRPr/>
            </a:p>
          </p:txBody>
        </p:sp>
      </p:grpSp>
      <p:sp>
        <p:nvSpPr>
          <p:cNvPr id="9" name="Freeform 9"/>
          <p:cNvSpPr/>
          <p:nvPr/>
        </p:nvSpPr>
        <p:spPr>
          <a:xfrm>
            <a:off x="743303" y="3293805"/>
            <a:ext cx="16801395" cy="5964495"/>
          </a:xfrm>
          <a:custGeom>
            <a:avLst/>
            <a:gdLst/>
            <a:ahLst/>
            <a:cxnLst/>
            <a:rect l="l" t="t" r="r" b="b"/>
            <a:pathLst>
              <a:path w="16801395" h="5964495">
                <a:moveTo>
                  <a:pt x="0" y="0"/>
                </a:moveTo>
                <a:lnTo>
                  <a:pt x="16801394" y="0"/>
                </a:lnTo>
                <a:lnTo>
                  <a:pt x="16801394" y="5964495"/>
                </a:lnTo>
                <a:lnTo>
                  <a:pt x="0" y="5964495"/>
                </a:lnTo>
                <a:lnTo>
                  <a:pt x="0" y="0"/>
                </a:lnTo>
                <a:close/>
              </a:path>
            </a:pathLst>
          </a:custGeom>
          <a:blipFill>
            <a:blip r:embed="rId2"/>
            <a:stretch>
              <a:fillRect/>
            </a:stretch>
          </a:blipFill>
        </p:spPr>
      </p:sp>
      <p:sp>
        <p:nvSpPr>
          <p:cNvPr id="10" name="TextBox 10"/>
          <p:cNvSpPr txBox="1"/>
          <p:nvPr/>
        </p:nvSpPr>
        <p:spPr>
          <a:xfrm>
            <a:off x="1305609" y="1865276"/>
            <a:ext cx="15676783" cy="1276350"/>
          </a:xfrm>
          <a:prstGeom prst="rect">
            <a:avLst/>
          </a:prstGeom>
        </p:spPr>
        <p:txBody>
          <a:bodyPr lIns="0" tIns="0" rIns="0" bIns="0" rtlCol="0" anchor="t">
            <a:spAutoFit/>
          </a:bodyPr>
          <a:lstStyle/>
          <a:p>
            <a:pPr marL="539748" lvl="1" indent="-269874" algn="l">
              <a:lnSpc>
                <a:spcPts val="3449"/>
              </a:lnSpc>
              <a:buFont typeface="Arial"/>
              <a:buChar char="•"/>
            </a:pPr>
            <a:r>
              <a:rPr lang="en-US" sz="2499" spc="244">
                <a:solidFill>
                  <a:srgbClr val="000000"/>
                </a:solidFill>
                <a:latin typeface="Open Sans"/>
                <a:ea typeface="Open Sans"/>
                <a:cs typeface="Open Sans"/>
                <a:sym typeface="Open Sans"/>
              </a:rPr>
              <a:t>Вивчення будови та принципу дії сучасних тракторів та комбайнів фірм John Deere і CLAАS;</a:t>
            </a:r>
          </a:p>
          <a:p>
            <a:pPr marL="539748" lvl="1" indent="-269874" algn="l">
              <a:lnSpc>
                <a:spcPts val="3449"/>
              </a:lnSpc>
              <a:buFont typeface="Arial"/>
              <a:buChar char="•"/>
            </a:pPr>
            <a:r>
              <a:rPr lang="en-US" sz="2499" spc="244">
                <a:solidFill>
                  <a:srgbClr val="000000"/>
                </a:solidFill>
                <a:latin typeface="Open Sans"/>
                <a:ea typeface="Open Sans"/>
                <a:cs typeface="Open Sans"/>
                <a:sym typeface="Open Sans"/>
              </a:rPr>
              <a:t>Отримання навичок налагодження зернової сівалки та посів озимої пшениці;</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346319" y="473683"/>
            <a:ext cx="15595362" cy="1110033"/>
            <a:chOff x="0" y="0"/>
            <a:chExt cx="4107421" cy="292354"/>
          </a:xfrm>
        </p:grpSpPr>
        <p:sp>
          <p:nvSpPr>
            <p:cNvPr id="3" name="Freeform 3"/>
            <p:cNvSpPr/>
            <p:nvPr/>
          </p:nvSpPr>
          <p:spPr>
            <a:xfrm>
              <a:off x="0" y="0"/>
              <a:ext cx="4107421" cy="292354"/>
            </a:xfrm>
            <a:custGeom>
              <a:avLst/>
              <a:gdLst/>
              <a:ahLst/>
              <a:cxnLst/>
              <a:rect l="l" t="t" r="r" b="b"/>
              <a:pathLst>
                <a:path w="4107421" h="292354">
                  <a:moveTo>
                    <a:pt x="25318" y="0"/>
                  </a:moveTo>
                  <a:lnTo>
                    <a:pt x="4082103" y="0"/>
                  </a:lnTo>
                  <a:cubicBezTo>
                    <a:pt x="4088817" y="0"/>
                    <a:pt x="4095257" y="2667"/>
                    <a:pt x="4100005" y="7415"/>
                  </a:cubicBezTo>
                  <a:cubicBezTo>
                    <a:pt x="4104753" y="12163"/>
                    <a:pt x="4107421" y="18603"/>
                    <a:pt x="4107421" y="25318"/>
                  </a:cubicBezTo>
                  <a:lnTo>
                    <a:pt x="4107421" y="267037"/>
                  </a:lnTo>
                  <a:cubicBezTo>
                    <a:pt x="4107421" y="273752"/>
                    <a:pt x="4104753" y="280191"/>
                    <a:pt x="4100005" y="284939"/>
                  </a:cubicBezTo>
                  <a:cubicBezTo>
                    <a:pt x="4095257" y="289687"/>
                    <a:pt x="4088817" y="292354"/>
                    <a:pt x="4082103" y="292354"/>
                  </a:cubicBezTo>
                  <a:lnTo>
                    <a:pt x="25318" y="292354"/>
                  </a:lnTo>
                  <a:cubicBezTo>
                    <a:pt x="18603" y="292354"/>
                    <a:pt x="12163" y="289687"/>
                    <a:pt x="7415" y="284939"/>
                  </a:cubicBezTo>
                  <a:cubicBezTo>
                    <a:pt x="2667" y="280191"/>
                    <a:pt x="0" y="273752"/>
                    <a:pt x="0" y="267037"/>
                  </a:cubicBezTo>
                  <a:lnTo>
                    <a:pt x="0" y="25318"/>
                  </a:lnTo>
                  <a:cubicBezTo>
                    <a:pt x="0" y="18603"/>
                    <a:pt x="2667" y="12163"/>
                    <a:pt x="7415" y="7415"/>
                  </a:cubicBezTo>
                  <a:cubicBezTo>
                    <a:pt x="12163" y="2667"/>
                    <a:pt x="18603" y="0"/>
                    <a:pt x="25318" y="0"/>
                  </a:cubicBezTo>
                  <a:close/>
                </a:path>
              </a:pathLst>
            </a:custGeom>
            <a:solidFill>
              <a:srgbClr val="2E6E64"/>
            </a:solidFill>
          </p:spPr>
        </p:sp>
        <p:sp>
          <p:nvSpPr>
            <p:cNvPr id="4" name="TextBox 4"/>
            <p:cNvSpPr txBox="1"/>
            <p:nvPr/>
          </p:nvSpPr>
          <p:spPr>
            <a:xfrm>
              <a:off x="0" y="-47625"/>
              <a:ext cx="4107421" cy="339979"/>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330699" y="9476401"/>
            <a:ext cx="19627492" cy="3086100"/>
            <a:chOff x="0" y="0"/>
            <a:chExt cx="5169381" cy="812800"/>
          </a:xfrm>
        </p:grpSpPr>
        <p:sp>
          <p:nvSpPr>
            <p:cNvPr id="6" name="Freeform 6"/>
            <p:cNvSpPr/>
            <p:nvPr/>
          </p:nvSpPr>
          <p:spPr>
            <a:xfrm>
              <a:off x="0" y="0"/>
              <a:ext cx="5169381" cy="812800"/>
            </a:xfrm>
            <a:custGeom>
              <a:avLst/>
              <a:gdLst/>
              <a:ahLst/>
              <a:cxnLst/>
              <a:rect l="l" t="t" r="r" b="b"/>
              <a:pathLst>
                <a:path w="5169381" h="812800">
                  <a:moveTo>
                    <a:pt x="0" y="0"/>
                  </a:moveTo>
                  <a:lnTo>
                    <a:pt x="5169381" y="0"/>
                  </a:lnTo>
                  <a:lnTo>
                    <a:pt x="5169381" y="812800"/>
                  </a:lnTo>
                  <a:lnTo>
                    <a:pt x="0" y="812800"/>
                  </a:lnTo>
                  <a:close/>
                </a:path>
              </a:pathLst>
            </a:custGeom>
            <a:solidFill>
              <a:srgbClr val="2E6E64"/>
            </a:solidFill>
          </p:spPr>
        </p:sp>
        <p:sp>
          <p:nvSpPr>
            <p:cNvPr id="7" name="TextBox 7"/>
            <p:cNvSpPr txBox="1"/>
            <p:nvPr/>
          </p:nvSpPr>
          <p:spPr>
            <a:xfrm>
              <a:off x="0" y="-47625"/>
              <a:ext cx="5169381" cy="860425"/>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317429" y="3288256"/>
            <a:ext cx="13653142" cy="6041515"/>
          </a:xfrm>
          <a:custGeom>
            <a:avLst/>
            <a:gdLst/>
            <a:ahLst/>
            <a:cxnLst/>
            <a:rect l="l" t="t" r="r" b="b"/>
            <a:pathLst>
              <a:path w="13653142" h="6041515">
                <a:moveTo>
                  <a:pt x="0" y="0"/>
                </a:moveTo>
                <a:lnTo>
                  <a:pt x="13653142" y="0"/>
                </a:lnTo>
                <a:lnTo>
                  <a:pt x="13653142" y="6041515"/>
                </a:lnTo>
                <a:lnTo>
                  <a:pt x="0" y="6041515"/>
                </a:lnTo>
                <a:lnTo>
                  <a:pt x="0" y="0"/>
                </a:lnTo>
                <a:close/>
              </a:path>
            </a:pathLst>
          </a:custGeom>
          <a:blipFill>
            <a:blip r:embed="rId2"/>
            <a:stretch>
              <a:fillRect/>
            </a:stretch>
          </a:blipFill>
        </p:spPr>
      </p:sp>
      <p:sp>
        <p:nvSpPr>
          <p:cNvPr id="9" name="TextBox 9"/>
          <p:cNvSpPr txBox="1"/>
          <p:nvPr/>
        </p:nvSpPr>
        <p:spPr>
          <a:xfrm>
            <a:off x="3877945" y="743869"/>
            <a:ext cx="10532110" cy="588711"/>
          </a:xfrm>
          <a:prstGeom prst="rect">
            <a:avLst/>
          </a:prstGeom>
        </p:spPr>
        <p:txBody>
          <a:bodyPr lIns="0" tIns="0" rIns="0" bIns="0" rtlCol="0" anchor="t">
            <a:spAutoFit/>
          </a:bodyPr>
          <a:lstStyle/>
          <a:p>
            <a:pPr algn="just">
              <a:lnSpc>
                <a:spcPts val="3839"/>
              </a:lnSpc>
            </a:pPr>
            <a:r>
              <a:rPr lang="en-US" sz="3999">
                <a:solidFill>
                  <a:srgbClr val="FFFFFF"/>
                </a:solidFill>
                <a:latin typeface="Codec Pro ExtraBold"/>
                <a:ea typeface="Codec Pro ExtraBold"/>
                <a:cs typeface="Codec Pro ExtraBold"/>
                <a:sym typeface="Codec Pro ExtraBold"/>
              </a:rPr>
              <a:t>ЗМІШАНЕ НАВЧАННЯ ЗДОБУВАЧІВ ТДАТУ</a:t>
            </a:r>
          </a:p>
        </p:txBody>
      </p:sp>
      <p:sp>
        <p:nvSpPr>
          <p:cNvPr id="10" name="TextBox 10"/>
          <p:cNvSpPr txBox="1"/>
          <p:nvPr/>
        </p:nvSpPr>
        <p:spPr>
          <a:xfrm>
            <a:off x="1305609" y="1846226"/>
            <a:ext cx="15676783" cy="1276350"/>
          </a:xfrm>
          <a:prstGeom prst="rect">
            <a:avLst/>
          </a:prstGeom>
        </p:spPr>
        <p:txBody>
          <a:bodyPr lIns="0" tIns="0" rIns="0" bIns="0" rtlCol="0" anchor="t">
            <a:spAutoFit/>
          </a:bodyPr>
          <a:lstStyle/>
          <a:p>
            <a:pPr marL="539748" lvl="1" indent="-269874" algn="l">
              <a:lnSpc>
                <a:spcPts val="3449"/>
              </a:lnSpc>
              <a:buFont typeface="Arial"/>
              <a:buChar char="•"/>
            </a:pPr>
            <a:r>
              <a:rPr lang="en-US" sz="2499" spc="244">
                <a:solidFill>
                  <a:srgbClr val="000000"/>
                </a:solidFill>
                <a:latin typeface="Open Sans"/>
                <a:ea typeface="Open Sans"/>
                <a:cs typeface="Open Sans"/>
                <a:sym typeface="Open Sans"/>
              </a:rPr>
              <a:t>Отримання навичок з визначення основних показників якості ґрунту за допомогою електронного приладу Agro Flow System після проведення передпосівного обробітку ґрунту.</a:t>
            </a:r>
          </a:p>
        </p:txBody>
      </p:sp>
      <p:sp>
        <p:nvSpPr>
          <p:cNvPr id="11" name="Freeform 11"/>
          <p:cNvSpPr/>
          <p:nvPr/>
        </p:nvSpPr>
        <p:spPr>
          <a:xfrm>
            <a:off x="16802104" y="7175068"/>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2" name="Freeform 12"/>
          <p:cNvSpPr/>
          <p:nvPr/>
        </p:nvSpPr>
        <p:spPr>
          <a:xfrm>
            <a:off x="-2777871" y="3288256"/>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346319" y="351503"/>
            <a:ext cx="15595362" cy="1542348"/>
            <a:chOff x="0" y="0"/>
            <a:chExt cx="4107421" cy="406215"/>
          </a:xfrm>
        </p:grpSpPr>
        <p:sp>
          <p:nvSpPr>
            <p:cNvPr id="3" name="Freeform 3"/>
            <p:cNvSpPr/>
            <p:nvPr/>
          </p:nvSpPr>
          <p:spPr>
            <a:xfrm>
              <a:off x="0" y="0"/>
              <a:ext cx="4107421" cy="406215"/>
            </a:xfrm>
            <a:custGeom>
              <a:avLst/>
              <a:gdLst/>
              <a:ahLst/>
              <a:cxnLst/>
              <a:rect l="l" t="t" r="r" b="b"/>
              <a:pathLst>
                <a:path w="4107421" h="406215">
                  <a:moveTo>
                    <a:pt x="25318" y="0"/>
                  </a:moveTo>
                  <a:lnTo>
                    <a:pt x="4082103" y="0"/>
                  </a:lnTo>
                  <a:cubicBezTo>
                    <a:pt x="4088817" y="0"/>
                    <a:pt x="4095257" y="2667"/>
                    <a:pt x="4100005" y="7415"/>
                  </a:cubicBezTo>
                  <a:cubicBezTo>
                    <a:pt x="4104753" y="12163"/>
                    <a:pt x="4107421" y="18603"/>
                    <a:pt x="4107421" y="25318"/>
                  </a:cubicBezTo>
                  <a:lnTo>
                    <a:pt x="4107421" y="380897"/>
                  </a:lnTo>
                  <a:cubicBezTo>
                    <a:pt x="4107421" y="387612"/>
                    <a:pt x="4104753" y="394052"/>
                    <a:pt x="4100005" y="398800"/>
                  </a:cubicBezTo>
                  <a:cubicBezTo>
                    <a:pt x="4095257" y="403548"/>
                    <a:pt x="4088817" y="406215"/>
                    <a:pt x="4082103" y="406215"/>
                  </a:cubicBezTo>
                  <a:lnTo>
                    <a:pt x="25318" y="406215"/>
                  </a:lnTo>
                  <a:cubicBezTo>
                    <a:pt x="18603" y="406215"/>
                    <a:pt x="12163" y="403548"/>
                    <a:pt x="7415" y="398800"/>
                  </a:cubicBezTo>
                  <a:cubicBezTo>
                    <a:pt x="2667" y="394052"/>
                    <a:pt x="0" y="387612"/>
                    <a:pt x="0" y="380897"/>
                  </a:cubicBezTo>
                  <a:lnTo>
                    <a:pt x="0" y="25318"/>
                  </a:lnTo>
                  <a:cubicBezTo>
                    <a:pt x="0" y="18603"/>
                    <a:pt x="2667" y="12163"/>
                    <a:pt x="7415" y="7415"/>
                  </a:cubicBezTo>
                  <a:cubicBezTo>
                    <a:pt x="12163" y="2667"/>
                    <a:pt x="18603" y="0"/>
                    <a:pt x="25318" y="0"/>
                  </a:cubicBezTo>
                  <a:close/>
                </a:path>
              </a:pathLst>
            </a:custGeom>
            <a:solidFill>
              <a:srgbClr val="2E6E64"/>
            </a:solidFill>
          </p:spPr>
        </p:sp>
        <p:sp>
          <p:nvSpPr>
            <p:cNvPr id="4" name="TextBox 4"/>
            <p:cNvSpPr txBox="1"/>
            <p:nvPr/>
          </p:nvSpPr>
          <p:spPr>
            <a:xfrm>
              <a:off x="0" y="-47625"/>
              <a:ext cx="4107421" cy="453840"/>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330699" y="9476401"/>
            <a:ext cx="19627492" cy="3086100"/>
            <a:chOff x="0" y="0"/>
            <a:chExt cx="5169381" cy="812800"/>
          </a:xfrm>
        </p:grpSpPr>
        <p:sp>
          <p:nvSpPr>
            <p:cNvPr id="6" name="Freeform 6"/>
            <p:cNvSpPr/>
            <p:nvPr/>
          </p:nvSpPr>
          <p:spPr>
            <a:xfrm>
              <a:off x="0" y="0"/>
              <a:ext cx="5169381" cy="812800"/>
            </a:xfrm>
            <a:custGeom>
              <a:avLst/>
              <a:gdLst/>
              <a:ahLst/>
              <a:cxnLst/>
              <a:rect l="l" t="t" r="r" b="b"/>
              <a:pathLst>
                <a:path w="5169381" h="812800">
                  <a:moveTo>
                    <a:pt x="0" y="0"/>
                  </a:moveTo>
                  <a:lnTo>
                    <a:pt x="5169381" y="0"/>
                  </a:lnTo>
                  <a:lnTo>
                    <a:pt x="5169381" y="812800"/>
                  </a:lnTo>
                  <a:lnTo>
                    <a:pt x="0" y="812800"/>
                  </a:lnTo>
                  <a:close/>
                </a:path>
              </a:pathLst>
            </a:custGeom>
            <a:solidFill>
              <a:srgbClr val="2E6E64"/>
            </a:solidFill>
          </p:spPr>
        </p:sp>
        <p:sp>
          <p:nvSpPr>
            <p:cNvPr id="7" name="TextBox 7"/>
            <p:cNvSpPr txBox="1"/>
            <p:nvPr/>
          </p:nvSpPr>
          <p:spPr>
            <a:xfrm>
              <a:off x="0" y="-47625"/>
              <a:ext cx="5169381" cy="860425"/>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418293" y="5978902"/>
            <a:ext cx="13451415" cy="3295597"/>
          </a:xfrm>
          <a:custGeom>
            <a:avLst/>
            <a:gdLst/>
            <a:ahLst/>
            <a:cxnLst/>
            <a:rect l="l" t="t" r="r" b="b"/>
            <a:pathLst>
              <a:path w="13451415" h="3295597">
                <a:moveTo>
                  <a:pt x="0" y="0"/>
                </a:moveTo>
                <a:lnTo>
                  <a:pt x="13451414" y="0"/>
                </a:lnTo>
                <a:lnTo>
                  <a:pt x="13451414" y="3295596"/>
                </a:lnTo>
                <a:lnTo>
                  <a:pt x="0" y="3295596"/>
                </a:lnTo>
                <a:lnTo>
                  <a:pt x="0" y="0"/>
                </a:lnTo>
                <a:close/>
              </a:path>
            </a:pathLst>
          </a:custGeom>
          <a:blipFill>
            <a:blip r:embed="rId2"/>
            <a:stretch>
              <a:fillRect/>
            </a:stretch>
          </a:blipFill>
        </p:spPr>
      </p:sp>
      <p:sp>
        <p:nvSpPr>
          <p:cNvPr id="9" name="TextBox 9"/>
          <p:cNvSpPr txBox="1"/>
          <p:nvPr/>
        </p:nvSpPr>
        <p:spPr>
          <a:xfrm>
            <a:off x="1467004" y="604216"/>
            <a:ext cx="15353993" cy="1226919"/>
          </a:xfrm>
          <a:prstGeom prst="rect">
            <a:avLst/>
          </a:prstGeom>
        </p:spPr>
        <p:txBody>
          <a:bodyPr lIns="0" tIns="0" rIns="0" bIns="0" rtlCol="0" anchor="t">
            <a:spAutoFit/>
          </a:bodyPr>
          <a:lstStyle/>
          <a:p>
            <a:pPr algn="ctr">
              <a:lnSpc>
                <a:spcPts val="3839"/>
              </a:lnSpc>
            </a:pPr>
            <a:r>
              <a:rPr lang="en-US" sz="3999">
                <a:solidFill>
                  <a:srgbClr val="FFFFFF"/>
                </a:solidFill>
                <a:latin typeface="Codec Pro ExtraBold"/>
                <a:ea typeface="Codec Pro ExtraBold"/>
                <a:cs typeface="Codec Pro ExtraBold"/>
                <a:sym typeface="Codec Pro ExtraBold"/>
              </a:rPr>
              <a:t>КАДРОВЕ ЗАБЕЗПЕЧЕННЯ ЗМІШАНОГО НАВЧАННЯ В ТДАТУ </a:t>
            </a:r>
          </a:p>
          <a:p>
            <a:pPr algn="ctr">
              <a:lnSpc>
                <a:spcPts val="6239"/>
              </a:lnSpc>
            </a:pPr>
            <a:r>
              <a:rPr lang="en-US" sz="3999">
                <a:solidFill>
                  <a:srgbClr val="FFFFFF"/>
                </a:solidFill>
                <a:latin typeface="Codec Pro ExtraBold"/>
                <a:ea typeface="Codec Pro ExtraBold"/>
                <a:cs typeface="Codec Pro ExtraBold"/>
                <a:sym typeface="Codec Pro ExtraBold"/>
              </a:rPr>
              <a:t> на базі фахових коледжів</a:t>
            </a:r>
          </a:p>
        </p:txBody>
      </p:sp>
      <p:sp>
        <p:nvSpPr>
          <p:cNvPr id="10" name="TextBox 10"/>
          <p:cNvSpPr txBox="1"/>
          <p:nvPr/>
        </p:nvSpPr>
        <p:spPr>
          <a:xfrm>
            <a:off x="370660" y="2040686"/>
            <a:ext cx="17546679" cy="3717925"/>
          </a:xfrm>
          <a:prstGeom prst="rect">
            <a:avLst/>
          </a:prstGeom>
        </p:spPr>
        <p:txBody>
          <a:bodyPr lIns="0" tIns="0" rIns="0" bIns="0" rtlCol="0" anchor="t">
            <a:spAutoFit/>
          </a:bodyPr>
          <a:lstStyle/>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завідувач</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експлуатації</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та</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технічного</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сервісу</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машин</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професор</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Олександр</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Скляр</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завідувач</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обладнання</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переробних</a:t>
            </a:r>
            <a:r>
              <a:rPr lang="en-US" sz="2499" spc="244" dirty="0">
                <a:solidFill>
                  <a:srgbClr val="000000"/>
                </a:solidFill>
                <a:latin typeface="Open Sans"/>
                <a:ea typeface="Open Sans"/>
                <a:cs typeface="Open Sans"/>
                <a:sym typeface="Open Sans"/>
              </a:rPr>
              <a:t> і </a:t>
            </a:r>
            <a:r>
              <a:rPr lang="en-US" sz="2499" spc="244" dirty="0" err="1">
                <a:solidFill>
                  <a:srgbClr val="000000"/>
                </a:solidFill>
                <a:latin typeface="Open Sans"/>
                <a:ea typeface="Open Sans"/>
                <a:cs typeface="Open Sans"/>
                <a:sym typeface="Open Sans"/>
              </a:rPr>
              <a:t>харчових</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виробництв</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професор</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Кирило</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Самойчук</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професор</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харчових</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технологій</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та</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готельно-ресторанної</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справи</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Олена</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Данченко</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доцент</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рослинництва</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Тетяна</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Герасько</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доцент</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рослинництва</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Оксана</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Кузьмінець</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доцент</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експлуатації</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та</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технічного</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сервісу</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машин</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Борис</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Болтянський</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доцент</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мехатронних</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систем</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тракторів</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та</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сільськогосподарських</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машин</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Іван</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Чижиков</a:t>
            </a:r>
            <a:endParaRPr lang="en-US" sz="2499" b="1" spc="244" dirty="0">
              <a:solidFill>
                <a:srgbClr val="000000"/>
              </a:solidFill>
              <a:latin typeface="Open Sans Bold"/>
              <a:ea typeface="Open Sans Bold"/>
              <a:cs typeface="Open Sans Bold"/>
              <a:sym typeface="Open Sans Bold"/>
            </a:endParaRPr>
          </a:p>
          <a:p>
            <a:pPr marL="539748" lvl="1" indent="-269874" algn="l">
              <a:lnSpc>
                <a:spcPts val="2974"/>
              </a:lnSpc>
              <a:buFont typeface="Arial"/>
              <a:buChar char="•"/>
            </a:pPr>
            <a:r>
              <a:rPr lang="en-US" sz="2499" spc="244" dirty="0" err="1">
                <a:solidFill>
                  <a:srgbClr val="000000"/>
                </a:solidFill>
                <a:latin typeface="Open Sans"/>
                <a:ea typeface="Open Sans"/>
                <a:cs typeface="Open Sans"/>
                <a:sym typeface="Open Sans"/>
              </a:rPr>
              <a:t>старший</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викладач</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кафедри</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експлуатації</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та</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технічного</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сервісу</a:t>
            </a:r>
            <a:r>
              <a:rPr lang="en-US" sz="2499" spc="244" dirty="0">
                <a:solidFill>
                  <a:srgbClr val="000000"/>
                </a:solidFill>
                <a:latin typeface="Open Sans"/>
                <a:ea typeface="Open Sans"/>
                <a:cs typeface="Open Sans"/>
                <a:sym typeface="Open Sans"/>
              </a:rPr>
              <a:t> </a:t>
            </a:r>
            <a:r>
              <a:rPr lang="en-US" sz="2499" spc="244" dirty="0" err="1">
                <a:solidFill>
                  <a:srgbClr val="000000"/>
                </a:solidFill>
                <a:latin typeface="Open Sans"/>
                <a:ea typeface="Open Sans"/>
                <a:cs typeface="Open Sans"/>
                <a:sym typeface="Open Sans"/>
              </a:rPr>
              <a:t>машин</a:t>
            </a:r>
            <a:r>
              <a:rPr lang="en-US" sz="2499" spc="244" dirty="0">
                <a:solidFill>
                  <a:srgbClr val="000000"/>
                </a:solidFill>
                <a:latin typeface="Open Sans"/>
                <a:ea typeface="Open Sans"/>
                <a:cs typeface="Open Sans"/>
                <a:sym typeface="Open Sans"/>
              </a:rPr>
              <a:t> </a:t>
            </a:r>
            <a:r>
              <a:rPr lang="en-US" sz="2499" b="1" spc="244" dirty="0" err="1">
                <a:solidFill>
                  <a:srgbClr val="000000"/>
                </a:solidFill>
                <a:latin typeface="Open Sans Bold"/>
                <a:ea typeface="Open Sans Bold"/>
                <a:cs typeface="Open Sans Bold"/>
                <a:sym typeface="Open Sans Bold"/>
              </a:rPr>
              <a:t>Сергій</a:t>
            </a:r>
            <a:r>
              <a:rPr lang="en-US" sz="2499" b="1" spc="244" dirty="0">
                <a:solidFill>
                  <a:srgbClr val="000000"/>
                </a:solidFill>
                <a:latin typeface="Open Sans Bold"/>
                <a:ea typeface="Open Sans Bold"/>
                <a:cs typeface="Open Sans Bold"/>
                <a:sym typeface="Open Sans Bold"/>
              </a:rPr>
              <a:t> </a:t>
            </a:r>
            <a:r>
              <a:rPr lang="en-US" sz="2499" b="1" spc="244" dirty="0" err="1">
                <a:solidFill>
                  <a:srgbClr val="000000"/>
                </a:solidFill>
                <a:latin typeface="Open Sans Bold"/>
                <a:ea typeface="Open Sans Bold"/>
                <a:cs typeface="Open Sans Bold"/>
                <a:sym typeface="Open Sans Bold"/>
              </a:rPr>
              <a:t>Дереза</a:t>
            </a:r>
            <a:endParaRPr lang="en-US" sz="2499" b="1" spc="244" dirty="0">
              <a:solidFill>
                <a:srgbClr val="000000"/>
              </a:solidFill>
              <a:latin typeface="Open Sans Bold"/>
              <a:ea typeface="Open Sans Bold"/>
              <a:cs typeface="Open Sans Bold"/>
              <a:sym typeface="Open Sans Bold"/>
            </a:endParaRPr>
          </a:p>
        </p:txBody>
      </p:sp>
      <p:sp>
        <p:nvSpPr>
          <p:cNvPr id="11" name="Freeform 11"/>
          <p:cNvSpPr/>
          <p:nvPr/>
        </p:nvSpPr>
        <p:spPr>
          <a:xfrm>
            <a:off x="17230725" y="7146493"/>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346319" y="351503"/>
            <a:ext cx="15595362" cy="1542348"/>
            <a:chOff x="0" y="0"/>
            <a:chExt cx="4107421" cy="406215"/>
          </a:xfrm>
        </p:grpSpPr>
        <p:sp>
          <p:nvSpPr>
            <p:cNvPr id="3" name="Freeform 3"/>
            <p:cNvSpPr/>
            <p:nvPr/>
          </p:nvSpPr>
          <p:spPr>
            <a:xfrm>
              <a:off x="0" y="0"/>
              <a:ext cx="4107421" cy="406215"/>
            </a:xfrm>
            <a:custGeom>
              <a:avLst/>
              <a:gdLst/>
              <a:ahLst/>
              <a:cxnLst/>
              <a:rect l="l" t="t" r="r" b="b"/>
              <a:pathLst>
                <a:path w="4107421" h="406215">
                  <a:moveTo>
                    <a:pt x="25318" y="0"/>
                  </a:moveTo>
                  <a:lnTo>
                    <a:pt x="4082103" y="0"/>
                  </a:lnTo>
                  <a:cubicBezTo>
                    <a:pt x="4088817" y="0"/>
                    <a:pt x="4095257" y="2667"/>
                    <a:pt x="4100005" y="7415"/>
                  </a:cubicBezTo>
                  <a:cubicBezTo>
                    <a:pt x="4104753" y="12163"/>
                    <a:pt x="4107421" y="18603"/>
                    <a:pt x="4107421" y="25318"/>
                  </a:cubicBezTo>
                  <a:lnTo>
                    <a:pt x="4107421" y="380897"/>
                  </a:lnTo>
                  <a:cubicBezTo>
                    <a:pt x="4107421" y="387612"/>
                    <a:pt x="4104753" y="394052"/>
                    <a:pt x="4100005" y="398800"/>
                  </a:cubicBezTo>
                  <a:cubicBezTo>
                    <a:pt x="4095257" y="403548"/>
                    <a:pt x="4088817" y="406215"/>
                    <a:pt x="4082103" y="406215"/>
                  </a:cubicBezTo>
                  <a:lnTo>
                    <a:pt x="25318" y="406215"/>
                  </a:lnTo>
                  <a:cubicBezTo>
                    <a:pt x="18603" y="406215"/>
                    <a:pt x="12163" y="403548"/>
                    <a:pt x="7415" y="398800"/>
                  </a:cubicBezTo>
                  <a:cubicBezTo>
                    <a:pt x="2667" y="394052"/>
                    <a:pt x="0" y="387612"/>
                    <a:pt x="0" y="380897"/>
                  </a:cubicBezTo>
                  <a:lnTo>
                    <a:pt x="0" y="25318"/>
                  </a:lnTo>
                  <a:cubicBezTo>
                    <a:pt x="0" y="18603"/>
                    <a:pt x="2667" y="12163"/>
                    <a:pt x="7415" y="7415"/>
                  </a:cubicBezTo>
                  <a:cubicBezTo>
                    <a:pt x="12163" y="2667"/>
                    <a:pt x="18603" y="0"/>
                    <a:pt x="25318" y="0"/>
                  </a:cubicBezTo>
                  <a:close/>
                </a:path>
              </a:pathLst>
            </a:custGeom>
            <a:solidFill>
              <a:srgbClr val="2E6E64"/>
            </a:solidFill>
          </p:spPr>
        </p:sp>
        <p:sp>
          <p:nvSpPr>
            <p:cNvPr id="4" name="TextBox 4"/>
            <p:cNvSpPr txBox="1"/>
            <p:nvPr/>
          </p:nvSpPr>
          <p:spPr>
            <a:xfrm>
              <a:off x="0" y="-47625"/>
              <a:ext cx="4107421" cy="453840"/>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330699" y="9476401"/>
            <a:ext cx="19627492" cy="3086100"/>
            <a:chOff x="0" y="0"/>
            <a:chExt cx="5169381" cy="812800"/>
          </a:xfrm>
        </p:grpSpPr>
        <p:sp>
          <p:nvSpPr>
            <p:cNvPr id="6" name="Freeform 6"/>
            <p:cNvSpPr/>
            <p:nvPr/>
          </p:nvSpPr>
          <p:spPr>
            <a:xfrm>
              <a:off x="0" y="0"/>
              <a:ext cx="5169381" cy="812800"/>
            </a:xfrm>
            <a:custGeom>
              <a:avLst/>
              <a:gdLst/>
              <a:ahLst/>
              <a:cxnLst/>
              <a:rect l="l" t="t" r="r" b="b"/>
              <a:pathLst>
                <a:path w="5169381" h="812800">
                  <a:moveTo>
                    <a:pt x="0" y="0"/>
                  </a:moveTo>
                  <a:lnTo>
                    <a:pt x="5169381" y="0"/>
                  </a:lnTo>
                  <a:lnTo>
                    <a:pt x="5169381" y="812800"/>
                  </a:lnTo>
                  <a:lnTo>
                    <a:pt x="0" y="812800"/>
                  </a:lnTo>
                  <a:close/>
                </a:path>
              </a:pathLst>
            </a:custGeom>
            <a:solidFill>
              <a:srgbClr val="2E6E64"/>
            </a:solidFill>
          </p:spPr>
        </p:sp>
        <p:sp>
          <p:nvSpPr>
            <p:cNvPr id="7" name="TextBox 7"/>
            <p:cNvSpPr txBox="1"/>
            <p:nvPr/>
          </p:nvSpPr>
          <p:spPr>
            <a:xfrm>
              <a:off x="0" y="-47625"/>
              <a:ext cx="5169381" cy="860425"/>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579034" y="3798134"/>
            <a:ext cx="17129931" cy="5460166"/>
          </a:xfrm>
          <a:custGeom>
            <a:avLst/>
            <a:gdLst/>
            <a:ahLst/>
            <a:cxnLst/>
            <a:rect l="l" t="t" r="r" b="b"/>
            <a:pathLst>
              <a:path w="17129931" h="5460166">
                <a:moveTo>
                  <a:pt x="0" y="0"/>
                </a:moveTo>
                <a:lnTo>
                  <a:pt x="17129932" y="0"/>
                </a:lnTo>
                <a:lnTo>
                  <a:pt x="17129932" y="5460166"/>
                </a:lnTo>
                <a:lnTo>
                  <a:pt x="0" y="5460166"/>
                </a:lnTo>
                <a:lnTo>
                  <a:pt x="0" y="0"/>
                </a:lnTo>
                <a:close/>
              </a:path>
            </a:pathLst>
          </a:custGeom>
          <a:blipFill>
            <a:blip r:embed="rId2"/>
            <a:stretch>
              <a:fillRect/>
            </a:stretch>
          </a:blipFill>
        </p:spPr>
      </p:sp>
      <p:sp>
        <p:nvSpPr>
          <p:cNvPr id="9" name="TextBox 9"/>
          <p:cNvSpPr txBox="1"/>
          <p:nvPr/>
        </p:nvSpPr>
        <p:spPr>
          <a:xfrm>
            <a:off x="1467004" y="604216"/>
            <a:ext cx="15353993" cy="1226919"/>
          </a:xfrm>
          <a:prstGeom prst="rect">
            <a:avLst/>
          </a:prstGeom>
        </p:spPr>
        <p:txBody>
          <a:bodyPr lIns="0" tIns="0" rIns="0" bIns="0" rtlCol="0" anchor="t">
            <a:spAutoFit/>
          </a:bodyPr>
          <a:lstStyle/>
          <a:p>
            <a:pPr algn="ctr">
              <a:lnSpc>
                <a:spcPts val="3839"/>
              </a:lnSpc>
            </a:pPr>
            <a:r>
              <a:rPr lang="en-US" sz="3999">
                <a:solidFill>
                  <a:srgbClr val="FFFFFF"/>
                </a:solidFill>
                <a:latin typeface="Codec Pro ExtraBold"/>
                <a:ea typeface="Codec Pro ExtraBold"/>
                <a:cs typeface="Codec Pro ExtraBold"/>
                <a:sym typeface="Codec Pro ExtraBold"/>
              </a:rPr>
              <a:t>КАДРОВЕ ЗАБЕЗПЕЧЕННЯ ЗМІШАНОГО НАВЧАННЯ В ТДАТУ</a:t>
            </a:r>
          </a:p>
          <a:p>
            <a:pPr algn="ctr">
              <a:lnSpc>
                <a:spcPts val="6239"/>
              </a:lnSpc>
            </a:pPr>
            <a:r>
              <a:rPr lang="en-US" sz="3999">
                <a:solidFill>
                  <a:srgbClr val="FFFFFF"/>
                </a:solidFill>
                <a:latin typeface="Codec Pro ExtraBold"/>
                <a:ea typeface="Codec Pro ExtraBold"/>
                <a:cs typeface="Codec Pro ExtraBold"/>
                <a:sym typeface="Codec Pro ExtraBold"/>
              </a:rPr>
              <a:t> у м. Запоріжжя на базі ЗНУ</a:t>
            </a:r>
          </a:p>
        </p:txBody>
      </p:sp>
      <p:sp>
        <p:nvSpPr>
          <p:cNvPr id="10" name="TextBox 10"/>
          <p:cNvSpPr txBox="1"/>
          <p:nvPr/>
        </p:nvSpPr>
        <p:spPr>
          <a:xfrm>
            <a:off x="1346319" y="2287292"/>
            <a:ext cx="17546679" cy="1117600"/>
          </a:xfrm>
          <a:prstGeom prst="rect">
            <a:avLst/>
          </a:prstGeom>
        </p:spPr>
        <p:txBody>
          <a:bodyPr lIns="0" tIns="0" rIns="0" bIns="0" rtlCol="0" anchor="t">
            <a:spAutoFit/>
          </a:bodyPr>
          <a:lstStyle/>
          <a:p>
            <a:pPr marL="539748" lvl="1" indent="-269874" algn="l">
              <a:lnSpc>
                <a:spcPts val="2974"/>
              </a:lnSpc>
              <a:buFont typeface="Arial"/>
              <a:buChar char="•"/>
            </a:pPr>
            <a:r>
              <a:rPr lang="en-US" sz="2499" spc="244">
                <a:solidFill>
                  <a:srgbClr val="000000"/>
                </a:solidFill>
                <a:latin typeface="Open Sans"/>
                <a:ea typeface="Open Sans"/>
                <a:cs typeface="Open Sans"/>
                <a:sym typeface="Open Sans"/>
              </a:rPr>
              <a:t>декан факультету економіки та бізнесу, професор </a:t>
            </a:r>
            <a:r>
              <a:rPr lang="en-US" sz="2499" b="1" spc="244">
                <a:solidFill>
                  <a:srgbClr val="000000"/>
                </a:solidFill>
                <a:latin typeface="Open Sans Bold"/>
                <a:ea typeface="Open Sans Bold"/>
                <a:cs typeface="Open Sans Bold"/>
                <a:sym typeface="Open Sans Bold"/>
              </a:rPr>
              <a:t>Ірина Колокольчикова;</a:t>
            </a:r>
          </a:p>
          <a:p>
            <a:pPr marL="539748" lvl="1" indent="-269874" algn="l">
              <a:lnSpc>
                <a:spcPts val="2974"/>
              </a:lnSpc>
              <a:buFont typeface="Arial"/>
              <a:buChar char="•"/>
            </a:pPr>
            <a:r>
              <a:rPr lang="en-US" sz="2499" spc="244">
                <a:solidFill>
                  <a:srgbClr val="000000"/>
                </a:solidFill>
                <a:latin typeface="Open Sans"/>
                <a:ea typeface="Open Sans"/>
                <a:cs typeface="Open Sans"/>
                <a:sym typeface="Open Sans"/>
              </a:rPr>
              <a:t>директор інституту підвищення кваліфікації, професор </a:t>
            </a:r>
            <a:r>
              <a:rPr lang="en-US" sz="2499" b="1" spc="244">
                <a:solidFill>
                  <a:srgbClr val="000000"/>
                </a:solidFill>
                <a:latin typeface="Open Sans Bold"/>
                <a:ea typeface="Open Sans Bold"/>
                <a:cs typeface="Open Sans Bold"/>
                <a:sym typeface="Open Sans Bold"/>
              </a:rPr>
              <a:t>Анастасія Коноваленко;</a:t>
            </a:r>
          </a:p>
          <a:p>
            <a:pPr marL="539748" lvl="1" indent="-269874" algn="l">
              <a:lnSpc>
                <a:spcPts val="2974"/>
              </a:lnSpc>
              <a:buFont typeface="Arial"/>
              <a:buChar char="•"/>
            </a:pPr>
            <a:r>
              <a:rPr lang="en-US" sz="2499" spc="244">
                <a:solidFill>
                  <a:srgbClr val="000000"/>
                </a:solidFill>
                <a:latin typeface="Open Sans"/>
                <a:ea typeface="Open Sans"/>
                <a:cs typeface="Open Sans"/>
                <a:sym typeface="Open Sans"/>
              </a:rPr>
              <a:t>доцент кафедри менеджменту та публічного управління </a:t>
            </a:r>
            <a:r>
              <a:rPr lang="en-US" sz="2499" b="1" spc="244">
                <a:solidFill>
                  <a:srgbClr val="000000"/>
                </a:solidFill>
                <a:latin typeface="Open Sans Bold"/>
                <a:ea typeface="Open Sans Bold"/>
                <a:cs typeface="Open Sans Bold"/>
                <a:sym typeface="Open Sans Bold"/>
              </a:rPr>
              <a:t>Юлія Вороніна.</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540584" y="3837976"/>
            <a:ext cx="10695975" cy="5420324"/>
          </a:xfrm>
          <a:custGeom>
            <a:avLst/>
            <a:gdLst/>
            <a:ahLst/>
            <a:cxnLst/>
            <a:rect l="l" t="t" r="r" b="b"/>
            <a:pathLst>
              <a:path w="10695975" h="5420324">
                <a:moveTo>
                  <a:pt x="0" y="0"/>
                </a:moveTo>
                <a:lnTo>
                  <a:pt x="10695975" y="0"/>
                </a:lnTo>
                <a:lnTo>
                  <a:pt x="10695975" y="5420324"/>
                </a:lnTo>
                <a:lnTo>
                  <a:pt x="0" y="5420324"/>
                </a:lnTo>
                <a:lnTo>
                  <a:pt x="0" y="0"/>
                </a:lnTo>
                <a:close/>
              </a:path>
            </a:pathLst>
          </a:custGeom>
          <a:blipFill>
            <a:blip r:embed="rId2"/>
            <a:stretch>
              <a:fillRect r="-1861"/>
            </a:stretch>
          </a:blipFill>
        </p:spPr>
      </p:sp>
      <p:grpSp>
        <p:nvGrpSpPr>
          <p:cNvPr id="6" name="Group 6"/>
          <p:cNvGrpSpPr/>
          <p:nvPr/>
        </p:nvGrpSpPr>
        <p:grpSpPr>
          <a:xfrm rot="-5400000">
            <a:off x="9585689" y="2583319"/>
            <a:ext cx="851717" cy="3117699"/>
            <a:chOff x="0" y="0"/>
            <a:chExt cx="490914" cy="1796986"/>
          </a:xfrm>
        </p:grpSpPr>
        <p:sp>
          <p:nvSpPr>
            <p:cNvPr id="7" name="Freeform 7"/>
            <p:cNvSpPr/>
            <p:nvPr/>
          </p:nvSpPr>
          <p:spPr>
            <a:xfrm>
              <a:off x="0" y="0"/>
              <a:ext cx="490914" cy="1796986"/>
            </a:xfrm>
            <a:custGeom>
              <a:avLst/>
              <a:gdLst/>
              <a:ahLst/>
              <a:cxnLst/>
              <a:rect l="l" t="t" r="r" b="b"/>
              <a:pathLst>
                <a:path w="490914" h="1796986">
                  <a:moveTo>
                    <a:pt x="245457" y="1796986"/>
                  </a:moveTo>
                  <a:lnTo>
                    <a:pt x="0" y="1390586"/>
                  </a:lnTo>
                  <a:lnTo>
                    <a:pt x="203200" y="1390586"/>
                  </a:lnTo>
                  <a:lnTo>
                    <a:pt x="203200" y="0"/>
                  </a:lnTo>
                  <a:lnTo>
                    <a:pt x="287714" y="0"/>
                  </a:lnTo>
                  <a:lnTo>
                    <a:pt x="287714" y="1390586"/>
                  </a:lnTo>
                  <a:lnTo>
                    <a:pt x="490914" y="1390586"/>
                  </a:lnTo>
                  <a:lnTo>
                    <a:pt x="245457" y="1796986"/>
                  </a:lnTo>
                  <a:close/>
                </a:path>
              </a:pathLst>
            </a:custGeom>
            <a:solidFill>
              <a:srgbClr val="2E6E64"/>
            </a:solidFill>
          </p:spPr>
        </p:sp>
        <p:sp>
          <p:nvSpPr>
            <p:cNvPr id="8" name="TextBox 8"/>
            <p:cNvSpPr txBox="1"/>
            <p:nvPr/>
          </p:nvSpPr>
          <p:spPr>
            <a:xfrm>
              <a:off x="203200" y="-47625"/>
              <a:ext cx="84514" cy="1743011"/>
            </a:xfrm>
            <a:prstGeom prst="rect">
              <a:avLst/>
            </a:prstGeom>
          </p:spPr>
          <p:txBody>
            <a:bodyPr lIns="50800" tIns="50800" rIns="50800" bIns="50800" rtlCol="0" anchor="ctr"/>
            <a:lstStyle/>
            <a:p>
              <a:pPr algn="ctr">
                <a:lnSpc>
                  <a:spcPts val="3449"/>
                </a:lnSpc>
              </a:pPr>
              <a:endParaRPr/>
            </a:p>
          </p:txBody>
        </p:sp>
      </p:grpSp>
      <p:grpSp>
        <p:nvGrpSpPr>
          <p:cNvPr id="9" name="Group 9"/>
          <p:cNvGrpSpPr/>
          <p:nvPr/>
        </p:nvGrpSpPr>
        <p:grpSpPr>
          <a:xfrm rot="-5400000">
            <a:off x="9595616" y="2365822"/>
            <a:ext cx="932191" cy="3179928"/>
            <a:chOff x="0" y="0"/>
            <a:chExt cx="537298" cy="1832853"/>
          </a:xfrm>
        </p:grpSpPr>
        <p:sp>
          <p:nvSpPr>
            <p:cNvPr id="10" name="Freeform 10"/>
            <p:cNvSpPr/>
            <p:nvPr/>
          </p:nvSpPr>
          <p:spPr>
            <a:xfrm>
              <a:off x="0" y="0"/>
              <a:ext cx="537298" cy="1832853"/>
            </a:xfrm>
            <a:custGeom>
              <a:avLst/>
              <a:gdLst/>
              <a:ahLst/>
              <a:cxnLst/>
              <a:rect l="l" t="t" r="r" b="b"/>
              <a:pathLst>
                <a:path w="537298" h="1832853">
                  <a:moveTo>
                    <a:pt x="268649" y="1832853"/>
                  </a:moveTo>
                  <a:lnTo>
                    <a:pt x="0" y="1426453"/>
                  </a:lnTo>
                  <a:lnTo>
                    <a:pt x="203200" y="1426453"/>
                  </a:lnTo>
                  <a:lnTo>
                    <a:pt x="203200" y="0"/>
                  </a:lnTo>
                  <a:lnTo>
                    <a:pt x="334098" y="0"/>
                  </a:lnTo>
                  <a:lnTo>
                    <a:pt x="334098" y="1426453"/>
                  </a:lnTo>
                  <a:lnTo>
                    <a:pt x="537298" y="1426453"/>
                  </a:lnTo>
                  <a:lnTo>
                    <a:pt x="268649" y="1832853"/>
                  </a:lnTo>
                  <a:close/>
                </a:path>
              </a:pathLst>
            </a:custGeom>
            <a:solidFill>
              <a:srgbClr val="FFFFFF"/>
            </a:solidFill>
          </p:spPr>
        </p:sp>
        <p:sp>
          <p:nvSpPr>
            <p:cNvPr id="11" name="TextBox 11"/>
            <p:cNvSpPr txBox="1"/>
            <p:nvPr/>
          </p:nvSpPr>
          <p:spPr>
            <a:xfrm>
              <a:off x="203200" y="-47625"/>
              <a:ext cx="130898" cy="1778878"/>
            </a:xfrm>
            <a:prstGeom prst="rect">
              <a:avLst/>
            </a:prstGeom>
          </p:spPr>
          <p:txBody>
            <a:bodyPr lIns="50800" tIns="50800" rIns="50800" bIns="50800" rtlCol="0" anchor="ctr"/>
            <a:lstStyle/>
            <a:p>
              <a:pPr algn="ctr">
                <a:lnSpc>
                  <a:spcPts val="3449"/>
                </a:lnSpc>
              </a:pPr>
              <a:endParaRPr/>
            </a:p>
          </p:txBody>
        </p:sp>
      </p:grpSp>
      <p:grpSp>
        <p:nvGrpSpPr>
          <p:cNvPr id="12" name="Group 12"/>
          <p:cNvGrpSpPr/>
          <p:nvPr/>
        </p:nvGrpSpPr>
        <p:grpSpPr>
          <a:xfrm>
            <a:off x="2992732" y="1806166"/>
            <a:ext cx="12302537" cy="1073925"/>
            <a:chOff x="0" y="0"/>
            <a:chExt cx="3240174" cy="282844"/>
          </a:xfrm>
        </p:grpSpPr>
        <p:sp>
          <p:nvSpPr>
            <p:cNvPr id="13" name="Freeform 13"/>
            <p:cNvSpPr/>
            <p:nvPr/>
          </p:nvSpPr>
          <p:spPr>
            <a:xfrm>
              <a:off x="0" y="0"/>
              <a:ext cx="3240174" cy="282844"/>
            </a:xfrm>
            <a:custGeom>
              <a:avLst/>
              <a:gdLst/>
              <a:ahLst/>
              <a:cxnLst/>
              <a:rect l="l" t="t" r="r" b="b"/>
              <a:pathLst>
                <a:path w="3240174" h="282844">
                  <a:moveTo>
                    <a:pt x="32094" y="0"/>
                  </a:moveTo>
                  <a:lnTo>
                    <a:pt x="3208080" y="0"/>
                  </a:lnTo>
                  <a:cubicBezTo>
                    <a:pt x="3225805" y="0"/>
                    <a:pt x="3240174" y="14369"/>
                    <a:pt x="3240174" y="32094"/>
                  </a:cubicBezTo>
                  <a:lnTo>
                    <a:pt x="3240174" y="250750"/>
                  </a:lnTo>
                  <a:cubicBezTo>
                    <a:pt x="3240174" y="268475"/>
                    <a:pt x="3225805" y="282844"/>
                    <a:pt x="3208080" y="282844"/>
                  </a:cubicBezTo>
                  <a:lnTo>
                    <a:pt x="32094" y="282844"/>
                  </a:lnTo>
                  <a:cubicBezTo>
                    <a:pt x="14369" y="282844"/>
                    <a:pt x="0" y="268475"/>
                    <a:pt x="0" y="250750"/>
                  </a:cubicBezTo>
                  <a:lnTo>
                    <a:pt x="0" y="32094"/>
                  </a:lnTo>
                  <a:cubicBezTo>
                    <a:pt x="0" y="14369"/>
                    <a:pt x="14369" y="0"/>
                    <a:pt x="32094" y="0"/>
                  </a:cubicBezTo>
                  <a:close/>
                </a:path>
              </a:pathLst>
            </a:custGeom>
            <a:solidFill>
              <a:srgbClr val="FFFFFF"/>
            </a:solidFill>
          </p:spPr>
        </p:sp>
        <p:sp>
          <p:nvSpPr>
            <p:cNvPr id="14" name="TextBox 14"/>
            <p:cNvSpPr txBox="1"/>
            <p:nvPr/>
          </p:nvSpPr>
          <p:spPr>
            <a:xfrm>
              <a:off x="0" y="-47625"/>
              <a:ext cx="3240174" cy="330469"/>
            </a:xfrm>
            <a:prstGeom prst="rect">
              <a:avLst/>
            </a:prstGeom>
          </p:spPr>
          <p:txBody>
            <a:bodyPr lIns="50800" tIns="50800" rIns="50800" bIns="50800" rtlCol="0" anchor="ctr"/>
            <a:lstStyle/>
            <a:p>
              <a:pPr algn="ctr">
                <a:lnSpc>
                  <a:spcPts val="3449"/>
                </a:lnSpc>
              </a:pPr>
              <a:endParaRPr/>
            </a:p>
          </p:txBody>
        </p:sp>
      </p:grpSp>
      <p:sp>
        <p:nvSpPr>
          <p:cNvPr id="15" name="TextBox 15"/>
          <p:cNvSpPr txBox="1"/>
          <p:nvPr/>
        </p:nvSpPr>
        <p:spPr>
          <a:xfrm>
            <a:off x="11534841" y="5986200"/>
            <a:ext cx="5662360" cy="3407283"/>
          </a:xfrm>
          <a:prstGeom prst="rect">
            <a:avLst/>
          </a:prstGeom>
        </p:spPr>
        <p:txBody>
          <a:bodyPr lIns="0" tIns="0" rIns="0" bIns="0" rtlCol="0" anchor="t">
            <a:spAutoFit/>
          </a:bodyPr>
          <a:lstStyle/>
          <a:p>
            <a:pPr marL="474984" lvl="1" indent="-237492" algn="l">
              <a:lnSpc>
                <a:spcPts val="3036"/>
              </a:lnSpc>
              <a:buFont typeface="Arial"/>
              <a:buChar char="•"/>
            </a:pPr>
            <a:r>
              <a:rPr lang="en-US" sz="2200" b="1" spc="215">
                <a:solidFill>
                  <a:srgbClr val="FFFFFF"/>
                </a:solidFill>
                <a:latin typeface="Open Sauce Bold"/>
                <a:ea typeface="Open Sauce Bold"/>
                <a:cs typeface="Open Sauce Bold"/>
                <a:sym typeface="Open Sauce Bold"/>
              </a:rPr>
              <a:t>1382 ЕНК</a:t>
            </a:r>
            <a:r>
              <a:rPr lang="en-US" sz="2200" spc="215">
                <a:solidFill>
                  <a:srgbClr val="FFFFFF"/>
                </a:solidFill>
                <a:latin typeface="Open Sauce"/>
                <a:ea typeface="Open Sauce"/>
                <a:cs typeface="Open Sauce"/>
                <a:sym typeface="Open Sauce"/>
              </a:rPr>
              <a:t> для бакалаврського </a:t>
            </a:r>
          </a:p>
          <a:p>
            <a:pPr algn="l">
              <a:lnSpc>
                <a:spcPts val="3036"/>
              </a:lnSpc>
            </a:pPr>
            <a:r>
              <a:rPr lang="en-US" sz="2200" spc="215">
                <a:solidFill>
                  <a:srgbClr val="FFFFFF"/>
                </a:solidFill>
                <a:latin typeface="Open Sauce"/>
                <a:ea typeface="Open Sauce"/>
                <a:cs typeface="Open Sauce"/>
                <a:sym typeface="Open Sauce"/>
              </a:rPr>
              <a:t>                    рівня вищої освіти</a:t>
            </a:r>
          </a:p>
          <a:p>
            <a:pPr algn="l">
              <a:lnSpc>
                <a:spcPts val="3036"/>
              </a:lnSpc>
            </a:pPr>
            <a:endParaRPr lang="en-US" sz="2200" spc="215">
              <a:solidFill>
                <a:srgbClr val="FFFFFF"/>
              </a:solidFill>
              <a:latin typeface="Open Sauce"/>
              <a:ea typeface="Open Sauce"/>
              <a:cs typeface="Open Sauce"/>
              <a:sym typeface="Open Sauce"/>
            </a:endParaRPr>
          </a:p>
          <a:p>
            <a:pPr marL="474984" lvl="1" indent="-237492" algn="l">
              <a:lnSpc>
                <a:spcPts val="3036"/>
              </a:lnSpc>
              <a:buFont typeface="Arial"/>
              <a:buChar char="•"/>
            </a:pPr>
            <a:r>
              <a:rPr lang="en-US" sz="2200" spc="215">
                <a:solidFill>
                  <a:srgbClr val="FFFFFF"/>
                </a:solidFill>
                <a:latin typeface="Open Sauce"/>
                <a:ea typeface="Open Sauce"/>
                <a:cs typeface="Open Sauce"/>
                <a:sym typeface="Open Sauce"/>
              </a:rPr>
              <a:t> </a:t>
            </a:r>
            <a:r>
              <a:rPr lang="en-US" sz="2200" b="1" spc="215">
                <a:solidFill>
                  <a:srgbClr val="FFFFFF"/>
                </a:solidFill>
                <a:latin typeface="Open Sauce Bold"/>
                <a:ea typeface="Open Sauce Bold"/>
                <a:cs typeface="Open Sauce Bold"/>
                <a:sym typeface="Open Sauce Bold"/>
              </a:rPr>
              <a:t>308 ЕНК</a:t>
            </a:r>
            <a:r>
              <a:rPr lang="en-US" sz="2200" spc="215">
                <a:solidFill>
                  <a:srgbClr val="FFFFFF"/>
                </a:solidFill>
                <a:latin typeface="Open Sauce"/>
                <a:ea typeface="Open Sauce"/>
                <a:cs typeface="Open Sauce"/>
                <a:sym typeface="Open Sauce"/>
              </a:rPr>
              <a:t> для магістерського           </a:t>
            </a:r>
          </a:p>
          <a:p>
            <a:pPr algn="l">
              <a:lnSpc>
                <a:spcPts val="3036"/>
              </a:lnSpc>
            </a:pPr>
            <a:r>
              <a:rPr lang="en-US" sz="2200" spc="215">
                <a:solidFill>
                  <a:srgbClr val="FFFFFF"/>
                </a:solidFill>
                <a:latin typeface="Open Sauce"/>
                <a:ea typeface="Open Sauce"/>
                <a:cs typeface="Open Sauce"/>
                <a:sym typeface="Open Sauce"/>
              </a:rPr>
              <a:t>                    рівня вищої освіти</a:t>
            </a:r>
          </a:p>
          <a:p>
            <a:pPr algn="l">
              <a:lnSpc>
                <a:spcPts val="3036"/>
              </a:lnSpc>
            </a:pPr>
            <a:endParaRPr lang="en-US" sz="2200" spc="215">
              <a:solidFill>
                <a:srgbClr val="FFFFFF"/>
              </a:solidFill>
              <a:latin typeface="Open Sauce"/>
              <a:ea typeface="Open Sauce"/>
              <a:cs typeface="Open Sauce"/>
              <a:sym typeface="Open Sauce"/>
            </a:endParaRPr>
          </a:p>
          <a:p>
            <a:pPr marL="474984" lvl="1" indent="-237492" algn="l">
              <a:lnSpc>
                <a:spcPts val="3036"/>
              </a:lnSpc>
              <a:buFont typeface="Arial"/>
              <a:buChar char="•"/>
            </a:pPr>
            <a:r>
              <a:rPr lang="en-US" sz="2200" spc="215">
                <a:solidFill>
                  <a:srgbClr val="FFFFFF"/>
                </a:solidFill>
                <a:latin typeface="Open Sauce"/>
                <a:ea typeface="Open Sauce"/>
                <a:cs typeface="Open Sauce"/>
                <a:sym typeface="Open Sauce"/>
              </a:rPr>
              <a:t>  </a:t>
            </a:r>
            <a:r>
              <a:rPr lang="en-US" sz="2200" b="1" spc="215">
                <a:solidFill>
                  <a:srgbClr val="FFFFFF"/>
                </a:solidFill>
                <a:latin typeface="Open Sauce Bold"/>
                <a:ea typeface="Open Sauce Bold"/>
                <a:cs typeface="Open Sauce Bold"/>
                <a:sym typeface="Open Sauce Bold"/>
              </a:rPr>
              <a:t>19 ЕНК</a:t>
            </a:r>
            <a:r>
              <a:rPr lang="en-US" sz="2200" spc="215">
                <a:solidFill>
                  <a:srgbClr val="FFFFFF"/>
                </a:solidFill>
                <a:latin typeface="Open Sauce"/>
                <a:ea typeface="Open Sauce"/>
                <a:cs typeface="Open Sauce"/>
                <a:sym typeface="Open Sauce"/>
              </a:rPr>
              <a:t>   для освітньо-  </a:t>
            </a:r>
          </a:p>
          <a:p>
            <a:pPr algn="l">
              <a:lnSpc>
                <a:spcPts val="3036"/>
              </a:lnSpc>
            </a:pPr>
            <a:r>
              <a:rPr lang="en-US" sz="2200" spc="215">
                <a:solidFill>
                  <a:srgbClr val="FFFFFF"/>
                </a:solidFill>
                <a:latin typeface="Open Sauce"/>
                <a:ea typeface="Open Sauce"/>
                <a:cs typeface="Open Sauce"/>
                <a:sym typeface="Open Sauce"/>
              </a:rPr>
              <a:t>                    наукового рівня </a:t>
            </a:r>
          </a:p>
          <a:p>
            <a:pPr algn="l">
              <a:lnSpc>
                <a:spcPts val="3036"/>
              </a:lnSpc>
            </a:pPr>
            <a:r>
              <a:rPr lang="en-US" sz="2200" spc="215">
                <a:solidFill>
                  <a:srgbClr val="FFFFFF"/>
                </a:solidFill>
                <a:latin typeface="Open Sauce"/>
                <a:ea typeface="Open Sauce"/>
                <a:cs typeface="Open Sauce"/>
                <a:sym typeface="Open Sauce"/>
              </a:rPr>
              <a:t>                    вищої освіти</a:t>
            </a:r>
          </a:p>
        </p:txBody>
      </p:sp>
      <p:grpSp>
        <p:nvGrpSpPr>
          <p:cNvPr id="16" name="Group 16"/>
          <p:cNvGrpSpPr/>
          <p:nvPr/>
        </p:nvGrpSpPr>
        <p:grpSpPr>
          <a:xfrm>
            <a:off x="11515791" y="6014775"/>
            <a:ext cx="64131" cy="3243525"/>
            <a:chOff x="0" y="0"/>
            <a:chExt cx="15307" cy="774184"/>
          </a:xfrm>
        </p:grpSpPr>
        <p:sp>
          <p:nvSpPr>
            <p:cNvPr id="17" name="Freeform 17"/>
            <p:cNvSpPr/>
            <p:nvPr/>
          </p:nvSpPr>
          <p:spPr>
            <a:xfrm>
              <a:off x="0" y="0"/>
              <a:ext cx="15307" cy="774184"/>
            </a:xfrm>
            <a:custGeom>
              <a:avLst/>
              <a:gdLst/>
              <a:ahLst/>
              <a:cxnLst/>
              <a:rect l="l" t="t" r="r" b="b"/>
              <a:pathLst>
                <a:path w="15307" h="774184">
                  <a:moveTo>
                    <a:pt x="0" y="0"/>
                  </a:moveTo>
                  <a:lnTo>
                    <a:pt x="15307" y="0"/>
                  </a:lnTo>
                  <a:lnTo>
                    <a:pt x="15307" y="774184"/>
                  </a:lnTo>
                  <a:lnTo>
                    <a:pt x="0" y="774184"/>
                  </a:lnTo>
                  <a:close/>
                </a:path>
              </a:pathLst>
            </a:custGeom>
            <a:solidFill>
              <a:srgbClr val="FFFFFF"/>
            </a:solidFill>
          </p:spPr>
        </p:sp>
        <p:sp>
          <p:nvSpPr>
            <p:cNvPr id="18" name="TextBox 18"/>
            <p:cNvSpPr txBox="1"/>
            <p:nvPr/>
          </p:nvSpPr>
          <p:spPr>
            <a:xfrm>
              <a:off x="0" y="-19050"/>
              <a:ext cx="15307" cy="793234"/>
            </a:xfrm>
            <a:prstGeom prst="rect">
              <a:avLst/>
            </a:prstGeom>
          </p:spPr>
          <p:txBody>
            <a:bodyPr lIns="50800" tIns="50800" rIns="50800" bIns="50800" rtlCol="0" anchor="ctr"/>
            <a:lstStyle/>
            <a:p>
              <a:pPr algn="ctr">
                <a:lnSpc>
                  <a:spcPts val="2859"/>
                </a:lnSpc>
              </a:pPr>
              <a:endParaRPr/>
            </a:p>
          </p:txBody>
        </p:sp>
      </p:grpSp>
      <p:sp>
        <p:nvSpPr>
          <p:cNvPr id="19" name="TextBox 19"/>
          <p:cNvSpPr txBox="1"/>
          <p:nvPr/>
        </p:nvSpPr>
        <p:spPr>
          <a:xfrm>
            <a:off x="4126112" y="1859453"/>
            <a:ext cx="10035775" cy="868098"/>
          </a:xfrm>
          <a:prstGeom prst="rect">
            <a:avLst/>
          </a:prstGeom>
        </p:spPr>
        <p:txBody>
          <a:bodyPr lIns="0" tIns="0" rIns="0" bIns="0" rtlCol="0" anchor="t">
            <a:spAutoFit/>
          </a:bodyPr>
          <a:lstStyle/>
          <a:p>
            <a:pPr algn="ctr">
              <a:lnSpc>
                <a:spcPts val="6305"/>
              </a:lnSpc>
            </a:pPr>
            <a:r>
              <a:rPr lang="en-US" sz="4568" b="1" spc="447">
                <a:solidFill>
                  <a:srgbClr val="2E6E64"/>
                </a:solidFill>
                <a:latin typeface="Codec Pro ExtraBold Bold"/>
                <a:ea typeface="Codec Pro ExtraBold Bold"/>
                <a:cs typeface="Codec Pro ExtraBold Bold"/>
                <a:sym typeface="Codec Pro ExtraBold Bold"/>
              </a:rPr>
              <a:t>ОСВІТНІЙ ПОРТАЛ ТДАТУ</a:t>
            </a:r>
          </a:p>
        </p:txBody>
      </p:sp>
      <p:sp>
        <p:nvSpPr>
          <p:cNvPr id="20" name="Freeform 20"/>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3"/>
            <a:stretch>
              <a:fillRect/>
            </a:stretch>
          </a:blipFill>
        </p:spPr>
      </p:sp>
      <p:sp>
        <p:nvSpPr>
          <p:cNvPr id="21" name="Freeform 21"/>
          <p:cNvSpPr/>
          <p:nvPr/>
        </p:nvSpPr>
        <p:spPr>
          <a:xfrm>
            <a:off x="11651676" y="4356096"/>
            <a:ext cx="1471031" cy="1382770"/>
          </a:xfrm>
          <a:custGeom>
            <a:avLst/>
            <a:gdLst/>
            <a:ahLst/>
            <a:cxnLst/>
            <a:rect l="l" t="t" r="r" b="b"/>
            <a:pathLst>
              <a:path w="1471031" h="1382770">
                <a:moveTo>
                  <a:pt x="0" y="0"/>
                </a:moveTo>
                <a:lnTo>
                  <a:pt x="1471031" y="0"/>
                </a:lnTo>
                <a:lnTo>
                  <a:pt x="1471031" y="1382769"/>
                </a:lnTo>
                <a:lnTo>
                  <a:pt x="0" y="1382769"/>
                </a:lnTo>
                <a:lnTo>
                  <a:pt x="0" y="0"/>
                </a:lnTo>
                <a:close/>
              </a:path>
            </a:pathLst>
          </a:custGeom>
          <a:blipFill>
            <a:blip r:embed="rId4"/>
            <a:stretch>
              <a:fillRect/>
            </a:stretch>
          </a:blipFill>
        </p:spPr>
      </p:sp>
      <p:sp>
        <p:nvSpPr>
          <p:cNvPr id="22" name="TextBox 22"/>
          <p:cNvSpPr txBox="1"/>
          <p:nvPr/>
        </p:nvSpPr>
        <p:spPr>
          <a:xfrm>
            <a:off x="11774869" y="3611536"/>
            <a:ext cx="6318250" cy="643825"/>
          </a:xfrm>
          <a:prstGeom prst="rect">
            <a:avLst/>
          </a:prstGeom>
        </p:spPr>
        <p:txBody>
          <a:bodyPr lIns="0" tIns="0" rIns="0" bIns="0" rtlCol="0" anchor="t">
            <a:spAutoFit/>
          </a:bodyPr>
          <a:lstStyle/>
          <a:p>
            <a:pPr algn="ctr">
              <a:lnSpc>
                <a:spcPts val="4829"/>
              </a:lnSpc>
              <a:spcBef>
                <a:spcPct val="0"/>
              </a:spcBef>
            </a:pPr>
            <a:r>
              <a:rPr lang="en-US" sz="3499" b="1" spc="342">
                <a:solidFill>
                  <a:srgbClr val="FFFFFF"/>
                </a:solidFill>
                <a:latin typeface="Codec Pro ExtraBold Bold"/>
                <a:ea typeface="Codec Pro ExtraBold Bold"/>
                <a:cs typeface="Codec Pro ExtraBold Bold"/>
                <a:sym typeface="Codec Pro ExtraBold Bold"/>
              </a:rPr>
              <a:t>https://op.tsatu.edu.ua</a:t>
            </a:r>
          </a:p>
        </p:txBody>
      </p:sp>
      <p:sp>
        <p:nvSpPr>
          <p:cNvPr id="23" name="TextBox 23"/>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24" name="TextBox 24"/>
          <p:cNvSpPr txBox="1"/>
          <p:nvPr/>
        </p:nvSpPr>
        <p:spPr>
          <a:xfrm>
            <a:off x="13529578" y="4596765"/>
            <a:ext cx="4162558" cy="1083945"/>
          </a:xfrm>
          <a:prstGeom prst="rect">
            <a:avLst/>
          </a:prstGeom>
        </p:spPr>
        <p:txBody>
          <a:bodyPr lIns="0" tIns="0" rIns="0" bIns="0" rtlCol="0" anchor="t">
            <a:spAutoFit/>
          </a:bodyPr>
          <a:lstStyle/>
          <a:p>
            <a:pPr algn="r">
              <a:lnSpc>
                <a:spcPts val="4140"/>
              </a:lnSpc>
            </a:pPr>
            <a:r>
              <a:rPr lang="en-US" sz="3000" spc="294">
                <a:solidFill>
                  <a:srgbClr val="FFFFFF"/>
                </a:solidFill>
                <a:latin typeface="Codec Pro ExtraBold"/>
                <a:ea typeface="Codec Pro ExtraBold"/>
                <a:cs typeface="Codec Pro ExtraBold"/>
                <a:sym typeface="Codec Pro ExtraBold"/>
              </a:rPr>
              <a:t>1709 електронних</a:t>
            </a:r>
          </a:p>
          <a:p>
            <a:pPr algn="r">
              <a:lnSpc>
                <a:spcPts val="4140"/>
              </a:lnSpc>
              <a:spcBef>
                <a:spcPct val="0"/>
              </a:spcBef>
            </a:pPr>
            <a:r>
              <a:rPr lang="en-US" sz="3000" spc="294">
                <a:solidFill>
                  <a:srgbClr val="FFFFFF"/>
                </a:solidFill>
                <a:latin typeface="Codec Pro ExtraBold"/>
                <a:ea typeface="Codec Pro ExtraBold"/>
                <a:cs typeface="Codec Pro ExtraBold"/>
                <a:sym typeface="Codec Pro ExtraBold"/>
              </a:rPr>
              <a:t>навчальних курсів</a:t>
            </a:r>
          </a:p>
        </p:txBody>
      </p:sp>
      <p:sp>
        <p:nvSpPr>
          <p:cNvPr id="25" name="Freeform 25"/>
          <p:cNvSpPr/>
          <p:nvPr/>
        </p:nvSpPr>
        <p:spPr>
          <a:xfrm rot="-10800000">
            <a:off x="17249775" y="8853125"/>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TextBox 5"/>
          <p:cNvSpPr txBox="1"/>
          <p:nvPr/>
        </p:nvSpPr>
        <p:spPr>
          <a:xfrm>
            <a:off x="1480763" y="4735328"/>
            <a:ext cx="7450064" cy="1295598"/>
          </a:xfrm>
          <a:prstGeom prst="rect">
            <a:avLst/>
          </a:prstGeom>
        </p:spPr>
        <p:txBody>
          <a:bodyPr lIns="0" tIns="0" rIns="0" bIns="0" rtlCol="0" anchor="t">
            <a:spAutoFit/>
          </a:bodyPr>
          <a:lstStyle/>
          <a:p>
            <a:pPr algn="l">
              <a:lnSpc>
                <a:spcPts val="3450"/>
              </a:lnSpc>
            </a:pPr>
            <a:r>
              <a:rPr lang="en-US" sz="2500" b="1" spc="245">
                <a:solidFill>
                  <a:srgbClr val="FFFFFF"/>
                </a:solidFill>
                <a:latin typeface="Open Sauce Bold"/>
                <a:ea typeface="Open Sauce Bold"/>
                <a:cs typeface="Open Sauce Bold"/>
                <a:sym typeface="Open Sauce Bold"/>
              </a:rPr>
              <a:t>електронні курси на платформах Prometheus, Alison, Ed-Era, Agriacademy.org</a:t>
            </a:r>
          </a:p>
        </p:txBody>
      </p:sp>
      <p:sp>
        <p:nvSpPr>
          <p:cNvPr id="6" name="TextBox 6"/>
          <p:cNvSpPr txBox="1"/>
          <p:nvPr/>
        </p:nvSpPr>
        <p:spPr>
          <a:xfrm>
            <a:off x="11023040" y="5173544"/>
            <a:ext cx="5662360" cy="419166"/>
          </a:xfrm>
          <a:prstGeom prst="rect">
            <a:avLst/>
          </a:prstGeom>
        </p:spPr>
        <p:txBody>
          <a:bodyPr lIns="0" tIns="0" rIns="0" bIns="0" rtlCol="0" anchor="t">
            <a:spAutoFit/>
          </a:bodyPr>
          <a:lstStyle/>
          <a:p>
            <a:pPr algn="l">
              <a:lnSpc>
                <a:spcPts val="3450"/>
              </a:lnSpc>
            </a:pPr>
            <a:r>
              <a:rPr lang="en-US" sz="2500" b="1" spc="245">
                <a:solidFill>
                  <a:srgbClr val="FFFFFF"/>
                </a:solidFill>
                <a:latin typeface="Open Sauce Bold"/>
                <a:ea typeface="Open Sauce Bold"/>
                <a:cs typeface="Open Sauce Bold"/>
                <a:sym typeface="Open Sauce Bold"/>
              </a:rPr>
              <a:t>19 заходів в онлайн-форматі</a:t>
            </a:r>
          </a:p>
        </p:txBody>
      </p:sp>
      <p:sp>
        <p:nvSpPr>
          <p:cNvPr id="7" name="TextBox 7"/>
          <p:cNvSpPr txBox="1"/>
          <p:nvPr/>
        </p:nvSpPr>
        <p:spPr>
          <a:xfrm>
            <a:off x="1480763" y="8687010"/>
            <a:ext cx="2632292" cy="419166"/>
          </a:xfrm>
          <a:prstGeom prst="rect">
            <a:avLst/>
          </a:prstGeom>
        </p:spPr>
        <p:txBody>
          <a:bodyPr lIns="0" tIns="0" rIns="0" bIns="0" rtlCol="0" anchor="t">
            <a:spAutoFit/>
          </a:bodyPr>
          <a:lstStyle/>
          <a:p>
            <a:pPr algn="l">
              <a:lnSpc>
                <a:spcPts val="3450"/>
              </a:lnSpc>
            </a:pPr>
            <a:r>
              <a:rPr lang="en-US" sz="2500" b="1" spc="245">
                <a:solidFill>
                  <a:srgbClr val="FFFFFF"/>
                </a:solidFill>
                <a:latin typeface="Open Sauce Bold"/>
                <a:ea typeface="Open Sauce Bold"/>
                <a:cs typeface="Open Sauce Bold"/>
                <a:sym typeface="Open Sauce Bold"/>
              </a:rPr>
              <a:t>12 занять</a:t>
            </a:r>
          </a:p>
        </p:txBody>
      </p:sp>
      <p:grpSp>
        <p:nvGrpSpPr>
          <p:cNvPr id="8" name="Group 8"/>
          <p:cNvGrpSpPr/>
          <p:nvPr/>
        </p:nvGrpSpPr>
        <p:grpSpPr>
          <a:xfrm>
            <a:off x="10441647" y="2667923"/>
            <a:ext cx="58089" cy="2924787"/>
            <a:chOff x="0" y="0"/>
            <a:chExt cx="13865" cy="698106"/>
          </a:xfrm>
        </p:grpSpPr>
        <p:sp>
          <p:nvSpPr>
            <p:cNvPr id="9" name="Freeform 9"/>
            <p:cNvSpPr/>
            <p:nvPr/>
          </p:nvSpPr>
          <p:spPr>
            <a:xfrm>
              <a:off x="0" y="0"/>
              <a:ext cx="13865" cy="698106"/>
            </a:xfrm>
            <a:custGeom>
              <a:avLst/>
              <a:gdLst/>
              <a:ahLst/>
              <a:cxnLst/>
              <a:rect l="l" t="t" r="r" b="b"/>
              <a:pathLst>
                <a:path w="13865" h="698106">
                  <a:moveTo>
                    <a:pt x="0" y="0"/>
                  </a:moveTo>
                  <a:lnTo>
                    <a:pt x="13865" y="0"/>
                  </a:lnTo>
                  <a:lnTo>
                    <a:pt x="13865" y="698106"/>
                  </a:lnTo>
                  <a:lnTo>
                    <a:pt x="0" y="698106"/>
                  </a:lnTo>
                  <a:close/>
                </a:path>
              </a:pathLst>
            </a:custGeom>
            <a:solidFill>
              <a:srgbClr val="FFFFFF"/>
            </a:solidFill>
          </p:spPr>
        </p:sp>
        <p:sp>
          <p:nvSpPr>
            <p:cNvPr id="10" name="TextBox 10"/>
            <p:cNvSpPr txBox="1"/>
            <p:nvPr/>
          </p:nvSpPr>
          <p:spPr>
            <a:xfrm>
              <a:off x="0" y="-19050"/>
              <a:ext cx="13865" cy="717156"/>
            </a:xfrm>
            <a:prstGeom prst="rect">
              <a:avLst/>
            </a:prstGeom>
          </p:spPr>
          <p:txBody>
            <a:bodyPr lIns="50800" tIns="50800" rIns="50800" bIns="50800" rtlCol="0" anchor="ctr"/>
            <a:lstStyle/>
            <a:p>
              <a:pPr algn="ctr">
                <a:lnSpc>
                  <a:spcPts val="2859"/>
                </a:lnSpc>
              </a:pPr>
              <a:endParaRPr/>
            </a:p>
          </p:txBody>
        </p:sp>
      </p:grpSp>
      <p:grpSp>
        <p:nvGrpSpPr>
          <p:cNvPr id="11" name="Group 11"/>
          <p:cNvGrpSpPr/>
          <p:nvPr/>
        </p:nvGrpSpPr>
        <p:grpSpPr>
          <a:xfrm>
            <a:off x="1028700" y="2667923"/>
            <a:ext cx="61364" cy="3363003"/>
            <a:chOff x="0" y="0"/>
            <a:chExt cx="14647" cy="802702"/>
          </a:xfrm>
        </p:grpSpPr>
        <p:sp>
          <p:nvSpPr>
            <p:cNvPr id="12" name="Freeform 12"/>
            <p:cNvSpPr/>
            <p:nvPr/>
          </p:nvSpPr>
          <p:spPr>
            <a:xfrm>
              <a:off x="0" y="0"/>
              <a:ext cx="14647" cy="802702"/>
            </a:xfrm>
            <a:custGeom>
              <a:avLst/>
              <a:gdLst/>
              <a:ahLst/>
              <a:cxnLst/>
              <a:rect l="l" t="t" r="r" b="b"/>
              <a:pathLst>
                <a:path w="14647" h="802702">
                  <a:moveTo>
                    <a:pt x="0" y="0"/>
                  </a:moveTo>
                  <a:lnTo>
                    <a:pt x="14647" y="0"/>
                  </a:lnTo>
                  <a:lnTo>
                    <a:pt x="14647" y="802702"/>
                  </a:lnTo>
                  <a:lnTo>
                    <a:pt x="0" y="802702"/>
                  </a:lnTo>
                  <a:close/>
                </a:path>
              </a:pathLst>
            </a:custGeom>
            <a:solidFill>
              <a:srgbClr val="FFFFFF"/>
            </a:solidFill>
          </p:spPr>
        </p:sp>
        <p:sp>
          <p:nvSpPr>
            <p:cNvPr id="13" name="TextBox 13"/>
            <p:cNvSpPr txBox="1"/>
            <p:nvPr/>
          </p:nvSpPr>
          <p:spPr>
            <a:xfrm>
              <a:off x="0" y="-19050"/>
              <a:ext cx="14647" cy="821752"/>
            </a:xfrm>
            <a:prstGeom prst="rect">
              <a:avLst/>
            </a:prstGeom>
          </p:spPr>
          <p:txBody>
            <a:bodyPr lIns="50800" tIns="50800" rIns="50800" bIns="50800" rtlCol="0" anchor="ctr"/>
            <a:lstStyle/>
            <a:p>
              <a:pPr algn="ctr">
                <a:lnSpc>
                  <a:spcPts val="2859"/>
                </a:lnSpc>
              </a:pPr>
              <a:endParaRPr/>
            </a:p>
          </p:txBody>
        </p:sp>
      </p:grpSp>
      <p:grpSp>
        <p:nvGrpSpPr>
          <p:cNvPr id="14" name="Group 14"/>
          <p:cNvGrpSpPr/>
          <p:nvPr/>
        </p:nvGrpSpPr>
        <p:grpSpPr>
          <a:xfrm>
            <a:off x="1028700" y="7394671"/>
            <a:ext cx="61364" cy="1641678"/>
            <a:chOff x="0" y="0"/>
            <a:chExt cx="14647" cy="391845"/>
          </a:xfrm>
        </p:grpSpPr>
        <p:sp>
          <p:nvSpPr>
            <p:cNvPr id="15" name="Freeform 15"/>
            <p:cNvSpPr/>
            <p:nvPr/>
          </p:nvSpPr>
          <p:spPr>
            <a:xfrm>
              <a:off x="0" y="0"/>
              <a:ext cx="14647" cy="391845"/>
            </a:xfrm>
            <a:custGeom>
              <a:avLst/>
              <a:gdLst/>
              <a:ahLst/>
              <a:cxnLst/>
              <a:rect l="l" t="t" r="r" b="b"/>
              <a:pathLst>
                <a:path w="14647" h="391845">
                  <a:moveTo>
                    <a:pt x="0" y="0"/>
                  </a:moveTo>
                  <a:lnTo>
                    <a:pt x="14647" y="0"/>
                  </a:lnTo>
                  <a:lnTo>
                    <a:pt x="14647" y="391845"/>
                  </a:lnTo>
                  <a:lnTo>
                    <a:pt x="0" y="391845"/>
                  </a:lnTo>
                  <a:close/>
                </a:path>
              </a:pathLst>
            </a:custGeom>
            <a:solidFill>
              <a:srgbClr val="FFFFFF"/>
            </a:solidFill>
          </p:spPr>
        </p:sp>
        <p:sp>
          <p:nvSpPr>
            <p:cNvPr id="16" name="TextBox 16"/>
            <p:cNvSpPr txBox="1"/>
            <p:nvPr/>
          </p:nvSpPr>
          <p:spPr>
            <a:xfrm>
              <a:off x="0" y="-19050"/>
              <a:ext cx="14647" cy="410895"/>
            </a:xfrm>
            <a:prstGeom prst="rect">
              <a:avLst/>
            </a:prstGeom>
          </p:spPr>
          <p:txBody>
            <a:bodyPr lIns="50800" tIns="50800" rIns="50800" bIns="50800" rtlCol="0" anchor="ctr"/>
            <a:lstStyle/>
            <a:p>
              <a:pPr algn="ctr">
                <a:lnSpc>
                  <a:spcPts val="2859"/>
                </a:lnSpc>
              </a:pPr>
              <a:endParaRPr/>
            </a:p>
          </p:txBody>
        </p:sp>
      </p:grpSp>
      <p:sp>
        <p:nvSpPr>
          <p:cNvPr id="17" name="Freeform 17"/>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18" name="TextBox 18"/>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19" name="TextBox 19"/>
          <p:cNvSpPr txBox="1"/>
          <p:nvPr/>
        </p:nvSpPr>
        <p:spPr>
          <a:xfrm>
            <a:off x="1480763" y="2553623"/>
            <a:ext cx="7450064" cy="1753362"/>
          </a:xfrm>
          <a:prstGeom prst="rect">
            <a:avLst/>
          </a:prstGeom>
        </p:spPr>
        <p:txBody>
          <a:bodyPr lIns="0" tIns="0" rIns="0" bIns="0" rtlCol="0" anchor="t">
            <a:spAutoFit/>
          </a:bodyPr>
          <a:lstStyle/>
          <a:p>
            <a:pPr algn="l">
              <a:lnSpc>
                <a:spcPts val="4553"/>
              </a:lnSpc>
              <a:spcBef>
                <a:spcPct val="0"/>
              </a:spcBef>
            </a:pPr>
            <a:r>
              <a:rPr lang="en-US" sz="3299" spc="323">
                <a:solidFill>
                  <a:srgbClr val="FFFFFF"/>
                </a:solidFill>
                <a:latin typeface="Codec Pro ExtraBold"/>
                <a:ea typeface="Codec Pro ExtraBold"/>
                <a:cs typeface="Codec Pro ExtraBold"/>
                <a:sym typeface="Codec Pro ExtraBold"/>
              </a:rPr>
              <a:t>ІМПЛЕМЕНТАЦІЯ НЕФОРМАЛЬНОГО НАВЧАННЯ В ОСВІТНІ КОМПОНЕНТИ</a:t>
            </a:r>
          </a:p>
        </p:txBody>
      </p:sp>
      <p:sp>
        <p:nvSpPr>
          <p:cNvPr id="20" name="TextBox 20"/>
          <p:cNvSpPr txBox="1"/>
          <p:nvPr/>
        </p:nvSpPr>
        <p:spPr>
          <a:xfrm>
            <a:off x="11023040" y="2553623"/>
            <a:ext cx="5899903" cy="2324862"/>
          </a:xfrm>
          <a:prstGeom prst="rect">
            <a:avLst/>
          </a:prstGeom>
        </p:spPr>
        <p:txBody>
          <a:bodyPr lIns="0" tIns="0" rIns="0" bIns="0" rtlCol="0" anchor="t">
            <a:spAutoFit/>
          </a:bodyPr>
          <a:lstStyle/>
          <a:p>
            <a:pPr algn="l">
              <a:lnSpc>
                <a:spcPts val="4553"/>
              </a:lnSpc>
              <a:spcBef>
                <a:spcPct val="0"/>
              </a:spcBef>
            </a:pPr>
            <a:r>
              <a:rPr lang="en-US" sz="3299" spc="323">
                <a:solidFill>
                  <a:srgbClr val="FFFFFF"/>
                </a:solidFill>
                <a:latin typeface="Codec Pro ExtraBold"/>
                <a:ea typeface="Codec Pro ExtraBold"/>
                <a:cs typeface="Codec Pro ExtraBold"/>
                <a:sym typeface="Codec Pro ExtraBold"/>
              </a:rPr>
              <a:t>ВИЩА ШКОЛА ПЕДАГОГІЧНОЇ МАЙСТЕРНОСТІ ТДАТУ. ГОСТЬОВИЙ ПРОФЕСОР</a:t>
            </a:r>
          </a:p>
        </p:txBody>
      </p:sp>
      <p:sp>
        <p:nvSpPr>
          <p:cNvPr id="21" name="TextBox 21"/>
          <p:cNvSpPr txBox="1"/>
          <p:nvPr/>
        </p:nvSpPr>
        <p:spPr>
          <a:xfrm>
            <a:off x="1480763" y="7238447"/>
            <a:ext cx="8563431" cy="1181862"/>
          </a:xfrm>
          <a:prstGeom prst="rect">
            <a:avLst/>
          </a:prstGeom>
        </p:spPr>
        <p:txBody>
          <a:bodyPr lIns="0" tIns="0" rIns="0" bIns="0" rtlCol="0" anchor="t">
            <a:spAutoFit/>
          </a:bodyPr>
          <a:lstStyle/>
          <a:p>
            <a:pPr algn="l">
              <a:lnSpc>
                <a:spcPts val="4553"/>
              </a:lnSpc>
              <a:spcBef>
                <a:spcPct val="0"/>
              </a:spcBef>
            </a:pPr>
            <a:r>
              <a:rPr lang="en-US" sz="3299" spc="323">
                <a:solidFill>
                  <a:srgbClr val="FFFFFF"/>
                </a:solidFill>
                <a:latin typeface="Codec Pro ExtraBold"/>
                <a:ea typeface="Codec Pro ExtraBold"/>
                <a:cs typeface="Codec Pro ExtraBold"/>
                <a:sym typeface="Codec Pro ExtraBold"/>
              </a:rPr>
              <a:t>МОВНІ КУРСИ ДЛЯ ВИКЛАДАЧІВ ТА СТУДЕНТІВ УНІВЕРСИТЕТУ ТА ВСП</a:t>
            </a:r>
          </a:p>
        </p:txBody>
      </p:sp>
      <p:sp>
        <p:nvSpPr>
          <p:cNvPr id="22" name="Freeform 22"/>
          <p:cNvSpPr/>
          <p:nvPr/>
        </p:nvSpPr>
        <p:spPr>
          <a:xfrm rot="-10800000">
            <a:off x="14219706" y="7994732"/>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1935937" y="2034746"/>
            <a:ext cx="14191501" cy="935694"/>
            <a:chOff x="0" y="0"/>
            <a:chExt cx="3737679" cy="246438"/>
          </a:xfrm>
        </p:grpSpPr>
        <p:sp>
          <p:nvSpPr>
            <p:cNvPr id="7" name="Freeform 7"/>
            <p:cNvSpPr/>
            <p:nvPr/>
          </p:nvSpPr>
          <p:spPr>
            <a:xfrm>
              <a:off x="0" y="0"/>
              <a:ext cx="3737679" cy="246438"/>
            </a:xfrm>
            <a:custGeom>
              <a:avLst/>
              <a:gdLst/>
              <a:ahLst/>
              <a:cxnLst/>
              <a:rect l="l" t="t" r="r" b="b"/>
              <a:pathLst>
                <a:path w="3737679" h="246438">
                  <a:moveTo>
                    <a:pt x="27822" y="0"/>
                  </a:moveTo>
                  <a:lnTo>
                    <a:pt x="3709857" y="0"/>
                  </a:lnTo>
                  <a:cubicBezTo>
                    <a:pt x="3717236" y="0"/>
                    <a:pt x="3724313" y="2931"/>
                    <a:pt x="3729530" y="8149"/>
                  </a:cubicBezTo>
                  <a:cubicBezTo>
                    <a:pt x="3734748" y="13367"/>
                    <a:pt x="3737679" y="20443"/>
                    <a:pt x="3737679" y="27822"/>
                  </a:cubicBezTo>
                  <a:lnTo>
                    <a:pt x="3737679" y="218616"/>
                  </a:lnTo>
                  <a:cubicBezTo>
                    <a:pt x="3737679" y="225995"/>
                    <a:pt x="3734748" y="233071"/>
                    <a:pt x="3729530" y="238289"/>
                  </a:cubicBezTo>
                  <a:cubicBezTo>
                    <a:pt x="3724313" y="243507"/>
                    <a:pt x="3717236" y="246438"/>
                    <a:pt x="3709857" y="246438"/>
                  </a:cubicBezTo>
                  <a:lnTo>
                    <a:pt x="27822" y="246438"/>
                  </a:lnTo>
                  <a:cubicBezTo>
                    <a:pt x="20443" y="246438"/>
                    <a:pt x="13367" y="243507"/>
                    <a:pt x="8149" y="238289"/>
                  </a:cubicBezTo>
                  <a:cubicBezTo>
                    <a:pt x="2931" y="233071"/>
                    <a:pt x="0" y="225995"/>
                    <a:pt x="0" y="218616"/>
                  </a:cubicBezTo>
                  <a:lnTo>
                    <a:pt x="0" y="27822"/>
                  </a:lnTo>
                  <a:cubicBezTo>
                    <a:pt x="0" y="20443"/>
                    <a:pt x="2931" y="13367"/>
                    <a:pt x="8149" y="8149"/>
                  </a:cubicBezTo>
                  <a:cubicBezTo>
                    <a:pt x="13367" y="2931"/>
                    <a:pt x="20443" y="0"/>
                    <a:pt x="27822" y="0"/>
                  </a:cubicBezTo>
                  <a:close/>
                </a:path>
              </a:pathLst>
            </a:custGeom>
            <a:solidFill>
              <a:srgbClr val="FFFFFF"/>
            </a:solidFill>
          </p:spPr>
        </p:sp>
        <p:sp>
          <p:nvSpPr>
            <p:cNvPr id="8" name="TextBox 8"/>
            <p:cNvSpPr txBox="1"/>
            <p:nvPr/>
          </p:nvSpPr>
          <p:spPr>
            <a:xfrm>
              <a:off x="0" y="-66675"/>
              <a:ext cx="3737679" cy="313113"/>
            </a:xfrm>
            <a:prstGeom prst="rect">
              <a:avLst/>
            </a:prstGeom>
          </p:spPr>
          <p:txBody>
            <a:bodyPr lIns="50800" tIns="50800" rIns="50800" bIns="50800" rtlCol="0" anchor="ctr"/>
            <a:lstStyle/>
            <a:p>
              <a:pPr algn="ctr">
                <a:lnSpc>
                  <a:spcPts val="4829"/>
                </a:lnSpc>
              </a:pPr>
              <a:endParaRPr/>
            </a:p>
          </p:txBody>
        </p:sp>
      </p:grpSp>
      <p:sp>
        <p:nvSpPr>
          <p:cNvPr id="9" name="Freeform 9"/>
          <p:cNvSpPr/>
          <p:nvPr/>
        </p:nvSpPr>
        <p:spPr>
          <a:xfrm>
            <a:off x="1694" y="3852944"/>
            <a:ext cx="9925460" cy="6228226"/>
          </a:xfrm>
          <a:custGeom>
            <a:avLst/>
            <a:gdLst/>
            <a:ahLst/>
            <a:cxnLst/>
            <a:rect l="l" t="t" r="r" b="b"/>
            <a:pathLst>
              <a:path w="9925460" h="6228226">
                <a:moveTo>
                  <a:pt x="0" y="0"/>
                </a:moveTo>
                <a:lnTo>
                  <a:pt x="9925461" y="0"/>
                </a:lnTo>
                <a:lnTo>
                  <a:pt x="9925461" y="6228227"/>
                </a:lnTo>
                <a:lnTo>
                  <a:pt x="0" y="6228227"/>
                </a:lnTo>
                <a:lnTo>
                  <a:pt x="0" y="0"/>
                </a:lnTo>
                <a:close/>
              </a:path>
            </a:pathLst>
          </a:custGeom>
          <a:blipFill>
            <a:blip r:embed="rId3"/>
            <a:stretch>
              <a:fillRect/>
            </a:stretch>
          </a:blipFill>
        </p:spPr>
      </p:sp>
      <p:sp>
        <p:nvSpPr>
          <p:cNvPr id="10" name="TextBox 10"/>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11" name="TextBox 11"/>
          <p:cNvSpPr txBox="1"/>
          <p:nvPr/>
        </p:nvSpPr>
        <p:spPr>
          <a:xfrm>
            <a:off x="2528050" y="2152106"/>
            <a:ext cx="13231901" cy="643824"/>
          </a:xfrm>
          <a:prstGeom prst="rect">
            <a:avLst/>
          </a:prstGeom>
        </p:spPr>
        <p:txBody>
          <a:bodyPr lIns="0" tIns="0" rIns="0" bIns="0" rtlCol="0" anchor="t">
            <a:spAutoFit/>
          </a:bodyPr>
          <a:lstStyle/>
          <a:p>
            <a:pPr algn="ctr">
              <a:lnSpc>
                <a:spcPts val="4829"/>
              </a:lnSpc>
            </a:pPr>
            <a:r>
              <a:rPr lang="en-US" sz="3499" b="1" spc="342">
                <a:solidFill>
                  <a:srgbClr val="2E6E64"/>
                </a:solidFill>
                <a:latin typeface="Codec Pro ExtraBold Bold"/>
                <a:ea typeface="Codec Pro ExtraBold Bold"/>
                <a:cs typeface="Codec Pro ExtraBold Bold"/>
                <a:sym typeface="Codec Pro ExtraBold Bold"/>
              </a:rPr>
              <a:t>ДУАЛЬНА ФОРМА ЗДОБУТТЯ ОСВІТИ У 2024 РОЦІ </a:t>
            </a:r>
          </a:p>
        </p:txBody>
      </p:sp>
      <p:sp>
        <p:nvSpPr>
          <p:cNvPr id="12" name="TextBox 12"/>
          <p:cNvSpPr txBox="1"/>
          <p:nvPr/>
        </p:nvSpPr>
        <p:spPr>
          <a:xfrm>
            <a:off x="6879077" y="3013421"/>
            <a:ext cx="4529846" cy="778747"/>
          </a:xfrm>
          <a:prstGeom prst="rect">
            <a:avLst/>
          </a:prstGeom>
        </p:spPr>
        <p:txBody>
          <a:bodyPr lIns="0" tIns="0" rIns="0" bIns="0" rtlCol="0" anchor="t">
            <a:spAutoFit/>
          </a:bodyPr>
          <a:lstStyle/>
          <a:p>
            <a:pPr algn="ctr">
              <a:lnSpc>
                <a:spcPts val="5891"/>
              </a:lnSpc>
            </a:pPr>
            <a:r>
              <a:rPr lang="en-US" sz="4268" b="1" spc="418">
                <a:solidFill>
                  <a:srgbClr val="FFFFFF"/>
                </a:solidFill>
                <a:latin typeface="Codec Pro ExtraBold Bold"/>
                <a:ea typeface="Codec Pro ExtraBold Bold"/>
                <a:cs typeface="Codec Pro ExtraBold Bold"/>
                <a:sym typeface="Codec Pro ExtraBold Bold"/>
              </a:rPr>
              <a:t>97 студентів</a:t>
            </a:r>
          </a:p>
        </p:txBody>
      </p:sp>
      <p:sp>
        <p:nvSpPr>
          <p:cNvPr id="13" name="TextBox 13"/>
          <p:cNvSpPr txBox="1"/>
          <p:nvPr/>
        </p:nvSpPr>
        <p:spPr>
          <a:xfrm>
            <a:off x="10298652" y="4306518"/>
            <a:ext cx="7211095" cy="3040292"/>
          </a:xfrm>
          <a:prstGeom prst="rect">
            <a:avLst/>
          </a:prstGeom>
        </p:spPr>
        <p:txBody>
          <a:bodyPr lIns="0" tIns="0" rIns="0" bIns="0" rtlCol="0" anchor="t">
            <a:spAutoFit/>
          </a:bodyPr>
          <a:lstStyle/>
          <a:p>
            <a:pPr algn="l">
              <a:lnSpc>
                <a:spcPts val="2934"/>
              </a:lnSpc>
            </a:pPr>
            <a:r>
              <a:rPr lang="en-US" sz="1800" b="1" spc="176">
                <a:solidFill>
                  <a:srgbClr val="FFFFFF"/>
                </a:solidFill>
                <a:latin typeface="Open Sauce Bold"/>
                <a:ea typeface="Open Sauce Bold"/>
                <a:cs typeface="Open Sauce Bold"/>
                <a:sym typeface="Open Sauce Bold"/>
              </a:rPr>
              <a:t>Найбільш потужні підприємства-партнери</a:t>
            </a:r>
          </a:p>
          <a:p>
            <a:pPr algn="l">
              <a:lnSpc>
                <a:spcPts val="2934"/>
              </a:lnSpc>
            </a:pPr>
            <a:r>
              <a:rPr lang="en-US" sz="1800" b="1" spc="176">
                <a:solidFill>
                  <a:srgbClr val="FFFFFF"/>
                </a:solidFill>
                <a:latin typeface="Open Sauce Bold"/>
                <a:ea typeface="Open Sauce Bold"/>
                <a:cs typeface="Open Sauce Bold"/>
                <a:sym typeface="Open Sauce Bold"/>
              </a:rPr>
              <a:t>ТДАТУ з ДФЗО</a:t>
            </a:r>
          </a:p>
          <a:p>
            <a:pPr algn="l">
              <a:lnSpc>
                <a:spcPts val="2934"/>
              </a:lnSpc>
            </a:pPr>
            <a:endParaRPr lang="en-US" sz="1800" b="1" spc="176">
              <a:solidFill>
                <a:srgbClr val="FFFFFF"/>
              </a:solidFill>
              <a:latin typeface="Open Sauce Bold"/>
              <a:ea typeface="Open Sauce Bold"/>
              <a:cs typeface="Open Sauce Bold"/>
              <a:sym typeface="Open Sauce Bold"/>
            </a:endParaRP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ПАТ Роменський завод “Тракторозапчастина”, м. Ромни</a:t>
            </a: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ПАТ “Запоріжжяобленерго”</a:t>
            </a: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ТОВ “Мотор-Січ”</a:t>
            </a: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ПАТ “Запоріжсталь”</a:t>
            </a: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ПрАТ “Запоріжполімертара”, м. Запоріжжя</a:t>
            </a:r>
          </a:p>
          <a:p>
            <a:pPr marL="345443" lvl="1" indent="-172721" algn="l">
              <a:lnSpc>
                <a:spcPts val="2608"/>
              </a:lnSpc>
              <a:buFont typeface="Arial"/>
              <a:buChar char="•"/>
            </a:pPr>
            <a:r>
              <a:rPr lang="en-US" sz="1600" spc="156">
                <a:solidFill>
                  <a:srgbClr val="FFFFFF"/>
                </a:solidFill>
                <a:latin typeface="Open Sauce"/>
                <a:ea typeface="Open Sauce"/>
                <a:cs typeface="Open Sauce"/>
                <a:sym typeface="Open Sauce"/>
              </a:rPr>
              <a:t>МХП (Миронівський хлібопродукт)*</a:t>
            </a:r>
          </a:p>
        </p:txBody>
      </p:sp>
      <p:sp>
        <p:nvSpPr>
          <p:cNvPr id="14" name="Freeform 14"/>
          <p:cNvSpPr/>
          <p:nvPr/>
        </p:nvSpPr>
        <p:spPr>
          <a:xfrm rot="-10800000">
            <a:off x="15176311" y="8870404"/>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1935937" y="2823802"/>
            <a:ext cx="14191501" cy="1748576"/>
            <a:chOff x="0" y="0"/>
            <a:chExt cx="3737679" cy="460530"/>
          </a:xfrm>
        </p:grpSpPr>
        <p:sp>
          <p:nvSpPr>
            <p:cNvPr id="7" name="Freeform 7"/>
            <p:cNvSpPr/>
            <p:nvPr/>
          </p:nvSpPr>
          <p:spPr>
            <a:xfrm>
              <a:off x="0" y="0"/>
              <a:ext cx="3737679" cy="460530"/>
            </a:xfrm>
            <a:custGeom>
              <a:avLst/>
              <a:gdLst/>
              <a:ahLst/>
              <a:cxnLst/>
              <a:rect l="l" t="t" r="r" b="b"/>
              <a:pathLst>
                <a:path w="3737679" h="460530">
                  <a:moveTo>
                    <a:pt x="27822" y="0"/>
                  </a:moveTo>
                  <a:lnTo>
                    <a:pt x="3709857" y="0"/>
                  </a:lnTo>
                  <a:cubicBezTo>
                    <a:pt x="3717236" y="0"/>
                    <a:pt x="3724313" y="2931"/>
                    <a:pt x="3729530" y="8149"/>
                  </a:cubicBezTo>
                  <a:cubicBezTo>
                    <a:pt x="3734748" y="13367"/>
                    <a:pt x="3737679" y="20443"/>
                    <a:pt x="3737679" y="27822"/>
                  </a:cubicBezTo>
                  <a:lnTo>
                    <a:pt x="3737679" y="432708"/>
                  </a:lnTo>
                  <a:cubicBezTo>
                    <a:pt x="3737679" y="440087"/>
                    <a:pt x="3734748" y="447164"/>
                    <a:pt x="3729530" y="452381"/>
                  </a:cubicBezTo>
                  <a:cubicBezTo>
                    <a:pt x="3724313" y="457599"/>
                    <a:pt x="3717236" y="460530"/>
                    <a:pt x="3709857" y="460530"/>
                  </a:cubicBezTo>
                  <a:lnTo>
                    <a:pt x="27822" y="460530"/>
                  </a:lnTo>
                  <a:cubicBezTo>
                    <a:pt x="20443" y="460530"/>
                    <a:pt x="13367" y="457599"/>
                    <a:pt x="8149" y="452381"/>
                  </a:cubicBezTo>
                  <a:cubicBezTo>
                    <a:pt x="2931" y="447164"/>
                    <a:pt x="0" y="440087"/>
                    <a:pt x="0" y="432708"/>
                  </a:cubicBezTo>
                  <a:lnTo>
                    <a:pt x="0" y="27822"/>
                  </a:lnTo>
                  <a:cubicBezTo>
                    <a:pt x="0" y="20443"/>
                    <a:pt x="2931" y="13367"/>
                    <a:pt x="8149" y="8149"/>
                  </a:cubicBezTo>
                  <a:cubicBezTo>
                    <a:pt x="13367" y="2931"/>
                    <a:pt x="20443" y="0"/>
                    <a:pt x="27822" y="0"/>
                  </a:cubicBezTo>
                  <a:close/>
                </a:path>
              </a:pathLst>
            </a:custGeom>
            <a:solidFill>
              <a:srgbClr val="FFFFFF"/>
            </a:solidFill>
          </p:spPr>
        </p:sp>
        <p:sp>
          <p:nvSpPr>
            <p:cNvPr id="8" name="TextBox 8"/>
            <p:cNvSpPr txBox="1"/>
            <p:nvPr/>
          </p:nvSpPr>
          <p:spPr>
            <a:xfrm>
              <a:off x="0" y="-66675"/>
              <a:ext cx="3737679" cy="527205"/>
            </a:xfrm>
            <a:prstGeom prst="rect">
              <a:avLst/>
            </a:prstGeom>
          </p:spPr>
          <p:txBody>
            <a:bodyPr lIns="50800" tIns="50800" rIns="50800" bIns="50800" rtlCol="0" anchor="ctr"/>
            <a:lstStyle/>
            <a:p>
              <a:pPr algn="ctr">
                <a:lnSpc>
                  <a:spcPts val="4829"/>
                </a:lnSpc>
              </a:pPr>
              <a:endParaRPr/>
            </a:p>
          </p:txBody>
        </p:sp>
      </p:grpSp>
      <p:sp>
        <p:nvSpPr>
          <p:cNvPr id="9" name="TextBox 9"/>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10" name="TextBox 10"/>
          <p:cNvSpPr txBox="1"/>
          <p:nvPr/>
        </p:nvSpPr>
        <p:spPr>
          <a:xfrm>
            <a:off x="2528050" y="2988787"/>
            <a:ext cx="13231901" cy="1545590"/>
          </a:xfrm>
          <a:prstGeom prst="rect">
            <a:avLst/>
          </a:prstGeom>
        </p:spPr>
        <p:txBody>
          <a:bodyPr lIns="0" tIns="0" rIns="0" bIns="0" rtlCol="0" anchor="t">
            <a:spAutoFit/>
          </a:bodyPr>
          <a:lstStyle/>
          <a:p>
            <a:pPr algn="ctr">
              <a:lnSpc>
                <a:spcPts val="3954"/>
              </a:lnSpc>
            </a:pPr>
            <a:r>
              <a:rPr lang="en-US" sz="3499" b="1" spc="342">
                <a:solidFill>
                  <a:srgbClr val="2E6E64"/>
                </a:solidFill>
                <a:latin typeface="Codec Pro ExtraBold Bold"/>
                <a:ea typeface="Codec Pro ExtraBold Bold"/>
                <a:cs typeface="Codec Pro ExtraBold Bold"/>
                <a:sym typeface="Codec Pro ExtraBold Bold"/>
              </a:rPr>
              <a:t>ВИКОРИСТАННЯ ІНФОРМАЦІЙНИХ СИСТЕМ ДЛЯ ЕФЕКТИВНОГО УПРАВЛІННЯ ОСВІТНЬОЮ ДІЯЛЬНІСТЮ</a:t>
            </a:r>
          </a:p>
        </p:txBody>
      </p:sp>
      <p:sp>
        <p:nvSpPr>
          <p:cNvPr id="11" name="TextBox 11"/>
          <p:cNvSpPr txBox="1"/>
          <p:nvPr/>
        </p:nvSpPr>
        <p:spPr>
          <a:xfrm>
            <a:off x="1366252" y="6138363"/>
            <a:ext cx="4862678" cy="889000"/>
          </a:xfrm>
          <a:prstGeom prst="rect">
            <a:avLst/>
          </a:prstGeom>
        </p:spPr>
        <p:txBody>
          <a:bodyPr lIns="0" tIns="0" rIns="0" bIns="0" rtlCol="0" anchor="t">
            <a:spAutoFit/>
          </a:bodyPr>
          <a:lstStyle/>
          <a:p>
            <a:pPr algn="l">
              <a:lnSpc>
                <a:spcPts val="3425"/>
              </a:lnSpc>
            </a:pPr>
            <a:r>
              <a:rPr lang="en-US" sz="2500" spc="245">
                <a:solidFill>
                  <a:srgbClr val="FFFFFF"/>
                </a:solidFill>
                <a:latin typeface="Codec Pro ExtraBold"/>
                <a:ea typeface="Codec Pro ExtraBold"/>
                <a:cs typeface="Codec Pro ExtraBold"/>
                <a:sym typeface="Codec Pro ExtraBold"/>
              </a:rPr>
              <a:t>АВТОМАТИЗОВАНОЇ СИСТЕМИ “ОСВІТА”</a:t>
            </a:r>
          </a:p>
        </p:txBody>
      </p:sp>
      <p:sp>
        <p:nvSpPr>
          <p:cNvPr id="12" name="TextBox 12"/>
          <p:cNvSpPr txBox="1"/>
          <p:nvPr/>
        </p:nvSpPr>
        <p:spPr>
          <a:xfrm>
            <a:off x="7247765" y="5318939"/>
            <a:ext cx="4050571" cy="889000"/>
          </a:xfrm>
          <a:prstGeom prst="rect">
            <a:avLst/>
          </a:prstGeom>
        </p:spPr>
        <p:txBody>
          <a:bodyPr lIns="0" tIns="0" rIns="0" bIns="0" rtlCol="0" anchor="t">
            <a:spAutoFit/>
          </a:bodyPr>
          <a:lstStyle/>
          <a:p>
            <a:pPr algn="l">
              <a:lnSpc>
                <a:spcPts val="3425"/>
              </a:lnSpc>
            </a:pPr>
            <a:r>
              <a:rPr lang="en-US" sz="2500" spc="245">
                <a:solidFill>
                  <a:srgbClr val="FFFFFF"/>
                </a:solidFill>
                <a:latin typeface="Codec Pro ExtraBold"/>
                <a:ea typeface="Codec Pro ExtraBold"/>
                <a:cs typeface="Codec Pro ExtraBold"/>
                <a:sym typeface="Codec Pro ExtraBold"/>
              </a:rPr>
              <a:t>НАУКОВА БІБЛІОТЕКА УНІВЕРСИТЕТУ</a:t>
            </a:r>
          </a:p>
        </p:txBody>
      </p:sp>
      <p:sp>
        <p:nvSpPr>
          <p:cNvPr id="13" name="TextBox 13"/>
          <p:cNvSpPr txBox="1"/>
          <p:nvPr/>
        </p:nvSpPr>
        <p:spPr>
          <a:xfrm>
            <a:off x="12655265" y="5924050"/>
            <a:ext cx="4862678" cy="1317625"/>
          </a:xfrm>
          <a:prstGeom prst="rect">
            <a:avLst/>
          </a:prstGeom>
        </p:spPr>
        <p:txBody>
          <a:bodyPr lIns="0" tIns="0" rIns="0" bIns="0" rtlCol="0" anchor="t">
            <a:spAutoFit/>
          </a:bodyPr>
          <a:lstStyle/>
          <a:p>
            <a:pPr algn="l">
              <a:lnSpc>
                <a:spcPts val="3425"/>
              </a:lnSpc>
            </a:pPr>
            <a:r>
              <a:rPr lang="en-US" sz="2500" spc="245">
                <a:solidFill>
                  <a:srgbClr val="FFFFFF"/>
                </a:solidFill>
                <a:latin typeface="Codec Pro ExtraBold"/>
                <a:ea typeface="Codec Pro ExtraBold"/>
                <a:cs typeface="Codec Pro ExtraBold"/>
                <a:sym typeface="Codec Pro ExtraBold"/>
              </a:rPr>
              <a:t>СИСТЕМА ЕЛЕКТРОННОГО ДОКУМЕНТООБІГУ “Deka Cloud”</a:t>
            </a:r>
          </a:p>
        </p:txBody>
      </p:sp>
      <p:sp>
        <p:nvSpPr>
          <p:cNvPr id="14" name="Freeform 14"/>
          <p:cNvSpPr/>
          <p:nvPr/>
        </p:nvSpPr>
        <p:spPr>
          <a:xfrm rot="-10800000">
            <a:off x="15176311" y="8870404"/>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5" name="TextBox 15"/>
          <p:cNvSpPr txBox="1"/>
          <p:nvPr/>
        </p:nvSpPr>
        <p:spPr>
          <a:xfrm>
            <a:off x="7110289" y="6383249"/>
            <a:ext cx="4325524" cy="1463537"/>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uce"/>
                <a:ea typeface="Open Sauce"/>
                <a:cs typeface="Open Sauce"/>
                <a:sym typeface="Open Sauce"/>
              </a:rPr>
              <a:t>Електронною бібліотекою;</a:t>
            </a:r>
          </a:p>
          <a:p>
            <a:pPr marL="388622" lvl="1" indent="-194311" algn="l">
              <a:lnSpc>
                <a:spcPts val="2934"/>
              </a:lnSpc>
              <a:buFont typeface="Arial"/>
              <a:buChar char="•"/>
            </a:pPr>
            <a:r>
              <a:rPr lang="en-US" sz="1800" spc="176">
                <a:solidFill>
                  <a:srgbClr val="FFFFFF"/>
                </a:solidFill>
                <a:latin typeface="Open Sauce"/>
                <a:ea typeface="Open Sauce"/>
                <a:cs typeface="Open Sauce"/>
                <a:sym typeface="Open Sauce"/>
              </a:rPr>
              <a:t>Електронним каталогом;</a:t>
            </a:r>
          </a:p>
          <a:p>
            <a:pPr marL="388622" lvl="1" indent="-194311" algn="l">
              <a:lnSpc>
                <a:spcPts val="2934"/>
              </a:lnSpc>
              <a:buFont typeface="Arial"/>
              <a:buChar char="•"/>
            </a:pPr>
            <a:r>
              <a:rPr lang="en-US" sz="1800" spc="176">
                <a:solidFill>
                  <a:srgbClr val="FFFFFF"/>
                </a:solidFill>
                <a:latin typeface="Open Sauce"/>
                <a:ea typeface="Open Sauce"/>
                <a:cs typeface="Open Sauce"/>
                <a:sym typeface="Open Sauce"/>
              </a:rPr>
              <a:t>Інструментом репозитарієм та іншими сервісами</a:t>
            </a:r>
          </a:p>
        </p:txBody>
      </p:sp>
      <p:grpSp>
        <p:nvGrpSpPr>
          <p:cNvPr id="16" name="Group 16"/>
          <p:cNvGrpSpPr/>
          <p:nvPr/>
        </p:nvGrpSpPr>
        <p:grpSpPr>
          <a:xfrm>
            <a:off x="6948704" y="5404664"/>
            <a:ext cx="61868" cy="2442121"/>
            <a:chOff x="0" y="0"/>
            <a:chExt cx="14767" cy="582900"/>
          </a:xfrm>
        </p:grpSpPr>
        <p:sp>
          <p:nvSpPr>
            <p:cNvPr id="17" name="Freeform 17"/>
            <p:cNvSpPr/>
            <p:nvPr/>
          </p:nvSpPr>
          <p:spPr>
            <a:xfrm>
              <a:off x="0" y="0"/>
              <a:ext cx="14767" cy="582900"/>
            </a:xfrm>
            <a:custGeom>
              <a:avLst/>
              <a:gdLst/>
              <a:ahLst/>
              <a:cxnLst/>
              <a:rect l="l" t="t" r="r" b="b"/>
              <a:pathLst>
                <a:path w="14767" h="582900">
                  <a:moveTo>
                    <a:pt x="0" y="0"/>
                  </a:moveTo>
                  <a:lnTo>
                    <a:pt x="14767" y="0"/>
                  </a:lnTo>
                  <a:lnTo>
                    <a:pt x="14767" y="582900"/>
                  </a:lnTo>
                  <a:lnTo>
                    <a:pt x="0" y="582900"/>
                  </a:lnTo>
                  <a:close/>
                </a:path>
              </a:pathLst>
            </a:custGeom>
            <a:solidFill>
              <a:srgbClr val="FFFFFF"/>
            </a:solidFill>
          </p:spPr>
        </p:sp>
        <p:sp>
          <p:nvSpPr>
            <p:cNvPr id="18" name="TextBox 18"/>
            <p:cNvSpPr txBox="1"/>
            <p:nvPr/>
          </p:nvSpPr>
          <p:spPr>
            <a:xfrm>
              <a:off x="0" y="-19050"/>
              <a:ext cx="14767" cy="601950"/>
            </a:xfrm>
            <a:prstGeom prst="rect">
              <a:avLst/>
            </a:prstGeom>
          </p:spPr>
          <p:txBody>
            <a:bodyPr lIns="50800" tIns="50800" rIns="50800" bIns="50800" rtlCol="0" anchor="ctr"/>
            <a:lstStyle/>
            <a:p>
              <a:pPr algn="ctr">
                <a:lnSpc>
                  <a:spcPts val="2859"/>
                </a:lnSpc>
              </a:pPr>
              <a:endParaRPr/>
            </a:p>
          </p:txBody>
        </p:sp>
      </p:grpSp>
      <p:grpSp>
        <p:nvGrpSpPr>
          <p:cNvPr id="19" name="Group 19"/>
          <p:cNvGrpSpPr/>
          <p:nvPr/>
        </p:nvGrpSpPr>
        <p:grpSpPr>
          <a:xfrm>
            <a:off x="1028700" y="5404664"/>
            <a:ext cx="61868" cy="2442121"/>
            <a:chOff x="0" y="0"/>
            <a:chExt cx="14767" cy="582900"/>
          </a:xfrm>
        </p:grpSpPr>
        <p:sp>
          <p:nvSpPr>
            <p:cNvPr id="20" name="Freeform 20"/>
            <p:cNvSpPr/>
            <p:nvPr/>
          </p:nvSpPr>
          <p:spPr>
            <a:xfrm>
              <a:off x="0" y="0"/>
              <a:ext cx="14767" cy="582900"/>
            </a:xfrm>
            <a:custGeom>
              <a:avLst/>
              <a:gdLst/>
              <a:ahLst/>
              <a:cxnLst/>
              <a:rect l="l" t="t" r="r" b="b"/>
              <a:pathLst>
                <a:path w="14767" h="582900">
                  <a:moveTo>
                    <a:pt x="0" y="0"/>
                  </a:moveTo>
                  <a:lnTo>
                    <a:pt x="14767" y="0"/>
                  </a:lnTo>
                  <a:lnTo>
                    <a:pt x="14767" y="582900"/>
                  </a:lnTo>
                  <a:lnTo>
                    <a:pt x="0" y="582900"/>
                  </a:lnTo>
                  <a:close/>
                </a:path>
              </a:pathLst>
            </a:custGeom>
            <a:solidFill>
              <a:srgbClr val="FFFFFF"/>
            </a:solidFill>
          </p:spPr>
        </p:sp>
        <p:sp>
          <p:nvSpPr>
            <p:cNvPr id="21" name="TextBox 21"/>
            <p:cNvSpPr txBox="1"/>
            <p:nvPr/>
          </p:nvSpPr>
          <p:spPr>
            <a:xfrm>
              <a:off x="0" y="-19050"/>
              <a:ext cx="14767" cy="601950"/>
            </a:xfrm>
            <a:prstGeom prst="rect">
              <a:avLst/>
            </a:prstGeom>
          </p:spPr>
          <p:txBody>
            <a:bodyPr lIns="50800" tIns="50800" rIns="50800" bIns="50800" rtlCol="0" anchor="ctr"/>
            <a:lstStyle/>
            <a:p>
              <a:pPr algn="ctr">
                <a:lnSpc>
                  <a:spcPts val="2859"/>
                </a:lnSpc>
              </a:pPr>
              <a:endParaRPr/>
            </a:p>
          </p:txBody>
        </p:sp>
      </p:grpSp>
      <p:grpSp>
        <p:nvGrpSpPr>
          <p:cNvPr id="22" name="Group 22"/>
          <p:cNvGrpSpPr/>
          <p:nvPr/>
        </p:nvGrpSpPr>
        <p:grpSpPr>
          <a:xfrm>
            <a:off x="12317172" y="5404664"/>
            <a:ext cx="61868" cy="2442121"/>
            <a:chOff x="0" y="0"/>
            <a:chExt cx="14767" cy="582900"/>
          </a:xfrm>
        </p:grpSpPr>
        <p:sp>
          <p:nvSpPr>
            <p:cNvPr id="23" name="Freeform 23"/>
            <p:cNvSpPr/>
            <p:nvPr/>
          </p:nvSpPr>
          <p:spPr>
            <a:xfrm>
              <a:off x="0" y="0"/>
              <a:ext cx="14767" cy="582900"/>
            </a:xfrm>
            <a:custGeom>
              <a:avLst/>
              <a:gdLst/>
              <a:ahLst/>
              <a:cxnLst/>
              <a:rect l="l" t="t" r="r" b="b"/>
              <a:pathLst>
                <a:path w="14767" h="582900">
                  <a:moveTo>
                    <a:pt x="0" y="0"/>
                  </a:moveTo>
                  <a:lnTo>
                    <a:pt x="14767" y="0"/>
                  </a:lnTo>
                  <a:lnTo>
                    <a:pt x="14767" y="582900"/>
                  </a:lnTo>
                  <a:lnTo>
                    <a:pt x="0" y="582900"/>
                  </a:lnTo>
                  <a:close/>
                </a:path>
              </a:pathLst>
            </a:custGeom>
            <a:solidFill>
              <a:srgbClr val="FFFFFF"/>
            </a:solidFill>
          </p:spPr>
        </p:sp>
        <p:sp>
          <p:nvSpPr>
            <p:cNvPr id="24" name="TextBox 24"/>
            <p:cNvSpPr txBox="1"/>
            <p:nvPr/>
          </p:nvSpPr>
          <p:spPr>
            <a:xfrm>
              <a:off x="0" y="-19050"/>
              <a:ext cx="14767" cy="601950"/>
            </a:xfrm>
            <a:prstGeom prst="rect">
              <a:avLst/>
            </a:prstGeom>
          </p:spPr>
          <p:txBody>
            <a:bodyPr lIns="50800" tIns="50800" rIns="50800" bIns="50800" rtlCol="0" anchor="ctr"/>
            <a:lstStyle/>
            <a:p>
              <a:pPr algn="ctr">
                <a:lnSpc>
                  <a:spcPts val="2859"/>
                </a:lnSpc>
              </a:pP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ВИХОВНА РОБОТА</a:t>
            </a:r>
          </a:p>
        </p:txBody>
      </p:sp>
      <p:sp>
        <p:nvSpPr>
          <p:cNvPr id="7" name="TextBox 7"/>
          <p:cNvSpPr txBox="1"/>
          <p:nvPr/>
        </p:nvSpPr>
        <p:spPr>
          <a:xfrm>
            <a:off x="1450453" y="3560734"/>
            <a:ext cx="6669156" cy="43319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Стипендіати Президента України:</a:t>
            </a:r>
          </a:p>
        </p:txBody>
      </p:sp>
      <p:sp>
        <p:nvSpPr>
          <p:cNvPr id="8" name="TextBox 8"/>
          <p:cNvSpPr txBox="1"/>
          <p:nvPr/>
        </p:nvSpPr>
        <p:spPr>
          <a:xfrm>
            <a:off x="1450453" y="5768020"/>
            <a:ext cx="7630557" cy="43319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Стипендіати Верховної ради України: </a:t>
            </a:r>
          </a:p>
        </p:txBody>
      </p:sp>
      <p:sp>
        <p:nvSpPr>
          <p:cNvPr id="9" name="TextBox 9"/>
          <p:cNvSpPr txBox="1"/>
          <p:nvPr/>
        </p:nvSpPr>
        <p:spPr>
          <a:xfrm>
            <a:off x="9542327" y="2866075"/>
            <a:ext cx="8677417" cy="904875"/>
          </a:xfrm>
          <a:prstGeom prst="rect">
            <a:avLst/>
          </a:prstGeom>
        </p:spPr>
        <p:txBody>
          <a:bodyPr lIns="0" tIns="0" rIns="0" bIns="0" rtlCol="0" anchor="t">
            <a:spAutoFit/>
          </a:bodyPr>
          <a:lstStyle/>
          <a:p>
            <a:pPr algn="l">
              <a:lnSpc>
                <a:spcPts val="3450"/>
              </a:lnSpc>
            </a:pPr>
            <a:r>
              <a:rPr lang="en-US" sz="2500" b="1" spc="245">
                <a:solidFill>
                  <a:srgbClr val="FFFFFF"/>
                </a:solidFill>
                <a:latin typeface="Codec Pro ExtraBold Bold"/>
                <a:ea typeface="Codec Pro ExtraBold Bold"/>
                <a:cs typeface="Codec Pro ExtraBold Bold"/>
                <a:sym typeface="Codec Pro ExtraBold Bold"/>
              </a:rPr>
              <a:t>Студенти ТДАТУ – стипендіати міського голови</a:t>
            </a:r>
          </a:p>
        </p:txBody>
      </p:sp>
      <p:sp>
        <p:nvSpPr>
          <p:cNvPr id="10" name="TextBox 10"/>
          <p:cNvSpPr txBox="1"/>
          <p:nvPr/>
        </p:nvSpPr>
        <p:spPr>
          <a:xfrm>
            <a:off x="9542327" y="3913824"/>
            <a:ext cx="7459641" cy="83324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У номінації «Громадська волонтерська діяльність» переможцями стали: </a:t>
            </a:r>
          </a:p>
        </p:txBody>
      </p:sp>
      <p:sp>
        <p:nvSpPr>
          <p:cNvPr id="11" name="TextBox 11"/>
          <p:cNvSpPr txBox="1"/>
          <p:nvPr/>
        </p:nvSpPr>
        <p:spPr>
          <a:xfrm>
            <a:off x="1454459" y="7606534"/>
            <a:ext cx="7459641" cy="43319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У номінації «Спорт вищих досягнень»</a:t>
            </a:r>
          </a:p>
        </p:txBody>
      </p:sp>
      <p:sp>
        <p:nvSpPr>
          <p:cNvPr id="12" name="TextBox 12"/>
          <p:cNvSpPr txBox="1"/>
          <p:nvPr/>
        </p:nvSpPr>
        <p:spPr>
          <a:xfrm>
            <a:off x="9542327" y="6542973"/>
            <a:ext cx="7459641" cy="123329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У номінації «Науково-дослідницька та пошукова діяльність» стипендію призначено: </a:t>
            </a:r>
          </a:p>
        </p:txBody>
      </p:sp>
      <p:sp>
        <p:nvSpPr>
          <p:cNvPr id="13" name="TextBox 13"/>
          <p:cNvSpPr txBox="1"/>
          <p:nvPr/>
        </p:nvSpPr>
        <p:spPr>
          <a:xfrm>
            <a:off x="1459480" y="4008943"/>
            <a:ext cx="6669156" cy="1454277"/>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Тетяна БУЛГАКОВА, Леся ХОДАБА – ФЕБ;</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Катерина ГОРЛОВА, Даніл МАЗАНКО –АТЕ;</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Данило ІКОННІКОВ, Світлана УСКОВА –МТФ;</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Олександр КАПРИЄНКО, Анастасія КОТ –ЕКТ</a:t>
            </a:r>
          </a:p>
        </p:txBody>
      </p:sp>
      <p:sp>
        <p:nvSpPr>
          <p:cNvPr id="14" name="TextBox 14"/>
          <p:cNvSpPr txBox="1"/>
          <p:nvPr/>
        </p:nvSpPr>
        <p:spPr>
          <a:xfrm>
            <a:off x="1459480" y="6220266"/>
            <a:ext cx="6669156" cy="1082802"/>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Наталія ПЕТЛЮК– АТЕ</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Ангеліна МОЖАРОВА – ФЕБ</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В’ячеслав ГЕНОВ – ЕКТ.</a:t>
            </a:r>
          </a:p>
        </p:txBody>
      </p:sp>
      <p:sp>
        <p:nvSpPr>
          <p:cNvPr id="15" name="TextBox 15"/>
          <p:cNvSpPr txBox="1"/>
          <p:nvPr/>
        </p:nvSpPr>
        <p:spPr>
          <a:xfrm>
            <a:off x="9542327" y="4872762"/>
            <a:ext cx="6669156" cy="1454277"/>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Євген ПЕНЧУК</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Світлана УСКОВА</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Влада ШМАЛІЙ</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Самуїл ТАРТИЧНИЙ</a:t>
            </a:r>
          </a:p>
        </p:txBody>
      </p:sp>
      <p:sp>
        <p:nvSpPr>
          <p:cNvPr id="16" name="TextBox 16"/>
          <p:cNvSpPr txBox="1"/>
          <p:nvPr/>
        </p:nvSpPr>
        <p:spPr>
          <a:xfrm>
            <a:off x="1459480" y="8058781"/>
            <a:ext cx="6669156" cy="711327"/>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Ілля ФІЛОНЕНКО</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Роман ХРИСТОВОЙ</a:t>
            </a:r>
          </a:p>
        </p:txBody>
      </p:sp>
      <p:sp>
        <p:nvSpPr>
          <p:cNvPr id="17" name="TextBox 17"/>
          <p:cNvSpPr txBox="1"/>
          <p:nvPr/>
        </p:nvSpPr>
        <p:spPr>
          <a:xfrm>
            <a:off x="9542327" y="7823894"/>
            <a:ext cx="6669156" cy="1825752"/>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Катерині ТУРЯК</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Карині ВАЛІЄВІЙ</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ВІіктору ТУПІКОВУ</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Поліні ЧЕРНИШОВІЙ</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Альбіні МОСКАЛЕНКО</a:t>
            </a:r>
          </a:p>
        </p:txBody>
      </p:sp>
      <p:sp>
        <p:nvSpPr>
          <p:cNvPr id="18" name="Freeform 18"/>
          <p:cNvSpPr/>
          <p:nvPr/>
        </p:nvSpPr>
        <p:spPr>
          <a:xfrm rot="-10800000">
            <a:off x="15176311" y="8870404"/>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19" name="Group 19"/>
          <p:cNvGrpSpPr/>
          <p:nvPr/>
        </p:nvGrpSpPr>
        <p:grpSpPr>
          <a:xfrm>
            <a:off x="3962374" y="1581859"/>
            <a:ext cx="9143205" cy="761250"/>
            <a:chOff x="0" y="0"/>
            <a:chExt cx="2408087" cy="200494"/>
          </a:xfrm>
        </p:grpSpPr>
        <p:sp>
          <p:nvSpPr>
            <p:cNvPr id="20" name="Freeform 20"/>
            <p:cNvSpPr/>
            <p:nvPr/>
          </p:nvSpPr>
          <p:spPr>
            <a:xfrm>
              <a:off x="0" y="0"/>
              <a:ext cx="2408087" cy="200494"/>
            </a:xfrm>
            <a:custGeom>
              <a:avLst/>
              <a:gdLst/>
              <a:ahLst/>
              <a:cxnLst/>
              <a:rect l="l" t="t" r="r" b="b"/>
              <a:pathLst>
                <a:path w="2408087" h="200494">
                  <a:moveTo>
                    <a:pt x="43184" y="0"/>
                  </a:moveTo>
                  <a:lnTo>
                    <a:pt x="2364903" y="0"/>
                  </a:lnTo>
                  <a:cubicBezTo>
                    <a:pt x="2376356" y="0"/>
                    <a:pt x="2387340" y="4550"/>
                    <a:pt x="2395439" y="12648"/>
                  </a:cubicBezTo>
                  <a:cubicBezTo>
                    <a:pt x="2403537" y="20747"/>
                    <a:pt x="2408087" y="31731"/>
                    <a:pt x="2408087" y="43184"/>
                  </a:cubicBezTo>
                  <a:lnTo>
                    <a:pt x="2408087" y="157310"/>
                  </a:lnTo>
                  <a:cubicBezTo>
                    <a:pt x="2408087" y="181160"/>
                    <a:pt x="2388753" y="200494"/>
                    <a:pt x="2364903" y="200494"/>
                  </a:cubicBezTo>
                  <a:lnTo>
                    <a:pt x="43184" y="200494"/>
                  </a:lnTo>
                  <a:cubicBezTo>
                    <a:pt x="31731" y="200494"/>
                    <a:pt x="20747" y="195944"/>
                    <a:pt x="12648" y="187846"/>
                  </a:cubicBezTo>
                  <a:cubicBezTo>
                    <a:pt x="4550" y="179747"/>
                    <a:pt x="0" y="168763"/>
                    <a:pt x="0" y="157310"/>
                  </a:cubicBezTo>
                  <a:lnTo>
                    <a:pt x="0" y="43184"/>
                  </a:lnTo>
                  <a:cubicBezTo>
                    <a:pt x="0" y="31731"/>
                    <a:pt x="4550" y="20747"/>
                    <a:pt x="12648" y="12648"/>
                  </a:cubicBezTo>
                  <a:cubicBezTo>
                    <a:pt x="20747" y="4550"/>
                    <a:pt x="31731" y="0"/>
                    <a:pt x="43184" y="0"/>
                  </a:cubicBezTo>
                  <a:close/>
                </a:path>
              </a:pathLst>
            </a:custGeom>
            <a:solidFill>
              <a:srgbClr val="FFFFFF"/>
            </a:solidFill>
          </p:spPr>
        </p:sp>
        <p:sp>
          <p:nvSpPr>
            <p:cNvPr id="21" name="TextBox 21"/>
            <p:cNvSpPr txBox="1"/>
            <p:nvPr/>
          </p:nvSpPr>
          <p:spPr>
            <a:xfrm>
              <a:off x="0" y="-66675"/>
              <a:ext cx="2408087" cy="267169"/>
            </a:xfrm>
            <a:prstGeom prst="rect">
              <a:avLst/>
            </a:prstGeom>
          </p:spPr>
          <p:txBody>
            <a:bodyPr lIns="50800" tIns="50800" rIns="50800" bIns="50800" rtlCol="0" anchor="ctr"/>
            <a:lstStyle/>
            <a:p>
              <a:pPr algn="ctr">
                <a:lnSpc>
                  <a:spcPts val="4829"/>
                </a:lnSpc>
              </a:pPr>
              <a:endParaRPr/>
            </a:p>
          </p:txBody>
        </p:sp>
      </p:grpSp>
      <p:sp>
        <p:nvSpPr>
          <p:cNvPr id="22" name="TextBox 22"/>
          <p:cNvSpPr txBox="1"/>
          <p:nvPr/>
        </p:nvSpPr>
        <p:spPr>
          <a:xfrm>
            <a:off x="4505053" y="1583389"/>
            <a:ext cx="8057847" cy="643890"/>
          </a:xfrm>
          <a:prstGeom prst="rect">
            <a:avLst/>
          </a:prstGeom>
        </p:spPr>
        <p:txBody>
          <a:bodyPr lIns="0" tIns="0" rIns="0" bIns="0" rtlCol="0" anchor="t">
            <a:spAutoFit/>
          </a:bodyPr>
          <a:lstStyle/>
          <a:p>
            <a:pPr algn="ctr">
              <a:lnSpc>
                <a:spcPts val="4829"/>
              </a:lnSpc>
            </a:pPr>
            <a:r>
              <a:rPr lang="en-US" sz="3499" b="1" spc="342">
                <a:solidFill>
                  <a:srgbClr val="2E6E64"/>
                </a:solidFill>
                <a:latin typeface="Codec Pro ExtraBold Bold"/>
                <a:ea typeface="Codec Pro ExtraBold Bold"/>
                <a:cs typeface="Codec Pro ExtraBold Bold"/>
                <a:sym typeface="Codec Pro ExtraBold Bold"/>
              </a:rPr>
              <a:t>Незламне студентство ТДАТУ</a:t>
            </a:r>
          </a:p>
        </p:txBody>
      </p:sp>
      <p:grpSp>
        <p:nvGrpSpPr>
          <p:cNvPr id="23" name="Group 23"/>
          <p:cNvGrpSpPr/>
          <p:nvPr/>
        </p:nvGrpSpPr>
        <p:grpSpPr>
          <a:xfrm>
            <a:off x="9213759" y="2994089"/>
            <a:ext cx="61868" cy="6655557"/>
            <a:chOff x="0" y="0"/>
            <a:chExt cx="14767" cy="1588588"/>
          </a:xfrm>
        </p:grpSpPr>
        <p:sp>
          <p:nvSpPr>
            <p:cNvPr id="24" name="Freeform 24"/>
            <p:cNvSpPr/>
            <p:nvPr/>
          </p:nvSpPr>
          <p:spPr>
            <a:xfrm>
              <a:off x="0" y="0"/>
              <a:ext cx="14767" cy="1588588"/>
            </a:xfrm>
            <a:custGeom>
              <a:avLst/>
              <a:gdLst/>
              <a:ahLst/>
              <a:cxnLst/>
              <a:rect l="l" t="t" r="r" b="b"/>
              <a:pathLst>
                <a:path w="14767" h="1588588">
                  <a:moveTo>
                    <a:pt x="0" y="0"/>
                  </a:moveTo>
                  <a:lnTo>
                    <a:pt x="14767" y="0"/>
                  </a:lnTo>
                  <a:lnTo>
                    <a:pt x="14767" y="1588588"/>
                  </a:lnTo>
                  <a:lnTo>
                    <a:pt x="0" y="1588588"/>
                  </a:lnTo>
                  <a:close/>
                </a:path>
              </a:pathLst>
            </a:custGeom>
            <a:solidFill>
              <a:srgbClr val="FFFFFF"/>
            </a:solidFill>
          </p:spPr>
        </p:sp>
        <p:sp>
          <p:nvSpPr>
            <p:cNvPr id="25" name="TextBox 25"/>
            <p:cNvSpPr txBox="1"/>
            <p:nvPr/>
          </p:nvSpPr>
          <p:spPr>
            <a:xfrm>
              <a:off x="0" y="-19050"/>
              <a:ext cx="14767" cy="1607638"/>
            </a:xfrm>
            <a:prstGeom prst="rect">
              <a:avLst/>
            </a:prstGeom>
          </p:spPr>
          <p:txBody>
            <a:bodyPr lIns="50800" tIns="50800" rIns="50800" bIns="50800" rtlCol="0" anchor="ctr"/>
            <a:lstStyle/>
            <a:p>
              <a:pPr algn="ctr">
                <a:lnSpc>
                  <a:spcPts val="2859"/>
                </a:lnSpc>
              </a:pPr>
              <a:endParaRPr/>
            </a:p>
          </p:txBody>
        </p:sp>
      </p:grpSp>
      <p:grpSp>
        <p:nvGrpSpPr>
          <p:cNvPr id="26" name="Group 26"/>
          <p:cNvGrpSpPr/>
          <p:nvPr/>
        </p:nvGrpSpPr>
        <p:grpSpPr>
          <a:xfrm>
            <a:off x="1197483" y="2994089"/>
            <a:ext cx="61868" cy="6655557"/>
            <a:chOff x="0" y="0"/>
            <a:chExt cx="14767" cy="1588588"/>
          </a:xfrm>
        </p:grpSpPr>
        <p:sp>
          <p:nvSpPr>
            <p:cNvPr id="27" name="Freeform 27"/>
            <p:cNvSpPr/>
            <p:nvPr/>
          </p:nvSpPr>
          <p:spPr>
            <a:xfrm>
              <a:off x="0" y="0"/>
              <a:ext cx="14767" cy="1588588"/>
            </a:xfrm>
            <a:custGeom>
              <a:avLst/>
              <a:gdLst/>
              <a:ahLst/>
              <a:cxnLst/>
              <a:rect l="l" t="t" r="r" b="b"/>
              <a:pathLst>
                <a:path w="14767" h="1588588">
                  <a:moveTo>
                    <a:pt x="0" y="0"/>
                  </a:moveTo>
                  <a:lnTo>
                    <a:pt x="14767" y="0"/>
                  </a:lnTo>
                  <a:lnTo>
                    <a:pt x="14767" y="1588588"/>
                  </a:lnTo>
                  <a:lnTo>
                    <a:pt x="0" y="1588588"/>
                  </a:lnTo>
                  <a:close/>
                </a:path>
              </a:pathLst>
            </a:custGeom>
            <a:solidFill>
              <a:srgbClr val="FFFFFF"/>
            </a:solidFill>
          </p:spPr>
        </p:sp>
        <p:sp>
          <p:nvSpPr>
            <p:cNvPr id="28" name="TextBox 28"/>
            <p:cNvSpPr txBox="1"/>
            <p:nvPr/>
          </p:nvSpPr>
          <p:spPr>
            <a:xfrm>
              <a:off x="0" y="-19050"/>
              <a:ext cx="14767" cy="1607638"/>
            </a:xfrm>
            <a:prstGeom prst="rect">
              <a:avLst/>
            </a:prstGeom>
          </p:spPr>
          <p:txBody>
            <a:bodyPr lIns="50800" tIns="50800" rIns="50800" bIns="50800" rtlCol="0" anchor="ctr"/>
            <a:lstStyle/>
            <a:p>
              <a:pPr algn="ctr">
                <a:lnSpc>
                  <a:spcPts val="2859"/>
                </a:lnSpc>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724694" y="2020707"/>
            <a:ext cx="1281944" cy="7775552"/>
            <a:chOff x="0" y="0"/>
            <a:chExt cx="368852" cy="2237249"/>
          </a:xfrm>
        </p:grpSpPr>
        <p:sp>
          <p:nvSpPr>
            <p:cNvPr id="3" name="Freeform 3"/>
            <p:cNvSpPr/>
            <p:nvPr/>
          </p:nvSpPr>
          <p:spPr>
            <a:xfrm>
              <a:off x="0" y="0"/>
              <a:ext cx="368852" cy="2237249"/>
            </a:xfrm>
            <a:custGeom>
              <a:avLst/>
              <a:gdLst/>
              <a:ahLst/>
              <a:cxnLst/>
              <a:rect l="l" t="t" r="r" b="b"/>
              <a:pathLst>
                <a:path w="368852" h="2237249">
                  <a:moveTo>
                    <a:pt x="0" y="0"/>
                  </a:moveTo>
                  <a:lnTo>
                    <a:pt x="368852" y="0"/>
                  </a:lnTo>
                  <a:lnTo>
                    <a:pt x="368852" y="2237249"/>
                  </a:lnTo>
                  <a:lnTo>
                    <a:pt x="0" y="2237249"/>
                  </a:lnTo>
                  <a:close/>
                </a:path>
              </a:pathLst>
            </a:custGeom>
            <a:solidFill>
              <a:srgbClr val="2E6E64"/>
            </a:solidFill>
            <a:ln cap="sq">
              <a:noFill/>
              <a:prstDash val="solid"/>
              <a:miter/>
            </a:ln>
          </p:spPr>
        </p:sp>
        <p:sp>
          <p:nvSpPr>
            <p:cNvPr id="4" name="TextBox 4"/>
            <p:cNvSpPr txBox="1"/>
            <p:nvPr/>
          </p:nvSpPr>
          <p:spPr>
            <a:xfrm>
              <a:off x="0" y="-19050"/>
              <a:ext cx="368852" cy="2256299"/>
            </a:xfrm>
            <a:prstGeom prst="rect">
              <a:avLst/>
            </a:prstGeom>
          </p:spPr>
          <p:txBody>
            <a:bodyPr lIns="50800" tIns="50800" rIns="50800" bIns="50800" rtlCol="0" anchor="ctr"/>
            <a:lstStyle/>
            <a:p>
              <a:pPr marL="0" lvl="0" indent="0" algn="ctr">
                <a:lnSpc>
                  <a:spcPts val="2859"/>
                </a:lnSpc>
                <a:spcBef>
                  <a:spcPct val="0"/>
                </a:spcBef>
              </a:pPr>
              <a:endParaRPr/>
            </a:p>
          </p:txBody>
        </p:sp>
      </p:grpSp>
      <p:grpSp>
        <p:nvGrpSpPr>
          <p:cNvPr id="5" name="Group 5"/>
          <p:cNvGrpSpPr/>
          <p:nvPr/>
        </p:nvGrpSpPr>
        <p:grpSpPr>
          <a:xfrm>
            <a:off x="12378250" y="1478705"/>
            <a:ext cx="5408984" cy="8317555"/>
            <a:chOff x="0" y="0"/>
            <a:chExt cx="1424588" cy="2190632"/>
          </a:xfrm>
        </p:grpSpPr>
        <p:sp>
          <p:nvSpPr>
            <p:cNvPr id="6" name="Freeform 6"/>
            <p:cNvSpPr/>
            <p:nvPr/>
          </p:nvSpPr>
          <p:spPr>
            <a:xfrm>
              <a:off x="0" y="0"/>
              <a:ext cx="1424588" cy="2190632"/>
            </a:xfrm>
            <a:custGeom>
              <a:avLst/>
              <a:gdLst/>
              <a:ahLst/>
              <a:cxnLst/>
              <a:rect l="l" t="t" r="r" b="b"/>
              <a:pathLst>
                <a:path w="1424588" h="2190632">
                  <a:moveTo>
                    <a:pt x="0" y="0"/>
                  </a:moveTo>
                  <a:lnTo>
                    <a:pt x="1424588" y="0"/>
                  </a:lnTo>
                  <a:lnTo>
                    <a:pt x="1424588" y="2190632"/>
                  </a:lnTo>
                  <a:lnTo>
                    <a:pt x="0" y="2190632"/>
                  </a:lnTo>
                  <a:close/>
                </a:path>
              </a:pathLst>
            </a:custGeom>
            <a:solidFill>
              <a:srgbClr val="2E6E64"/>
            </a:solidFill>
          </p:spPr>
        </p:sp>
        <p:sp>
          <p:nvSpPr>
            <p:cNvPr id="7" name="TextBox 7"/>
            <p:cNvSpPr txBox="1"/>
            <p:nvPr/>
          </p:nvSpPr>
          <p:spPr>
            <a:xfrm>
              <a:off x="0" y="-19050"/>
              <a:ext cx="1424588" cy="2209682"/>
            </a:xfrm>
            <a:prstGeom prst="rect">
              <a:avLst/>
            </a:prstGeom>
          </p:spPr>
          <p:txBody>
            <a:bodyPr lIns="50800" tIns="50800" rIns="50800" bIns="50800" rtlCol="0" anchor="ctr"/>
            <a:lstStyle/>
            <a:p>
              <a:pPr algn="ctr">
                <a:lnSpc>
                  <a:spcPts val="2859"/>
                </a:lnSpc>
              </a:pPr>
              <a:endParaRPr/>
            </a:p>
          </p:txBody>
        </p:sp>
      </p:grpSp>
      <p:sp>
        <p:nvSpPr>
          <p:cNvPr id="8" name="Freeform 8"/>
          <p:cNvSpPr/>
          <p:nvPr/>
        </p:nvSpPr>
        <p:spPr>
          <a:xfrm>
            <a:off x="15698915" y="8697813"/>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sp>
        <p:nvSpPr>
          <p:cNvPr id="9" name="Freeform 9"/>
          <p:cNvSpPr/>
          <p:nvPr/>
        </p:nvSpPr>
        <p:spPr>
          <a:xfrm>
            <a:off x="11147198" y="1915932"/>
            <a:ext cx="6112102" cy="7613932"/>
          </a:xfrm>
          <a:custGeom>
            <a:avLst/>
            <a:gdLst/>
            <a:ahLst/>
            <a:cxnLst/>
            <a:rect l="l" t="t" r="r" b="b"/>
            <a:pathLst>
              <a:path w="6112102" h="7613932">
                <a:moveTo>
                  <a:pt x="0" y="0"/>
                </a:moveTo>
                <a:lnTo>
                  <a:pt x="6112102" y="0"/>
                </a:lnTo>
                <a:lnTo>
                  <a:pt x="6112102" y="7613933"/>
                </a:lnTo>
                <a:lnTo>
                  <a:pt x="0" y="7613933"/>
                </a:lnTo>
                <a:lnTo>
                  <a:pt x="0" y="0"/>
                </a:lnTo>
                <a:close/>
              </a:path>
            </a:pathLst>
          </a:custGeom>
          <a:blipFill>
            <a:blip r:embed="rId4"/>
            <a:stretch>
              <a:fillRect l="-27394" t="-14897" r="-151812" b="-9497"/>
            </a:stretch>
          </a:blipFill>
        </p:spPr>
      </p:sp>
      <p:grpSp>
        <p:nvGrpSpPr>
          <p:cNvPr id="10" name="Group 10"/>
          <p:cNvGrpSpPr/>
          <p:nvPr/>
        </p:nvGrpSpPr>
        <p:grpSpPr>
          <a:xfrm>
            <a:off x="1946840" y="2043249"/>
            <a:ext cx="7406857" cy="673012"/>
            <a:chOff x="0" y="0"/>
            <a:chExt cx="2131165" cy="193645"/>
          </a:xfrm>
        </p:grpSpPr>
        <p:sp>
          <p:nvSpPr>
            <p:cNvPr id="11" name="Freeform 11"/>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12" name="TextBox 12"/>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13" name="Group 13"/>
          <p:cNvGrpSpPr/>
          <p:nvPr/>
        </p:nvGrpSpPr>
        <p:grpSpPr>
          <a:xfrm>
            <a:off x="1946840" y="3615212"/>
            <a:ext cx="7406857" cy="673012"/>
            <a:chOff x="0" y="0"/>
            <a:chExt cx="2131165" cy="193645"/>
          </a:xfrm>
        </p:grpSpPr>
        <p:sp>
          <p:nvSpPr>
            <p:cNvPr id="14" name="Freeform 14"/>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15" name="TextBox 15"/>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16" name="Group 16"/>
          <p:cNvGrpSpPr/>
          <p:nvPr/>
        </p:nvGrpSpPr>
        <p:grpSpPr>
          <a:xfrm>
            <a:off x="1946840" y="4401194"/>
            <a:ext cx="7406857" cy="673012"/>
            <a:chOff x="0" y="0"/>
            <a:chExt cx="2131165" cy="193645"/>
          </a:xfrm>
        </p:grpSpPr>
        <p:sp>
          <p:nvSpPr>
            <p:cNvPr id="17" name="Freeform 17"/>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18" name="TextBox 18"/>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19" name="Group 19"/>
          <p:cNvGrpSpPr/>
          <p:nvPr/>
        </p:nvGrpSpPr>
        <p:grpSpPr>
          <a:xfrm>
            <a:off x="1946840" y="5187175"/>
            <a:ext cx="7406857" cy="673012"/>
            <a:chOff x="0" y="0"/>
            <a:chExt cx="2131165" cy="193645"/>
          </a:xfrm>
        </p:grpSpPr>
        <p:sp>
          <p:nvSpPr>
            <p:cNvPr id="20" name="Freeform 20"/>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21" name="TextBox 21"/>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22" name="Group 22"/>
          <p:cNvGrpSpPr/>
          <p:nvPr/>
        </p:nvGrpSpPr>
        <p:grpSpPr>
          <a:xfrm>
            <a:off x="1946840" y="5973157"/>
            <a:ext cx="7406857" cy="673012"/>
            <a:chOff x="0" y="0"/>
            <a:chExt cx="2131165" cy="193645"/>
          </a:xfrm>
        </p:grpSpPr>
        <p:sp>
          <p:nvSpPr>
            <p:cNvPr id="23" name="Freeform 23"/>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24" name="TextBox 24"/>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25" name="Group 25"/>
          <p:cNvGrpSpPr/>
          <p:nvPr/>
        </p:nvGrpSpPr>
        <p:grpSpPr>
          <a:xfrm>
            <a:off x="1946840" y="6759139"/>
            <a:ext cx="7406857" cy="673012"/>
            <a:chOff x="0" y="0"/>
            <a:chExt cx="2131165" cy="193645"/>
          </a:xfrm>
        </p:grpSpPr>
        <p:sp>
          <p:nvSpPr>
            <p:cNvPr id="26" name="Freeform 26"/>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27" name="TextBox 27"/>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28" name="Group 28"/>
          <p:cNvGrpSpPr/>
          <p:nvPr/>
        </p:nvGrpSpPr>
        <p:grpSpPr>
          <a:xfrm>
            <a:off x="1946840" y="7545120"/>
            <a:ext cx="7406857" cy="673012"/>
            <a:chOff x="0" y="0"/>
            <a:chExt cx="2131165" cy="193645"/>
          </a:xfrm>
        </p:grpSpPr>
        <p:sp>
          <p:nvSpPr>
            <p:cNvPr id="29" name="Freeform 29"/>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30" name="TextBox 30"/>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31" name="Group 31"/>
          <p:cNvGrpSpPr/>
          <p:nvPr/>
        </p:nvGrpSpPr>
        <p:grpSpPr>
          <a:xfrm>
            <a:off x="1946840" y="8331102"/>
            <a:ext cx="7406857" cy="673012"/>
            <a:chOff x="0" y="0"/>
            <a:chExt cx="2131165" cy="193645"/>
          </a:xfrm>
        </p:grpSpPr>
        <p:sp>
          <p:nvSpPr>
            <p:cNvPr id="32" name="Freeform 32"/>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33" name="TextBox 33"/>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34" name="Group 34"/>
          <p:cNvGrpSpPr/>
          <p:nvPr/>
        </p:nvGrpSpPr>
        <p:grpSpPr>
          <a:xfrm>
            <a:off x="1946840" y="9117083"/>
            <a:ext cx="7406857" cy="673012"/>
            <a:chOff x="0" y="0"/>
            <a:chExt cx="2131165" cy="193645"/>
          </a:xfrm>
        </p:grpSpPr>
        <p:sp>
          <p:nvSpPr>
            <p:cNvPr id="35" name="Freeform 35"/>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36" name="TextBox 36"/>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grpSp>
        <p:nvGrpSpPr>
          <p:cNvPr id="37" name="Group 37"/>
          <p:cNvGrpSpPr/>
          <p:nvPr/>
        </p:nvGrpSpPr>
        <p:grpSpPr>
          <a:xfrm>
            <a:off x="1946840" y="2829230"/>
            <a:ext cx="7406857" cy="673012"/>
            <a:chOff x="0" y="0"/>
            <a:chExt cx="2131165" cy="193645"/>
          </a:xfrm>
        </p:grpSpPr>
        <p:sp>
          <p:nvSpPr>
            <p:cNvPr id="38" name="Freeform 38"/>
            <p:cNvSpPr/>
            <p:nvPr/>
          </p:nvSpPr>
          <p:spPr>
            <a:xfrm>
              <a:off x="0" y="0"/>
              <a:ext cx="2131165" cy="193645"/>
            </a:xfrm>
            <a:custGeom>
              <a:avLst/>
              <a:gdLst/>
              <a:ahLst/>
              <a:cxnLst/>
              <a:rect l="l" t="t" r="r" b="b"/>
              <a:pathLst>
                <a:path w="2131165" h="193645">
                  <a:moveTo>
                    <a:pt x="0" y="0"/>
                  </a:moveTo>
                  <a:lnTo>
                    <a:pt x="2131165" y="0"/>
                  </a:lnTo>
                  <a:lnTo>
                    <a:pt x="2131165" y="193645"/>
                  </a:lnTo>
                  <a:lnTo>
                    <a:pt x="0" y="193645"/>
                  </a:lnTo>
                  <a:close/>
                </a:path>
              </a:pathLst>
            </a:custGeom>
            <a:solidFill>
              <a:srgbClr val="2E6E64">
                <a:alpha val="14902"/>
              </a:srgbClr>
            </a:solidFill>
          </p:spPr>
        </p:sp>
        <p:sp>
          <p:nvSpPr>
            <p:cNvPr id="39" name="TextBox 39"/>
            <p:cNvSpPr txBox="1"/>
            <p:nvPr/>
          </p:nvSpPr>
          <p:spPr>
            <a:xfrm>
              <a:off x="0" y="-19050"/>
              <a:ext cx="2131165" cy="212695"/>
            </a:xfrm>
            <a:prstGeom prst="rect">
              <a:avLst/>
            </a:prstGeom>
          </p:spPr>
          <p:txBody>
            <a:bodyPr lIns="50800" tIns="50800" rIns="50800" bIns="50800" rtlCol="0" anchor="ctr"/>
            <a:lstStyle/>
            <a:p>
              <a:pPr algn="ctr">
                <a:lnSpc>
                  <a:spcPts val="2379"/>
                </a:lnSpc>
              </a:pPr>
              <a:endParaRPr/>
            </a:p>
          </p:txBody>
        </p:sp>
      </p:grpSp>
      <p:sp>
        <p:nvSpPr>
          <p:cNvPr id="40" name="TextBox 40"/>
          <p:cNvSpPr txBox="1"/>
          <p:nvPr/>
        </p:nvSpPr>
        <p:spPr>
          <a:xfrm>
            <a:off x="759349" y="1247709"/>
            <a:ext cx="8520521" cy="611073"/>
          </a:xfrm>
          <a:prstGeom prst="rect">
            <a:avLst/>
          </a:prstGeom>
        </p:spPr>
        <p:txBody>
          <a:bodyPr lIns="0" tIns="0" rIns="0" bIns="0" rtlCol="0" anchor="t">
            <a:spAutoFit/>
          </a:bodyPr>
          <a:lstStyle/>
          <a:p>
            <a:pPr algn="l">
              <a:lnSpc>
                <a:spcPts val="4511"/>
              </a:lnSpc>
            </a:pPr>
            <a:r>
              <a:rPr lang="en-US" sz="3268" spc="320">
                <a:solidFill>
                  <a:srgbClr val="2E6E64"/>
                </a:solidFill>
                <a:latin typeface="Codec Pro ExtraBold"/>
                <a:ea typeface="Codec Pro ExtraBold"/>
                <a:cs typeface="Codec Pro ExtraBold"/>
                <a:sym typeface="Codec Pro ExtraBold"/>
              </a:rPr>
              <a:t>Стратегічні цілі ТДАТУ</a:t>
            </a:r>
          </a:p>
        </p:txBody>
      </p:sp>
      <p:sp>
        <p:nvSpPr>
          <p:cNvPr id="41" name="TextBox 41"/>
          <p:cNvSpPr txBox="1"/>
          <p:nvPr/>
        </p:nvSpPr>
        <p:spPr>
          <a:xfrm>
            <a:off x="927750" y="2039015"/>
            <a:ext cx="857890" cy="659796"/>
          </a:xfrm>
          <a:prstGeom prst="rect">
            <a:avLst/>
          </a:prstGeom>
        </p:spPr>
        <p:txBody>
          <a:bodyPr lIns="0" tIns="0" rIns="0" bIns="0" rtlCol="0" anchor="t">
            <a:spAutoFit/>
          </a:bodyPr>
          <a:lstStyle/>
          <a:p>
            <a:pPr algn="ctr">
              <a:lnSpc>
                <a:spcPts val="5474"/>
              </a:lnSpc>
            </a:pPr>
            <a:r>
              <a:rPr lang="en-US" sz="3910" spc="375" dirty="0">
                <a:solidFill>
                  <a:srgbClr val="FFFFFF"/>
                </a:solidFill>
                <a:latin typeface="Codec Pro ExtraBold"/>
                <a:ea typeface="Codec Pro ExtraBold"/>
                <a:cs typeface="Codec Pro ExtraBold"/>
                <a:sym typeface="Codec Pro ExtraBold"/>
              </a:rPr>
              <a:t>01</a:t>
            </a:r>
          </a:p>
        </p:txBody>
      </p:sp>
      <p:sp>
        <p:nvSpPr>
          <p:cNvPr id="42" name="TextBox 42"/>
          <p:cNvSpPr txBox="1"/>
          <p:nvPr/>
        </p:nvSpPr>
        <p:spPr>
          <a:xfrm>
            <a:off x="927750" y="2812299"/>
            <a:ext cx="857890" cy="659796"/>
          </a:xfrm>
          <a:prstGeom prst="rect">
            <a:avLst/>
          </a:prstGeom>
        </p:spPr>
        <p:txBody>
          <a:bodyPr lIns="0" tIns="0" rIns="0" bIns="0" rtlCol="0" anchor="t">
            <a:spAutoFit/>
          </a:bodyPr>
          <a:lstStyle/>
          <a:p>
            <a:pPr algn="ctr">
              <a:lnSpc>
                <a:spcPts val="5474"/>
              </a:lnSpc>
            </a:pPr>
            <a:r>
              <a:rPr lang="en-US" sz="3910" spc="375" dirty="0">
                <a:solidFill>
                  <a:srgbClr val="FFFFFF"/>
                </a:solidFill>
                <a:latin typeface="Codec Pro ExtraBold"/>
                <a:ea typeface="Codec Pro ExtraBold"/>
                <a:cs typeface="Codec Pro ExtraBold"/>
                <a:sym typeface="Codec Pro ExtraBold"/>
              </a:rPr>
              <a:t>02</a:t>
            </a:r>
          </a:p>
        </p:txBody>
      </p:sp>
      <p:sp>
        <p:nvSpPr>
          <p:cNvPr id="43" name="TextBox 43"/>
          <p:cNvSpPr txBox="1"/>
          <p:nvPr/>
        </p:nvSpPr>
        <p:spPr>
          <a:xfrm>
            <a:off x="927750" y="3585582"/>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03</a:t>
            </a:r>
          </a:p>
        </p:txBody>
      </p:sp>
      <p:sp>
        <p:nvSpPr>
          <p:cNvPr id="44" name="TextBox 44"/>
          <p:cNvSpPr txBox="1"/>
          <p:nvPr/>
        </p:nvSpPr>
        <p:spPr>
          <a:xfrm>
            <a:off x="927750" y="4358866"/>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04</a:t>
            </a:r>
          </a:p>
        </p:txBody>
      </p:sp>
      <p:sp>
        <p:nvSpPr>
          <p:cNvPr id="45" name="TextBox 45"/>
          <p:cNvSpPr txBox="1"/>
          <p:nvPr/>
        </p:nvSpPr>
        <p:spPr>
          <a:xfrm>
            <a:off x="927750" y="5132150"/>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05</a:t>
            </a:r>
          </a:p>
        </p:txBody>
      </p:sp>
      <p:sp>
        <p:nvSpPr>
          <p:cNvPr id="46" name="TextBox 46"/>
          <p:cNvSpPr txBox="1"/>
          <p:nvPr/>
        </p:nvSpPr>
        <p:spPr>
          <a:xfrm>
            <a:off x="927750" y="5905434"/>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06</a:t>
            </a:r>
          </a:p>
        </p:txBody>
      </p:sp>
      <p:sp>
        <p:nvSpPr>
          <p:cNvPr id="47" name="TextBox 47"/>
          <p:cNvSpPr txBox="1"/>
          <p:nvPr/>
        </p:nvSpPr>
        <p:spPr>
          <a:xfrm>
            <a:off x="927750" y="6678718"/>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07</a:t>
            </a:r>
          </a:p>
        </p:txBody>
      </p:sp>
      <p:sp>
        <p:nvSpPr>
          <p:cNvPr id="48" name="TextBox 48"/>
          <p:cNvSpPr txBox="1"/>
          <p:nvPr/>
        </p:nvSpPr>
        <p:spPr>
          <a:xfrm>
            <a:off x="2283160" y="2111427"/>
            <a:ext cx="6814158"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Формування академічного простору для забезпечення можливості отримання якісної освіти протягом життя</a:t>
            </a:r>
          </a:p>
        </p:txBody>
      </p:sp>
      <p:sp>
        <p:nvSpPr>
          <p:cNvPr id="49" name="TextBox 49"/>
          <p:cNvSpPr txBox="1"/>
          <p:nvPr/>
        </p:nvSpPr>
        <p:spPr>
          <a:xfrm>
            <a:off x="2283160" y="2903530"/>
            <a:ext cx="6002182"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Спрямування наукових досліджень університету на відновлення та розвиток регіону та України в цілому</a:t>
            </a:r>
          </a:p>
        </p:txBody>
      </p:sp>
      <p:sp>
        <p:nvSpPr>
          <p:cNvPr id="50" name="TextBox 50"/>
          <p:cNvSpPr txBox="1"/>
          <p:nvPr/>
        </p:nvSpPr>
        <p:spPr>
          <a:xfrm>
            <a:off x="2283160" y="3699882"/>
            <a:ext cx="5472899"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Розвиток міжнародного партнерства та інтернаціоналізація освітньо-наукової діяльності</a:t>
            </a:r>
          </a:p>
        </p:txBody>
      </p:sp>
      <p:sp>
        <p:nvSpPr>
          <p:cNvPr id="51" name="TextBox 51"/>
          <p:cNvSpPr txBox="1"/>
          <p:nvPr/>
        </p:nvSpPr>
        <p:spPr>
          <a:xfrm>
            <a:off x="2283160" y="4495056"/>
            <a:ext cx="6741619"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Створення умов для розвитку та самореалізації гармонійної особистості з чіткою громадянською та патріотичною позицією</a:t>
            </a:r>
          </a:p>
        </p:txBody>
      </p:sp>
      <p:sp>
        <p:nvSpPr>
          <p:cNvPr id="52" name="TextBox 52"/>
          <p:cNvSpPr txBox="1"/>
          <p:nvPr/>
        </p:nvSpPr>
        <p:spPr>
          <a:xfrm>
            <a:off x="2283160" y="5272319"/>
            <a:ext cx="6351509"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Організація ефективного менеджменту на основі корпоративних цінностей</a:t>
            </a:r>
          </a:p>
        </p:txBody>
      </p:sp>
      <p:sp>
        <p:nvSpPr>
          <p:cNvPr id="53" name="TextBox 53"/>
          <p:cNvSpPr txBox="1"/>
          <p:nvPr/>
        </p:nvSpPr>
        <p:spPr>
          <a:xfrm>
            <a:off x="2283160" y="6056175"/>
            <a:ext cx="6351509"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Формування сприятливого середовища для розвитку та реалізації потенціалу науково-педагогічних працівників</a:t>
            </a:r>
          </a:p>
        </p:txBody>
      </p:sp>
      <p:sp>
        <p:nvSpPr>
          <p:cNvPr id="54" name="TextBox 54"/>
          <p:cNvSpPr txBox="1"/>
          <p:nvPr/>
        </p:nvSpPr>
        <p:spPr>
          <a:xfrm>
            <a:off x="2283160" y="7621545"/>
            <a:ext cx="5674026"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Розбудова якісної матеріально-технічної бази та розвиненої інфраструктури</a:t>
            </a:r>
          </a:p>
        </p:txBody>
      </p:sp>
      <p:sp>
        <p:nvSpPr>
          <p:cNvPr id="55" name="TextBox 55"/>
          <p:cNvSpPr txBox="1"/>
          <p:nvPr/>
        </p:nvSpPr>
        <p:spPr>
          <a:xfrm>
            <a:off x="2283160" y="8407526"/>
            <a:ext cx="4954201"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Участь у процесах перспективного розвитку міста й регіону</a:t>
            </a:r>
          </a:p>
        </p:txBody>
      </p:sp>
      <p:sp>
        <p:nvSpPr>
          <p:cNvPr id="56" name="TextBox 56"/>
          <p:cNvSpPr txBox="1"/>
          <p:nvPr/>
        </p:nvSpPr>
        <p:spPr>
          <a:xfrm>
            <a:off x="2319430" y="9190911"/>
            <a:ext cx="5187086" cy="484994"/>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Диверсифікація фінансового забезпечення на основі інновацій та партнерства</a:t>
            </a:r>
          </a:p>
        </p:txBody>
      </p:sp>
      <p:sp>
        <p:nvSpPr>
          <p:cNvPr id="57" name="TextBox 57"/>
          <p:cNvSpPr txBox="1"/>
          <p:nvPr/>
        </p:nvSpPr>
        <p:spPr>
          <a:xfrm>
            <a:off x="2283160" y="6948907"/>
            <a:ext cx="8373371" cy="240838"/>
          </a:xfrm>
          <a:prstGeom prst="rect">
            <a:avLst/>
          </a:prstGeom>
        </p:spPr>
        <p:txBody>
          <a:bodyPr lIns="0" tIns="0" rIns="0" bIns="0" rtlCol="0" anchor="t">
            <a:spAutoFit/>
          </a:bodyPr>
          <a:lstStyle/>
          <a:p>
            <a:pPr algn="l">
              <a:lnSpc>
                <a:spcPts val="1925"/>
              </a:lnSpc>
            </a:pPr>
            <a:r>
              <a:rPr lang="en-US" sz="1395" spc="136">
                <a:solidFill>
                  <a:srgbClr val="231F20"/>
                </a:solidFill>
                <a:latin typeface="Open Sauce"/>
                <a:ea typeface="Open Sauce"/>
                <a:cs typeface="Open Sauce"/>
                <a:sym typeface="Open Sauce"/>
              </a:rPr>
              <a:t>Цифрова трансформація Університету</a:t>
            </a:r>
          </a:p>
        </p:txBody>
      </p:sp>
      <p:sp>
        <p:nvSpPr>
          <p:cNvPr id="58" name="TextBox 58"/>
          <p:cNvSpPr txBox="1"/>
          <p:nvPr/>
        </p:nvSpPr>
        <p:spPr>
          <a:xfrm>
            <a:off x="927750" y="7452001"/>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08</a:t>
            </a:r>
          </a:p>
        </p:txBody>
      </p:sp>
      <p:sp>
        <p:nvSpPr>
          <p:cNvPr id="59" name="TextBox 59"/>
          <p:cNvSpPr txBox="1"/>
          <p:nvPr/>
        </p:nvSpPr>
        <p:spPr>
          <a:xfrm>
            <a:off x="927750" y="8225285"/>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09</a:t>
            </a:r>
          </a:p>
        </p:txBody>
      </p:sp>
      <p:sp>
        <p:nvSpPr>
          <p:cNvPr id="60" name="TextBox 60"/>
          <p:cNvSpPr txBox="1"/>
          <p:nvPr/>
        </p:nvSpPr>
        <p:spPr>
          <a:xfrm>
            <a:off x="927750" y="8998569"/>
            <a:ext cx="857890" cy="659796"/>
          </a:xfrm>
          <a:prstGeom prst="rect">
            <a:avLst/>
          </a:prstGeom>
        </p:spPr>
        <p:txBody>
          <a:bodyPr lIns="0" tIns="0" rIns="0" bIns="0" rtlCol="0" anchor="t">
            <a:spAutoFit/>
          </a:bodyPr>
          <a:lstStyle/>
          <a:p>
            <a:pPr algn="ctr">
              <a:lnSpc>
                <a:spcPts val="5474"/>
              </a:lnSpc>
            </a:pPr>
            <a:r>
              <a:rPr lang="en-US" sz="3910" spc="375">
                <a:solidFill>
                  <a:srgbClr val="FFFFFF"/>
                </a:solidFill>
                <a:latin typeface="Codec Pro ExtraBold"/>
                <a:ea typeface="Codec Pro ExtraBold"/>
                <a:cs typeface="Codec Pro ExtraBold"/>
                <a:sym typeface="Codec Pro ExtraBold"/>
              </a:rPr>
              <a:t>10</a:t>
            </a:r>
          </a:p>
        </p:txBody>
      </p:sp>
      <p:sp>
        <p:nvSpPr>
          <p:cNvPr id="61" name="TextBox 61"/>
          <p:cNvSpPr txBox="1"/>
          <p:nvPr/>
        </p:nvSpPr>
        <p:spPr>
          <a:xfrm>
            <a:off x="7957186" y="79994"/>
            <a:ext cx="9710663" cy="958166"/>
          </a:xfrm>
          <a:prstGeom prst="rect">
            <a:avLst/>
          </a:prstGeom>
        </p:spPr>
        <p:txBody>
          <a:bodyPr lIns="0" tIns="0" rIns="0" bIns="0" rtlCol="0" anchor="t">
            <a:spAutoFit/>
          </a:bodyPr>
          <a:lstStyle/>
          <a:p>
            <a:pPr algn="r">
              <a:lnSpc>
                <a:spcPts val="7132"/>
              </a:lnSpc>
            </a:pPr>
            <a:r>
              <a:rPr lang="en-US" sz="5168" b="1" spc="506">
                <a:solidFill>
                  <a:srgbClr val="2E6E64"/>
                </a:solidFill>
                <a:latin typeface="Codec Pro ExtraBold Bold"/>
                <a:ea typeface="Codec Pro ExtraBold Bold"/>
                <a:cs typeface="Codec Pro ExtraBold Bold"/>
                <a:sym typeface="Codec Pro ExtraBold Bold"/>
              </a:rPr>
              <a:t>ПОДАЛЬШИЙ РОЗВИТОК</a:t>
            </a:r>
          </a:p>
        </p:txBody>
      </p:sp>
      <p:sp>
        <p:nvSpPr>
          <p:cNvPr id="62" name="Freeform 62"/>
          <p:cNvSpPr/>
          <p:nvPr/>
        </p:nvSpPr>
        <p:spPr>
          <a:xfrm>
            <a:off x="288767" y="-515780"/>
            <a:ext cx="4415789" cy="2450763"/>
          </a:xfrm>
          <a:custGeom>
            <a:avLst/>
            <a:gdLst/>
            <a:ahLst/>
            <a:cxnLst/>
            <a:rect l="l" t="t" r="r" b="b"/>
            <a:pathLst>
              <a:path w="4415789" h="2450763">
                <a:moveTo>
                  <a:pt x="0" y="0"/>
                </a:moveTo>
                <a:lnTo>
                  <a:pt x="4415789" y="0"/>
                </a:lnTo>
                <a:lnTo>
                  <a:pt x="4415789" y="2450762"/>
                </a:lnTo>
                <a:lnTo>
                  <a:pt x="0" y="2450762"/>
                </a:lnTo>
                <a:lnTo>
                  <a:pt x="0" y="0"/>
                </a:lnTo>
                <a:close/>
              </a:path>
            </a:pathLst>
          </a:custGeom>
          <a:blipFill>
            <a:blip r:embed="rId5"/>
            <a:stretch>
              <a:fillRect/>
            </a:stretch>
          </a:blipFill>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ВИХОВНА РОБОТА</a:t>
            </a:r>
          </a:p>
        </p:txBody>
      </p:sp>
      <p:grpSp>
        <p:nvGrpSpPr>
          <p:cNvPr id="7" name="Group 7"/>
          <p:cNvGrpSpPr/>
          <p:nvPr/>
        </p:nvGrpSpPr>
        <p:grpSpPr>
          <a:xfrm>
            <a:off x="3962374" y="1581859"/>
            <a:ext cx="9143205" cy="761250"/>
            <a:chOff x="0" y="0"/>
            <a:chExt cx="2408087" cy="200494"/>
          </a:xfrm>
        </p:grpSpPr>
        <p:sp>
          <p:nvSpPr>
            <p:cNvPr id="8" name="Freeform 8"/>
            <p:cNvSpPr/>
            <p:nvPr/>
          </p:nvSpPr>
          <p:spPr>
            <a:xfrm>
              <a:off x="0" y="0"/>
              <a:ext cx="2408087" cy="200494"/>
            </a:xfrm>
            <a:custGeom>
              <a:avLst/>
              <a:gdLst/>
              <a:ahLst/>
              <a:cxnLst/>
              <a:rect l="l" t="t" r="r" b="b"/>
              <a:pathLst>
                <a:path w="2408087" h="200494">
                  <a:moveTo>
                    <a:pt x="43184" y="0"/>
                  </a:moveTo>
                  <a:lnTo>
                    <a:pt x="2364903" y="0"/>
                  </a:lnTo>
                  <a:cubicBezTo>
                    <a:pt x="2376356" y="0"/>
                    <a:pt x="2387340" y="4550"/>
                    <a:pt x="2395439" y="12648"/>
                  </a:cubicBezTo>
                  <a:cubicBezTo>
                    <a:pt x="2403537" y="20747"/>
                    <a:pt x="2408087" y="31731"/>
                    <a:pt x="2408087" y="43184"/>
                  </a:cubicBezTo>
                  <a:lnTo>
                    <a:pt x="2408087" y="157310"/>
                  </a:lnTo>
                  <a:cubicBezTo>
                    <a:pt x="2408087" y="181160"/>
                    <a:pt x="2388753" y="200494"/>
                    <a:pt x="2364903" y="200494"/>
                  </a:cubicBezTo>
                  <a:lnTo>
                    <a:pt x="43184" y="200494"/>
                  </a:lnTo>
                  <a:cubicBezTo>
                    <a:pt x="31731" y="200494"/>
                    <a:pt x="20747" y="195944"/>
                    <a:pt x="12648" y="187846"/>
                  </a:cubicBezTo>
                  <a:cubicBezTo>
                    <a:pt x="4550" y="179747"/>
                    <a:pt x="0" y="168763"/>
                    <a:pt x="0" y="157310"/>
                  </a:cubicBezTo>
                  <a:lnTo>
                    <a:pt x="0" y="43184"/>
                  </a:lnTo>
                  <a:cubicBezTo>
                    <a:pt x="0" y="31731"/>
                    <a:pt x="4550" y="20747"/>
                    <a:pt x="12648" y="12648"/>
                  </a:cubicBezTo>
                  <a:cubicBezTo>
                    <a:pt x="20747" y="4550"/>
                    <a:pt x="31731" y="0"/>
                    <a:pt x="43184" y="0"/>
                  </a:cubicBezTo>
                  <a:close/>
                </a:path>
              </a:pathLst>
            </a:custGeom>
            <a:solidFill>
              <a:srgbClr val="FFFFFF"/>
            </a:solidFill>
          </p:spPr>
        </p:sp>
        <p:sp>
          <p:nvSpPr>
            <p:cNvPr id="9" name="TextBox 9"/>
            <p:cNvSpPr txBox="1"/>
            <p:nvPr/>
          </p:nvSpPr>
          <p:spPr>
            <a:xfrm>
              <a:off x="0" y="-66675"/>
              <a:ext cx="2408087" cy="267169"/>
            </a:xfrm>
            <a:prstGeom prst="rect">
              <a:avLst/>
            </a:prstGeom>
          </p:spPr>
          <p:txBody>
            <a:bodyPr lIns="50800" tIns="50800" rIns="50800" bIns="50800" rtlCol="0" anchor="ctr"/>
            <a:lstStyle/>
            <a:p>
              <a:pPr algn="ctr">
                <a:lnSpc>
                  <a:spcPts val="4829"/>
                </a:lnSpc>
              </a:pPr>
              <a:endParaRPr/>
            </a:p>
          </p:txBody>
        </p:sp>
      </p:grpSp>
      <p:sp>
        <p:nvSpPr>
          <p:cNvPr id="10" name="TextBox 10"/>
          <p:cNvSpPr txBox="1"/>
          <p:nvPr/>
        </p:nvSpPr>
        <p:spPr>
          <a:xfrm>
            <a:off x="4505053" y="1583389"/>
            <a:ext cx="8057847" cy="643890"/>
          </a:xfrm>
          <a:prstGeom prst="rect">
            <a:avLst/>
          </a:prstGeom>
        </p:spPr>
        <p:txBody>
          <a:bodyPr lIns="0" tIns="0" rIns="0" bIns="0" rtlCol="0" anchor="t">
            <a:spAutoFit/>
          </a:bodyPr>
          <a:lstStyle/>
          <a:p>
            <a:pPr algn="ctr">
              <a:lnSpc>
                <a:spcPts val="4829"/>
              </a:lnSpc>
            </a:pPr>
            <a:r>
              <a:rPr lang="en-US" sz="3499" b="1" spc="342">
                <a:solidFill>
                  <a:srgbClr val="2E6E64"/>
                </a:solidFill>
                <a:latin typeface="Codec Pro ExtraBold Bold"/>
                <a:ea typeface="Codec Pro ExtraBold Bold"/>
                <a:cs typeface="Codec Pro ExtraBold Bold"/>
                <a:sym typeface="Codec Pro ExtraBold Bold"/>
              </a:rPr>
              <a:t>Незламне студентство ТДАТУ</a:t>
            </a:r>
          </a:p>
        </p:txBody>
      </p:sp>
      <p:sp>
        <p:nvSpPr>
          <p:cNvPr id="11" name="TextBox 11"/>
          <p:cNvSpPr txBox="1"/>
          <p:nvPr/>
        </p:nvSpPr>
        <p:spPr>
          <a:xfrm>
            <a:off x="1542742" y="5099810"/>
            <a:ext cx="6669156" cy="921639"/>
          </a:xfrm>
          <a:prstGeom prst="rect">
            <a:avLst/>
          </a:prstGeom>
        </p:spPr>
        <p:txBody>
          <a:bodyPr lIns="0" tIns="0" rIns="0" bIns="0" rtlCol="0" anchor="t">
            <a:spAutoFit/>
          </a:bodyPr>
          <a:lstStyle/>
          <a:p>
            <a:pPr algn="l">
              <a:lnSpc>
                <a:spcPts val="3588"/>
              </a:lnSpc>
            </a:pPr>
            <a:r>
              <a:rPr lang="en-US" sz="2600" b="1" spc="254">
                <a:solidFill>
                  <a:srgbClr val="FFFFFF"/>
                </a:solidFill>
                <a:latin typeface="Codec Pro ExtraBold Bold"/>
                <a:ea typeface="Codec Pro ExtraBold Bold"/>
                <a:cs typeface="Codec Pro ExtraBold Bold"/>
                <a:sym typeface="Codec Pro ExtraBold Bold"/>
              </a:rPr>
              <a:t>У номінаціях «Студент – громадський діяч року»</a:t>
            </a:r>
          </a:p>
        </p:txBody>
      </p:sp>
      <p:sp>
        <p:nvSpPr>
          <p:cNvPr id="12" name="TextBox 12"/>
          <p:cNvSpPr txBox="1"/>
          <p:nvPr/>
        </p:nvSpPr>
        <p:spPr>
          <a:xfrm>
            <a:off x="1542742" y="6696715"/>
            <a:ext cx="7630557" cy="921639"/>
          </a:xfrm>
          <a:prstGeom prst="rect">
            <a:avLst/>
          </a:prstGeom>
        </p:spPr>
        <p:txBody>
          <a:bodyPr lIns="0" tIns="0" rIns="0" bIns="0" rtlCol="0" anchor="t">
            <a:spAutoFit/>
          </a:bodyPr>
          <a:lstStyle/>
          <a:p>
            <a:pPr algn="l">
              <a:lnSpc>
                <a:spcPts val="3588"/>
              </a:lnSpc>
            </a:pPr>
            <a:r>
              <a:rPr lang="en-US" sz="2600" b="1" spc="254">
                <a:solidFill>
                  <a:srgbClr val="FFFFFF"/>
                </a:solidFill>
                <a:latin typeface="Codec Pro ExtraBold Bold"/>
                <a:ea typeface="Codec Pro ExtraBold Bold"/>
                <a:cs typeface="Codec Pro ExtraBold Bold"/>
                <a:sym typeface="Codec Pro ExtraBold Bold"/>
              </a:rPr>
              <a:t>У номінації «Студент – захисник року»</a:t>
            </a:r>
          </a:p>
        </p:txBody>
      </p:sp>
      <p:sp>
        <p:nvSpPr>
          <p:cNvPr id="13" name="TextBox 13"/>
          <p:cNvSpPr txBox="1"/>
          <p:nvPr/>
        </p:nvSpPr>
        <p:spPr>
          <a:xfrm>
            <a:off x="1542742" y="3746042"/>
            <a:ext cx="7505276" cy="904875"/>
          </a:xfrm>
          <a:prstGeom prst="rect">
            <a:avLst/>
          </a:prstGeom>
        </p:spPr>
        <p:txBody>
          <a:bodyPr lIns="0" tIns="0" rIns="0" bIns="0" rtlCol="0" anchor="t">
            <a:spAutoFit/>
          </a:bodyPr>
          <a:lstStyle/>
          <a:p>
            <a:pPr algn="l">
              <a:lnSpc>
                <a:spcPts val="3450"/>
              </a:lnSpc>
            </a:pPr>
            <a:r>
              <a:rPr lang="en-US" sz="2500" b="1" spc="245">
                <a:solidFill>
                  <a:srgbClr val="FFFFFF"/>
                </a:solidFill>
                <a:latin typeface="Codec Pro ExtraBold Bold"/>
                <a:ea typeface="Codec Pro ExtraBold Bold"/>
                <a:cs typeface="Codec Pro ExtraBold Bold"/>
                <a:sym typeface="Codec Pro ExtraBold Bold"/>
              </a:rPr>
              <a:t>Переможці ІІІ етапу обласного конкурсу “Студент року – 2024”</a:t>
            </a:r>
          </a:p>
        </p:txBody>
      </p:sp>
      <p:sp>
        <p:nvSpPr>
          <p:cNvPr id="14" name="TextBox 14"/>
          <p:cNvSpPr txBox="1"/>
          <p:nvPr/>
        </p:nvSpPr>
        <p:spPr>
          <a:xfrm>
            <a:off x="9623710" y="2613624"/>
            <a:ext cx="7459641" cy="1233297"/>
          </a:xfrm>
          <a:prstGeom prst="rect">
            <a:avLst/>
          </a:prstGeom>
        </p:spPr>
        <p:txBody>
          <a:bodyPr lIns="0" tIns="0" rIns="0" bIns="0" rtlCol="0" anchor="t">
            <a:spAutoFit/>
          </a:bodyPr>
          <a:lstStyle/>
          <a:p>
            <a:pPr algn="l">
              <a:lnSpc>
                <a:spcPts val="3174"/>
              </a:lnSpc>
            </a:pPr>
            <a:r>
              <a:rPr lang="en-US" sz="2300" b="1" spc="225">
                <a:solidFill>
                  <a:srgbClr val="FFFFFF"/>
                </a:solidFill>
                <a:latin typeface="Codec Pro ExtraBold Bold"/>
                <a:ea typeface="Codec Pro ExtraBold Bold"/>
                <a:cs typeface="Codec Pro ExtraBold Bold"/>
                <a:sym typeface="Codec Pro ExtraBold Bold"/>
              </a:rPr>
              <a:t>Переможці VI Всеукраїнського конкурсу есе учнівської та студентської молоді «Мій Шевченко»</a:t>
            </a:r>
          </a:p>
        </p:txBody>
      </p:sp>
      <p:sp>
        <p:nvSpPr>
          <p:cNvPr id="15" name="TextBox 15"/>
          <p:cNvSpPr txBox="1"/>
          <p:nvPr/>
        </p:nvSpPr>
        <p:spPr>
          <a:xfrm>
            <a:off x="1542742" y="6127708"/>
            <a:ext cx="6669156" cy="339852"/>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ЄВГЕН ПЕНЧУК - АТЕ</a:t>
            </a:r>
          </a:p>
        </p:txBody>
      </p:sp>
      <p:sp>
        <p:nvSpPr>
          <p:cNvPr id="16" name="TextBox 16"/>
          <p:cNvSpPr txBox="1"/>
          <p:nvPr/>
        </p:nvSpPr>
        <p:spPr>
          <a:xfrm>
            <a:off x="1542742" y="7694554"/>
            <a:ext cx="6669156" cy="339852"/>
          </a:xfrm>
          <a:prstGeom prst="rect">
            <a:avLst/>
          </a:prstGeom>
        </p:spPr>
        <p:txBody>
          <a:bodyPr lIns="0" tIns="0" rIns="0" bIns="0" rtlCol="0" anchor="t">
            <a:spAutoFit/>
          </a:bodyPr>
          <a:lstStyle/>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Наталія КАРМЕЛІТА - АТЕ</a:t>
            </a:r>
          </a:p>
        </p:txBody>
      </p:sp>
      <p:sp>
        <p:nvSpPr>
          <p:cNvPr id="17" name="TextBox 17"/>
          <p:cNvSpPr txBox="1"/>
          <p:nvPr/>
        </p:nvSpPr>
        <p:spPr>
          <a:xfrm>
            <a:off x="9632737" y="4008846"/>
            <a:ext cx="6669156" cy="1454277"/>
          </a:xfrm>
          <a:prstGeom prst="rect">
            <a:avLst/>
          </a:prstGeom>
        </p:spPr>
        <p:txBody>
          <a:bodyPr lIns="0" tIns="0" rIns="0" bIns="0" rtlCol="0" anchor="t">
            <a:spAutoFit/>
          </a:bodyPr>
          <a:lstStyle/>
          <a:p>
            <a:pPr algn="l">
              <a:lnSpc>
                <a:spcPts val="2934"/>
              </a:lnSpc>
            </a:pPr>
            <a:r>
              <a:rPr lang="en-US" sz="1800" b="1" spc="176">
                <a:solidFill>
                  <a:srgbClr val="FFFFFF"/>
                </a:solidFill>
                <a:latin typeface="Open Sans Bold"/>
                <a:ea typeface="Open Sans Bold"/>
                <a:cs typeface="Open Sans Bold"/>
                <a:sym typeface="Open Sans Bold"/>
              </a:rPr>
              <a:t>диплом ІІ ступеня </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Влада ШМАЛІЙ</a:t>
            </a:r>
          </a:p>
          <a:p>
            <a:pPr algn="l">
              <a:lnSpc>
                <a:spcPts val="2934"/>
              </a:lnSpc>
            </a:pPr>
            <a:r>
              <a:rPr lang="en-US" sz="1800" spc="176">
                <a:solidFill>
                  <a:srgbClr val="FFFFFF"/>
                </a:solidFill>
                <a:latin typeface="Open Sans"/>
                <a:ea typeface="Open Sans"/>
                <a:cs typeface="Open Sans"/>
                <a:sym typeface="Open Sans"/>
              </a:rPr>
              <a:t>студентка IV курсу спеціальності «Економіка» (керівник: д.філол.н., професор Тетяна Шарова)</a:t>
            </a:r>
          </a:p>
        </p:txBody>
      </p:sp>
      <p:sp>
        <p:nvSpPr>
          <p:cNvPr id="18" name="TextBox 18"/>
          <p:cNvSpPr txBox="1"/>
          <p:nvPr/>
        </p:nvSpPr>
        <p:spPr>
          <a:xfrm>
            <a:off x="9623710" y="5739348"/>
            <a:ext cx="6669156" cy="4054602"/>
          </a:xfrm>
          <a:prstGeom prst="rect">
            <a:avLst/>
          </a:prstGeom>
        </p:spPr>
        <p:txBody>
          <a:bodyPr lIns="0" tIns="0" rIns="0" bIns="0" rtlCol="0" anchor="t">
            <a:spAutoFit/>
          </a:bodyPr>
          <a:lstStyle/>
          <a:p>
            <a:pPr algn="l">
              <a:lnSpc>
                <a:spcPts val="2934"/>
              </a:lnSpc>
            </a:pPr>
            <a:r>
              <a:rPr lang="en-US" sz="1800" b="1" spc="176">
                <a:solidFill>
                  <a:srgbClr val="FFFFFF"/>
                </a:solidFill>
                <a:latin typeface="Open Sans Bold"/>
                <a:ea typeface="Open Sans Bold"/>
                <a:cs typeface="Open Sans Bold"/>
                <a:sym typeface="Open Sans Bold"/>
              </a:rPr>
              <a:t>·диплом ІІІ ступеня </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Ярослав РУДНІЦЬКИЙ</a:t>
            </a:r>
          </a:p>
          <a:p>
            <a:pPr algn="l">
              <a:lnSpc>
                <a:spcPts val="2934"/>
              </a:lnSpc>
            </a:pPr>
            <a:r>
              <a:rPr lang="en-US" sz="1800" spc="176">
                <a:solidFill>
                  <a:srgbClr val="FFFFFF"/>
                </a:solidFill>
                <a:latin typeface="Open Sans"/>
                <a:ea typeface="Open Sans"/>
                <a:cs typeface="Open Sans"/>
                <a:sym typeface="Open Sans"/>
              </a:rPr>
              <a:t>студент магістратури спеціальності «Менеджмент» (керівник: к.філос.н., доцент Анатолій Землянський);</a:t>
            </a:r>
          </a:p>
          <a:p>
            <a:pPr algn="l">
              <a:lnSpc>
                <a:spcPts val="2934"/>
              </a:lnSpc>
            </a:pPr>
            <a:endParaRPr lang="en-US" sz="1800" spc="176">
              <a:solidFill>
                <a:srgbClr val="FFFFFF"/>
              </a:solidFill>
              <a:latin typeface="Open Sans"/>
              <a:ea typeface="Open Sans"/>
              <a:cs typeface="Open Sans"/>
              <a:sym typeface="Open Sans"/>
            </a:endParaRPr>
          </a:p>
          <a:p>
            <a:pPr algn="l">
              <a:lnSpc>
                <a:spcPts val="2934"/>
              </a:lnSpc>
            </a:pPr>
            <a:r>
              <a:rPr lang="en-US" sz="1800" b="1" spc="176">
                <a:solidFill>
                  <a:srgbClr val="FFFFFF"/>
                </a:solidFill>
                <a:latin typeface="Open Sans Bold"/>
                <a:ea typeface="Open Sans Bold"/>
                <a:cs typeface="Open Sans Bold"/>
                <a:sym typeface="Open Sans Bold"/>
              </a:rPr>
              <a:t>диплом ІІІ ступеня</a:t>
            </a:r>
          </a:p>
          <a:p>
            <a:pPr marL="388622" lvl="1" indent="-194311" algn="l">
              <a:lnSpc>
                <a:spcPts val="2934"/>
              </a:lnSpc>
              <a:buFont typeface="Arial"/>
              <a:buChar char="•"/>
            </a:pPr>
            <a:r>
              <a:rPr lang="en-US" sz="1800" spc="176">
                <a:solidFill>
                  <a:srgbClr val="FFFFFF"/>
                </a:solidFill>
                <a:latin typeface="Open Sans"/>
                <a:ea typeface="Open Sans"/>
                <a:cs typeface="Open Sans"/>
                <a:sym typeface="Open Sans"/>
              </a:rPr>
              <a:t>Владислав УСТІНОВ</a:t>
            </a:r>
          </a:p>
          <a:p>
            <a:pPr algn="l">
              <a:lnSpc>
                <a:spcPts val="2934"/>
              </a:lnSpc>
            </a:pPr>
            <a:r>
              <a:rPr lang="en-US" sz="1800" spc="176">
                <a:solidFill>
                  <a:srgbClr val="FFFFFF"/>
                </a:solidFill>
                <a:latin typeface="Open Sans"/>
                <a:ea typeface="Open Sans"/>
                <a:cs typeface="Open Sans"/>
                <a:sym typeface="Open Sans"/>
              </a:rPr>
              <a:t>студент ІІІ курсу спеціальності «Галузеве машинобудування» (керівник: к.філол.н., доцент Аліна Землянська).</a:t>
            </a:r>
          </a:p>
        </p:txBody>
      </p:sp>
      <p:sp>
        <p:nvSpPr>
          <p:cNvPr id="19" name="Freeform 19"/>
          <p:cNvSpPr/>
          <p:nvPr/>
        </p:nvSpPr>
        <p:spPr>
          <a:xfrm rot="-10800000">
            <a:off x="4505053" y="9245384"/>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20" name="Freeform 20"/>
          <p:cNvSpPr/>
          <p:nvPr/>
        </p:nvSpPr>
        <p:spPr>
          <a:xfrm rot="-10800000">
            <a:off x="16883225" y="5309808"/>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21" name="Group 21"/>
          <p:cNvGrpSpPr/>
          <p:nvPr/>
        </p:nvGrpSpPr>
        <p:grpSpPr>
          <a:xfrm>
            <a:off x="9248898" y="2715522"/>
            <a:ext cx="61868" cy="7078427"/>
            <a:chOff x="0" y="0"/>
            <a:chExt cx="14767" cy="1689521"/>
          </a:xfrm>
        </p:grpSpPr>
        <p:sp>
          <p:nvSpPr>
            <p:cNvPr id="22" name="Freeform 22"/>
            <p:cNvSpPr/>
            <p:nvPr/>
          </p:nvSpPr>
          <p:spPr>
            <a:xfrm>
              <a:off x="0" y="0"/>
              <a:ext cx="14767" cy="1689521"/>
            </a:xfrm>
            <a:custGeom>
              <a:avLst/>
              <a:gdLst/>
              <a:ahLst/>
              <a:cxnLst/>
              <a:rect l="l" t="t" r="r" b="b"/>
              <a:pathLst>
                <a:path w="14767" h="1689521">
                  <a:moveTo>
                    <a:pt x="0" y="0"/>
                  </a:moveTo>
                  <a:lnTo>
                    <a:pt x="14767" y="0"/>
                  </a:lnTo>
                  <a:lnTo>
                    <a:pt x="14767" y="1689521"/>
                  </a:lnTo>
                  <a:lnTo>
                    <a:pt x="0" y="1689521"/>
                  </a:lnTo>
                  <a:close/>
                </a:path>
              </a:pathLst>
            </a:custGeom>
            <a:solidFill>
              <a:srgbClr val="FFFFFF"/>
            </a:solidFill>
          </p:spPr>
        </p:sp>
        <p:sp>
          <p:nvSpPr>
            <p:cNvPr id="23" name="TextBox 23"/>
            <p:cNvSpPr txBox="1"/>
            <p:nvPr/>
          </p:nvSpPr>
          <p:spPr>
            <a:xfrm>
              <a:off x="0" y="-19050"/>
              <a:ext cx="14767" cy="1708571"/>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1166549" y="2699349"/>
            <a:ext cx="61868" cy="7078427"/>
            <a:chOff x="0" y="0"/>
            <a:chExt cx="14767" cy="1689521"/>
          </a:xfrm>
        </p:grpSpPr>
        <p:sp>
          <p:nvSpPr>
            <p:cNvPr id="25" name="Freeform 25"/>
            <p:cNvSpPr/>
            <p:nvPr/>
          </p:nvSpPr>
          <p:spPr>
            <a:xfrm>
              <a:off x="0" y="0"/>
              <a:ext cx="14767" cy="1689521"/>
            </a:xfrm>
            <a:custGeom>
              <a:avLst/>
              <a:gdLst/>
              <a:ahLst/>
              <a:cxnLst/>
              <a:rect l="l" t="t" r="r" b="b"/>
              <a:pathLst>
                <a:path w="14767" h="1689521">
                  <a:moveTo>
                    <a:pt x="0" y="0"/>
                  </a:moveTo>
                  <a:lnTo>
                    <a:pt x="14767" y="0"/>
                  </a:lnTo>
                  <a:lnTo>
                    <a:pt x="14767" y="1689521"/>
                  </a:lnTo>
                  <a:lnTo>
                    <a:pt x="0" y="1689521"/>
                  </a:lnTo>
                  <a:close/>
                </a:path>
              </a:pathLst>
            </a:custGeom>
            <a:solidFill>
              <a:srgbClr val="FFFFFF"/>
            </a:solidFill>
          </p:spPr>
        </p:sp>
        <p:sp>
          <p:nvSpPr>
            <p:cNvPr id="26" name="TextBox 26"/>
            <p:cNvSpPr txBox="1"/>
            <p:nvPr/>
          </p:nvSpPr>
          <p:spPr>
            <a:xfrm>
              <a:off x="0" y="-19050"/>
              <a:ext cx="14767" cy="1708571"/>
            </a:xfrm>
            <a:prstGeom prst="rect">
              <a:avLst/>
            </a:prstGeom>
          </p:spPr>
          <p:txBody>
            <a:bodyPr lIns="50800" tIns="50800" rIns="50800" bIns="50800" rtlCol="0" anchor="ctr"/>
            <a:lstStyle/>
            <a:p>
              <a:pPr algn="ctr">
                <a:lnSpc>
                  <a:spcPts val="2859"/>
                </a:lnSpc>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grpSp>
        <p:nvGrpSpPr>
          <p:cNvPr id="7" name="Group 7"/>
          <p:cNvGrpSpPr/>
          <p:nvPr/>
        </p:nvGrpSpPr>
        <p:grpSpPr>
          <a:xfrm>
            <a:off x="4792186" y="2962457"/>
            <a:ext cx="8676150" cy="935694"/>
            <a:chOff x="0" y="0"/>
            <a:chExt cx="2285077" cy="246438"/>
          </a:xfrm>
        </p:grpSpPr>
        <p:sp>
          <p:nvSpPr>
            <p:cNvPr id="8" name="Freeform 8"/>
            <p:cNvSpPr/>
            <p:nvPr/>
          </p:nvSpPr>
          <p:spPr>
            <a:xfrm>
              <a:off x="0" y="0"/>
              <a:ext cx="2285077" cy="246438"/>
            </a:xfrm>
            <a:custGeom>
              <a:avLst/>
              <a:gdLst/>
              <a:ahLst/>
              <a:cxnLst/>
              <a:rect l="l" t="t" r="r" b="b"/>
              <a:pathLst>
                <a:path w="2285077" h="246438">
                  <a:moveTo>
                    <a:pt x="45508" y="0"/>
                  </a:moveTo>
                  <a:lnTo>
                    <a:pt x="2239568" y="0"/>
                  </a:lnTo>
                  <a:cubicBezTo>
                    <a:pt x="2264702" y="0"/>
                    <a:pt x="2285077" y="20375"/>
                    <a:pt x="2285077" y="45508"/>
                  </a:cubicBezTo>
                  <a:lnTo>
                    <a:pt x="2285077" y="200929"/>
                  </a:lnTo>
                  <a:cubicBezTo>
                    <a:pt x="2285077" y="212999"/>
                    <a:pt x="2280282" y="224574"/>
                    <a:pt x="2271748" y="233109"/>
                  </a:cubicBezTo>
                  <a:cubicBezTo>
                    <a:pt x="2263213" y="241643"/>
                    <a:pt x="2251638" y="246438"/>
                    <a:pt x="2239568" y="246438"/>
                  </a:cubicBezTo>
                  <a:lnTo>
                    <a:pt x="45508" y="246438"/>
                  </a:lnTo>
                  <a:cubicBezTo>
                    <a:pt x="20375" y="246438"/>
                    <a:pt x="0" y="226063"/>
                    <a:pt x="0" y="200929"/>
                  </a:cubicBezTo>
                  <a:lnTo>
                    <a:pt x="0" y="45508"/>
                  </a:lnTo>
                  <a:cubicBezTo>
                    <a:pt x="0" y="20375"/>
                    <a:pt x="20375" y="0"/>
                    <a:pt x="45508" y="0"/>
                  </a:cubicBezTo>
                  <a:close/>
                </a:path>
              </a:pathLst>
            </a:custGeom>
            <a:solidFill>
              <a:srgbClr val="FFFFFF"/>
            </a:solidFill>
          </p:spPr>
        </p:sp>
        <p:sp>
          <p:nvSpPr>
            <p:cNvPr id="9" name="TextBox 9"/>
            <p:cNvSpPr txBox="1"/>
            <p:nvPr/>
          </p:nvSpPr>
          <p:spPr>
            <a:xfrm>
              <a:off x="0" y="-66675"/>
              <a:ext cx="2285077" cy="313113"/>
            </a:xfrm>
            <a:prstGeom prst="rect">
              <a:avLst/>
            </a:prstGeom>
          </p:spPr>
          <p:txBody>
            <a:bodyPr lIns="50800" tIns="50800" rIns="50800" bIns="50800" rtlCol="0" anchor="ctr"/>
            <a:lstStyle/>
            <a:p>
              <a:pPr algn="ctr">
                <a:lnSpc>
                  <a:spcPts val="4829"/>
                </a:lnSpc>
              </a:pPr>
              <a:endParaRPr/>
            </a:p>
          </p:txBody>
        </p:sp>
      </p:grpSp>
      <p:grpSp>
        <p:nvGrpSpPr>
          <p:cNvPr id="10" name="Group 10"/>
          <p:cNvGrpSpPr/>
          <p:nvPr/>
        </p:nvGrpSpPr>
        <p:grpSpPr>
          <a:xfrm>
            <a:off x="13651179" y="4091292"/>
            <a:ext cx="4217544" cy="2531685"/>
            <a:chOff x="0" y="0"/>
            <a:chExt cx="1110793" cy="666781"/>
          </a:xfrm>
        </p:grpSpPr>
        <p:sp>
          <p:nvSpPr>
            <p:cNvPr id="11" name="Freeform 11"/>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12" name="TextBox 12"/>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13" name="Group 13"/>
          <p:cNvGrpSpPr/>
          <p:nvPr/>
        </p:nvGrpSpPr>
        <p:grpSpPr>
          <a:xfrm>
            <a:off x="13681921" y="6813477"/>
            <a:ext cx="4217544" cy="2531685"/>
            <a:chOff x="0" y="0"/>
            <a:chExt cx="1110793" cy="666781"/>
          </a:xfrm>
        </p:grpSpPr>
        <p:sp>
          <p:nvSpPr>
            <p:cNvPr id="14" name="Freeform 14"/>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15" name="TextBox 15"/>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16" name="Group 16"/>
          <p:cNvGrpSpPr/>
          <p:nvPr/>
        </p:nvGrpSpPr>
        <p:grpSpPr>
          <a:xfrm>
            <a:off x="9220050" y="4091292"/>
            <a:ext cx="4217544" cy="2531685"/>
            <a:chOff x="0" y="0"/>
            <a:chExt cx="1110793" cy="666781"/>
          </a:xfrm>
        </p:grpSpPr>
        <p:sp>
          <p:nvSpPr>
            <p:cNvPr id="17" name="Freeform 17"/>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18" name="TextBox 18"/>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19" name="Group 19"/>
          <p:cNvGrpSpPr/>
          <p:nvPr/>
        </p:nvGrpSpPr>
        <p:grpSpPr>
          <a:xfrm>
            <a:off x="9250793" y="6813477"/>
            <a:ext cx="4217544" cy="2531685"/>
            <a:chOff x="0" y="0"/>
            <a:chExt cx="1110793" cy="666781"/>
          </a:xfrm>
        </p:grpSpPr>
        <p:sp>
          <p:nvSpPr>
            <p:cNvPr id="20" name="Freeform 20"/>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21" name="TextBox 21"/>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22" name="Group 22"/>
          <p:cNvGrpSpPr/>
          <p:nvPr/>
        </p:nvGrpSpPr>
        <p:grpSpPr>
          <a:xfrm>
            <a:off x="4788921" y="4091292"/>
            <a:ext cx="4217544" cy="2531685"/>
            <a:chOff x="0" y="0"/>
            <a:chExt cx="1110793" cy="666781"/>
          </a:xfrm>
        </p:grpSpPr>
        <p:sp>
          <p:nvSpPr>
            <p:cNvPr id="23" name="Freeform 23"/>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24" name="TextBox 24"/>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25" name="Group 25"/>
          <p:cNvGrpSpPr/>
          <p:nvPr/>
        </p:nvGrpSpPr>
        <p:grpSpPr>
          <a:xfrm>
            <a:off x="4819664" y="6813477"/>
            <a:ext cx="4217544" cy="2531685"/>
            <a:chOff x="0" y="0"/>
            <a:chExt cx="1110793" cy="666781"/>
          </a:xfrm>
        </p:grpSpPr>
        <p:sp>
          <p:nvSpPr>
            <p:cNvPr id="26" name="Freeform 26"/>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27" name="TextBox 27"/>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28" name="Group 28"/>
          <p:cNvGrpSpPr/>
          <p:nvPr/>
        </p:nvGrpSpPr>
        <p:grpSpPr>
          <a:xfrm>
            <a:off x="357792" y="4091292"/>
            <a:ext cx="4217544" cy="2531685"/>
            <a:chOff x="0" y="0"/>
            <a:chExt cx="1110793" cy="666781"/>
          </a:xfrm>
        </p:grpSpPr>
        <p:sp>
          <p:nvSpPr>
            <p:cNvPr id="29" name="Freeform 29"/>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30" name="TextBox 30"/>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grpSp>
        <p:nvGrpSpPr>
          <p:cNvPr id="31" name="Group 31"/>
          <p:cNvGrpSpPr/>
          <p:nvPr/>
        </p:nvGrpSpPr>
        <p:grpSpPr>
          <a:xfrm>
            <a:off x="388535" y="6813477"/>
            <a:ext cx="4217544" cy="2531685"/>
            <a:chOff x="0" y="0"/>
            <a:chExt cx="1110793" cy="666781"/>
          </a:xfrm>
        </p:grpSpPr>
        <p:sp>
          <p:nvSpPr>
            <p:cNvPr id="32" name="Freeform 32"/>
            <p:cNvSpPr/>
            <p:nvPr/>
          </p:nvSpPr>
          <p:spPr>
            <a:xfrm>
              <a:off x="0" y="0"/>
              <a:ext cx="1110793" cy="666781"/>
            </a:xfrm>
            <a:custGeom>
              <a:avLst/>
              <a:gdLst/>
              <a:ahLst/>
              <a:cxnLst/>
              <a:rect l="l" t="t" r="r" b="b"/>
              <a:pathLst>
                <a:path w="1110793" h="666781">
                  <a:moveTo>
                    <a:pt x="93618" y="0"/>
                  </a:moveTo>
                  <a:lnTo>
                    <a:pt x="1017175" y="0"/>
                  </a:lnTo>
                  <a:cubicBezTo>
                    <a:pt x="1068879" y="0"/>
                    <a:pt x="1110793" y="41914"/>
                    <a:pt x="1110793" y="93618"/>
                  </a:cubicBezTo>
                  <a:lnTo>
                    <a:pt x="1110793" y="573163"/>
                  </a:lnTo>
                  <a:cubicBezTo>
                    <a:pt x="1110793" y="597992"/>
                    <a:pt x="1100930" y="621804"/>
                    <a:pt x="1083373" y="639361"/>
                  </a:cubicBezTo>
                  <a:cubicBezTo>
                    <a:pt x="1065817" y="656918"/>
                    <a:pt x="1042004" y="666781"/>
                    <a:pt x="1017175" y="666781"/>
                  </a:cubicBezTo>
                  <a:lnTo>
                    <a:pt x="93618" y="666781"/>
                  </a:lnTo>
                  <a:cubicBezTo>
                    <a:pt x="68789" y="666781"/>
                    <a:pt x="44977" y="656918"/>
                    <a:pt x="27420" y="639361"/>
                  </a:cubicBezTo>
                  <a:cubicBezTo>
                    <a:pt x="9863" y="621804"/>
                    <a:pt x="0" y="597992"/>
                    <a:pt x="0" y="573163"/>
                  </a:cubicBezTo>
                  <a:lnTo>
                    <a:pt x="0" y="93618"/>
                  </a:lnTo>
                  <a:cubicBezTo>
                    <a:pt x="0" y="68789"/>
                    <a:pt x="9863" y="44977"/>
                    <a:pt x="27420" y="27420"/>
                  </a:cubicBezTo>
                  <a:cubicBezTo>
                    <a:pt x="44977" y="9863"/>
                    <a:pt x="68789" y="0"/>
                    <a:pt x="93618" y="0"/>
                  </a:cubicBezTo>
                  <a:close/>
                </a:path>
              </a:pathLst>
            </a:custGeom>
            <a:solidFill>
              <a:srgbClr val="FFFFFF"/>
            </a:solidFill>
          </p:spPr>
        </p:sp>
        <p:sp>
          <p:nvSpPr>
            <p:cNvPr id="33" name="TextBox 33"/>
            <p:cNvSpPr txBox="1"/>
            <p:nvPr/>
          </p:nvSpPr>
          <p:spPr>
            <a:xfrm>
              <a:off x="0" y="-66675"/>
              <a:ext cx="1110793" cy="733456"/>
            </a:xfrm>
            <a:prstGeom prst="rect">
              <a:avLst/>
            </a:prstGeom>
          </p:spPr>
          <p:txBody>
            <a:bodyPr lIns="50800" tIns="50800" rIns="50800" bIns="50800" rtlCol="0" anchor="ctr"/>
            <a:lstStyle/>
            <a:p>
              <a:pPr algn="ctr">
                <a:lnSpc>
                  <a:spcPts val="4829"/>
                </a:lnSpc>
              </a:pPr>
              <a:endParaRPr/>
            </a:p>
          </p:txBody>
        </p:sp>
      </p:grpSp>
      <p:sp>
        <p:nvSpPr>
          <p:cNvPr id="34" name="TextBox 34"/>
          <p:cNvSpPr txBox="1"/>
          <p:nvPr/>
        </p:nvSpPr>
        <p:spPr>
          <a:xfrm>
            <a:off x="2528050" y="1809206"/>
            <a:ext cx="13231901" cy="797090"/>
          </a:xfrm>
          <a:prstGeom prst="rect">
            <a:avLst/>
          </a:prstGeom>
        </p:spPr>
        <p:txBody>
          <a:bodyPr lIns="0" tIns="0" rIns="0" bIns="0" rtlCol="0" anchor="t">
            <a:spAutoFit/>
          </a:bodyPr>
          <a:lstStyle/>
          <a:p>
            <a:pPr algn="ctr">
              <a:lnSpc>
                <a:spcPts val="5933"/>
              </a:lnSpc>
            </a:pPr>
            <a:r>
              <a:rPr lang="en-US" sz="4299" b="1" spc="421">
                <a:solidFill>
                  <a:srgbClr val="FFFFFF"/>
                </a:solidFill>
                <a:latin typeface="Codec Pro ExtraBold Bold"/>
                <a:ea typeface="Codec Pro ExtraBold Bold"/>
                <a:cs typeface="Codec Pro ExtraBold Bold"/>
                <a:sym typeface="Codec Pro ExtraBold Bold"/>
              </a:rPr>
              <a:t>НАУКОВА ІНФРАСТРУКТУРА ТДАТУ</a:t>
            </a:r>
          </a:p>
        </p:txBody>
      </p:sp>
      <p:sp>
        <p:nvSpPr>
          <p:cNvPr id="35" name="TextBox 35"/>
          <p:cNvSpPr txBox="1"/>
          <p:nvPr/>
        </p:nvSpPr>
        <p:spPr>
          <a:xfrm>
            <a:off x="4305479" y="3051242"/>
            <a:ext cx="9430463" cy="643824"/>
          </a:xfrm>
          <a:prstGeom prst="rect">
            <a:avLst/>
          </a:prstGeom>
        </p:spPr>
        <p:txBody>
          <a:bodyPr lIns="0" tIns="0" rIns="0" bIns="0" rtlCol="0" anchor="t">
            <a:spAutoFit/>
          </a:bodyPr>
          <a:lstStyle/>
          <a:p>
            <a:pPr algn="ctr">
              <a:lnSpc>
                <a:spcPts val="4829"/>
              </a:lnSpc>
            </a:pPr>
            <a:r>
              <a:rPr lang="en-US" sz="3499" b="1" spc="342">
                <a:solidFill>
                  <a:srgbClr val="2E6E64"/>
                </a:solidFill>
                <a:latin typeface="Codec Pro ExtraBold Bold"/>
                <a:ea typeface="Codec Pro ExtraBold Bold"/>
                <a:cs typeface="Codec Pro ExtraBold Bold"/>
                <a:sym typeface="Codec Pro ExtraBold Bold"/>
              </a:rPr>
              <a:t>Науково-дослідні інститути</a:t>
            </a:r>
          </a:p>
        </p:txBody>
      </p:sp>
      <p:sp>
        <p:nvSpPr>
          <p:cNvPr id="36" name="TextBox 36"/>
          <p:cNvSpPr txBox="1"/>
          <p:nvPr/>
        </p:nvSpPr>
        <p:spPr>
          <a:xfrm>
            <a:off x="710993" y="4410415"/>
            <a:ext cx="3511142" cy="1845813"/>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НДІ механізації землеробства півдня України</a:t>
            </a:r>
          </a:p>
        </p:txBody>
      </p:sp>
      <p:sp>
        <p:nvSpPr>
          <p:cNvPr id="37" name="TextBox 37"/>
          <p:cNvSpPr txBox="1"/>
          <p:nvPr/>
        </p:nvSpPr>
        <p:spPr>
          <a:xfrm>
            <a:off x="741736" y="7580311"/>
            <a:ext cx="3511142" cy="950446"/>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Бізнес-інкубатор</a:t>
            </a:r>
          </a:p>
        </p:txBody>
      </p:sp>
      <p:sp>
        <p:nvSpPr>
          <p:cNvPr id="38" name="TextBox 38"/>
          <p:cNvSpPr txBox="1"/>
          <p:nvPr/>
        </p:nvSpPr>
        <p:spPr>
          <a:xfrm>
            <a:off x="5027822" y="4634298"/>
            <a:ext cx="3739742" cy="1398047"/>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НДІ агротехнологій та екології</a:t>
            </a:r>
          </a:p>
        </p:txBody>
      </p:sp>
      <p:sp>
        <p:nvSpPr>
          <p:cNvPr id="39" name="TextBox 39"/>
          <p:cNvSpPr txBox="1"/>
          <p:nvPr/>
        </p:nvSpPr>
        <p:spPr>
          <a:xfrm>
            <a:off x="5058565" y="7132710"/>
            <a:ext cx="3739742" cy="1845647"/>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Програма “Наука в ТДАТУ” </a:t>
            </a:r>
          </a:p>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2021-2025</a:t>
            </a:r>
          </a:p>
        </p:txBody>
      </p:sp>
      <p:sp>
        <p:nvSpPr>
          <p:cNvPr id="40" name="TextBox 40"/>
          <p:cNvSpPr txBox="1"/>
          <p:nvPr/>
        </p:nvSpPr>
        <p:spPr>
          <a:xfrm>
            <a:off x="9370060" y="4634298"/>
            <a:ext cx="3917524" cy="1398047"/>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НДІ нанотехнологій і наноматеріалів</a:t>
            </a:r>
          </a:p>
        </p:txBody>
      </p:sp>
      <p:sp>
        <p:nvSpPr>
          <p:cNvPr id="41" name="TextBox 41"/>
          <p:cNvSpPr txBox="1"/>
          <p:nvPr/>
        </p:nvSpPr>
        <p:spPr>
          <a:xfrm>
            <a:off x="9400802" y="7580283"/>
            <a:ext cx="3917524" cy="950446"/>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Студентське</a:t>
            </a:r>
          </a:p>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КБ</a:t>
            </a:r>
          </a:p>
        </p:txBody>
      </p:sp>
      <p:sp>
        <p:nvSpPr>
          <p:cNvPr id="42" name="TextBox 42"/>
          <p:cNvSpPr txBox="1"/>
          <p:nvPr/>
        </p:nvSpPr>
        <p:spPr>
          <a:xfrm>
            <a:off x="14004379" y="4186725"/>
            <a:ext cx="3511142" cy="2293248"/>
          </a:xfrm>
          <a:prstGeom prst="rect">
            <a:avLst/>
          </a:prstGeom>
        </p:spPr>
        <p:txBody>
          <a:bodyPr lIns="0" tIns="0" rIns="0" bIns="0" rtlCol="0" anchor="t">
            <a:spAutoFit/>
          </a:bodyPr>
          <a:lstStyle/>
          <a:p>
            <a:pPr algn="ctr">
              <a:lnSpc>
                <a:spcPts val="3540"/>
              </a:lnSpc>
            </a:pPr>
            <a:r>
              <a:rPr lang="en-US" sz="3000" b="1" spc="294">
                <a:solidFill>
                  <a:srgbClr val="2E6E64"/>
                </a:solidFill>
                <a:latin typeface="Codec Pro ExtraBold Bold"/>
                <a:ea typeface="Codec Pro ExtraBold Bold"/>
                <a:cs typeface="Codec Pro ExtraBold Bold"/>
                <a:sym typeface="Codec Pro ExtraBold Bold"/>
              </a:rPr>
              <a:t>НДІ соціально-економічного розвитку регіону</a:t>
            </a:r>
          </a:p>
        </p:txBody>
      </p:sp>
      <p:sp>
        <p:nvSpPr>
          <p:cNvPr id="43" name="TextBox 43"/>
          <p:cNvSpPr txBox="1"/>
          <p:nvPr/>
        </p:nvSpPr>
        <p:spPr>
          <a:xfrm>
            <a:off x="13771475" y="7113660"/>
            <a:ext cx="4038436" cy="1949704"/>
          </a:xfrm>
          <a:prstGeom prst="rect">
            <a:avLst/>
          </a:prstGeom>
        </p:spPr>
        <p:txBody>
          <a:bodyPr lIns="0" tIns="0" rIns="0" bIns="0" rtlCol="0" anchor="t">
            <a:spAutoFit/>
          </a:bodyPr>
          <a:lstStyle/>
          <a:p>
            <a:pPr algn="ctr">
              <a:lnSpc>
                <a:spcPts val="3068"/>
              </a:lnSpc>
            </a:pPr>
            <a:r>
              <a:rPr lang="en-US" sz="2600" b="1" spc="254">
                <a:solidFill>
                  <a:srgbClr val="2E6E64"/>
                </a:solidFill>
                <a:latin typeface="Codec Pro ExtraBold Bold"/>
                <a:ea typeface="Codec Pro ExtraBold Bold"/>
                <a:cs typeface="Codec Pro ExtraBold Bold"/>
                <a:sym typeface="Codec Pro ExtraBold Bold"/>
              </a:rPr>
              <a:t>Кластер “сільськогоспо-дарське машинобудування” (МОН, НАНУ)</a:t>
            </a:r>
          </a:p>
        </p:txBody>
      </p:sp>
      <p:sp>
        <p:nvSpPr>
          <p:cNvPr id="44" name="Freeform 44"/>
          <p:cNvSpPr/>
          <p:nvPr/>
        </p:nvSpPr>
        <p:spPr>
          <a:xfrm rot="-10800000">
            <a:off x="16169185" y="1800116"/>
            <a:ext cx="3806571" cy="1489251"/>
          </a:xfrm>
          <a:custGeom>
            <a:avLst/>
            <a:gdLst/>
            <a:ahLst/>
            <a:cxnLst/>
            <a:rect l="l" t="t" r="r" b="b"/>
            <a:pathLst>
              <a:path w="3806571" h="1489251">
                <a:moveTo>
                  <a:pt x="0" y="0"/>
                </a:moveTo>
                <a:lnTo>
                  <a:pt x="3806571" y="0"/>
                </a:lnTo>
                <a:lnTo>
                  <a:pt x="3806571" y="1489251"/>
                </a:lnTo>
                <a:lnTo>
                  <a:pt x="0" y="1489251"/>
                </a:lnTo>
                <a:lnTo>
                  <a:pt x="0" y="0"/>
                </a:lnTo>
                <a:close/>
              </a:path>
            </a:pathLst>
          </a:custGeom>
          <a:blipFill>
            <a:blip r:embed="rId3">
              <a:extLst>
                <a:ext uri="{96DAC541-7B7A-43D3-8B79-37D633B846F1}">
                  <asvg:svgBlip xmlns="" xmlns:asvg="http://schemas.microsoft.com/office/drawing/2016/SVG/main" r:embed="rId4"/>
                </a:ext>
              </a:extLst>
            </a:blip>
            <a:stretch>
              <a:fillRect b="-39884"/>
            </a:stretch>
          </a:blipFill>
        </p:spPr>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Freeform 6"/>
          <p:cNvSpPr/>
          <p:nvPr/>
        </p:nvSpPr>
        <p:spPr>
          <a:xfrm>
            <a:off x="3053446" y="2637498"/>
            <a:ext cx="12239777" cy="7343866"/>
          </a:xfrm>
          <a:custGeom>
            <a:avLst/>
            <a:gdLst/>
            <a:ahLst/>
            <a:cxnLst/>
            <a:rect l="l" t="t" r="r" b="b"/>
            <a:pathLst>
              <a:path w="12239777" h="7343866">
                <a:moveTo>
                  <a:pt x="0" y="0"/>
                </a:moveTo>
                <a:lnTo>
                  <a:pt x="12239777" y="0"/>
                </a:lnTo>
                <a:lnTo>
                  <a:pt x="12239777" y="7343867"/>
                </a:lnTo>
                <a:lnTo>
                  <a:pt x="0" y="7343867"/>
                </a:lnTo>
                <a:lnTo>
                  <a:pt x="0" y="0"/>
                </a:lnTo>
                <a:close/>
              </a:path>
            </a:pathLst>
          </a:custGeom>
          <a:blipFill>
            <a:blip r:embed="rId3"/>
            <a:stretch>
              <a:fillRect/>
            </a:stretch>
          </a:blipFill>
        </p:spPr>
      </p:sp>
      <p:sp>
        <p:nvSpPr>
          <p:cNvPr id="7" name="Freeform 7"/>
          <p:cNvSpPr/>
          <p:nvPr/>
        </p:nvSpPr>
        <p:spPr>
          <a:xfrm rot="-10800000">
            <a:off x="15564264" y="8939749"/>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grpSp>
        <p:nvGrpSpPr>
          <p:cNvPr id="8" name="Group 8"/>
          <p:cNvGrpSpPr/>
          <p:nvPr/>
        </p:nvGrpSpPr>
        <p:grpSpPr>
          <a:xfrm>
            <a:off x="14028884" y="6896100"/>
            <a:ext cx="377118" cy="377118"/>
            <a:chOff x="0" y="0"/>
            <a:chExt cx="99323" cy="99323"/>
          </a:xfrm>
        </p:grpSpPr>
        <p:sp>
          <p:nvSpPr>
            <p:cNvPr id="9" name="Freeform 9"/>
            <p:cNvSpPr/>
            <p:nvPr/>
          </p:nvSpPr>
          <p:spPr>
            <a:xfrm>
              <a:off x="0" y="0"/>
              <a:ext cx="99323" cy="99323"/>
            </a:xfrm>
            <a:custGeom>
              <a:avLst/>
              <a:gdLst/>
              <a:ahLst/>
              <a:cxnLst/>
              <a:rect l="l" t="t" r="r" b="b"/>
              <a:pathLst>
                <a:path w="99323" h="99323">
                  <a:moveTo>
                    <a:pt x="0" y="0"/>
                  </a:moveTo>
                  <a:lnTo>
                    <a:pt x="99323" y="0"/>
                  </a:lnTo>
                  <a:lnTo>
                    <a:pt x="99323" y="99323"/>
                  </a:lnTo>
                  <a:lnTo>
                    <a:pt x="0" y="99323"/>
                  </a:lnTo>
                  <a:close/>
                </a:path>
              </a:pathLst>
            </a:custGeom>
            <a:solidFill>
              <a:srgbClr val="2E6E64"/>
            </a:solidFill>
          </p:spPr>
        </p:sp>
        <p:sp>
          <p:nvSpPr>
            <p:cNvPr id="10" name="TextBox 10"/>
            <p:cNvSpPr txBox="1"/>
            <p:nvPr/>
          </p:nvSpPr>
          <p:spPr>
            <a:xfrm>
              <a:off x="0" y="-66675"/>
              <a:ext cx="99323" cy="165998"/>
            </a:xfrm>
            <a:prstGeom prst="rect">
              <a:avLst/>
            </a:prstGeom>
          </p:spPr>
          <p:txBody>
            <a:bodyPr lIns="50800" tIns="50800" rIns="50800" bIns="50800" rtlCol="0" anchor="ctr"/>
            <a:lstStyle/>
            <a:p>
              <a:pPr algn="ctr">
                <a:lnSpc>
                  <a:spcPts val="2934"/>
                </a:lnSpc>
              </a:pPr>
              <a:endParaRPr/>
            </a:p>
          </p:txBody>
        </p:sp>
      </p:grpSp>
      <p:sp>
        <p:nvSpPr>
          <p:cNvPr id="11" name="TextBox 11"/>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sp>
        <p:nvSpPr>
          <p:cNvPr id="12" name="TextBox 12"/>
          <p:cNvSpPr txBox="1"/>
          <p:nvPr/>
        </p:nvSpPr>
        <p:spPr>
          <a:xfrm>
            <a:off x="1377459" y="1919238"/>
            <a:ext cx="15533081" cy="627052"/>
          </a:xfrm>
          <a:prstGeom prst="rect">
            <a:avLst/>
          </a:prstGeom>
        </p:spPr>
        <p:txBody>
          <a:bodyPr lIns="0" tIns="0" rIns="0" bIns="0" rtlCol="0" anchor="t">
            <a:spAutoFit/>
          </a:bodyPr>
          <a:lstStyle/>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СТРУКТУРА ВИКЛАДАЦЬКОГО СКЛАДУ ТДАТУ</a:t>
            </a:r>
          </a:p>
        </p:txBody>
      </p:sp>
      <p:sp>
        <p:nvSpPr>
          <p:cNvPr id="15" name="TextBox 14"/>
          <p:cNvSpPr txBox="1"/>
          <p:nvPr/>
        </p:nvSpPr>
        <p:spPr>
          <a:xfrm>
            <a:off x="13968797" y="6986745"/>
            <a:ext cx="509203" cy="369332"/>
          </a:xfrm>
          <a:prstGeom prst="rect">
            <a:avLst/>
          </a:prstGeom>
          <a:noFill/>
        </p:spPr>
        <p:txBody>
          <a:bodyPr wrap="square" rtlCol="0">
            <a:spAutoFit/>
          </a:bodyPr>
          <a:lstStyle/>
          <a:p>
            <a:r>
              <a:rPr lang="ru-RU" b="1" dirty="0">
                <a:solidFill>
                  <a:schemeClr val="bg1"/>
                </a:solidFill>
                <a:latin typeface="Arial" panose="020B0604020202020204" pitchFamily="34" charset="0"/>
                <a:ea typeface="Cambria" panose="02040503050406030204" pitchFamily="18" charset="0"/>
                <a:cs typeface="Arial" panose="020B0604020202020204" pitchFamily="34" charset="0"/>
              </a:rPr>
              <a:t>50</a:t>
            </a:r>
            <a:endParaRPr lang="uk-UA" b="1" dirty="0">
              <a:solidFill>
                <a:schemeClr val="bg1"/>
              </a:solidFill>
              <a:latin typeface="Arial" panose="020B0604020202020204" pitchFamily="34" charset="0"/>
              <a:ea typeface="Cambria" panose="02040503050406030204" pitchFamily="18"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Freeform 6"/>
          <p:cNvSpPr/>
          <p:nvPr/>
        </p:nvSpPr>
        <p:spPr>
          <a:xfrm>
            <a:off x="1363659" y="3368226"/>
            <a:ext cx="15619351" cy="6677272"/>
          </a:xfrm>
          <a:custGeom>
            <a:avLst/>
            <a:gdLst/>
            <a:ahLst/>
            <a:cxnLst/>
            <a:rect l="l" t="t" r="r" b="b"/>
            <a:pathLst>
              <a:path w="15619351" h="6677272">
                <a:moveTo>
                  <a:pt x="0" y="0"/>
                </a:moveTo>
                <a:lnTo>
                  <a:pt x="15619351" y="0"/>
                </a:lnTo>
                <a:lnTo>
                  <a:pt x="15619351" y="6677272"/>
                </a:lnTo>
                <a:lnTo>
                  <a:pt x="0" y="6677272"/>
                </a:lnTo>
                <a:lnTo>
                  <a:pt x="0" y="0"/>
                </a:lnTo>
                <a:close/>
              </a:path>
            </a:pathLst>
          </a:custGeom>
          <a:blipFill>
            <a:blip r:embed="rId3"/>
            <a:stretch>
              <a:fillRect/>
            </a:stretch>
          </a:blipFill>
        </p:spPr>
      </p:sp>
      <p:sp>
        <p:nvSpPr>
          <p:cNvPr id="7" name="TextBox 7"/>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sp>
        <p:nvSpPr>
          <p:cNvPr id="8" name="TextBox 8"/>
          <p:cNvSpPr txBox="1"/>
          <p:nvPr/>
        </p:nvSpPr>
        <p:spPr>
          <a:xfrm>
            <a:off x="824577" y="1894838"/>
            <a:ext cx="16434723" cy="1217527"/>
          </a:xfrm>
          <a:prstGeom prst="rect">
            <a:avLst/>
          </a:prstGeom>
        </p:spPr>
        <p:txBody>
          <a:bodyPr lIns="0" tIns="0" rIns="0" bIns="0" rtlCol="0" anchor="t">
            <a:spAutoFit/>
          </a:bodyPr>
          <a:lstStyle/>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Динаміка фінансування наукової діяльності ТДАТУ за останні 5 років (тис. грн.)</a:t>
            </a:r>
          </a:p>
        </p:txBody>
      </p:sp>
      <p:sp>
        <p:nvSpPr>
          <p:cNvPr id="9" name="Freeform 9"/>
          <p:cNvSpPr/>
          <p:nvPr/>
        </p:nvSpPr>
        <p:spPr>
          <a:xfrm rot="-10800000">
            <a:off x="17173225" y="8880057"/>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2608364" y="3093316"/>
            <a:ext cx="13071273" cy="2100696"/>
            <a:chOff x="0" y="0"/>
            <a:chExt cx="3442640" cy="553270"/>
          </a:xfrm>
        </p:grpSpPr>
        <p:sp>
          <p:nvSpPr>
            <p:cNvPr id="7" name="Freeform 7"/>
            <p:cNvSpPr/>
            <p:nvPr/>
          </p:nvSpPr>
          <p:spPr>
            <a:xfrm>
              <a:off x="0" y="0"/>
              <a:ext cx="3442640" cy="553270"/>
            </a:xfrm>
            <a:custGeom>
              <a:avLst/>
              <a:gdLst/>
              <a:ahLst/>
              <a:cxnLst/>
              <a:rect l="l" t="t" r="r" b="b"/>
              <a:pathLst>
                <a:path w="3442640" h="553270">
                  <a:moveTo>
                    <a:pt x="30207" y="0"/>
                  </a:moveTo>
                  <a:lnTo>
                    <a:pt x="3412433" y="0"/>
                  </a:lnTo>
                  <a:cubicBezTo>
                    <a:pt x="3420445" y="0"/>
                    <a:pt x="3428128" y="3182"/>
                    <a:pt x="3433793" y="8847"/>
                  </a:cubicBezTo>
                  <a:cubicBezTo>
                    <a:pt x="3439458" y="14512"/>
                    <a:pt x="3442640" y="22195"/>
                    <a:pt x="3442640" y="30207"/>
                  </a:cubicBezTo>
                  <a:lnTo>
                    <a:pt x="3442640" y="523063"/>
                  </a:lnTo>
                  <a:cubicBezTo>
                    <a:pt x="3442640" y="539746"/>
                    <a:pt x="3429116" y="553270"/>
                    <a:pt x="3412433" y="553270"/>
                  </a:cubicBezTo>
                  <a:lnTo>
                    <a:pt x="30207" y="553270"/>
                  </a:lnTo>
                  <a:cubicBezTo>
                    <a:pt x="13524" y="553270"/>
                    <a:pt x="0" y="539746"/>
                    <a:pt x="0" y="523063"/>
                  </a:cubicBezTo>
                  <a:lnTo>
                    <a:pt x="0" y="30207"/>
                  </a:lnTo>
                  <a:cubicBezTo>
                    <a:pt x="0" y="13524"/>
                    <a:pt x="13524" y="0"/>
                    <a:pt x="30207" y="0"/>
                  </a:cubicBezTo>
                  <a:close/>
                </a:path>
              </a:pathLst>
            </a:custGeom>
            <a:solidFill>
              <a:srgbClr val="FFFFFF"/>
            </a:solidFill>
          </p:spPr>
        </p:sp>
        <p:sp>
          <p:nvSpPr>
            <p:cNvPr id="8" name="TextBox 8"/>
            <p:cNvSpPr txBox="1"/>
            <p:nvPr/>
          </p:nvSpPr>
          <p:spPr>
            <a:xfrm>
              <a:off x="0" y="-66675"/>
              <a:ext cx="3442640" cy="619945"/>
            </a:xfrm>
            <a:prstGeom prst="rect">
              <a:avLst/>
            </a:prstGeom>
          </p:spPr>
          <p:txBody>
            <a:bodyPr lIns="50800" tIns="50800" rIns="50800" bIns="50800" rtlCol="0" anchor="ctr"/>
            <a:lstStyle/>
            <a:p>
              <a:pPr algn="ctr">
                <a:lnSpc>
                  <a:spcPts val="4829"/>
                </a:lnSpc>
              </a:pPr>
              <a:endParaRPr/>
            </a:p>
          </p:txBody>
        </p:sp>
      </p:grpSp>
      <p:grpSp>
        <p:nvGrpSpPr>
          <p:cNvPr id="9" name="Group 9"/>
          <p:cNvGrpSpPr/>
          <p:nvPr/>
        </p:nvGrpSpPr>
        <p:grpSpPr>
          <a:xfrm>
            <a:off x="2608364" y="5395649"/>
            <a:ext cx="13071273" cy="4555971"/>
            <a:chOff x="0" y="0"/>
            <a:chExt cx="3442640" cy="1199926"/>
          </a:xfrm>
        </p:grpSpPr>
        <p:sp>
          <p:nvSpPr>
            <p:cNvPr id="10" name="Freeform 10"/>
            <p:cNvSpPr/>
            <p:nvPr/>
          </p:nvSpPr>
          <p:spPr>
            <a:xfrm>
              <a:off x="0" y="0"/>
              <a:ext cx="3442640" cy="1199926"/>
            </a:xfrm>
            <a:custGeom>
              <a:avLst/>
              <a:gdLst/>
              <a:ahLst/>
              <a:cxnLst/>
              <a:rect l="l" t="t" r="r" b="b"/>
              <a:pathLst>
                <a:path w="3442640" h="1199926">
                  <a:moveTo>
                    <a:pt x="30207" y="0"/>
                  </a:moveTo>
                  <a:lnTo>
                    <a:pt x="3412433" y="0"/>
                  </a:lnTo>
                  <a:cubicBezTo>
                    <a:pt x="3420445" y="0"/>
                    <a:pt x="3428128" y="3182"/>
                    <a:pt x="3433793" y="8847"/>
                  </a:cubicBezTo>
                  <a:cubicBezTo>
                    <a:pt x="3439458" y="14512"/>
                    <a:pt x="3442640" y="22195"/>
                    <a:pt x="3442640" y="30207"/>
                  </a:cubicBezTo>
                  <a:lnTo>
                    <a:pt x="3442640" y="1169720"/>
                  </a:lnTo>
                  <a:cubicBezTo>
                    <a:pt x="3442640" y="1186403"/>
                    <a:pt x="3429116" y="1199926"/>
                    <a:pt x="3412433" y="1199926"/>
                  </a:cubicBezTo>
                  <a:lnTo>
                    <a:pt x="30207" y="1199926"/>
                  </a:lnTo>
                  <a:cubicBezTo>
                    <a:pt x="13524" y="1199926"/>
                    <a:pt x="0" y="1186403"/>
                    <a:pt x="0" y="1169720"/>
                  </a:cubicBezTo>
                  <a:lnTo>
                    <a:pt x="0" y="30207"/>
                  </a:lnTo>
                  <a:cubicBezTo>
                    <a:pt x="0" y="13524"/>
                    <a:pt x="13524" y="0"/>
                    <a:pt x="30207" y="0"/>
                  </a:cubicBezTo>
                  <a:close/>
                </a:path>
              </a:pathLst>
            </a:custGeom>
            <a:solidFill>
              <a:srgbClr val="FFFFFF"/>
            </a:solidFill>
          </p:spPr>
        </p:sp>
        <p:sp>
          <p:nvSpPr>
            <p:cNvPr id="11" name="TextBox 11"/>
            <p:cNvSpPr txBox="1"/>
            <p:nvPr/>
          </p:nvSpPr>
          <p:spPr>
            <a:xfrm>
              <a:off x="0" y="-66675"/>
              <a:ext cx="3442640" cy="1266601"/>
            </a:xfrm>
            <a:prstGeom prst="rect">
              <a:avLst/>
            </a:prstGeom>
          </p:spPr>
          <p:txBody>
            <a:bodyPr lIns="50800" tIns="50800" rIns="50800" bIns="50800" rtlCol="0" anchor="ctr"/>
            <a:lstStyle/>
            <a:p>
              <a:pPr algn="ctr">
                <a:lnSpc>
                  <a:spcPts val="4829"/>
                </a:lnSpc>
              </a:pPr>
              <a:endParaRPr/>
            </a:p>
          </p:txBody>
        </p:sp>
      </p:grpSp>
      <p:sp>
        <p:nvSpPr>
          <p:cNvPr id="12" name="Freeform 12"/>
          <p:cNvSpPr/>
          <p:nvPr/>
        </p:nvSpPr>
        <p:spPr>
          <a:xfrm>
            <a:off x="2849684" y="5489286"/>
            <a:ext cx="12588631" cy="4387747"/>
          </a:xfrm>
          <a:custGeom>
            <a:avLst/>
            <a:gdLst/>
            <a:ahLst/>
            <a:cxnLst/>
            <a:rect l="l" t="t" r="r" b="b"/>
            <a:pathLst>
              <a:path w="12588631" h="4387747">
                <a:moveTo>
                  <a:pt x="0" y="0"/>
                </a:moveTo>
                <a:lnTo>
                  <a:pt x="12588632" y="0"/>
                </a:lnTo>
                <a:lnTo>
                  <a:pt x="12588632" y="4387747"/>
                </a:lnTo>
                <a:lnTo>
                  <a:pt x="0" y="4387747"/>
                </a:lnTo>
                <a:lnTo>
                  <a:pt x="0" y="0"/>
                </a:lnTo>
                <a:close/>
              </a:path>
            </a:pathLst>
          </a:custGeom>
          <a:blipFill>
            <a:blip r:embed="rId3"/>
            <a:stretch>
              <a:fillRect t="-72501"/>
            </a:stretch>
          </a:blipFill>
        </p:spPr>
      </p:sp>
      <p:sp>
        <p:nvSpPr>
          <p:cNvPr id="13" name="TextBox 13"/>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sp>
        <p:nvSpPr>
          <p:cNvPr id="14" name="TextBox 14"/>
          <p:cNvSpPr txBox="1"/>
          <p:nvPr/>
        </p:nvSpPr>
        <p:spPr>
          <a:xfrm>
            <a:off x="824577" y="1751963"/>
            <a:ext cx="16434723" cy="1217527"/>
          </a:xfrm>
          <a:prstGeom prst="rect">
            <a:avLst/>
          </a:prstGeom>
        </p:spPr>
        <p:txBody>
          <a:bodyPr lIns="0" tIns="0" rIns="0" bIns="0" rtlCol="0" anchor="t">
            <a:spAutoFit/>
          </a:bodyPr>
          <a:lstStyle/>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Регіональні стратегії розвитку Запорізької області </a:t>
            </a:r>
          </a:p>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та м. Мелітополя</a:t>
            </a:r>
          </a:p>
        </p:txBody>
      </p:sp>
      <p:sp>
        <p:nvSpPr>
          <p:cNvPr id="15" name="TextBox 15"/>
          <p:cNvSpPr txBox="1"/>
          <p:nvPr/>
        </p:nvSpPr>
        <p:spPr>
          <a:xfrm>
            <a:off x="2348336" y="3269570"/>
            <a:ext cx="13591328" cy="1652936"/>
          </a:xfrm>
          <a:prstGeom prst="rect">
            <a:avLst/>
          </a:prstGeom>
        </p:spPr>
        <p:txBody>
          <a:bodyPr lIns="0" tIns="0" rIns="0" bIns="0" rtlCol="0" anchor="t">
            <a:spAutoFit/>
          </a:bodyPr>
          <a:lstStyle/>
          <a:p>
            <a:pPr algn="ctr">
              <a:lnSpc>
                <a:spcPts val="4277"/>
              </a:lnSpc>
            </a:pPr>
            <a:r>
              <a:rPr lang="en-US" sz="3099" b="1" spc="303">
                <a:solidFill>
                  <a:srgbClr val="2E6E64"/>
                </a:solidFill>
                <a:latin typeface="Codec Pro ExtraBold Bold"/>
                <a:ea typeface="Codec Pro ExtraBold Bold"/>
                <a:cs typeface="Codec Pro ExtraBold Bold"/>
                <a:sym typeface="Codec Pro ExtraBold Bold"/>
              </a:rPr>
              <a:t>Орієнтація напрямків наукової діяльності НДІ СЕРР університету на виконання програм розвитку Запорізької області і м. Мелітополя </a:t>
            </a:r>
          </a:p>
        </p:txBody>
      </p:sp>
      <p:sp>
        <p:nvSpPr>
          <p:cNvPr id="16" name="Freeform 16"/>
          <p:cNvSpPr/>
          <p:nvPr/>
        </p:nvSpPr>
        <p:spPr>
          <a:xfrm rot="-10800000">
            <a:off x="16403765" y="8910004"/>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17" name="Freeform 17"/>
          <p:cNvSpPr/>
          <p:nvPr/>
        </p:nvSpPr>
        <p:spPr>
          <a:xfrm rot="-10800000">
            <a:off x="-2324670" y="3093316"/>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7" name="TextBox 7"/>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sp>
        <p:nvSpPr>
          <p:cNvPr id="8" name="TextBox 8"/>
          <p:cNvSpPr txBox="1"/>
          <p:nvPr/>
        </p:nvSpPr>
        <p:spPr>
          <a:xfrm>
            <a:off x="824577" y="1554505"/>
            <a:ext cx="16434723" cy="627052"/>
          </a:xfrm>
          <a:prstGeom prst="rect">
            <a:avLst/>
          </a:prstGeom>
        </p:spPr>
        <p:txBody>
          <a:bodyPr lIns="0" tIns="0" rIns="0" bIns="0" rtlCol="0" anchor="t">
            <a:spAutoFit/>
          </a:bodyPr>
          <a:lstStyle/>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Публікаційна активність НПП ТДАТУ</a:t>
            </a:r>
          </a:p>
        </p:txBody>
      </p:sp>
      <p:grpSp>
        <p:nvGrpSpPr>
          <p:cNvPr id="9" name="Group 9"/>
          <p:cNvGrpSpPr/>
          <p:nvPr/>
        </p:nvGrpSpPr>
        <p:grpSpPr>
          <a:xfrm>
            <a:off x="4220488" y="2362159"/>
            <a:ext cx="9805218" cy="1011952"/>
            <a:chOff x="0" y="0"/>
            <a:chExt cx="2582444" cy="266522"/>
          </a:xfrm>
        </p:grpSpPr>
        <p:sp>
          <p:nvSpPr>
            <p:cNvPr id="10" name="Freeform 10"/>
            <p:cNvSpPr/>
            <p:nvPr/>
          </p:nvSpPr>
          <p:spPr>
            <a:xfrm>
              <a:off x="0" y="0"/>
              <a:ext cx="2582444" cy="266522"/>
            </a:xfrm>
            <a:custGeom>
              <a:avLst/>
              <a:gdLst/>
              <a:ahLst/>
              <a:cxnLst/>
              <a:rect l="l" t="t" r="r" b="b"/>
              <a:pathLst>
                <a:path w="2582444" h="266522">
                  <a:moveTo>
                    <a:pt x="40268" y="0"/>
                  </a:moveTo>
                  <a:lnTo>
                    <a:pt x="2542176" y="0"/>
                  </a:lnTo>
                  <a:cubicBezTo>
                    <a:pt x="2564415" y="0"/>
                    <a:pt x="2582444" y="18029"/>
                    <a:pt x="2582444" y="40268"/>
                  </a:cubicBezTo>
                  <a:lnTo>
                    <a:pt x="2582444" y="226254"/>
                  </a:lnTo>
                  <a:cubicBezTo>
                    <a:pt x="2582444" y="248494"/>
                    <a:pt x="2564415" y="266522"/>
                    <a:pt x="2542176" y="266522"/>
                  </a:cubicBezTo>
                  <a:lnTo>
                    <a:pt x="40268" y="266522"/>
                  </a:lnTo>
                  <a:cubicBezTo>
                    <a:pt x="29588" y="266522"/>
                    <a:pt x="19346" y="262280"/>
                    <a:pt x="11794" y="254728"/>
                  </a:cubicBezTo>
                  <a:cubicBezTo>
                    <a:pt x="4243" y="247176"/>
                    <a:pt x="0" y="236934"/>
                    <a:pt x="0" y="226254"/>
                  </a:cubicBezTo>
                  <a:lnTo>
                    <a:pt x="0" y="40268"/>
                  </a:lnTo>
                  <a:cubicBezTo>
                    <a:pt x="0" y="18029"/>
                    <a:pt x="18029" y="0"/>
                    <a:pt x="40268" y="0"/>
                  </a:cubicBezTo>
                  <a:close/>
                </a:path>
              </a:pathLst>
            </a:custGeom>
            <a:solidFill>
              <a:srgbClr val="FFFFFF"/>
            </a:solidFill>
          </p:spPr>
        </p:sp>
        <p:sp>
          <p:nvSpPr>
            <p:cNvPr id="11" name="TextBox 11"/>
            <p:cNvSpPr txBox="1"/>
            <p:nvPr/>
          </p:nvSpPr>
          <p:spPr>
            <a:xfrm>
              <a:off x="0" y="-66675"/>
              <a:ext cx="2582444" cy="333197"/>
            </a:xfrm>
            <a:prstGeom prst="rect">
              <a:avLst/>
            </a:prstGeom>
          </p:spPr>
          <p:txBody>
            <a:bodyPr lIns="50800" tIns="50800" rIns="50800" bIns="50800" rtlCol="0" anchor="ctr"/>
            <a:lstStyle/>
            <a:p>
              <a:pPr algn="ctr">
                <a:lnSpc>
                  <a:spcPts val="4829"/>
                </a:lnSpc>
              </a:pPr>
              <a:endParaRPr/>
            </a:p>
          </p:txBody>
        </p:sp>
      </p:grpSp>
      <p:sp>
        <p:nvSpPr>
          <p:cNvPr id="12" name="TextBox 12"/>
          <p:cNvSpPr txBox="1"/>
          <p:nvPr/>
        </p:nvSpPr>
        <p:spPr>
          <a:xfrm>
            <a:off x="4638731" y="2446555"/>
            <a:ext cx="9010539" cy="898980"/>
          </a:xfrm>
          <a:prstGeom prst="rect">
            <a:avLst/>
          </a:prstGeom>
        </p:spPr>
        <p:txBody>
          <a:bodyPr lIns="0" tIns="0" rIns="0" bIns="0" rtlCol="0" anchor="t">
            <a:spAutoFit/>
          </a:bodyPr>
          <a:lstStyle/>
          <a:p>
            <a:pPr algn="ctr">
              <a:lnSpc>
                <a:spcPts val="3316"/>
              </a:lnSpc>
            </a:pPr>
            <a:r>
              <a:rPr lang="en-US" sz="3099" b="1" spc="303">
                <a:solidFill>
                  <a:srgbClr val="2E6E64"/>
                </a:solidFill>
                <a:latin typeface="Codec Pro ExtraBold Bold"/>
                <a:ea typeface="Codec Pro ExtraBold Bold"/>
                <a:cs typeface="Codec Pro ExtraBold Bold"/>
                <a:sym typeface="Codec Pro ExtraBold Bold"/>
              </a:rPr>
              <a:t>Публікаційна активність НПП ТДАТУ</a:t>
            </a:r>
          </a:p>
          <a:p>
            <a:pPr algn="ctr">
              <a:lnSpc>
                <a:spcPts val="3316"/>
              </a:lnSpc>
            </a:pPr>
            <a:r>
              <a:rPr lang="en-US" sz="3099" b="1" spc="303">
                <a:solidFill>
                  <a:srgbClr val="2E6E64"/>
                </a:solidFill>
                <a:latin typeface="Codec Pro ExtraBold Bold"/>
                <a:ea typeface="Codec Pro ExtraBold Bold"/>
                <a:cs typeface="Codec Pro ExtraBold Bold"/>
                <a:sym typeface="Codec Pro ExtraBold Bold"/>
              </a:rPr>
              <a:t>в НМБД Scopus та Web of Science</a:t>
            </a:r>
          </a:p>
        </p:txBody>
      </p:sp>
      <p:sp>
        <p:nvSpPr>
          <p:cNvPr id="13" name="Freeform 13"/>
          <p:cNvSpPr/>
          <p:nvPr/>
        </p:nvSpPr>
        <p:spPr>
          <a:xfrm rot="-10800000">
            <a:off x="16384715" y="8903985"/>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4" name="Freeform 14"/>
          <p:cNvSpPr/>
          <p:nvPr/>
        </p:nvSpPr>
        <p:spPr>
          <a:xfrm rot="-10800000">
            <a:off x="-1996654" y="2362159"/>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7" name="TextBox 10">
            <a:extLst>
              <a:ext uri="{FF2B5EF4-FFF2-40B4-BE49-F238E27FC236}">
                <a16:creationId xmlns:a16="http://schemas.microsoft.com/office/drawing/2014/main" id="{FFE9296F-0284-4757-9EF2-35B45301A4E9}"/>
              </a:ext>
            </a:extLst>
          </p:cNvPr>
          <p:cNvSpPr txBox="1"/>
          <p:nvPr/>
        </p:nvSpPr>
        <p:spPr>
          <a:xfrm>
            <a:off x="12954000" y="4238130"/>
            <a:ext cx="529518" cy="630276"/>
          </a:xfrm>
          <a:prstGeom prst="rect">
            <a:avLst/>
          </a:prstGeom>
        </p:spPr>
        <p:txBody>
          <a:bodyPr lIns="50800" tIns="50800" rIns="50800" bIns="50800" rtlCol="0" anchor="ctr"/>
          <a:lstStyle/>
          <a:p>
            <a:pPr algn="ctr">
              <a:lnSpc>
                <a:spcPts val="2934"/>
              </a:lnSpc>
            </a:pPr>
            <a:endParaRPr/>
          </a:p>
        </p:txBody>
      </p:sp>
      <p:graphicFrame>
        <p:nvGraphicFramePr>
          <p:cNvPr id="33" name="Объект 2">
            <a:extLst>
              <a:ext uri="{FF2B5EF4-FFF2-40B4-BE49-F238E27FC236}">
                <a16:creationId xmlns:a16="http://schemas.microsoft.com/office/drawing/2014/main" id="{8E5603C2-0263-4A00-A4DA-6A46B82E9B99}"/>
              </a:ext>
            </a:extLst>
          </p:cNvPr>
          <p:cNvGraphicFramePr>
            <a:graphicFrameLocks/>
          </p:cNvGraphicFramePr>
          <p:nvPr>
            <p:extLst>
              <p:ext uri="{D42A27DB-BD31-4B8C-83A1-F6EECF244321}">
                <p14:modId xmlns:p14="http://schemas.microsoft.com/office/powerpoint/2010/main" val="3440475998"/>
              </p:ext>
            </p:extLst>
          </p:nvPr>
        </p:nvGraphicFramePr>
        <p:xfrm>
          <a:off x="3886200" y="3554713"/>
          <a:ext cx="10650573" cy="6464001"/>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93368"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Freeform 6"/>
          <p:cNvSpPr/>
          <p:nvPr/>
        </p:nvSpPr>
        <p:spPr>
          <a:xfrm>
            <a:off x="2719761" y="3120715"/>
            <a:ext cx="12086477" cy="6889292"/>
          </a:xfrm>
          <a:custGeom>
            <a:avLst/>
            <a:gdLst/>
            <a:ahLst/>
            <a:cxnLst/>
            <a:rect l="l" t="t" r="r" b="b"/>
            <a:pathLst>
              <a:path w="12086477" h="6889292">
                <a:moveTo>
                  <a:pt x="0" y="0"/>
                </a:moveTo>
                <a:lnTo>
                  <a:pt x="12086478" y="0"/>
                </a:lnTo>
                <a:lnTo>
                  <a:pt x="12086478" y="6889292"/>
                </a:lnTo>
                <a:lnTo>
                  <a:pt x="0" y="6889292"/>
                </a:lnTo>
                <a:lnTo>
                  <a:pt x="0" y="0"/>
                </a:lnTo>
                <a:close/>
              </a:path>
            </a:pathLst>
          </a:custGeom>
          <a:blipFill>
            <a:blip r:embed="rId3"/>
            <a:stretch>
              <a:fillRect/>
            </a:stretch>
          </a:blipFill>
        </p:spPr>
      </p:sp>
      <p:sp>
        <p:nvSpPr>
          <p:cNvPr id="7" name="TextBox 7"/>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НАУКОВА РОБОТА</a:t>
            </a:r>
          </a:p>
        </p:txBody>
      </p:sp>
      <p:sp>
        <p:nvSpPr>
          <p:cNvPr id="8" name="TextBox 8"/>
          <p:cNvSpPr txBox="1"/>
          <p:nvPr/>
        </p:nvSpPr>
        <p:spPr>
          <a:xfrm>
            <a:off x="926639" y="1817463"/>
            <a:ext cx="16434723" cy="1217527"/>
          </a:xfrm>
          <a:prstGeom prst="rect">
            <a:avLst/>
          </a:prstGeom>
        </p:spPr>
        <p:txBody>
          <a:bodyPr lIns="0" tIns="0" rIns="0" bIns="0" rtlCol="0" anchor="t">
            <a:spAutoFit/>
          </a:bodyPr>
          <a:lstStyle/>
          <a:p>
            <a:pPr algn="ctr">
              <a:lnSpc>
                <a:spcPts val="4691"/>
              </a:lnSpc>
            </a:pPr>
            <a:r>
              <a:rPr lang="en-US" sz="3399" b="1" spc="333">
                <a:solidFill>
                  <a:srgbClr val="FFFFFF"/>
                </a:solidFill>
                <a:latin typeface="Codec Pro ExtraBold Bold"/>
                <a:ea typeface="Codec Pro ExtraBold Bold"/>
                <a:cs typeface="Codec Pro ExtraBold Bold"/>
                <a:sym typeface="Codec Pro ExtraBold Bold"/>
              </a:rPr>
              <a:t>Динаміка отримання охоронних документів на інтелектуальну власність</a:t>
            </a:r>
          </a:p>
        </p:txBody>
      </p:sp>
      <p:sp>
        <p:nvSpPr>
          <p:cNvPr id="9" name="TextBox 9"/>
          <p:cNvSpPr txBox="1"/>
          <p:nvPr/>
        </p:nvSpPr>
        <p:spPr>
          <a:xfrm>
            <a:off x="14543981" y="4987215"/>
            <a:ext cx="3126078" cy="678179"/>
          </a:xfrm>
          <a:prstGeom prst="rect">
            <a:avLst/>
          </a:prstGeom>
        </p:spPr>
        <p:txBody>
          <a:bodyPr lIns="0" tIns="0" rIns="0" bIns="0" rtlCol="0" anchor="t">
            <a:spAutoFit/>
          </a:bodyPr>
          <a:lstStyle/>
          <a:p>
            <a:pPr algn="r">
              <a:lnSpc>
                <a:spcPts val="2760"/>
              </a:lnSpc>
            </a:pPr>
            <a:r>
              <a:rPr lang="en-US" sz="2000" b="1" spc="196">
                <a:solidFill>
                  <a:srgbClr val="FFFFFF"/>
                </a:solidFill>
                <a:latin typeface="Open Sans Bold"/>
                <a:ea typeface="Open Sans Bold"/>
                <a:cs typeface="Open Sans Bold"/>
                <a:sym typeface="Open Sans Bold"/>
              </a:rPr>
              <a:t>ТДАТУ - 3 місце серед ЗВО України</a:t>
            </a:r>
          </a:p>
        </p:txBody>
      </p:sp>
      <p:sp>
        <p:nvSpPr>
          <p:cNvPr id="10" name="Freeform 10"/>
          <p:cNvSpPr/>
          <p:nvPr/>
        </p:nvSpPr>
        <p:spPr>
          <a:xfrm rot="-10800000">
            <a:off x="16384715" y="8911241"/>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11" name="Freeform 11"/>
          <p:cNvSpPr/>
          <p:nvPr/>
        </p:nvSpPr>
        <p:spPr>
          <a:xfrm rot="-10800000">
            <a:off x="-2281564" y="3309747"/>
            <a:ext cx="3806571" cy="2083232"/>
          </a:xfrm>
          <a:custGeom>
            <a:avLst/>
            <a:gdLst/>
            <a:ahLst/>
            <a:cxnLst/>
            <a:rect l="l" t="t" r="r" b="b"/>
            <a:pathLst>
              <a:path w="3806571" h="2083232">
                <a:moveTo>
                  <a:pt x="0" y="0"/>
                </a:moveTo>
                <a:lnTo>
                  <a:pt x="3806570" y="0"/>
                </a:lnTo>
                <a:lnTo>
                  <a:pt x="3806570" y="2083233"/>
                </a:lnTo>
                <a:lnTo>
                  <a:pt x="0" y="2083233"/>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12" name="AutoShape 12"/>
          <p:cNvSpPr/>
          <p:nvPr/>
        </p:nvSpPr>
        <p:spPr>
          <a:xfrm flipV="1">
            <a:off x="13499269" y="5839080"/>
            <a:ext cx="941815" cy="883138"/>
          </a:xfrm>
          <a:prstGeom prst="line">
            <a:avLst/>
          </a:prstGeom>
          <a:ln w="38100" cap="flat">
            <a:solidFill>
              <a:srgbClr val="FFFFFF"/>
            </a:solidFill>
            <a:prstDash val="solid"/>
            <a:headEnd type="none" w="sm" len="sm"/>
            <a:tailEnd type="none" w="sm" len="sm"/>
          </a:ln>
        </p:spPr>
      </p:sp>
      <p:sp>
        <p:nvSpPr>
          <p:cNvPr id="13" name="AutoShape 13"/>
          <p:cNvSpPr/>
          <p:nvPr/>
        </p:nvSpPr>
        <p:spPr>
          <a:xfrm>
            <a:off x="14423940" y="5839080"/>
            <a:ext cx="3246120" cy="9525"/>
          </a:xfrm>
          <a:prstGeom prst="line">
            <a:avLst/>
          </a:prstGeom>
          <a:ln w="38100" cap="flat">
            <a:solidFill>
              <a:srgbClr val="FFFFFF"/>
            </a:solidFill>
            <a:prstDash val="solid"/>
            <a:headEnd type="none" w="sm" len="sm"/>
            <a:tailEnd type="none" w="sm" len="sm"/>
          </a:ln>
        </p:spPr>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7" name="TextBox 7"/>
          <p:cNvSpPr txBox="1"/>
          <p:nvPr/>
        </p:nvSpPr>
        <p:spPr>
          <a:xfrm>
            <a:off x="926639" y="1899674"/>
            <a:ext cx="16434723" cy="1175194"/>
          </a:xfrm>
          <a:prstGeom prst="rect">
            <a:avLst/>
          </a:prstGeom>
        </p:spPr>
        <p:txBody>
          <a:bodyPr wrap="square" lIns="0" tIns="0" rIns="0" bIns="0" rtlCol="0" anchor="t">
            <a:spAutoFit/>
          </a:bodyPr>
          <a:lstStyle/>
          <a:p>
            <a:pPr algn="ctr">
              <a:lnSpc>
                <a:spcPts val="4691"/>
              </a:lnSpc>
            </a:pPr>
            <a:r>
              <a:rPr lang="en-US" sz="3399" b="1" spc="333" dirty="0">
                <a:solidFill>
                  <a:srgbClr val="FFFFFF"/>
                </a:solidFill>
                <a:latin typeface="Codec Pro ExtraBold Bold"/>
                <a:ea typeface="Codec Pro ExtraBold Bold"/>
                <a:cs typeface="Codec Pro ExtraBold Bold"/>
                <a:sym typeface="Codec Pro ExtraBold Bold"/>
              </a:rPr>
              <a:t>В 2024 </a:t>
            </a:r>
            <a:r>
              <a:rPr lang="uk-UA" sz="3399" b="1" spc="333" dirty="0">
                <a:solidFill>
                  <a:srgbClr val="FFFFFF"/>
                </a:solidFill>
                <a:latin typeface="Codec Pro ExtraBold Bold"/>
                <a:ea typeface="Codec Pro ExtraBold Bold"/>
                <a:cs typeface="Codec Pro ExtraBold Bold"/>
                <a:sym typeface="Codec Pro ExtraBold Bold"/>
              </a:rPr>
              <a:t>році</a:t>
            </a:r>
            <a:r>
              <a:rPr lang="en-US" sz="3399" b="1" spc="333" dirty="0">
                <a:solidFill>
                  <a:srgbClr val="FFFFFF"/>
                </a:solidFill>
                <a:latin typeface="Codec Pro ExtraBold Bold"/>
                <a:ea typeface="Codec Pro ExtraBold Bold"/>
                <a:cs typeface="Codec Pro ExtraBold Bold"/>
                <a:sym typeface="Codec Pro ExtraBold Bold"/>
              </a:rPr>
              <a:t> ТДАТУ </a:t>
            </a:r>
            <a:r>
              <a:rPr lang="uk-UA" sz="3399" b="1" spc="333" dirty="0">
                <a:solidFill>
                  <a:srgbClr val="FFFFFF"/>
                </a:solidFill>
                <a:latin typeface="Codec Pro ExtraBold Bold"/>
                <a:ea typeface="Codec Pro ExtraBold Bold"/>
                <a:cs typeface="Codec Pro ExtraBold Bold"/>
                <a:sym typeface="Codec Pro ExtraBold Bold"/>
              </a:rPr>
              <a:t>вперше взяв участь в міжнародному рейтингу</a:t>
            </a:r>
            <a:r>
              <a:rPr lang="en-US" sz="3399" b="1" spc="333" dirty="0">
                <a:solidFill>
                  <a:srgbClr val="FFFFFF"/>
                </a:solidFill>
                <a:latin typeface="Codec Pro ExtraBold Bold"/>
                <a:ea typeface="Codec Pro ExtraBold Bold"/>
                <a:cs typeface="Codec Pro ExtraBold Bold"/>
                <a:sym typeface="Codec Pro ExtraBold Bold"/>
              </a:rPr>
              <a:t> </a:t>
            </a:r>
            <a:r>
              <a:rPr lang="en-US" sz="3600" b="1" spc="284" dirty="0">
                <a:solidFill>
                  <a:srgbClr val="FFFFFF"/>
                </a:solidFill>
                <a:latin typeface="Codec Pro ExtraBold"/>
                <a:ea typeface="Codec Pro ExtraBold"/>
                <a:cs typeface="Codec Pro ExtraBold"/>
                <a:sym typeface="Codec Pro ExtraBold"/>
              </a:rPr>
              <a:t>TIMES HIGHER EDUCATION IMPACT RANKINGS</a:t>
            </a:r>
            <a:r>
              <a:rPr lang="uk-UA" sz="3600" b="1" spc="284" dirty="0">
                <a:solidFill>
                  <a:srgbClr val="FFFFFF"/>
                </a:solidFill>
                <a:latin typeface="Codec Pro ExtraBold"/>
                <a:ea typeface="Codec Pro ExtraBold"/>
                <a:cs typeface="Codec Pro ExtraBold"/>
                <a:sym typeface="Codec Pro ExtraBold"/>
              </a:rPr>
              <a:t> </a:t>
            </a:r>
            <a:r>
              <a:rPr lang="en-US" sz="3399" b="1" spc="333" dirty="0">
                <a:solidFill>
                  <a:srgbClr val="FFFFFF"/>
                </a:solidFill>
                <a:latin typeface="Codec Pro ExtraBold Bold"/>
                <a:ea typeface="Codec Pro ExtraBold Bold"/>
                <a:cs typeface="Codec Pro ExtraBold Bold"/>
                <a:sym typeface="Codec Pro ExtraBold Bold"/>
              </a:rPr>
              <a:t>2025.</a:t>
            </a:r>
          </a:p>
        </p:txBody>
      </p:sp>
      <p:sp>
        <p:nvSpPr>
          <p:cNvPr id="8" name="TextBox 8"/>
          <p:cNvSpPr txBox="1"/>
          <p:nvPr/>
        </p:nvSpPr>
        <p:spPr>
          <a:xfrm>
            <a:off x="4265205" y="3631551"/>
            <a:ext cx="10031524" cy="5382359"/>
          </a:xfrm>
          <a:prstGeom prst="rect">
            <a:avLst/>
          </a:prstGeom>
        </p:spPr>
        <p:txBody>
          <a:bodyPr lIns="0" tIns="0" rIns="0" bIns="0" rtlCol="0" anchor="t">
            <a:spAutoFit/>
          </a:bodyPr>
          <a:lstStyle/>
          <a:p>
            <a:pPr algn="l">
              <a:lnSpc>
                <a:spcPts val="4181"/>
              </a:lnSpc>
            </a:pPr>
            <a:endParaRPr/>
          </a:p>
          <a:p>
            <a:pPr algn="l">
              <a:lnSpc>
                <a:spcPts val="3484"/>
              </a:lnSpc>
            </a:pPr>
            <a:endParaRP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4 Якісна освіта</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5 Гендерна рівність</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8 Гідна праця та економічне зростання</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9 Iнновації та інфраструктура</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15 Збереження екосистем суші</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16 Мир та справедливість</a:t>
            </a:r>
          </a:p>
          <a:p>
            <a:pPr marL="545114" lvl="1" indent="-272557" algn="l">
              <a:lnSpc>
                <a:spcPts val="5201"/>
              </a:lnSpc>
              <a:buFont typeface="Arial"/>
              <a:buChar char="•"/>
            </a:pPr>
            <a:r>
              <a:rPr lang="en-US" sz="2524" spc="247">
                <a:solidFill>
                  <a:srgbClr val="FFFFFF"/>
                </a:solidFill>
                <a:latin typeface="Open Sauce"/>
                <a:ea typeface="Open Sauce"/>
                <a:cs typeface="Open Sauce"/>
                <a:sym typeface="Open Sauce"/>
              </a:rPr>
              <a:t> SDG 17 Партнерство заради сталого розвитку.</a:t>
            </a:r>
          </a:p>
        </p:txBody>
      </p:sp>
      <p:sp>
        <p:nvSpPr>
          <p:cNvPr id="9" name="TextBox 9"/>
          <p:cNvSpPr txBox="1"/>
          <p:nvPr/>
        </p:nvSpPr>
        <p:spPr>
          <a:xfrm>
            <a:off x="4201074" y="3631551"/>
            <a:ext cx="10031524" cy="507491"/>
          </a:xfrm>
          <a:prstGeom prst="rect">
            <a:avLst/>
          </a:prstGeom>
        </p:spPr>
        <p:txBody>
          <a:bodyPr lIns="0" tIns="0" rIns="0" bIns="0" rtlCol="0" anchor="t">
            <a:spAutoFit/>
          </a:bodyPr>
          <a:lstStyle/>
          <a:p>
            <a:pPr algn="l">
              <a:lnSpc>
                <a:spcPts val="4181"/>
              </a:lnSpc>
            </a:pPr>
            <a:r>
              <a:rPr lang="en-US" sz="3029" b="1" spc="296">
                <a:solidFill>
                  <a:srgbClr val="FFFFFF"/>
                </a:solidFill>
                <a:latin typeface="Open Sauce Bold"/>
                <a:ea typeface="Open Sauce Bold"/>
                <a:cs typeface="Open Sauce Bold"/>
                <a:sym typeface="Open Sauce Bold"/>
              </a:rPr>
              <a:t>ТДАТУ звітувався за наступними цілями:</a:t>
            </a:r>
          </a:p>
        </p:txBody>
      </p:sp>
      <p:grpSp>
        <p:nvGrpSpPr>
          <p:cNvPr id="10" name="Group 10"/>
          <p:cNvGrpSpPr/>
          <p:nvPr/>
        </p:nvGrpSpPr>
        <p:grpSpPr>
          <a:xfrm>
            <a:off x="4201074" y="4764067"/>
            <a:ext cx="59276" cy="4250171"/>
            <a:chOff x="0" y="0"/>
            <a:chExt cx="14148" cy="1014456"/>
          </a:xfrm>
        </p:grpSpPr>
        <p:sp>
          <p:nvSpPr>
            <p:cNvPr id="11" name="Freeform 11"/>
            <p:cNvSpPr/>
            <p:nvPr/>
          </p:nvSpPr>
          <p:spPr>
            <a:xfrm>
              <a:off x="0" y="0"/>
              <a:ext cx="14148" cy="1014456"/>
            </a:xfrm>
            <a:custGeom>
              <a:avLst/>
              <a:gdLst/>
              <a:ahLst/>
              <a:cxnLst/>
              <a:rect l="l" t="t" r="r" b="b"/>
              <a:pathLst>
                <a:path w="14148" h="1014456">
                  <a:moveTo>
                    <a:pt x="0" y="0"/>
                  </a:moveTo>
                  <a:lnTo>
                    <a:pt x="14148" y="0"/>
                  </a:lnTo>
                  <a:lnTo>
                    <a:pt x="14148" y="1014456"/>
                  </a:lnTo>
                  <a:lnTo>
                    <a:pt x="0" y="1014456"/>
                  </a:lnTo>
                  <a:close/>
                </a:path>
              </a:pathLst>
            </a:custGeom>
            <a:solidFill>
              <a:srgbClr val="FFFFFF"/>
            </a:solidFill>
          </p:spPr>
        </p:sp>
        <p:sp>
          <p:nvSpPr>
            <p:cNvPr id="12" name="TextBox 12"/>
            <p:cNvSpPr txBox="1"/>
            <p:nvPr/>
          </p:nvSpPr>
          <p:spPr>
            <a:xfrm>
              <a:off x="0" y="-19050"/>
              <a:ext cx="14148" cy="1033506"/>
            </a:xfrm>
            <a:prstGeom prst="rect">
              <a:avLst/>
            </a:prstGeom>
          </p:spPr>
          <p:txBody>
            <a:bodyPr lIns="50800" tIns="50800" rIns="50800" bIns="50800" rtlCol="0" anchor="ctr"/>
            <a:lstStyle/>
            <a:p>
              <a:pPr algn="ctr">
                <a:lnSpc>
                  <a:spcPts val="2859"/>
                </a:lnSpc>
              </a:pPr>
              <a:endParaRPr/>
            </a:p>
          </p:txBody>
        </p:sp>
      </p:grpSp>
      <p:sp>
        <p:nvSpPr>
          <p:cNvPr id="13" name="Freeform 13"/>
          <p:cNvSpPr/>
          <p:nvPr/>
        </p:nvSpPr>
        <p:spPr>
          <a:xfrm rot="-10800000">
            <a:off x="15176311" y="8870404"/>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14" name="Freeform 14"/>
          <p:cNvSpPr/>
          <p:nvPr/>
        </p:nvSpPr>
        <p:spPr>
          <a:xfrm rot="-10800000">
            <a:off x="-1903285" y="3679176"/>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7" name="TextBox 7"/>
          <p:cNvSpPr txBox="1"/>
          <p:nvPr/>
        </p:nvSpPr>
        <p:spPr>
          <a:xfrm>
            <a:off x="926639" y="1802407"/>
            <a:ext cx="16434723" cy="1181862"/>
          </a:xfrm>
          <a:prstGeom prst="rect">
            <a:avLst/>
          </a:prstGeom>
        </p:spPr>
        <p:txBody>
          <a:bodyPr lIns="0" tIns="0" rIns="0" bIns="0" rtlCol="0" anchor="t">
            <a:spAutoFit/>
          </a:bodyPr>
          <a:lstStyle/>
          <a:p>
            <a:pPr algn="ctr">
              <a:lnSpc>
                <a:spcPts val="4553"/>
              </a:lnSpc>
            </a:pPr>
            <a:r>
              <a:rPr lang="en-US" sz="3299" b="1" spc="323">
                <a:solidFill>
                  <a:srgbClr val="FFFFFF"/>
                </a:solidFill>
                <a:latin typeface="Codec Pro ExtraBold Bold"/>
                <a:ea typeface="Codec Pro ExtraBold Bold"/>
                <a:cs typeface="Codec Pro ExtraBold Bold"/>
                <a:sym typeface="Codec Pro ExtraBold Bold"/>
              </a:rPr>
              <a:t>Укладання договорів та меморандумів з міжнародними партнерами</a:t>
            </a:r>
          </a:p>
        </p:txBody>
      </p:sp>
      <p:sp>
        <p:nvSpPr>
          <p:cNvPr id="8" name="TextBox 8"/>
          <p:cNvSpPr txBox="1"/>
          <p:nvPr/>
        </p:nvSpPr>
        <p:spPr>
          <a:xfrm>
            <a:off x="3305291" y="3150259"/>
            <a:ext cx="11727984" cy="6577638"/>
          </a:xfrm>
          <a:prstGeom prst="rect">
            <a:avLst/>
          </a:prstGeom>
        </p:spPr>
        <p:txBody>
          <a:bodyPr lIns="0" tIns="0" rIns="0" bIns="0" rtlCol="0" anchor="t">
            <a:spAutoFit/>
          </a:bodyPr>
          <a:lstStyle/>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Платформа Grammarly</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Освітня платформа Univera</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Проєкт VeHUB4YOU</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Проєкт English4Ukraine</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Університет Тушія</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Університет прикладних наук Сейняйокі </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Чеський університет природничих наук в Празі</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Варшавський університет природничих наук</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Технічний університет Молдавії</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Університет Атирау</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Казахський національний аграрний дослідний університет</a:t>
            </a:r>
          </a:p>
          <a:p>
            <a:pPr marL="503007" lvl="1" indent="-251504" algn="just">
              <a:lnSpc>
                <a:spcPts val="4403"/>
              </a:lnSpc>
              <a:buFont typeface="Arial"/>
              <a:buChar char="•"/>
            </a:pPr>
            <a:r>
              <a:rPr lang="en-US" sz="2329" b="1" spc="228">
                <a:solidFill>
                  <a:srgbClr val="FFFFFF"/>
                </a:solidFill>
                <a:latin typeface="Open Sauce Bold"/>
                <a:ea typeface="Open Sauce Bold"/>
                <a:cs typeface="Open Sauce Bold"/>
                <a:sym typeface="Open Sauce Bold"/>
              </a:rPr>
              <a:t>Вища школа менеджменту та охорони праці в Катовіцах</a:t>
            </a:r>
          </a:p>
        </p:txBody>
      </p:sp>
      <p:grpSp>
        <p:nvGrpSpPr>
          <p:cNvPr id="9" name="Group 9"/>
          <p:cNvGrpSpPr/>
          <p:nvPr/>
        </p:nvGrpSpPr>
        <p:grpSpPr>
          <a:xfrm>
            <a:off x="3254725" y="3196147"/>
            <a:ext cx="50567" cy="6741037"/>
            <a:chOff x="0" y="0"/>
            <a:chExt cx="12070" cy="1608991"/>
          </a:xfrm>
        </p:grpSpPr>
        <p:sp>
          <p:nvSpPr>
            <p:cNvPr id="10" name="Freeform 10"/>
            <p:cNvSpPr/>
            <p:nvPr/>
          </p:nvSpPr>
          <p:spPr>
            <a:xfrm>
              <a:off x="0" y="0"/>
              <a:ext cx="12070" cy="1608991"/>
            </a:xfrm>
            <a:custGeom>
              <a:avLst/>
              <a:gdLst/>
              <a:ahLst/>
              <a:cxnLst/>
              <a:rect l="l" t="t" r="r" b="b"/>
              <a:pathLst>
                <a:path w="12070" h="1608991">
                  <a:moveTo>
                    <a:pt x="0" y="0"/>
                  </a:moveTo>
                  <a:lnTo>
                    <a:pt x="12070" y="0"/>
                  </a:lnTo>
                  <a:lnTo>
                    <a:pt x="12070" y="1608991"/>
                  </a:lnTo>
                  <a:lnTo>
                    <a:pt x="0" y="1608991"/>
                  </a:lnTo>
                  <a:close/>
                </a:path>
              </a:pathLst>
            </a:custGeom>
            <a:solidFill>
              <a:srgbClr val="FFFFFF"/>
            </a:solidFill>
          </p:spPr>
        </p:sp>
        <p:sp>
          <p:nvSpPr>
            <p:cNvPr id="11" name="TextBox 11"/>
            <p:cNvSpPr txBox="1"/>
            <p:nvPr/>
          </p:nvSpPr>
          <p:spPr>
            <a:xfrm>
              <a:off x="0" y="-19050"/>
              <a:ext cx="12070" cy="1628041"/>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14982709" y="3172335"/>
            <a:ext cx="50567" cy="6764849"/>
            <a:chOff x="0" y="0"/>
            <a:chExt cx="12070" cy="1614675"/>
          </a:xfrm>
        </p:grpSpPr>
        <p:sp>
          <p:nvSpPr>
            <p:cNvPr id="13" name="Freeform 13"/>
            <p:cNvSpPr/>
            <p:nvPr/>
          </p:nvSpPr>
          <p:spPr>
            <a:xfrm>
              <a:off x="0" y="0"/>
              <a:ext cx="12070" cy="1614675"/>
            </a:xfrm>
            <a:custGeom>
              <a:avLst/>
              <a:gdLst/>
              <a:ahLst/>
              <a:cxnLst/>
              <a:rect l="l" t="t" r="r" b="b"/>
              <a:pathLst>
                <a:path w="12070" h="1614675">
                  <a:moveTo>
                    <a:pt x="0" y="0"/>
                  </a:moveTo>
                  <a:lnTo>
                    <a:pt x="12070" y="0"/>
                  </a:lnTo>
                  <a:lnTo>
                    <a:pt x="12070" y="1614675"/>
                  </a:lnTo>
                  <a:lnTo>
                    <a:pt x="0" y="1614675"/>
                  </a:lnTo>
                  <a:close/>
                </a:path>
              </a:pathLst>
            </a:custGeom>
            <a:solidFill>
              <a:srgbClr val="FFFFFF"/>
            </a:solidFill>
          </p:spPr>
        </p:sp>
        <p:sp>
          <p:nvSpPr>
            <p:cNvPr id="14" name="TextBox 14"/>
            <p:cNvSpPr txBox="1"/>
            <p:nvPr/>
          </p:nvSpPr>
          <p:spPr>
            <a:xfrm>
              <a:off x="0" y="-19050"/>
              <a:ext cx="12070" cy="1633725"/>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rot="-5400000">
            <a:off x="9120185" y="-2693125"/>
            <a:ext cx="47631" cy="11778550"/>
            <a:chOff x="0" y="0"/>
            <a:chExt cx="11369" cy="2811375"/>
          </a:xfrm>
        </p:grpSpPr>
        <p:sp>
          <p:nvSpPr>
            <p:cNvPr id="16" name="Freeform 16"/>
            <p:cNvSpPr/>
            <p:nvPr/>
          </p:nvSpPr>
          <p:spPr>
            <a:xfrm>
              <a:off x="0" y="0"/>
              <a:ext cx="11369" cy="2811375"/>
            </a:xfrm>
            <a:custGeom>
              <a:avLst/>
              <a:gdLst/>
              <a:ahLst/>
              <a:cxnLst/>
              <a:rect l="l" t="t" r="r" b="b"/>
              <a:pathLst>
                <a:path w="11369" h="2811375">
                  <a:moveTo>
                    <a:pt x="0" y="0"/>
                  </a:moveTo>
                  <a:lnTo>
                    <a:pt x="11369" y="0"/>
                  </a:lnTo>
                  <a:lnTo>
                    <a:pt x="11369" y="2811375"/>
                  </a:lnTo>
                  <a:lnTo>
                    <a:pt x="0" y="2811375"/>
                  </a:lnTo>
                  <a:close/>
                </a:path>
              </a:pathLst>
            </a:custGeom>
            <a:solidFill>
              <a:srgbClr val="FFFFFF"/>
            </a:solidFill>
          </p:spPr>
        </p:sp>
        <p:sp>
          <p:nvSpPr>
            <p:cNvPr id="17" name="TextBox 17"/>
            <p:cNvSpPr txBox="1"/>
            <p:nvPr/>
          </p:nvSpPr>
          <p:spPr>
            <a:xfrm>
              <a:off x="0" y="-19050"/>
              <a:ext cx="11369" cy="2830425"/>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rot="-5400000">
            <a:off x="9107546" y="-2032956"/>
            <a:ext cx="47625" cy="11677417"/>
            <a:chOff x="0" y="0"/>
            <a:chExt cx="11367" cy="2787236"/>
          </a:xfrm>
        </p:grpSpPr>
        <p:sp>
          <p:nvSpPr>
            <p:cNvPr id="19" name="Freeform 19"/>
            <p:cNvSpPr/>
            <p:nvPr/>
          </p:nvSpPr>
          <p:spPr>
            <a:xfrm>
              <a:off x="0" y="0"/>
              <a:ext cx="11367" cy="2787236"/>
            </a:xfrm>
            <a:custGeom>
              <a:avLst/>
              <a:gdLst/>
              <a:ahLst/>
              <a:cxnLst/>
              <a:rect l="l" t="t" r="r" b="b"/>
              <a:pathLst>
                <a:path w="11367" h="2787236">
                  <a:moveTo>
                    <a:pt x="0" y="0"/>
                  </a:moveTo>
                  <a:lnTo>
                    <a:pt x="11367" y="0"/>
                  </a:lnTo>
                  <a:lnTo>
                    <a:pt x="11367" y="2787236"/>
                  </a:lnTo>
                  <a:lnTo>
                    <a:pt x="0" y="2787236"/>
                  </a:lnTo>
                  <a:close/>
                </a:path>
              </a:pathLst>
            </a:custGeom>
            <a:solidFill>
              <a:srgbClr val="FFFFFF"/>
            </a:solidFill>
          </p:spPr>
        </p:sp>
        <p:sp>
          <p:nvSpPr>
            <p:cNvPr id="20" name="TextBox 20"/>
            <p:cNvSpPr txBox="1"/>
            <p:nvPr/>
          </p:nvSpPr>
          <p:spPr>
            <a:xfrm>
              <a:off x="0" y="-19050"/>
              <a:ext cx="11367" cy="2806286"/>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rot="-5400000">
            <a:off x="9107546" y="-1510585"/>
            <a:ext cx="47625" cy="11727984"/>
            <a:chOff x="0" y="0"/>
            <a:chExt cx="11367" cy="2799305"/>
          </a:xfrm>
        </p:grpSpPr>
        <p:sp>
          <p:nvSpPr>
            <p:cNvPr id="22" name="Freeform 22"/>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23" name="TextBox 23"/>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rot="-5400000">
            <a:off x="9107546" y="-962931"/>
            <a:ext cx="47625" cy="11727984"/>
            <a:chOff x="0" y="0"/>
            <a:chExt cx="11367" cy="2799305"/>
          </a:xfrm>
        </p:grpSpPr>
        <p:sp>
          <p:nvSpPr>
            <p:cNvPr id="25" name="Freeform 25"/>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26" name="TextBox 26"/>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27" name="Group 27"/>
          <p:cNvGrpSpPr/>
          <p:nvPr/>
        </p:nvGrpSpPr>
        <p:grpSpPr>
          <a:xfrm rot="-5400000">
            <a:off x="9107546" y="-415278"/>
            <a:ext cx="47625" cy="11727984"/>
            <a:chOff x="0" y="0"/>
            <a:chExt cx="11367" cy="2799305"/>
          </a:xfrm>
        </p:grpSpPr>
        <p:sp>
          <p:nvSpPr>
            <p:cNvPr id="28" name="Freeform 28"/>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29" name="TextBox 29"/>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rot="-5400000">
            <a:off x="9107546" y="132376"/>
            <a:ext cx="47625" cy="11727984"/>
            <a:chOff x="0" y="0"/>
            <a:chExt cx="11367" cy="2799305"/>
          </a:xfrm>
        </p:grpSpPr>
        <p:sp>
          <p:nvSpPr>
            <p:cNvPr id="31" name="Freeform 31"/>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32" name="TextBox 32"/>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33" name="Group 33"/>
          <p:cNvGrpSpPr/>
          <p:nvPr/>
        </p:nvGrpSpPr>
        <p:grpSpPr>
          <a:xfrm rot="-5400000">
            <a:off x="9107546" y="680030"/>
            <a:ext cx="47625" cy="11727984"/>
            <a:chOff x="0" y="0"/>
            <a:chExt cx="11367" cy="2799305"/>
          </a:xfrm>
        </p:grpSpPr>
        <p:sp>
          <p:nvSpPr>
            <p:cNvPr id="34" name="Freeform 34"/>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35" name="TextBox 35"/>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36" name="Group 36"/>
          <p:cNvGrpSpPr/>
          <p:nvPr/>
        </p:nvGrpSpPr>
        <p:grpSpPr>
          <a:xfrm rot="-5400000">
            <a:off x="9107546" y="1227684"/>
            <a:ext cx="47625" cy="11727984"/>
            <a:chOff x="0" y="0"/>
            <a:chExt cx="11367" cy="2799305"/>
          </a:xfrm>
        </p:grpSpPr>
        <p:sp>
          <p:nvSpPr>
            <p:cNvPr id="37" name="Freeform 37"/>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38" name="TextBox 38"/>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39" name="Group 39"/>
          <p:cNvGrpSpPr/>
          <p:nvPr/>
        </p:nvGrpSpPr>
        <p:grpSpPr>
          <a:xfrm rot="-5400000">
            <a:off x="9107546" y="1775338"/>
            <a:ext cx="47625" cy="11727984"/>
            <a:chOff x="0" y="0"/>
            <a:chExt cx="11367" cy="2799305"/>
          </a:xfrm>
        </p:grpSpPr>
        <p:sp>
          <p:nvSpPr>
            <p:cNvPr id="40" name="Freeform 40"/>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41" name="TextBox 41"/>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42" name="Group 42"/>
          <p:cNvGrpSpPr/>
          <p:nvPr/>
        </p:nvGrpSpPr>
        <p:grpSpPr>
          <a:xfrm rot="-5400000">
            <a:off x="9107546" y="2322991"/>
            <a:ext cx="47625" cy="11727984"/>
            <a:chOff x="0" y="0"/>
            <a:chExt cx="11367" cy="2799305"/>
          </a:xfrm>
        </p:grpSpPr>
        <p:sp>
          <p:nvSpPr>
            <p:cNvPr id="43" name="Freeform 43"/>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44" name="TextBox 44"/>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45" name="Group 45"/>
          <p:cNvGrpSpPr/>
          <p:nvPr/>
        </p:nvGrpSpPr>
        <p:grpSpPr>
          <a:xfrm rot="-5400000">
            <a:off x="9107546" y="2870645"/>
            <a:ext cx="47625" cy="11727984"/>
            <a:chOff x="0" y="0"/>
            <a:chExt cx="11367" cy="2799305"/>
          </a:xfrm>
        </p:grpSpPr>
        <p:sp>
          <p:nvSpPr>
            <p:cNvPr id="46" name="Freeform 46"/>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47" name="TextBox 47"/>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48" name="Group 48"/>
          <p:cNvGrpSpPr/>
          <p:nvPr/>
        </p:nvGrpSpPr>
        <p:grpSpPr>
          <a:xfrm rot="-5400000">
            <a:off x="9107546" y="3418299"/>
            <a:ext cx="47625" cy="11727984"/>
            <a:chOff x="0" y="0"/>
            <a:chExt cx="11367" cy="2799305"/>
          </a:xfrm>
        </p:grpSpPr>
        <p:sp>
          <p:nvSpPr>
            <p:cNvPr id="49" name="Freeform 49"/>
            <p:cNvSpPr/>
            <p:nvPr/>
          </p:nvSpPr>
          <p:spPr>
            <a:xfrm>
              <a:off x="0" y="0"/>
              <a:ext cx="11367" cy="2799305"/>
            </a:xfrm>
            <a:custGeom>
              <a:avLst/>
              <a:gdLst/>
              <a:ahLst/>
              <a:cxnLst/>
              <a:rect l="l" t="t" r="r" b="b"/>
              <a:pathLst>
                <a:path w="11367" h="2799305">
                  <a:moveTo>
                    <a:pt x="0" y="0"/>
                  </a:moveTo>
                  <a:lnTo>
                    <a:pt x="11367" y="0"/>
                  </a:lnTo>
                  <a:lnTo>
                    <a:pt x="11367" y="2799305"/>
                  </a:lnTo>
                  <a:lnTo>
                    <a:pt x="0" y="2799305"/>
                  </a:lnTo>
                  <a:close/>
                </a:path>
              </a:pathLst>
            </a:custGeom>
            <a:solidFill>
              <a:srgbClr val="FFFFFF"/>
            </a:solidFill>
          </p:spPr>
        </p:sp>
        <p:sp>
          <p:nvSpPr>
            <p:cNvPr id="50" name="TextBox 50"/>
            <p:cNvSpPr txBox="1"/>
            <p:nvPr/>
          </p:nvSpPr>
          <p:spPr>
            <a:xfrm>
              <a:off x="0" y="-19050"/>
              <a:ext cx="11367" cy="2818355"/>
            </a:xfrm>
            <a:prstGeom prst="rect">
              <a:avLst/>
            </a:prstGeom>
          </p:spPr>
          <p:txBody>
            <a:bodyPr lIns="50800" tIns="50800" rIns="50800" bIns="50800" rtlCol="0" anchor="ctr"/>
            <a:lstStyle/>
            <a:p>
              <a:pPr algn="ctr">
                <a:lnSpc>
                  <a:spcPts val="2859"/>
                </a:lnSpc>
              </a:pPr>
              <a:endParaRPr/>
            </a:p>
          </p:txBody>
        </p:sp>
      </p:grpSp>
      <p:grpSp>
        <p:nvGrpSpPr>
          <p:cNvPr id="51" name="Group 51"/>
          <p:cNvGrpSpPr/>
          <p:nvPr/>
        </p:nvGrpSpPr>
        <p:grpSpPr>
          <a:xfrm rot="-5400000">
            <a:off x="9132826" y="4036735"/>
            <a:ext cx="47631" cy="11753267"/>
            <a:chOff x="0" y="0"/>
            <a:chExt cx="11369" cy="2805340"/>
          </a:xfrm>
        </p:grpSpPr>
        <p:sp>
          <p:nvSpPr>
            <p:cNvPr id="52" name="Freeform 52"/>
            <p:cNvSpPr/>
            <p:nvPr/>
          </p:nvSpPr>
          <p:spPr>
            <a:xfrm>
              <a:off x="0" y="0"/>
              <a:ext cx="11369" cy="2805340"/>
            </a:xfrm>
            <a:custGeom>
              <a:avLst/>
              <a:gdLst/>
              <a:ahLst/>
              <a:cxnLst/>
              <a:rect l="l" t="t" r="r" b="b"/>
              <a:pathLst>
                <a:path w="11369" h="2805340">
                  <a:moveTo>
                    <a:pt x="0" y="0"/>
                  </a:moveTo>
                  <a:lnTo>
                    <a:pt x="11369" y="0"/>
                  </a:lnTo>
                  <a:lnTo>
                    <a:pt x="11369" y="2805340"/>
                  </a:lnTo>
                  <a:lnTo>
                    <a:pt x="0" y="2805340"/>
                  </a:lnTo>
                  <a:close/>
                </a:path>
              </a:pathLst>
            </a:custGeom>
            <a:solidFill>
              <a:srgbClr val="FFFFFF"/>
            </a:solidFill>
          </p:spPr>
        </p:sp>
        <p:sp>
          <p:nvSpPr>
            <p:cNvPr id="53" name="TextBox 53"/>
            <p:cNvSpPr txBox="1"/>
            <p:nvPr/>
          </p:nvSpPr>
          <p:spPr>
            <a:xfrm>
              <a:off x="0" y="-19050"/>
              <a:ext cx="11369" cy="2824390"/>
            </a:xfrm>
            <a:prstGeom prst="rect">
              <a:avLst/>
            </a:prstGeom>
          </p:spPr>
          <p:txBody>
            <a:bodyPr lIns="50800" tIns="50800" rIns="50800" bIns="50800" rtlCol="0" anchor="ctr"/>
            <a:lstStyle/>
            <a:p>
              <a:pPr algn="ctr">
                <a:lnSpc>
                  <a:spcPts val="2859"/>
                </a:lnSpc>
              </a:pPr>
              <a:endParaRPr/>
            </a:p>
          </p:txBody>
        </p:sp>
      </p:grpSp>
      <p:sp>
        <p:nvSpPr>
          <p:cNvPr id="54" name="Freeform 54"/>
          <p:cNvSpPr/>
          <p:nvPr/>
        </p:nvSpPr>
        <p:spPr>
          <a:xfrm rot="-10800000">
            <a:off x="16384715" y="8871752"/>
            <a:ext cx="3806571" cy="2083232"/>
          </a:xfrm>
          <a:custGeom>
            <a:avLst/>
            <a:gdLst/>
            <a:ahLst/>
            <a:cxnLst/>
            <a:rect l="l" t="t" r="r" b="b"/>
            <a:pathLst>
              <a:path w="3806571" h="2083232">
                <a:moveTo>
                  <a:pt x="0" y="0"/>
                </a:moveTo>
                <a:lnTo>
                  <a:pt x="3806570" y="0"/>
                </a:lnTo>
                <a:lnTo>
                  <a:pt x="3806570"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55" name="Freeform 55"/>
          <p:cNvSpPr/>
          <p:nvPr/>
        </p:nvSpPr>
        <p:spPr>
          <a:xfrm rot="-10800000">
            <a:off x="-2777871" y="3172335"/>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1733509" y="2805074"/>
            <a:ext cx="15525791" cy="6834226"/>
          </a:xfrm>
          <a:prstGeom prst="rect">
            <a:avLst/>
          </a:prstGeom>
        </p:spPr>
        <p:txBody>
          <a:bodyPr lIns="0" tIns="0" rIns="0" bIns="0" rtlCol="0" anchor="t">
            <a:spAutoFit/>
          </a:bodyPr>
          <a:lstStyle/>
          <a:p>
            <a:pPr algn="l">
              <a:lnSpc>
                <a:spcPts val="3022"/>
              </a:lnSpc>
            </a:pPr>
            <a:r>
              <a:rPr lang="en-US" sz="1924" b="1" spc="188">
                <a:solidFill>
                  <a:srgbClr val="FFFFFF"/>
                </a:solidFill>
                <a:latin typeface="Open Sauce Bold"/>
                <a:ea typeface="Open Sauce Bold"/>
                <a:cs typeface="Open Sauce Bold"/>
                <a:sym typeface="Open Sauce Bold"/>
              </a:rPr>
              <a:t>HORIZON-MSCA-SE-2022</a:t>
            </a:r>
            <a:r>
              <a:rPr lang="en-US" sz="1924" spc="188">
                <a:solidFill>
                  <a:srgbClr val="FFFFFF"/>
                </a:solidFill>
                <a:latin typeface="Open Sauce"/>
                <a:ea typeface="Open Sauce"/>
                <a:cs typeface="Open Sauce"/>
                <a:sym typeface="Open Sauce"/>
              </a:rPr>
              <a:t> – Нова концепція детектора для медичного гамма-зонда (Novel detector concept for medical gamma probe), який здійснюється на заклик «Дії Марії Склодовської-Кюрі». </a:t>
            </a:r>
          </a:p>
          <a:p>
            <a:pPr algn="l">
              <a:lnSpc>
                <a:spcPts val="3022"/>
              </a:lnSpc>
            </a:pPr>
            <a:r>
              <a:rPr lang="en-US" sz="1924" b="1" spc="188">
                <a:solidFill>
                  <a:srgbClr val="FFFFFF"/>
                </a:solidFill>
                <a:latin typeface="Open Sauce Bold"/>
                <a:ea typeface="Open Sauce Bold"/>
                <a:cs typeface="Open Sauce Bold"/>
                <a:sym typeface="Open Sauce Bold"/>
              </a:rPr>
              <a:t>ERASMUS KA171 – HED (University ofCartagena)</a:t>
            </a:r>
            <a:r>
              <a:rPr lang="en-US" sz="1924" spc="188">
                <a:solidFill>
                  <a:srgbClr val="FFFFFF"/>
                </a:solidFill>
                <a:latin typeface="Open Sauce"/>
                <a:ea typeface="Open Sauce"/>
                <a:cs typeface="Open Sauce"/>
                <a:sym typeface="Open Sauce"/>
              </a:rPr>
              <a:t> – Мобільність студентів та персоналу вищих навчальних закладів за рахунок коштів зовнішньої політики (Mobility of higher education students and staff supported by external policy funds). </a:t>
            </a:r>
          </a:p>
          <a:p>
            <a:pPr algn="l">
              <a:lnSpc>
                <a:spcPts val="3022"/>
              </a:lnSpc>
            </a:pPr>
            <a:r>
              <a:rPr lang="en-US" sz="1924" b="1" spc="188">
                <a:solidFill>
                  <a:srgbClr val="FFFFFF"/>
                </a:solidFill>
                <a:latin typeface="Open Sauce Bold"/>
                <a:ea typeface="Open Sauce Bold"/>
                <a:cs typeface="Open Sauce Bold"/>
                <a:sym typeface="Open Sauce Bold"/>
              </a:rPr>
              <a:t>ERASMUS KA171 – HED (University ofTuscia)</a:t>
            </a:r>
            <a:r>
              <a:rPr lang="en-US" sz="1924" spc="188">
                <a:solidFill>
                  <a:srgbClr val="FFFFFF"/>
                </a:solidFill>
                <a:latin typeface="Open Sauce"/>
                <a:ea typeface="Open Sauce"/>
                <a:cs typeface="Open Sauce"/>
                <a:sym typeface="Open Sauce"/>
              </a:rPr>
              <a:t> – Мобільність студентів та персоналу вищих навчальних закладів за рахунок коштів зовнішньої політики (Mobility of higher education students and staff supported by external policy funds). </a:t>
            </a:r>
          </a:p>
          <a:p>
            <a:pPr algn="l">
              <a:lnSpc>
                <a:spcPts val="3022"/>
              </a:lnSpc>
            </a:pPr>
            <a:r>
              <a:rPr lang="en-US" sz="1924" b="1" spc="188">
                <a:solidFill>
                  <a:srgbClr val="FFFFFF"/>
                </a:solidFill>
                <a:latin typeface="Open Sauce Bold"/>
                <a:ea typeface="Open Sauce Bold"/>
                <a:cs typeface="Open Sauce Bold"/>
                <a:sym typeface="Open Sauce Bold"/>
              </a:rPr>
              <a:t>Проєкт EU4Recovery</a:t>
            </a:r>
            <a:r>
              <a:rPr lang="en-US" sz="1924" spc="188">
                <a:solidFill>
                  <a:srgbClr val="FFFFFF"/>
                </a:solidFill>
                <a:latin typeface="Open Sauce"/>
                <a:ea typeface="Open Sauce"/>
                <a:cs typeface="Open Sauce"/>
                <a:sym typeface="Open Sauce"/>
              </a:rPr>
              <a:t> — Розширення можливостей громад в Україні, програма Майстерня розвитку органів студентського самоврядування “aGAIN”. Фінансовий грант, який був наданий студентському самоврядуванню, становив 20 тис грн. </a:t>
            </a:r>
          </a:p>
          <a:p>
            <a:pPr algn="l">
              <a:lnSpc>
                <a:spcPts val="3022"/>
              </a:lnSpc>
            </a:pPr>
            <a:r>
              <a:rPr lang="en-US" sz="1924" b="1" spc="188">
                <a:solidFill>
                  <a:srgbClr val="FFFFFF"/>
                </a:solidFill>
                <a:latin typeface="Open Sauce Bold"/>
                <a:ea typeface="Open Sauce Bold"/>
                <a:cs typeface="Open Sauce Bold"/>
                <a:sym typeface="Open Sauce Bold"/>
              </a:rPr>
              <a:t>Проєкт LearnSave фонду SwedishInstitute</a:t>
            </a:r>
            <a:r>
              <a:rPr lang="en-US" sz="1924" spc="188">
                <a:solidFill>
                  <a:srgbClr val="FFFFFF"/>
                </a:solidFill>
                <a:latin typeface="Open Sauce"/>
                <a:ea typeface="Open Sauce"/>
                <a:cs typeface="Open Sauce"/>
                <a:sym typeface="Open Sauce"/>
              </a:rPr>
              <a:t> у партнерстві із Шведським університетом сільськогосподарських наук (2024-2025 рр.). Фінансовий грант ТДАТУ дорівнює 21 тис доларів. </a:t>
            </a:r>
          </a:p>
          <a:p>
            <a:pPr algn="l">
              <a:lnSpc>
                <a:spcPts val="3022"/>
              </a:lnSpc>
            </a:pPr>
            <a:r>
              <a:rPr lang="en-US" sz="1924" b="1" spc="188">
                <a:solidFill>
                  <a:srgbClr val="FFFFFF"/>
                </a:solidFill>
                <a:latin typeface="Open Sauce Bold"/>
                <a:ea typeface="Open Sauce Bold"/>
                <a:cs typeface="Open Sauce Bold"/>
                <a:sym typeface="Open Sauce Bold"/>
              </a:rPr>
              <a:t>Проєкт «Крок до безбар’єрного інформаційного простору» за фондом «Міні гранти для осіти у Запоріжжі»</a:t>
            </a:r>
            <a:r>
              <a:rPr lang="en-US" sz="1924" spc="188">
                <a:solidFill>
                  <a:srgbClr val="FFFFFF"/>
                </a:solidFill>
                <a:latin typeface="Open Sauce"/>
                <a:ea typeface="Open Sauce"/>
                <a:cs typeface="Open Sauce"/>
                <a:sym typeface="Open Sauce"/>
              </a:rPr>
              <a:t>. ТДАТУ отримав спеціалізовані матеріали, зокрема папір для принтера Брайля на суму 10 тис грн. </a:t>
            </a:r>
          </a:p>
          <a:p>
            <a:pPr algn="l">
              <a:lnSpc>
                <a:spcPts val="3022"/>
              </a:lnSpc>
            </a:pPr>
            <a:r>
              <a:rPr lang="en-US" sz="1924" b="1" spc="188">
                <a:solidFill>
                  <a:srgbClr val="FFFFFF"/>
                </a:solidFill>
                <a:latin typeface="Open Sauce Bold"/>
                <a:ea typeface="Open Sauce Bold"/>
                <a:cs typeface="Open Sauce Bold"/>
                <a:sym typeface="Open Sauce Bold"/>
              </a:rPr>
              <a:t>Індивідуальний проект «Фізико-технологічні основи виробництва нанопорошків ZnS:Mn</a:t>
            </a:r>
            <a:r>
              <a:rPr lang="en-US" sz="1924" spc="188">
                <a:solidFill>
                  <a:srgbClr val="FFFFFF"/>
                </a:solidFill>
                <a:latin typeface="Open Sauce"/>
                <a:ea typeface="Open Sauce"/>
                <a:cs typeface="Open Sauce"/>
                <a:sym typeface="Open Sauce"/>
              </a:rPr>
              <a:t>, металополімерів і гетероструктур на основі нанопористого кремнію».</a:t>
            </a:r>
          </a:p>
        </p:txBody>
      </p:sp>
      <p:sp>
        <p:nvSpPr>
          <p:cNvPr id="7" name="Freeform 7"/>
          <p:cNvSpPr/>
          <p:nvPr/>
        </p:nvSpPr>
        <p:spPr>
          <a:xfrm rot="-10800000">
            <a:off x="16384715" y="925830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8" name="Group 8"/>
          <p:cNvGrpSpPr/>
          <p:nvPr/>
        </p:nvGrpSpPr>
        <p:grpSpPr>
          <a:xfrm>
            <a:off x="1007147" y="2776243"/>
            <a:ext cx="536327" cy="533878"/>
            <a:chOff x="0" y="0"/>
            <a:chExt cx="816529" cy="812800"/>
          </a:xfrm>
        </p:grpSpPr>
        <p:sp>
          <p:nvSpPr>
            <p:cNvPr id="9" name="Freeform 9"/>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10" name="TextBox 10"/>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11" name="Group 11"/>
          <p:cNvGrpSpPr/>
          <p:nvPr/>
        </p:nvGrpSpPr>
        <p:grpSpPr>
          <a:xfrm>
            <a:off x="1007147" y="3529197"/>
            <a:ext cx="536327" cy="533878"/>
            <a:chOff x="0" y="0"/>
            <a:chExt cx="816529" cy="812800"/>
          </a:xfrm>
        </p:grpSpPr>
        <p:sp>
          <p:nvSpPr>
            <p:cNvPr id="12" name="Freeform 12"/>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13" name="TextBox 13"/>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14" name="Group 14"/>
          <p:cNvGrpSpPr/>
          <p:nvPr/>
        </p:nvGrpSpPr>
        <p:grpSpPr>
          <a:xfrm>
            <a:off x="1007147" y="4652488"/>
            <a:ext cx="536327" cy="533878"/>
            <a:chOff x="0" y="0"/>
            <a:chExt cx="816529" cy="812800"/>
          </a:xfrm>
        </p:grpSpPr>
        <p:sp>
          <p:nvSpPr>
            <p:cNvPr id="15" name="Freeform 15"/>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16" name="TextBox 16"/>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17" name="Group 17"/>
          <p:cNvGrpSpPr/>
          <p:nvPr/>
        </p:nvGrpSpPr>
        <p:grpSpPr>
          <a:xfrm>
            <a:off x="1007147" y="5815016"/>
            <a:ext cx="536327" cy="533878"/>
            <a:chOff x="0" y="0"/>
            <a:chExt cx="816529" cy="812800"/>
          </a:xfrm>
        </p:grpSpPr>
        <p:sp>
          <p:nvSpPr>
            <p:cNvPr id="18" name="Freeform 18"/>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19" name="TextBox 19"/>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20" name="Group 20"/>
          <p:cNvGrpSpPr/>
          <p:nvPr/>
        </p:nvGrpSpPr>
        <p:grpSpPr>
          <a:xfrm>
            <a:off x="1007147" y="6939444"/>
            <a:ext cx="536327" cy="533878"/>
            <a:chOff x="0" y="0"/>
            <a:chExt cx="816529" cy="812800"/>
          </a:xfrm>
        </p:grpSpPr>
        <p:sp>
          <p:nvSpPr>
            <p:cNvPr id="21" name="Freeform 21"/>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22" name="TextBox 22"/>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23" name="Group 23"/>
          <p:cNvGrpSpPr/>
          <p:nvPr/>
        </p:nvGrpSpPr>
        <p:grpSpPr>
          <a:xfrm>
            <a:off x="1007147" y="7740023"/>
            <a:ext cx="536327" cy="533878"/>
            <a:chOff x="0" y="0"/>
            <a:chExt cx="816529" cy="812800"/>
          </a:xfrm>
        </p:grpSpPr>
        <p:sp>
          <p:nvSpPr>
            <p:cNvPr id="24" name="Freeform 24"/>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25" name="TextBox 25"/>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grpSp>
        <p:nvGrpSpPr>
          <p:cNvPr id="26" name="Group 26"/>
          <p:cNvGrpSpPr/>
          <p:nvPr/>
        </p:nvGrpSpPr>
        <p:grpSpPr>
          <a:xfrm>
            <a:off x="1007147" y="8496300"/>
            <a:ext cx="536327" cy="533878"/>
            <a:chOff x="0" y="0"/>
            <a:chExt cx="816529" cy="812800"/>
          </a:xfrm>
        </p:grpSpPr>
        <p:sp>
          <p:nvSpPr>
            <p:cNvPr id="27" name="Freeform 27"/>
            <p:cNvSpPr/>
            <p:nvPr/>
          </p:nvSpPr>
          <p:spPr>
            <a:xfrm>
              <a:off x="0" y="0"/>
              <a:ext cx="816529" cy="812800"/>
            </a:xfrm>
            <a:custGeom>
              <a:avLst/>
              <a:gdLst/>
              <a:ahLst/>
              <a:cxnLst/>
              <a:rect l="l" t="t" r="r" b="b"/>
              <a:pathLst>
                <a:path w="816529" h="812800">
                  <a:moveTo>
                    <a:pt x="408264" y="0"/>
                  </a:moveTo>
                  <a:cubicBezTo>
                    <a:pt x="182786" y="0"/>
                    <a:pt x="0" y="181951"/>
                    <a:pt x="0" y="406400"/>
                  </a:cubicBezTo>
                  <a:cubicBezTo>
                    <a:pt x="0" y="630849"/>
                    <a:pt x="182786" y="812800"/>
                    <a:pt x="408264" y="812800"/>
                  </a:cubicBezTo>
                  <a:cubicBezTo>
                    <a:pt x="633742" y="812800"/>
                    <a:pt x="816529" y="630849"/>
                    <a:pt x="816529" y="406400"/>
                  </a:cubicBezTo>
                  <a:cubicBezTo>
                    <a:pt x="816529" y="181951"/>
                    <a:pt x="633742" y="0"/>
                    <a:pt x="408264" y="0"/>
                  </a:cubicBezTo>
                  <a:close/>
                </a:path>
              </a:pathLst>
            </a:custGeom>
            <a:solidFill>
              <a:srgbClr val="FFFFFF"/>
            </a:solidFill>
          </p:spPr>
        </p:sp>
        <p:sp>
          <p:nvSpPr>
            <p:cNvPr id="28" name="TextBox 28"/>
            <p:cNvSpPr txBox="1"/>
            <p:nvPr/>
          </p:nvSpPr>
          <p:spPr>
            <a:xfrm>
              <a:off x="76550" y="28575"/>
              <a:ext cx="663429" cy="708025"/>
            </a:xfrm>
            <a:prstGeom prst="rect">
              <a:avLst/>
            </a:prstGeom>
          </p:spPr>
          <p:txBody>
            <a:bodyPr lIns="50800" tIns="50800" rIns="50800" bIns="50800" rtlCol="0" anchor="ctr"/>
            <a:lstStyle/>
            <a:p>
              <a:pPr algn="ctr">
                <a:lnSpc>
                  <a:spcPts val="3449"/>
                </a:lnSpc>
              </a:pPr>
              <a:endParaRPr/>
            </a:p>
          </p:txBody>
        </p:sp>
      </p:grpSp>
      <p:sp>
        <p:nvSpPr>
          <p:cNvPr id="29" name="TextBox 29"/>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30" name="TextBox 30"/>
          <p:cNvSpPr txBox="1"/>
          <p:nvPr/>
        </p:nvSpPr>
        <p:spPr>
          <a:xfrm>
            <a:off x="926639" y="1858795"/>
            <a:ext cx="16434723" cy="593598"/>
          </a:xfrm>
          <a:prstGeom prst="rect">
            <a:avLst/>
          </a:prstGeom>
        </p:spPr>
        <p:txBody>
          <a:bodyPr lIns="0" tIns="0" rIns="0" bIns="0" rtlCol="0" anchor="t">
            <a:spAutoFit/>
          </a:bodyPr>
          <a:lstStyle/>
          <a:p>
            <a:pPr algn="ctr">
              <a:lnSpc>
                <a:spcPts val="4415"/>
              </a:lnSpc>
            </a:pPr>
            <a:r>
              <a:rPr lang="en-US" sz="3199" b="1" spc="313">
                <a:solidFill>
                  <a:srgbClr val="FFFFFF"/>
                </a:solidFill>
                <a:latin typeface="Codec Pro ExtraBold Bold"/>
                <a:ea typeface="Codec Pro ExtraBold Bold"/>
                <a:cs typeface="Codec Pro ExtraBold Bold"/>
                <a:sym typeface="Codec Pro ExtraBold Bold"/>
              </a:rPr>
              <a:t> У 2024 році ТДАТУ був учасником 7 міжнародних проєктах:</a:t>
            </a:r>
          </a:p>
        </p:txBody>
      </p:sp>
      <p:sp>
        <p:nvSpPr>
          <p:cNvPr id="31" name="TextBox 31"/>
          <p:cNvSpPr txBox="1"/>
          <p:nvPr/>
        </p:nvSpPr>
        <p:spPr>
          <a:xfrm>
            <a:off x="1219418" y="2791679"/>
            <a:ext cx="141994"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1</a:t>
            </a:r>
          </a:p>
        </p:txBody>
      </p:sp>
      <p:sp>
        <p:nvSpPr>
          <p:cNvPr id="32" name="TextBox 32"/>
          <p:cNvSpPr txBox="1"/>
          <p:nvPr/>
        </p:nvSpPr>
        <p:spPr>
          <a:xfrm>
            <a:off x="1179055" y="3535978"/>
            <a:ext cx="209992"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2</a:t>
            </a:r>
          </a:p>
        </p:txBody>
      </p:sp>
      <p:sp>
        <p:nvSpPr>
          <p:cNvPr id="33" name="TextBox 33"/>
          <p:cNvSpPr txBox="1"/>
          <p:nvPr/>
        </p:nvSpPr>
        <p:spPr>
          <a:xfrm>
            <a:off x="1186482" y="4682000"/>
            <a:ext cx="207867"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3</a:t>
            </a:r>
          </a:p>
        </p:txBody>
      </p:sp>
      <p:sp>
        <p:nvSpPr>
          <p:cNvPr id="34" name="TextBox 34"/>
          <p:cNvSpPr txBox="1"/>
          <p:nvPr/>
        </p:nvSpPr>
        <p:spPr>
          <a:xfrm>
            <a:off x="1165252" y="5831828"/>
            <a:ext cx="220116"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4</a:t>
            </a:r>
          </a:p>
        </p:txBody>
      </p:sp>
      <p:sp>
        <p:nvSpPr>
          <p:cNvPr id="35" name="TextBox 35"/>
          <p:cNvSpPr txBox="1"/>
          <p:nvPr/>
        </p:nvSpPr>
        <p:spPr>
          <a:xfrm>
            <a:off x="1179636" y="6970184"/>
            <a:ext cx="212991"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5</a:t>
            </a:r>
          </a:p>
        </p:txBody>
      </p:sp>
      <p:sp>
        <p:nvSpPr>
          <p:cNvPr id="36" name="TextBox 36"/>
          <p:cNvSpPr txBox="1"/>
          <p:nvPr/>
        </p:nvSpPr>
        <p:spPr>
          <a:xfrm>
            <a:off x="1180555" y="7754169"/>
            <a:ext cx="206992"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6</a:t>
            </a:r>
          </a:p>
        </p:txBody>
      </p:sp>
      <p:sp>
        <p:nvSpPr>
          <p:cNvPr id="37" name="TextBox 37"/>
          <p:cNvSpPr txBox="1"/>
          <p:nvPr/>
        </p:nvSpPr>
        <p:spPr>
          <a:xfrm>
            <a:off x="1200390" y="8529925"/>
            <a:ext cx="194117" cy="500253"/>
          </a:xfrm>
          <a:prstGeom prst="rect">
            <a:avLst/>
          </a:prstGeom>
        </p:spPr>
        <p:txBody>
          <a:bodyPr lIns="0" tIns="0" rIns="0" bIns="0" rtlCol="0" anchor="t">
            <a:spAutoFit/>
          </a:bodyPr>
          <a:lstStyle/>
          <a:p>
            <a:pPr algn="ctr">
              <a:lnSpc>
                <a:spcPts val="3725"/>
              </a:lnSpc>
              <a:spcBef>
                <a:spcPct val="0"/>
              </a:spcBef>
            </a:pPr>
            <a:r>
              <a:rPr lang="en-US" sz="2699" spc="264" dirty="0">
                <a:solidFill>
                  <a:srgbClr val="2E6E64"/>
                </a:solidFill>
                <a:latin typeface="Codec Pro ExtraBold"/>
                <a:ea typeface="Codec Pro ExtraBold"/>
                <a:cs typeface="Codec Pro ExtraBold"/>
                <a:sym typeface="Codec Pro ExtraBold"/>
              </a:rPr>
              <a:t>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57150" y="-212613"/>
            <a:ext cx="18958547" cy="11088386"/>
            <a:chOff x="0" y="0"/>
            <a:chExt cx="4993198" cy="2920398"/>
          </a:xfrm>
        </p:grpSpPr>
        <p:sp>
          <p:nvSpPr>
            <p:cNvPr id="3" name="Freeform 3"/>
            <p:cNvSpPr/>
            <p:nvPr/>
          </p:nvSpPr>
          <p:spPr>
            <a:xfrm>
              <a:off x="0" y="0"/>
              <a:ext cx="4993198" cy="2920398"/>
            </a:xfrm>
            <a:custGeom>
              <a:avLst/>
              <a:gdLst/>
              <a:ahLst/>
              <a:cxnLst/>
              <a:rect l="l" t="t" r="r" b="b"/>
              <a:pathLst>
                <a:path w="4993198" h="2920398">
                  <a:moveTo>
                    <a:pt x="0" y="0"/>
                  </a:moveTo>
                  <a:lnTo>
                    <a:pt x="4993198" y="0"/>
                  </a:lnTo>
                  <a:lnTo>
                    <a:pt x="4993198" y="2920398"/>
                  </a:lnTo>
                  <a:lnTo>
                    <a:pt x="0" y="2920398"/>
                  </a:lnTo>
                  <a:close/>
                </a:path>
              </a:pathLst>
            </a:custGeom>
            <a:solidFill>
              <a:srgbClr val="2E6E64"/>
            </a:solidFill>
          </p:spPr>
        </p:sp>
        <p:sp>
          <p:nvSpPr>
            <p:cNvPr id="4" name="TextBox 4"/>
            <p:cNvSpPr txBox="1"/>
            <p:nvPr/>
          </p:nvSpPr>
          <p:spPr>
            <a:xfrm>
              <a:off x="0" y="-19050"/>
              <a:ext cx="4993198" cy="2939448"/>
            </a:xfrm>
            <a:prstGeom prst="rect">
              <a:avLst/>
            </a:prstGeom>
          </p:spPr>
          <p:txBody>
            <a:bodyPr lIns="50800" tIns="50800" rIns="50800" bIns="50800" rtlCol="0" anchor="ctr"/>
            <a:lstStyle/>
            <a:p>
              <a:pPr algn="ctr">
                <a:lnSpc>
                  <a:spcPts val="2379"/>
                </a:lnSpc>
              </a:pPr>
              <a:endParaRPr/>
            </a:p>
          </p:txBody>
        </p:sp>
      </p:grpSp>
      <p:grpSp>
        <p:nvGrpSpPr>
          <p:cNvPr id="5" name="Group 5"/>
          <p:cNvGrpSpPr/>
          <p:nvPr/>
        </p:nvGrpSpPr>
        <p:grpSpPr>
          <a:xfrm>
            <a:off x="1049103" y="4182323"/>
            <a:ext cx="64951" cy="3621252"/>
            <a:chOff x="0" y="0"/>
            <a:chExt cx="15503" cy="864342"/>
          </a:xfrm>
        </p:grpSpPr>
        <p:sp>
          <p:nvSpPr>
            <p:cNvPr id="6" name="Freeform 6"/>
            <p:cNvSpPr/>
            <p:nvPr/>
          </p:nvSpPr>
          <p:spPr>
            <a:xfrm>
              <a:off x="0" y="0"/>
              <a:ext cx="15503" cy="864342"/>
            </a:xfrm>
            <a:custGeom>
              <a:avLst/>
              <a:gdLst/>
              <a:ahLst/>
              <a:cxnLst/>
              <a:rect l="l" t="t" r="r" b="b"/>
              <a:pathLst>
                <a:path w="15503" h="864342">
                  <a:moveTo>
                    <a:pt x="0" y="0"/>
                  </a:moveTo>
                  <a:lnTo>
                    <a:pt x="15503" y="0"/>
                  </a:lnTo>
                  <a:lnTo>
                    <a:pt x="15503" y="864342"/>
                  </a:lnTo>
                  <a:lnTo>
                    <a:pt x="0" y="864342"/>
                  </a:lnTo>
                  <a:close/>
                </a:path>
              </a:pathLst>
            </a:custGeom>
            <a:solidFill>
              <a:srgbClr val="FFFFFF"/>
            </a:solidFill>
          </p:spPr>
        </p:sp>
        <p:sp>
          <p:nvSpPr>
            <p:cNvPr id="7" name="TextBox 7"/>
            <p:cNvSpPr txBox="1"/>
            <p:nvPr/>
          </p:nvSpPr>
          <p:spPr>
            <a:xfrm>
              <a:off x="0" y="-19050"/>
              <a:ext cx="15503" cy="883392"/>
            </a:xfrm>
            <a:prstGeom prst="rect">
              <a:avLst/>
            </a:prstGeom>
          </p:spPr>
          <p:txBody>
            <a:bodyPr lIns="50800" tIns="50800" rIns="50800" bIns="50800" rtlCol="0" anchor="ctr"/>
            <a:lstStyle/>
            <a:p>
              <a:pPr algn="ctr">
                <a:lnSpc>
                  <a:spcPts val="2859"/>
                </a:lnSpc>
              </a:pPr>
              <a:endParaRPr/>
            </a:p>
          </p:txBody>
        </p:sp>
      </p:grpSp>
      <p:grpSp>
        <p:nvGrpSpPr>
          <p:cNvPr id="8" name="Group 8"/>
          <p:cNvGrpSpPr/>
          <p:nvPr/>
        </p:nvGrpSpPr>
        <p:grpSpPr>
          <a:xfrm>
            <a:off x="1049103" y="8575464"/>
            <a:ext cx="64951" cy="1139767"/>
            <a:chOff x="0" y="0"/>
            <a:chExt cx="15503" cy="272046"/>
          </a:xfrm>
        </p:grpSpPr>
        <p:sp>
          <p:nvSpPr>
            <p:cNvPr id="9" name="Freeform 9"/>
            <p:cNvSpPr/>
            <p:nvPr/>
          </p:nvSpPr>
          <p:spPr>
            <a:xfrm>
              <a:off x="0" y="0"/>
              <a:ext cx="15503" cy="272046"/>
            </a:xfrm>
            <a:custGeom>
              <a:avLst/>
              <a:gdLst/>
              <a:ahLst/>
              <a:cxnLst/>
              <a:rect l="l" t="t" r="r" b="b"/>
              <a:pathLst>
                <a:path w="15503" h="272046">
                  <a:moveTo>
                    <a:pt x="0" y="0"/>
                  </a:moveTo>
                  <a:lnTo>
                    <a:pt x="15503" y="0"/>
                  </a:lnTo>
                  <a:lnTo>
                    <a:pt x="15503" y="272046"/>
                  </a:lnTo>
                  <a:lnTo>
                    <a:pt x="0" y="272046"/>
                  </a:lnTo>
                  <a:close/>
                </a:path>
              </a:pathLst>
            </a:custGeom>
            <a:solidFill>
              <a:srgbClr val="FFFFFF"/>
            </a:solidFill>
          </p:spPr>
        </p:sp>
        <p:sp>
          <p:nvSpPr>
            <p:cNvPr id="10" name="TextBox 10"/>
            <p:cNvSpPr txBox="1"/>
            <p:nvPr/>
          </p:nvSpPr>
          <p:spPr>
            <a:xfrm>
              <a:off x="0" y="-19050"/>
              <a:ext cx="15503" cy="291096"/>
            </a:xfrm>
            <a:prstGeom prst="rect">
              <a:avLst/>
            </a:prstGeom>
          </p:spPr>
          <p:txBody>
            <a:bodyPr lIns="50800" tIns="50800" rIns="50800" bIns="50800" rtlCol="0" anchor="ctr"/>
            <a:lstStyle/>
            <a:p>
              <a:pPr algn="ctr">
                <a:lnSpc>
                  <a:spcPts val="2859"/>
                </a:lnSpc>
              </a:pPr>
              <a:endParaRPr/>
            </a:p>
          </p:txBody>
        </p:sp>
      </p:grpSp>
      <p:sp>
        <p:nvSpPr>
          <p:cNvPr id="11" name="Freeform 11"/>
          <p:cNvSpPr/>
          <p:nvPr/>
        </p:nvSpPr>
        <p:spPr>
          <a:xfrm>
            <a:off x="15947314" y="8460393"/>
            <a:ext cx="3806571" cy="2083232"/>
          </a:xfrm>
          <a:custGeom>
            <a:avLst/>
            <a:gdLst/>
            <a:ahLst/>
            <a:cxnLst/>
            <a:rect l="l" t="t" r="r" b="b"/>
            <a:pathLst>
              <a:path w="3806571" h="2083232">
                <a:moveTo>
                  <a:pt x="0" y="0"/>
                </a:moveTo>
                <a:lnTo>
                  <a:pt x="3806570" y="0"/>
                </a:lnTo>
                <a:lnTo>
                  <a:pt x="3806570" y="2083233"/>
                </a:lnTo>
                <a:lnTo>
                  <a:pt x="0" y="2083233"/>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grpSp>
        <p:nvGrpSpPr>
          <p:cNvPr id="12" name="Group 12"/>
          <p:cNvGrpSpPr/>
          <p:nvPr/>
        </p:nvGrpSpPr>
        <p:grpSpPr>
          <a:xfrm>
            <a:off x="960628" y="1947727"/>
            <a:ext cx="16366745" cy="1853597"/>
            <a:chOff x="0" y="0"/>
            <a:chExt cx="4310583" cy="488190"/>
          </a:xfrm>
        </p:grpSpPr>
        <p:sp>
          <p:nvSpPr>
            <p:cNvPr id="13" name="Freeform 13"/>
            <p:cNvSpPr/>
            <p:nvPr/>
          </p:nvSpPr>
          <p:spPr>
            <a:xfrm>
              <a:off x="0" y="0"/>
              <a:ext cx="4310583" cy="488190"/>
            </a:xfrm>
            <a:custGeom>
              <a:avLst/>
              <a:gdLst/>
              <a:ahLst/>
              <a:cxnLst/>
              <a:rect l="l" t="t" r="r" b="b"/>
              <a:pathLst>
                <a:path w="4310583" h="488190">
                  <a:moveTo>
                    <a:pt x="24124" y="0"/>
                  </a:moveTo>
                  <a:lnTo>
                    <a:pt x="4286459" y="0"/>
                  </a:lnTo>
                  <a:cubicBezTo>
                    <a:pt x="4292857" y="0"/>
                    <a:pt x="4298993" y="2542"/>
                    <a:pt x="4303517" y="7066"/>
                  </a:cubicBezTo>
                  <a:cubicBezTo>
                    <a:pt x="4308041" y="11590"/>
                    <a:pt x="4310583" y="17726"/>
                    <a:pt x="4310583" y="24124"/>
                  </a:cubicBezTo>
                  <a:lnTo>
                    <a:pt x="4310583" y="464066"/>
                  </a:lnTo>
                  <a:cubicBezTo>
                    <a:pt x="4310583" y="477389"/>
                    <a:pt x="4299782" y="488190"/>
                    <a:pt x="4286459" y="488190"/>
                  </a:cubicBezTo>
                  <a:lnTo>
                    <a:pt x="24124" y="488190"/>
                  </a:lnTo>
                  <a:cubicBezTo>
                    <a:pt x="17726" y="488190"/>
                    <a:pt x="11590" y="485648"/>
                    <a:pt x="7066" y="481124"/>
                  </a:cubicBezTo>
                  <a:cubicBezTo>
                    <a:pt x="2542" y="476600"/>
                    <a:pt x="0" y="470464"/>
                    <a:pt x="0" y="464066"/>
                  </a:cubicBezTo>
                  <a:lnTo>
                    <a:pt x="0" y="24124"/>
                  </a:lnTo>
                  <a:cubicBezTo>
                    <a:pt x="0" y="10801"/>
                    <a:pt x="10801" y="0"/>
                    <a:pt x="24124" y="0"/>
                  </a:cubicBezTo>
                  <a:close/>
                </a:path>
              </a:pathLst>
            </a:custGeom>
            <a:solidFill>
              <a:srgbClr val="FFFFFF"/>
            </a:solidFill>
          </p:spPr>
        </p:sp>
        <p:sp>
          <p:nvSpPr>
            <p:cNvPr id="14" name="TextBox 14"/>
            <p:cNvSpPr txBox="1"/>
            <p:nvPr/>
          </p:nvSpPr>
          <p:spPr>
            <a:xfrm>
              <a:off x="0" y="-19050"/>
              <a:ext cx="4310583" cy="507240"/>
            </a:xfrm>
            <a:prstGeom prst="rect">
              <a:avLst/>
            </a:prstGeom>
          </p:spPr>
          <p:txBody>
            <a:bodyPr lIns="50800" tIns="50800" rIns="50800" bIns="50800" rtlCol="0" anchor="ctr"/>
            <a:lstStyle/>
            <a:p>
              <a:pPr algn="ctr">
                <a:lnSpc>
                  <a:spcPts val="2379"/>
                </a:lnSpc>
              </a:pPr>
              <a:endParaRPr/>
            </a:p>
          </p:txBody>
        </p:sp>
      </p:grpSp>
      <p:grpSp>
        <p:nvGrpSpPr>
          <p:cNvPr id="15" name="Group 15"/>
          <p:cNvGrpSpPr/>
          <p:nvPr/>
        </p:nvGrpSpPr>
        <p:grpSpPr>
          <a:xfrm>
            <a:off x="3247682" y="8117901"/>
            <a:ext cx="11843864" cy="638539"/>
            <a:chOff x="0" y="0"/>
            <a:chExt cx="3119372" cy="168175"/>
          </a:xfrm>
        </p:grpSpPr>
        <p:sp>
          <p:nvSpPr>
            <p:cNvPr id="16" name="Freeform 16"/>
            <p:cNvSpPr/>
            <p:nvPr/>
          </p:nvSpPr>
          <p:spPr>
            <a:xfrm>
              <a:off x="0" y="0"/>
              <a:ext cx="3119372" cy="168175"/>
            </a:xfrm>
            <a:custGeom>
              <a:avLst/>
              <a:gdLst/>
              <a:ahLst/>
              <a:cxnLst/>
              <a:rect l="l" t="t" r="r" b="b"/>
              <a:pathLst>
                <a:path w="3119372" h="168175">
                  <a:moveTo>
                    <a:pt x="33337" y="0"/>
                  </a:moveTo>
                  <a:lnTo>
                    <a:pt x="3086035" y="0"/>
                  </a:lnTo>
                  <a:cubicBezTo>
                    <a:pt x="3104446" y="0"/>
                    <a:pt x="3119372" y="14925"/>
                    <a:pt x="3119372" y="33337"/>
                  </a:cubicBezTo>
                  <a:lnTo>
                    <a:pt x="3119372" y="134838"/>
                  </a:lnTo>
                  <a:cubicBezTo>
                    <a:pt x="3119372" y="143679"/>
                    <a:pt x="3115860" y="152159"/>
                    <a:pt x="3109608" y="158411"/>
                  </a:cubicBezTo>
                  <a:cubicBezTo>
                    <a:pt x="3103356" y="164663"/>
                    <a:pt x="3094876" y="168175"/>
                    <a:pt x="3086035" y="168175"/>
                  </a:cubicBezTo>
                  <a:lnTo>
                    <a:pt x="33337" y="168175"/>
                  </a:lnTo>
                  <a:cubicBezTo>
                    <a:pt x="14925" y="168175"/>
                    <a:pt x="0" y="153249"/>
                    <a:pt x="0" y="134838"/>
                  </a:cubicBezTo>
                  <a:lnTo>
                    <a:pt x="0" y="33337"/>
                  </a:lnTo>
                  <a:cubicBezTo>
                    <a:pt x="0" y="14925"/>
                    <a:pt x="14925" y="0"/>
                    <a:pt x="33337" y="0"/>
                  </a:cubicBezTo>
                  <a:close/>
                </a:path>
              </a:pathLst>
            </a:custGeom>
            <a:solidFill>
              <a:srgbClr val="FFFFFF"/>
            </a:solidFill>
          </p:spPr>
        </p:sp>
        <p:sp>
          <p:nvSpPr>
            <p:cNvPr id="17" name="TextBox 17"/>
            <p:cNvSpPr txBox="1"/>
            <p:nvPr/>
          </p:nvSpPr>
          <p:spPr>
            <a:xfrm>
              <a:off x="0" y="-19050"/>
              <a:ext cx="3119372" cy="187225"/>
            </a:xfrm>
            <a:prstGeom prst="rect">
              <a:avLst/>
            </a:prstGeom>
          </p:spPr>
          <p:txBody>
            <a:bodyPr lIns="50800" tIns="50800" rIns="50800" bIns="50800" rtlCol="0" anchor="ctr"/>
            <a:lstStyle/>
            <a:p>
              <a:pPr algn="ctr">
                <a:lnSpc>
                  <a:spcPts val="2379"/>
                </a:lnSpc>
              </a:pPr>
              <a:endParaRPr/>
            </a:p>
          </p:txBody>
        </p:sp>
      </p:grpSp>
      <p:sp>
        <p:nvSpPr>
          <p:cNvPr id="18" name="TextBox 18"/>
          <p:cNvSpPr txBox="1"/>
          <p:nvPr/>
        </p:nvSpPr>
        <p:spPr>
          <a:xfrm>
            <a:off x="1319651" y="2087199"/>
            <a:ext cx="15512554" cy="1507977"/>
          </a:xfrm>
          <a:prstGeom prst="rect">
            <a:avLst/>
          </a:prstGeom>
        </p:spPr>
        <p:txBody>
          <a:bodyPr lIns="0" tIns="0" rIns="0" bIns="0" rtlCol="0" anchor="t">
            <a:spAutoFit/>
          </a:bodyPr>
          <a:lstStyle/>
          <a:p>
            <a:pPr algn="ctr">
              <a:lnSpc>
                <a:spcPts val="4045"/>
              </a:lnSpc>
            </a:pPr>
            <a:r>
              <a:rPr lang="en-US" sz="2889" i="1" spc="144">
                <a:solidFill>
                  <a:srgbClr val="2E6E64"/>
                </a:solidFill>
                <a:latin typeface="Open Sauce Italics"/>
                <a:ea typeface="Open Sauce Italics"/>
                <a:cs typeface="Open Sauce Italics"/>
                <a:sym typeface="Open Sauce Italics"/>
              </a:rPr>
              <a:t>Відповідно до наказу Міністерства освіти і науки України </a:t>
            </a:r>
            <a:r>
              <a:rPr lang="en-US" sz="2889" b="1" i="1" spc="144">
                <a:solidFill>
                  <a:srgbClr val="2E6E64"/>
                </a:solidFill>
                <a:latin typeface="Open Sauce Bold Italics"/>
                <a:ea typeface="Open Sauce Bold Italics"/>
                <a:cs typeface="Open Sauce Bold Italics"/>
                <a:sym typeface="Open Sauce Bold Italics"/>
              </a:rPr>
              <a:t>від 26.04.2022 р. № 387 тимчасово</a:t>
            </a:r>
            <a:r>
              <a:rPr lang="en-US" sz="2889" i="1" spc="144">
                <a:solidFill>
                  <a:srgbClr val="2E6E64"/>
                </a:solidFill>
                <a:latin typeface="Open Sauce Italics"/>
                <a:ea typeface="Open Sauce Italics"/>
                <a:cs typeface="Open Sauce Italics"/>
                <a:sym typeface="Open Sauce Italics"/>
              </a:rPr>
              <a:t>, до завершення дії воєнного стану, переміщені та проводять свою діяльність </a:t>
            </a:r>
            <a:r>
              <a:rPr lang="en-US" sz="2889" b="1" i="1" spc="144">
                <a:solidFill>
                  <a:srgbClr val="2E6E64"/>
                </a:solidFill>
                <a:latin typeface="Open Sauce Bold Italics"/>
                <a:ea typeface="Open Sauce Bold Italics"/>
                <a:cs typeface="Open Sauce Bold Italics"/>
                <a:sym typeface="Open Sauce Bold Italics"/>
              </a:rPr>
              <a:t>на базі Запорізького національного університету:</a:t>
            </a:r>
          </a:p>
        </p:txBody>
      </p:sp>
      <p:sp>
        <p:nvSpPr>
          <p:cNvPr id="19" name="TextBox 19"/>
          <p:cNvSpPr txBox="1"/>
          <p:nvPr/>
        </p:nvSpPr>
        <p:spPr>
          <a:xfrm>
            <a:off x="3685859" y="8145218"/>
            <a:ext cx="10916282" cy="498178"/>
          </a:xfrm>
          <a:prstGeom prst="rect">
            <a:avLst/>
          </a:prstGeom>
        </p:spPr>
        <p:txBody>
          <a:bodyPr lIns="0" tIns="0" rIns="0" bIns="0" rtlCol="0" anchor="t">
            <a:spAutoFit/>
          </a:bodyPr>
          <a:lstStyle/>
          <a:p>
            <a:pPr algn="l">
              <a:lnSpc>
                <a:spcPts val="4045"/>
              </a:lnSpc>
            </a:pPr>
            <a:r>
              <a:rPr lang="en-US" sz="2889" b="1" i="1" spc="144">
                <a:solidFill>
                  <a:srgbClr val="2E6E64"/>
                </a:solidFill>
                <a:latin typeface="Open Sauce Bold Italics"/>
                <a:ea typeface="Open Sauce Bold Italics"/>
                <a:cs typeface="Open Sauce Bold Italics"/>
                <a:sym typeface="Open Sauce Bold Italics"/>
              </a:rPr>
              <a:t>на базі Кропивницького аграрного фахового коледжу:</a:t>
            </a:r>
          </a:p>
        </p:txBody>
      </p:sp>
      <p:sp>
        <p:nvSpPr>
          <p:cNvPr id="20" name="TextBox 20"/>
          <p:cNvSpPr txBox="1"/>
          <p:nvPr/>
        </p:nvSpPr>
        <p:spPr>
          <a:xfrm>
            <a:off x="1457872" y="4144223"/>
            <a:ext cx="13243974" cy="868571"/>
          </a:xfrm>
          <a:prstGeom prst="rect">
            <a:avLst/>
          </a:prstGeom>
        </p:spPr>
        <p:txBody>
          <a:bodyPr wrap="square" lIns="0" tIns="0" rIns="0" bIns="0" rtlCol="0" anchor="t">
            <a:spAutoFit/>
          </a:bodyPr>
          <a:lstStyle/>
          <a:p>
            <a:pPr marL="544960" lvl="1" indent="-272480" algn="l">
              <a:lnSpc>
                <a:spcPts val="3483"/>
              </a:lnSpc>
              <a:buFont typeface="Arial"/>
              <a:buChar char="•"/>
            </a:pPr>
            <a:r>
              <a:rPr lang="en-US" sz="2524" b="1" spc="247" dirty="0">
                <a:solidFill>
                  <a:srgbClr val="FFFFFF"/>
                </a:solidFill>
                <a:latin typeface="Open Sauce Bold"/>
                <a:ea typeface="Open Sauce Bold"/>
                <a:cs typeface="Open Sauce Bold"/>
                <a:sym typeface="Open Sauce Bold"/>
              </a:rPr>
              <a:t>ТАВРІЙСЬКИЙ ДЕРЖАВНИЙ АГРОТЕХНОЛОГІЧНИЙ УНІВЕРСИТЕТ ІМЕНІ ДМИТРА МОТОРНОГО </a:t>
            </a:r>
          </a:p>
        </p:txBody>
      </p:sp>
      <p:sp>
        <p:nvSpPr>
          <p:cNvPr id="21" name="TextBox 21"/>
          <p:cNvSpPr txBox="1"/>
          <p:nvPr/>
        </p:nvSpPr>
        <p:spPr>
          <a:xfrm>
            <a:off x="1457871" y="5116640"/>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“Василівський фаховий коледж ТДАТУ”</a:t>
            </a:r>
          </a:p>
        </p:txBody>
      </p:sp>
      <p:sp>
        <p:nvSpPr>
          <p:cNvPr id="22" name="TextBox 22"/>
          <p:cNvSpPr txBox="1"/>
          <p:nvPr/>
        </p:nvSpPr>
        <p:spPr>
          <a:xfrm>
            <a:off x="1457871" y="5692127"/>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“Ногайський фаховий коледж ТДАТУ”</a:t>
            </a:r>
          </a:p>
        </p:txBody>
      </p:sp>
      <p:sp>
        <p:nvSpPr>
          <p:cNvPr id="23" name="TextBox 23"/>
          <p:cNvSpPr txBox="1"/>
          <p:nvPr/>
        </p:nvSpPr>
        <p:spPr>
          <a:xfrm>
            <a:off x="1457871" y="6267614"/>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“Мелітопольський фаховий коледж ТДАТУ”</a:t>
            </a:r>
          </a:p>
        </p:txBody>
      </p:sp>
      <p:sp>
        <p:nvSpPr>
          <p:cNvPr id="24" name="TextBox 24"/>
          <p:cNvSpPr txBox="1"/>
          <p:nvPr/>
        </p:nvSpPr>
        <p:spPr>
          <a:xfrm>
            <a:off x="1457871" y="6843101"/>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“Бердянський фаховий коледж ТДАТУ”</a:t>
            </a:r>
          </a:p>
        </p:txBody>
      </p:sp>
      <p:sp>
        <p:nvSpPr>
          <p:cNvPr id="25" name="TextBox 25"/>
          <p:cNvSpPr txBox="1"/>
          <p:nvPr/>
        </p:nvSpPr>
        <p:spPr>
          <a:xfrm>
            <a:off x="1457871" y="7418588"/>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“Оріхівський фаховий коледж ТДАТУ”</a:t>
            </a:r>
          </a:p>
        </p:txBody>
      </p:sp>
      <p:sp>
        <p:nvSpPr>
          <p:cNvPr id="26" name="TextBox 26"/>
          <p:cNvSpPr txBox="1"/>
          <p:nvPr/>
        </p:nvSpPr>
        <p:spPr>
          <a:xfrm>
            <a:off x="1457871" y="8988384"/>
            <a:ext cx="12734695" cy="385020"/>
          </a:xfrm>
          <a:prstGeom prst="rect">
            <a:avLst/>
          </a:prstGeom>
        </p:spPr>
        <p:txBody>
          <a:bodyPr lIns="0" tIns="0" rIns="0" bIns="0" rtlCol="0" anchor="t">
            <a:spAutoFit/>
          </a:bodyPr>
          <a:lstStyle/>
          <a:p>
            <a:pPr marL="501781" lvl="1" indent="-250891" algn="l">
              <a:lnSpc>
                <a:spcPts val="3207"/>
              </a:lnSpc>
              <a:buFont typeface="Arial"/>
              <a:buChar char="•"/>
            </a:pPr>
            <a:r>
              <a:rPr lang="en-US" sz="2324" b="1" spc="227">
                <a:solidFill>
                  <a:srgbClr val="FFFFFF"/>
                </a:solidFill>
                <a:latin typeface="Open Sauce Bold"/>
                <a:ea typeface="Open Sauce Bold"/>
                <a:cs typeface="Open Sauce Bold"/>
                <a:sym typeface="Open Sauce Bold"/>
              </a:rPr>
              <a:t>ВСП “Новокаховський фаховий коледж ТДАТУ”</a:t>
            </a:r>
          </a:p>
        </p:txBody>
      </p:sp>
      <p:sp>
        <p:nvSpPr>
          <p:cNvPr id="27" name="Freeform 27"/>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4"/>
            <a:stretch>
              <a:fillRect/>
            </a:stretch>
          </a:blipFill>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66881"/>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7" name="TextBox 7"/>
          <p:cNvSpPr txBox="1"/>
          <p:nvPr/>
        </p:nvSpPr>
        <p:spPr>
          <a:xfrm>
            <a:off x="926639" y="1802407"/>
            <a:ext cx="16434723" cy="1181862"/>
          </a:xfrm>
          <a:prstGeom prst="rect">
            <a:avLst/>
          </a:prstGeom>
        </p:spPr>
        <p:txBody>
          <a:bodyPr lIns="0" tIns="0" rIns="0" bIns="0" rtlCol="0" anchor="t">
            <a:spAutoFit/>
          </a:bodyPr>
          <a:lstStyle/>
          <a:p>
            <a:pPr algn="ctr">
              <a:lnSpc>
                <a:spcPts val="4553"/>
              </a:lnSpc>
            </a:pPr>
            <a:r>
              <a:rPr lang="en-US" sz="3299" b="1" spc="323">
                <a:solidFill>
                  <a:srgbClr val="FFFFFF"/>
                </a:solidFill>
                <a:latin typeface="Codec Pro ExtraBold Bold"/>
                <a:ea typeface="Codec Pro ExtraBold Bold"/>
                <a:cs typeface="Codec Pro ExtraBold Bold"/>
                <a:sym typeface="Codec Pro ExtraBold Bold"/>
              </a:rPr>
              <a:t>Кількість поданих та прийнятих до розгляду заявок на міжнародні гранти (Горизонт)</a:t>
            </a:r>
          </a:p>
        </p:txBody>
      </p:sp>
      <p:grpSp>
        <p:nvGrpSpPr>
          <p:cNvPr id="8" name="Group 8"/>
          <p:cNvGrpSpPr/>
          <p:nvPr/>
        </p:nvGrpSpPr>
        <p:grpSpPr>
          <a:xfrm>
            <a:off x="3258438" y="3621601"/>
            <a:ext cx="47625" cy="5741474"/>
            <a:chOff x="0" y="0"/>
            <a:chExt cx="11367" cy="1370409"/>
          </a:xfrm>
        </p:grpSpPr>
        <p:sp>
          <p:nvSpPr>
            <p:cNvPr id="9" name="Freeform 9"/>
            <p:cNvSpPr/>
            <p:nvPr/>
          </p:nvSpPr>
          <p:spPr>
            <a:xfrm>
              <a:off x="0" y="0"/>
              <a:ext cx="11367" cy="1370409"/>
            </a:xfrm>
            <a:custGeom>
              <a:avLst/>
              <a:gdLst/>
              <a:ahLst/>
              <a:cxnLst/>
              <a:rect l="l" t="t" r="r" b="b"/>
              <a:pathLst>
                <a:path w="11367" h="1370409">
                  <a:moveTo>
                    <a:pt x="0" y="0"/>
                  </a:moveTo>
                  <a:lnTo>
                    <a:pt x="11367" y="0"/>
                  </a:lnTo>
                  <a:lnTo>
                    <a:pt x="11367" y="1370409"/>
                  </a:lnTo>
                  <a:lnTo>
                    <a:pt x="0" y="1370409"/>
                  </a:lnTo>
                  <a:close/>
                </a:path>
              </a:pathLst>
            </a:custGeom>
            <a:solidFill>
              <a:srgbClr val="FFFFFF"/>
            </a:solidFill>
          </p:spPr>
        </p:sp>
        <p:sp>
          <p:nvSpPr>
            <p:cNvPr id="10" name="TextBox 10"/>
            <p:cNvSpPr txBox="1"/>
            <p:nvPr/>
          </p:nvSpPr>
          <p:spPr>
            <a:xfrm>
              <a:off x="0" y="-19050"/>
              <a:ext cx="11367" cy="1389459"/>
            </a:xfrm>
            <a:prstGeom prst="rect">
              <a:avLst/>
            </a:prstGeom>
          </p:spPr>
          <p:txBody>
            <a:bodyPr lIns="50800" tIns="50800" rIns="50800" bIns="50800" rtlCol="0" anchor="ctr"/>
            <a:lstStyle/>
            <a:p>
              <a:pPr algn="ctr">
                <a:lnSpc>
                  <a:spcPts val="2859"/>
                </a:lnSpc>
              </a:pPr>
              <a:endParaRPr/>
            </a:p>
          </p:txBody>
        </p:sp>
      </p:grpSp>
      <p:grpSp>
        <p:nvGrpSpPr>
          <p:cNvPr id="11" name="Group 11"/>
          <p:cNvGrpSpPr/>
          <p:nvPr/>
        </p:nvGrpSpPr>
        <p:grpSpPr>
          <a:xfrm>
            <a:off x="15780206" y="3597789"/>
            <a:ext cx="47625" cy="5741354"/>
            <a:chOff x="0" y="0"/>
            <a:chExt cx="11367" cy="1370381"/>
          </a:xfrm>
        </p:grpSpPr>
        <p:sp>
          <p:nvSpPr>
            <p:cNvPr id="12" name="Freeform 12"/>
            <p:cNvSpPr/>
            <p:nvPr/>
          </p:nvSpPr>
          <p:spPr>
            <a:xfrm>
              <a:off x="0" y="0"/>
              <a:ext cx="11367" cy="1370381"/>
            </a:xfrm>
            <a:custGeom>
              <a:avLst/>
              <a:gdLst/>
              <a:ahLst/>
              <a:cxnLst/>
              <a:rect l="l" t="t" r="r" b="b"/>
              <a:pathLst>
                <a:path w="11367" h="1370381">
                  <a:moveTo>
                    <a:pt x="0" y="0"/>
                  </a:moveTo>
                  <a:lnTo>
                    <a:pt x="11367" y="0"/>
                  </a:lnTo>
                  <a:lnTo>
                    <a:pt x="11367" y="1370381"/>
                  </a:lnTo>
                  <a:lnTo>
                    <a:pt x="0" y="1370381"/>
                  </a:lnTo>
                  <a:close/>
                </a:path>
              </a:pathLst>
            </a:custGeom>
            <a:solidFill>
              <a:srgbClr val="FFFFFF"/>
            </a:solidFill>
          </p:spPr>
        </p:sp>
        <p:sp>
          <p:nvSpPr>
            <p:cNvPr id="13" name="TextBox 13"/>
            <p:cNvSpPr txBox="1"/>
            <p:nvPr/>
          </p:nvSpPr>
          <p:spPr>
            <a:xfrm>
              <a:off x="0" y="-19050"/>
              <a:ext cx="11367" cy="1389431"/>
            </a:xfrm>
            <a:prstGeom prst="rect">
              <a:avLst/>
            </a:prstGeom>
          </p:spPr>
          <p:txBody>
            <a:bodyPr lIns="50800" tIns="50800" rIns="50800" bIns="50800" rtlCol="0" anchor="ctr"/>
            <a:lstStyle/>
            <a:p>
              <a:pPr algn="ctr">
                <a:lnSpc>
                  <a:spcPts val="2859"/>
                </a:lnSpc>
              </a:pPr>
              <a:endParaRPr/>
            </a:p>
          </p:txBody>
        </p:sp>
      </p:grpSp>
      <p:grpSp>
        <p:nvGrpSpPr>
          <p:cNvPr id="14" name="Group 14"/>
          <p:cNvGrpSpPr/>
          <p:nvPr/>
        </p:nvGrpSpPr>
        <p:grpSpPr>
          <a:xfrm rot="-5400000">
            <a:off x="9517463" y="-2664949"/>
            <a:ext cx="47631" cy="12573106"/>
            <a:chOff x="0" y="0"/>
            <a:chExt cx="11369" cy="3001024"/>
          </a:xfrm>
        </p:grpSpPr>
        <p:sp>
          <p:nvSpPr>
            <p:cNvPr id="15" name="Freeform 15"/>
            <p:cNvSpPr/>
            <p:nvPr/>
          </p:nvSpPr>
          <p:spPr>
            <a:xfrm>
              <a:off x="0" y="0"/>
              <a:ext cx="11369" cy="3001024"/>
            </a:xfrm>
            <a:custGeom>
              <a:avLst/>
              <a:gdLst/>
              <a:ahLst/>
              <a:cxnLst/>
              <a:rect l="l" t="t" r="r" b="b"/>
              <a:pathLst>
                <a:path w="11369" h="3001024">
                  <a:moveTo>
                    <a:pt x="0" y="0"/>
                  </a:moveTo>
                  <a:lnTo>
                    <a:pt x="11369" y="0"/>
                  </a:lnTo>
                  <a:lnTo>
                    <a:pt x="11369" y="3001024"/>
                  </a:lnTo>
                  <a:lnTo>
                    <a:pt x="0" y="3001024"/>
                  </a:lnTo>
                  <a:close/>
                </a:path>
              </a:pathLst>
            </a:custGeom>
            <a:solidFill>
              <a:srgbClr val="FFFFFF"/>
            </a:solidFill>
          </p:spPr>
        </p:sp>
        <p:sp>
          <p:nvSpPr>
            <p:cNvPr id="16" name="TextBox 16"/>
            <p:cNvSpPr txBox="1"/>
            <p:nvPr/>
          </p:nvSpPr>
          <p:spPr>
            <a:xfrm>
              <a:off x="0" y="-19050"/>
              <a:ext cx="11369" cy="3020074"/>
            </a:xfrm>
            <a:prstGeom prst="rect">
              <a:avLst/>
            </a:prstGeom>
          </p:spPr>
          <p:txBody>
            <a:bodyPr lIns="50800" tIns="50800" rIns="50800" bIns="50800" rtlCol="0" anchor="ctr"/>
            <a:lstStyle/>
            <a:p>
              <a:pPr algn="ctr">
                <a:lnSpc>
                  <a:spcPts val="2859"/>
                </a:lnSpc>
              </a:pPr>
              <a:endParaRPr/>
            </a:p>
          </p:txBody>
        </p:sp>
      </p:grpSp>
      <p:grpSp>
        <p:nvGrpSpPr>
          <p:cNvPr id="17" name="Group 17"/>
          <p:cNvGrpSpPr/>
          <p:nvPr/>
        </p:nvGrpSpPr>
        <p:grpSpPr>
          <a:xfrm rot="-5400000">
            <a:off x="9503971" y="-1480704"/>
            <a:ext cx="47625" cy="12519129"/>
            <a:chOff x="0" y="0"/>
            <a:chExt cx="11367" cy="2988140"/>
          </a:xfrm>
        </p:grpSpPr>
        <p:sp>
          <p:nvSpPr>
            <p:cNvPr id="18" name="Freeform 18"/>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19" name="TextBox 19"/>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20" name="Group 20"/>
          <p:cNvGrpSpPr/>
          <p:nvPr/>
        </p:nvGrpSpPr>
        <p:grpSpPr>
          <a:xfrm rot="-5400000">
            <a:off x="9503971" y="-385396"/>
            <a:ext cx="47625" cy="12519129"/>
            <a:chOff x="0" y="0"/>
            <a:chExt cx="11367" cy="2988140"/>
          </a:xfrm>
        </p:grpSpPr>
        <p:sp>
          <p:nvSpPr>
            <p:cNvPr id="21" name="Freeform 21"/>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22" name="TextBox 22"/>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23" name="Group 23"/>
          <p:cNvGrpSpPr/>
          <p:nvPr/>
        </p:nvGrpSpPr>
        <p:grpSpPr>
          <a:xfrm rot="-5400000">
            <a:off x="9503971" y="1413766"/>
            <a:ext cx="47625" cy="12519129"/>
            <a:chOff x="0" y="0"/>
            <a:chExt cx="11367" cy="2988140"/>
          </a:xfrm>
        </p:grpSpPr>
        <p:sp>
          <p:nvSpPr>
            <p:cNvPr id="24" name="Freeform 24"/>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25" name="TextBox 25"/>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26" name="Group 26"/>
          <p:cNvGrpSpPr/>
          <p:nvPr/>
        </p:nvGrpSpPr>
        <p:grpSpPr>
          <a:xfrm rot="10791300">
            <a:off x="5125197" y="3597839"/>
            <a:ext cx="47625" cy="5765185"/>
            <a:chOff x="0" y="0"/>
            <a:chExt cx="11367" cy="1376069"/>
          </a:xfrm>
        </p:grpSpPr>
        <p:sp>
          <p:nvSpPr>
            <p:cNvPr id="27" name="Freeform 27"/>
            <p:cNvSpPr/>
            <p:nvPr/>
          </p:nvSpPr>
          <p:spPr>
            <a:xfrm>
              <a:off x="0" y="0"/>
              <a:ext cx="11367" cy="1376069"/>
            </a:xfrm>
            <a:custGeom>
              <a:avLst/>
              <a:gdLst/>
              <a:ahLst/>
              <a:cxnLst/>
              <a:rect l="l" t="t" r="r" b="b"/>
              <a:pathLst>
                <a:path w="11367" h="1376069">
                  <a:moveTo>
                    <a:pt x="0" y="0"/>
                  </a:moveTo>
                  <a:lnTo>
                    <a:pt x="11367" y="0"/>
                  </a:lnTo>
                  <a:lnTo>
                    <a:pt x="11367" y="1376069"/>
                  </a:lnTo>
                  <a:lnTo>
                    <a:pt x="0" y="1376069"/>
                  </a:lnTo>
                  <a:close/>
                </a:path>
              </a:pathLst>
            </a:custGeom>
            <a:solidFill>
              <a:srgbClr val="FFFFFF"/>
            </a:solidFill>
          </p:spPr>
        </p:sp>
        <p:sp>
          <p:nvSpPr>
            <p:cNvPr id="28" name="TextBox 28"/>
            <p:cNvSpPr txBox="1"/>
            <p:nvPr/>
          </p:nvSpPr>
          <p:spPr>
            <a:xfrm>
              <a:off x="0" y="-19050"/>
              <a:ext cx="11367" cy="1395119"/>
            </a:xfrm>
            <a:prstGeom prst="rect">
              <a:avLst/>
            </a:prstGeom>
          </p:spPr>
          <p:txBody>
            <a:bodyPr lIns="50800" tIns="50800" rIns="50800" bIns="50800" rtlCol="0" anchor="ctr"/>
            <a:lstStyle/>
            <a:p>
              <a:pPr algn="ctr">
                <a:lnSpc>
                  <a:spcPts val="2859"/>
                </a:lnSpc>
              </a:pPr>
              <a:endParaRPr/>
            </a:p>
          </p:txBody>
        </p:sp>
      </p:grpSp>
      <p:grpSp>
        <p:nvGrpSpPr>
          <p:cNvPr id="29" name="Group 29"/>
          <p:cNvGrpSpPr/>
          <p:nvPr/>
        </p:nvGrpSpPr>
        <p:grpSpPr>
          <a:xfrm rot="10791300">
            <a:off x="9349372" y="3597840"/>
            <a:ext cx="47625" cy="5765184"/>
            <a:chOff x="0" y="0"/>
            <a:chExt cx="11367" cy="1376068"/>
          </a:xfrm>
        </p:grpSpPr>
        <p:sp>
          <p:nvSpPr>
            <p:cNvPr id="30" name="Freeform 30"/>
            <p:cNvSpPr/>
            <p:nvPr/>
          </p:nvSpPr>
          <p:spPr>
            <a:xfrm>
              <a:off x="0" y="0"/>
              <a:ext cx="11367" cy="1376069"/>
            </a:xfrm>
            <a:custGeom>
              <a:avLst/>
              <a:gdLst/>
              <a:ahLst/>
              <a:cxnLst/>
              <a:rect l="l" t="t" r="r" b="b"/>
              <a:pathLst>
                <a:path w="11367" h="1376069">
                  <a:moveTo>
                    <a:pt x="0" y="0"/>
                  </a:moveTo>
                  <a:lnTo>
                    <a:pt x="11367" y="0"/>
                  </a:lnTo>
                  <a:lnTo>
                    <a:pt x="11367" y="1376069"/>
                  </a:lnTo>
                  <a:lnTo>
                    <a:pt x="0" y="1376069"/>
                  </a:lnTo>
                  <a:close/>
                </a:path>
              </a:pathLst>
            </a:custGeom>
            <a:solidFill>
              <a:srgbClr val="FFFFFF"/>
            </a:solidFill>
          </p:spPr>
        </p:sp>
        <p:sp>
          <p:nvSpPr>
            <p:cNvPr id="31" name="TextBox 31"/>
            <p:cNvSpPr txBox="1"/>
            <p:nvPr/>
          </p:nvSpPr>
          <p:spPr>
            <a:xfrm>
              <a:off x="0" y="-19050"/>
              <a:ext cx="11367" cy="1395118"/>
            </a:xfrm>
            <a:prstGeom prst="rect">
              <a:avLst/>
            </a:prstGeom>
          </p:spPr>
          <p:txBody>
            <a:bodyPr lIns="50800" tIns="50800" rIns="50800" bIns="50800" rtlCol="0" anchor="ctr"/>
            <a:lstStyle/>
            <a:p>
              <a:pPr algn="ctr">
                <a:lnSpc>
                  <a:spcPts val="2859"/>
                </a:lnSpc>
              </a:pPr>
              <a:endParaRPr/>
            </a:p>
          </p:txBody>
        </p:sp>
      </p:grpSp>
      <p:grpSp>
        <p:nvGrpSpPr>
          <p:cNvPr id="32" name="Group 32"/>
          <p:cNvGrpSpPr/>
          <p:nvPr/>
        </p:nvGrpSpPr>
        <p:grpSpPr>
          <a:xfrm rot="-5400000">
            <a:off x="9503971" y="3079579"/>
            <a:ext cx="47625" cy="12519129"/>
            <a:chOff x="0" y="0"/>
            <a:chExt cx="11367" cy="2988140"/>
          </a:xfrm>
        </p:grpSpPr>
        <p:sp>
          <p:nvSpPr>
            <p:cNvPr id="33" name="Freeform 33"/>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34" name="TextBox 34"/>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sp>
        <p:nvSpPr>
          <p:cNvPr id="35" name="TextBox 35"/>
          <p:cNvSpPr txBox="1"/>
          <p:nvPr/>
        </p:nvSpPr>
        <p:spPr>
          <a:xfrm>
            <a:off x="3705129" y="4018647"/>
            <a:ext cx="1087057"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 з/п</a:t>
            </a:r>
          </a:p>
        </p:txBody>
      </p:sp>
      <p:sp>
        <p:nvSpPr>
          <p:cNvPr id="36" name="TextBox 36"/>
          <p:cNvSpPr txBox="1"/>
          <p:nvPr/>
        </p:nvSpPr>
        <p:spPr>
          <a:xfrm>
            <a:off x="3668013" y="5217592"/>
            <a:ext cx="1087057" cy="351362"/>
          </a:xfrm>
          <a:prstGeom prst="rect">
            <a:avLst/>
          </a:prstGeom>
        </p:spPr>
        <p:txBody>
          <a:bodyPr lIns="0" tIns="0" rIns="0" bIns="0" rtlCol="0" anchor="t">
            <a:spAutoFit/>
          </a:bodyPr>
          <a:lstStyle/>
          <a:p>
            <a:pPr algn="ctr">
              <a:lnSpc>
                <a:spcPts val="2939"/>
              </a:lnSpc>
            </a:pPr>
            <a:r>
              <a:rPr lang="en-US" sz="2129" spc="208">
                <a:solidFill>
                  <a:srgbClr val="FFFFFF"/>
                </a:solidFill>
                <a:latin typeface="Open Sauce"/>
                <a:ea typeface="Open Sauce"/>
                <a:cs typeface="Open Sauce"/>
                <a:sym typeface="Open Sauce"/>
              </a:rPr>
              <a:t>1</a:t>
            </a:r>
          </a:p>
        </p:txBody>
      </p:sp>
      <p:sp>
        <p:nvSpPr>
          <p:cNvPr id="37" name="TextBox 37"/>
          <p:cNvSpPr txBox="1"/>
          <p:nvPr/>
        </p:nvSpPr>
        <p:spPr>
          <a:xfrm>
            <a:off x="3668013" y="6536156"/>
            <a:ext cx="1087057" cy="351362"/>
          </a:xfrm>
          <a:prstGeom prst="rect">
            <a:avLst/>
          </a:prstGeom>
        </p:spPr>
        <p:txBody>
          <a:bodyPr lIns="0" tIns="0" rIns="0" bIns="0" rtlCol="0" anchor="t">
            <a:spAutoFit/>
          </a:bodyPr>
          <a:lstStyle/>
          <a:p>
            <a:pPr algn="ctr">
              <a:lnSpc>
                <a:spcPts val="2939"/>
              </a:lnSpc>
            </a:pPr>
            <a:r>
              <a:rPr lang="en-US" sz="2129" spc="208">
                <a:solidFill>
                  <a:srgbClr val="FFFFFF"/>
                </a:solidFill>
                <a:latin typeface="Open Sauce"/>
                <a:ea typeface="Open Sauce"/>
                <a:cs typeface="Open Sauce"/>
                <a:sym typeface="Open Sauce"/>
              </a:rPr>
              <a:t>2</a:t>
            </a:r>
          </a:p>
        </p:txBody>
      </p:sp>
      <p:sp>
        <p:nvSpPr>
          <p:cNvPr id="38" name="TextBox 38"/>
          <p:cNvSpPr txBox="1"/>
          <p:nvPr/>
        </p:nvSpPr>
        <p:spPr>
          <a:xfrm>
            <a:off x="3668013" y="8259118"/>
            <a:ext cx="1087057" cy="351362"/>
          </a:xfrm>
          <a:prstGeom prst="rect">
            <a:avLst/>
          </a:prstGeom>
        </p:spPr>
        <p:txBody>
          <a:bodyPr lIns="0" tIns="0" rIns="0" bIns="0" rtlCol="0" anchor="t">
            <a:spAutoFit/>
          </a:bodyPr>
          <a:lstStyle/>
          <a:p>
            <a:pPr algn="ctr">
              <a:lnSpc>
                <a:spcPts val="2939"/>
              </a:lnSpc>
            </a:pPr>
            <a:r>
              <a:rPr lang="en-US" sz="2129" spc="208">
                <a:solidFill>
                  <a:srgbClr val="FFFFFF"/>
                </a:solidFill>
                <a:latin typeface="Open Sauce"/>
                <a:ea typeface="Open Sauce"/>
                <a:cs typeface="Open Sauce"/>
                <a:sym typeface="Open Sauce"/>
              </a:rPr>
              <a:t>3</a:t>
            </a:r>
          </a:p>
        </p:txBody>
      </p:sp>
      <p:sp>
        <p:nvSpPr>
          <p:cNvPr id="39" name="TextBox 39"/>
          <p:cNvSpPr txBox="1"/>
          <p:nvPr/>
        </p:nvSpPr>
        <p:spPr>
          <a:xfrm>
            <a:off x="5443421" y="3816869"/>
            <a:ext cx="4327224" cy="722837"/>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 назва структурного підрозділу</a:t>
            </a:r>
          </a:p>
        </p:txBody>
      </p:sp>
      <p:sp>
        <p:nvSpPr>
          <p:cNvPr id="40" name="TextBox 40"/>
          <p:cNvSpPr txBox="1"/>
          <p:nvPr/>
        </p:nvSpPr>
        <p:spPr>
          <a:xfrm>
            <a:off x="5443421" y="5107473"/>
            <a:ext cx="432722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Кафедра маркетингу</a:t>
            </a:r>
          </a:p>
        </p:txBody>
      </p:sp>
      <p:sp>
        <p:nvSpPr>
          <p:cNvPr id="41" name="TextBox 41"/>
          <p:cNvSpPr txBox="1"/>
          <p:nvPr/>
        </p:nvSpPr>
        <p:spPr>
          <a:xfrm>
            <a:off x="9705956" y="5136546"/>
            <a:ext cx="432722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HORIZON-RIA</a:t>
            </a:r>
          </a:p>
        </p:txBody>
      </p:sp>
      <p:sp>
        <p:nvSpPr>
          <p:cNvPr id="42" name="TextBox 42"/>
          <p:cNvSpPr txBox="1"/>
          <p:nvPr/>
        </p:nvSpPr>
        <p:spPr>
          <a:xfrm>
            <a:off x="9705956" y="6583781"/>
            <a:ext cx="432722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HORIZON-HUMAN</a:t>
            </a:r>
          </a:p>
        </p:txBody>
      </p:sp>
      <p:sp>
        <p:nvSpPr>
          <p:cNvPr id="43" name="TextBox 43"/>
          <p:cNvSpPr txBox="1"/>
          <p:nvPr/>
        </p:nvSpPr>
        <p:spPr>
          <a:xfrm>
            <a:off x="9705956" y="8297218"/>
            <a:ext cx="432722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HORIZON-HUMAN</a:t>
            </a:r>
          </a:p>
        </p:txBody>
      </p:sp>
      <p:sp>
        <p:nvSpPr>
          <p:cNvPr id="44" name="TextBox 44"/>
          <p:cNvSpPr txBox="1"/>
          <p:nvPr/>
        </p:nvSpPr>
        <p:spPr>
          <a:xfrm>
            <a:off x="5443421" y="6002756"/>
            <a:ext cx="3872203" cy="1465787"/>
          </a:xfrm>
          <a:prstGeom prst="rect">
            <a:avLst/>
          </a:prstGeom>
        </p:spPr>
        <p:txBody>
          <a:bodyPr wrap="square" lIns="0" tIns="0" rIns="0" bIns="0" rtlCol="0" anchor="t">
            <a:spAutoFit/>
          </a:bodyPr>
          <a:lstStyle/>
          <a:p>
            <a:pPr algn="l">
              <a:lnSpc>
                <a:spcPts val="2939"/>
              </a:lnSpc>
            </a:pPr>
            <a:r>
              <a:rPr lang="uk-UA" sz="2129" spc="208" dirty="0">
                <a:solidFill>
                  <a:srgbClr val="FFFFFF"/>
                </a:solidFill>
                <a:latin typeface="Open Sauce"/>
                <a:ea typeface="Open Sauce"/>
                <a:cs typeface="Open Sauce"/>
                <a:sym typeface="Open Sauce"/>
              </a:rPr>
              <a:t>Кафедра суспільно-гуманітарних наук</a:t>
            </a:r>
          </a:p>
          <a:p>
            <a:pPr algn="l">
              <a:lnSpc>
                <a:spcPts val="2939"/>
              </a:lnSpc>
            </a:pPr>
            <a:r>
              <a:rPr lang="uk-UA" sz="2129" spc="208" dirty="0">
                <a:solidFill>
                  <a:srgbClr val="FFFFFF"/>
                </a:solidFill>
                <a:latin typeface="Open Sauce"/>
                <a:ea typeface="Open Sauce"/>
                <a:cs typeface="Open Sauce"/>
                <a:sym typeface="Open Sauce"/>
              </a:rPr>
              <a:t>Кафедра комп’ютерних наук</a:t>
            </a:r>
          </a:p>
        </p:txBody>
      </p:sp>
      <p:sp>
        <p:nvSpPr>
          <p:cNvPr id="45" name="TextBox 45"/>
          <p:cNvSpPr txBox="1"/>
          <p:nvPr/>
        </p:nvSpPr>
        <p:spPr>
          <a:xfrm>
            <a:off x="5443421" y="7744768"/>
            <a:ext cx="4327224" cy="1465787"/>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Кафедра суспільно-гуманітарних наук</a:t>
            </a:r>
          </a:p>
          <a:p>
            <a:pPr algn="l">
              <a:lnSpc>
                <a:spcPts val="2939"/>
              </a:lnSpc>
            </a:pPr>
            <a:r>
              <a:rPr lang="en-US" sz="2129" spc="208">
                <a:solidFill>
                  <a:srgbClr val="FFFFFF"/>
                </a:solidFill>
                <a:latin typeface="Open Sauce"/>
                <a:ea typeface="Open Sauce"/>
                <a:cs typeface="Open Sauce"/>
                <a:sym typeface="Open Sauce"/>
              </a:rPr>
              <a:t>Кафедра комп’ютерних технологій</a:t>
            </a:r>
          </a:p>
        </p:txBody>
      </p:sp>
      <p:sp>
        <p:nvSpPr>
          <p:cNvPr id="46" name="TextBox 46"/>
          <p:cNvSpPr txBox="1"/>
          <p:nvPr/>
        </p:nvSpPr>
        <p:spPr>
          <a:xfrm>
            <a:off x="9645354" y="3660736"/>
            <a:ext cx="5877852" cy="1048973"/>
          </a:xfrm>
          <a:prstGeom prst="rect">
            <a:avLst/>
          </a:prstGeom>
        </p:spPr>
        <p:txBody>
          <a:bodyPr lIns="0" tIns="0" rIns="0" bIns="0" rtlCol="0" anchor="t">
            <a:spAutoFit/>
          </a:bodyPr>
          <a:lstStyle/>
          <a:p>
            <a:pPr algn="l">
              <a:lnSpc>
                <a:spcPts val="2801"/>
              </a:lnSpc>
            </a:pPr>
            <a:r>
              <a:rPr lang="en-US" sz="2029" spc="198">
                <a:solidFill>
                  <a:srgbClr val="FFFFFF"/>
                </a:solidFill>
                <a:latin typeface="Open Sauce"/>
                <a:ea typeface="Open Sauce"/>
                <a:cs typeface="Open Sauce"/>
                <a:sym typeface="Open Sauce"/>
              </a:rPr>
              <a:t>Назва конкурсної програми (Горизонт 2020, Горизонт Європа, Євратом, НАТО, УНТЦ)</a:t>
            </a:r>
          </a:p>
        </p:txBody>
      </p:sp>
      <p:sp>
        <p:nvSpPr>
          <p:cNvPr id="47" name="Freeform 47"/>
          <p:cNvSpPr/>
          <p:nvPr/>
        </p:nvSpPr>
        <p:spPr>
          <a:xfrm rot="-10800000">
            <a:off x="16384715" y="925830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32228"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7" name="TextBox 7"/>
          <p:cNvSpPr txBox="1"/>
          <p:nvPr/>
        </p:nvSpPr>
        <p:spPr>
          <a:xfrm>
            <a:off x="926639" y="1802407"/>
            <a:ext cx="16434723" cy="1181862"/>
          </a:xfrm>
          <a:prstGeom prst="rect">
            <a:avLst/>
          </a:prstGeom>
        </p:spPr>
        <p:txBody>
          <a:bodyPr lIns="0" tIns="0" rIns="0" bIns="0" rtlCol="0" anchor="t">
            <a:spAutoFit/>
          </a:bodyPr>
          <a:lstStyle/>
          <a:p>
            <a:pPr algn="ctr">
              <a:lnSpc>
                <a:spcPts val="4553"/>
              </a:lnSpc>
            </a:pPr>
            <a:r>
              <a:rPr lang="en-US" sz="3299" b="1" spc="323">
                <a:solidFill>
                  <a:srgbClr val="FFFFFF"/>
                </a:solidFill>
                <a:latin typeface="Codec Pro ExtraBold Bold"/>
                <a:ea typeface="Codec Pro ExtraBold Bold"/>
                <a:cs typeface="Codec Pro ExtraBold Bold"/>
                <a:sym typeface="Codec Pro ExtraBold Bold"/>
              </a:rPr>
              <a:t>Кількість поданих та прийнятих до розгляду заявок на міжнародні грантові програми (Erasmus+)</a:t>
            </a:r>
          </a:p>
        </p:txBody>
      </p:sp>
      <p:grpSp>
        <p:nvGrpSpPr>
          <p:cNvPr id="8" name="Group 8"/>
          <p:cNvGrpSpPr/>
          <p:nvPr/>
        </p:nvGrpSpPr>
        <p:grpSpPr>
          <a:xfrm>
            <a:off x="628423" y="3377010"/>
            <a:ext cx="49070" cy="5741367"/>
            <a:chOff x="0" y="0"/>
            <a:chExt cx="11712" cy="1370384"/>
          </a:xfrm>
        </p:grpSpPr>
        <p:sp>
          <p:nvSpPr>
            <p:cNvPr id="9" name="Freeform 9"/>
            <p:cNvSpPr/>
            <p:nvPr/>
          </p:nvSpPr>
          <p:spPr>
            <a:xfrm>
              <a:off x="0" y="0"/>
              <a:ext cx="11712" cy="1370384"/>
            </a:xfrm>
            <a:custGeom>
              <a:avLst/>
              <a:gdLst/>
              <a:ahLst/>
              <a:cxnLst/>
              <a:rect l="l" t="t" r="r" b="b"/>
              <a:pathLst>
                <a:path w="11712" h="1370384">
                  <a:moveTo>
                    <a:pt x="0" y="0"/>
                  </a:moveTo>
                  <a:lnTo>
                    <a:pt x="11712" y="0"/>
                  </a:lnTo>
                  <a:lnTo>
                    <a:pt x="11712" y="1370384"/>
                  </a:lnTo>
                  <a:lnTo>
                    <a:pt x="0" y="1370384"/>
                  </a:lnTo>
                  <a:close/>
                </a:path>
              </a:pathLst>
            </a:custGeom>
            <a:solidFill>
              <a:srgbClr val="FFFFFF"/>
            </a:solidFill>
          </p:spPr>
        </p:sp>
        <p:sp>
          <p:nvSpPr>
            <p:cNvPr id="10" name="TextBox 10"/>
            <p:cNvSpPr txBox="1"/>
            <p:nvPr/>
          </p:nvSpPr>
          <p:spPr>
            <a:xfrm>
              <a:off x="0" y="-28575"/>
              <a:ext cx="11712" cy="1398959"/>
            </a:xfrm>
            <a:prstGeom prst="rect">
              <a:avLst/>
            </a:prstGeom>
          </p:spPr>
          <p:txBody>
            <a:bodyPr lIns="50800" tIns="50800" rIns="50800" bIns="50800" rtlCol="0" anchor="ctr"/>
            <a:lstStyle/>
            <a:p>
              <a:pPr algn="ctr">
                <a:lnSpc>
                  <a:spcPts val="2730"/>
                </a:lnSpc>
              </a:pPr>
              <a:endParaRPr/>
            </a:p>
          </p:txBody>
        </p:sp>
      </p:grpSp>
      <p:grpSp>
        <p:nvGrpSpPr>
          <p:cNvPr id="11" name="Group 11"/>
          <p:cNvGrpSpPr/>
          <p:nvPr/>
        </p:nvGrpSpPr>
        <p:grpSpPr>
          <a:xfrm>
            <a:off x="9345541" y="3377010"/>
            <a:ext cx="49070" cy="5741367"/>
            <a:chOff x="0" y="0"/>
            <a:chExt cx="11712" cy="1370384"/>
          </a:xfrm>
        </p:grpSpPr>
        <p:sp>
          <p:nvSpPr>
            <p:cNvPr id="12" name="Freeform 12"/>
            <p:cNvSpPr/>
            <p:nvPr/>
          </p:nvSpPr>
          <p:spPr>
            <a:xfrm>
              <a:off x="0" y="0"/>
              <a:ext cx="11712" cy="1370384"/>
            </a:xfrm>
            <a:custGeom>
              <a:avLst/>
              <a:gdLst/>
              <a:ahLst/>
              <a:cxnLst/>
              <a:rect l="l" t="t" r="r" b="b"/>
              <a:pathLst>
                <a:path w="11712" h="1370384">
                  <a:moveTo>
                    <a:pt x="0" y="0"/>
                  </a:moveTo>
                  <a:lnTo>
                    <a:pt x="11712" y="0"/>
                  </a:lnTo>
                  <a:lnTo>
                    <a:pt x="11712" y="1370384"/>
                  </a:lnTo>
                  <a:lnTo>
                    <a:pt x="0" y="1370384"/>
                  </a:lnTo>
                  <a:close/>
                </a:path>
              </a:pathLst>
            </a:custGeom>
            <a:solidFill>
              <a:srgbClr val="FFFFFF"/>
            </a:solidFill>
          </p:spPr>
        </p:sp>
        <p:sp>
          <p:nvSpPr>
            <p:cNvPr id="13" name="TextBox 13"/>
            <p:cNvSpPr txBox="1"/>
            <p:nvPr/>
          </p:nvSpPr>
          <p:spPr>
            <a:xfrm>
              <a:off x="0" y="-28575"/>
              <a:ext cx="11712" cy="1398959"/>
            </a:xfrm>
            <a:prstGeom prst="rect">
              <a:avLst/>
            </a:prstGeom>
          </p:spPr>
          <p:txBody>
            <a:bodyPr lIns="50800" tIns="50800" rIns="50800" bIns="50800" rtlCol="0" anchor="ctr"/>
            <a:lstStyle/>
            <a:p>
              <a:pPr algn="ctr">
                <a:lnSpc>
                  <a:spcPts val="2730"/>
                </a:lnSpc>
              </a:pPr>
              <a:endParaRPr/>
            </a:p>
          </p:txBody>
        </p:sp>
      </p:grpSp>
      <p:grpSp>
        <p:nvGrpSpPr>
          <p:cNvPr id="14" name="Group 14"/>
          <p:cNvGrpSpPr/>
          <p:nvPr/>
        </p:nvGrpSpPr>
        <p:grpSpPr>
          <a:xfrm>
            <a:off x="8857072" y="3386534"/>
            <a:ext cx="49070" cy="5741247"/>
            <a:chOff x="0" y="0"/>
            <a:chExt cx="11712" cy="1370355"/>
          </a:xfrm>
        </p:grpSpPr>
        <p:sp>
          <p:nvSpPr>
            <p:cNvPr id="15" name="Freeform 15"/>
            <p:cNvSpPr/>
            <p:nvPr/>
          </p:nvSpPr>
          <p:spPr>
            <a:xfrm>
              <a:off x="0" y="0"/>
              <a:ext cx="11712" cy="1370355"/>
            </a:xfrm>
            <a:custGeom>
              <a:avLst/>
              <a:gdLst/>
              <a:ahLst/>
              <a:cxnLst/>
              <a:rect l="l" t="t" r="r" b="b"/>
              <a:pathLst>
                <a:path w="11712" h="1370355">
                  <a:moveTo>
                    <a:pt x="0" y="0"/>
                  </a:moveTo>
                  <a:lnTo>
                    <a:pt x="11712" y="0"/>
                  </a:lnTo>
                  <a:lnTo>
                    <a:pt x="11712" y="1370355"/>
                  </a:lnTo>
                  <a:lnTo>
                    <a:pt x="0" y="1370355"/>
                  </a:lnTo>
                  <a:close/>
                </a:path>
              </a:pathLst>
            </a:custGeom>
            <a:solidFill>
              <a:srgbClr val="FFFFFF"/>
            </a:solidFill>
          </p:spPr>
        </p:sp>
        <p:sp>
          <p:nvSpPr>
            <p:cNvPr id="16" name="TextBox 16"/>
            <p:cNvSpPr txBox="1"/>
            <p:nvPr/>
          </p:nvSpPr>
          <p:spPr>
            <a:xfrm>
              <a:off x="0" y="-19050"/>
              <a:ext cx="11712" cy="1389405"/>
            </a:xfrm>
            <a:prstGeom prst="rect">
              <a:avLst/>
            </a:prstGeom>
          </p:spPr>
          <p:txBody>
            <a:bodyPr lIns="50800" tIns="50800" rIns="50800" bIns="50800" rtlCol="0" anchor="ctr"/>
            <a:lstStyle/>
            <a:p>
              <a:pPr algn="ctr">
                <a:lnSpc>
                  <a:spcPts val="2859"/>
                </a:lnSpc>
              </a:pPr>
              <a:endParaRPr/>
            </a:p>
          </p:txBody>
        </p:sp>
      </p:grpSp>
      <p:grpSp>
        <p:nvGrpSpPr>
          <p:cNvPr id="17" name="Group 17"/>
          <p:cNvGrpSpPr/>
          <p:nvPr/>
        </p:nvGrpSpPr>
        <p:grpSpPr>
          <a:xfrm>
            <a:off x="17574190" y="3386534"/>
            <a:ext cx="49070" cy="5741247"/>
            <a:chOff x="0" y="0"/>
            <a:chExt cx="11712" cy="1370355"/>
          </a:xfrm>
        </p:grpSpPr>
        <p:sp>
          <p:nvSpPr>
            <p:cNvPr id="18" name="Freeform 18"/>
            <p:cNvSpPr/>
            <p:nvPr/>
          </p:nvSpPr>
          <p:spPr>
            <a:xfrm>
              <a:off x="0" y="0"/>
              <a:ext cx="11712" cy="1370355"/>
            </a:xfrm>
            <a:custGeom>
              <a:avLst/>
              <a:gdLst/>
              <a:ahLst/>
              <a:cxnLst/>
              <a:rect l="l" t="t" r="r" b="b"/>
              <a:pathLst>
                <a:path w="11712" h="1370355">
                  <a:moveTo>
                    <a:pt x="0" y="0"/>
                  </a:moveTo>
                  <a:lnTo>
                    <a:pt x="11712" y="0"/>
                  </a:lnTo>
                  <a:lnTo>
                    <a:pt x="11712" y="1370355"/>
                  </a:lnTo>
                  <a:lnTo>
                    <a:pt x="0" y="1370355"/>
                  </a:lnTo>
                  <a:close/>
                </a:path>
              </a:pathLst>
            </a:custGeom>
            <a:solidFill>
              <a:srgbClr val="FFFFFF"/>
            </a:solidFill>
          </p:spPr>
        </p:sp>
        <p:sp>
          <p:nvSpPr>
            <p:cNvPr id="19" name="TextBox 19"/>
            <p:cNvSpPr txBox="1"/>
            <p:nvPr/>
          </p:nvSpPr>
          <p:spPr>
            <a:xfrm>
              <a:off x="0" y="-19050"/>
              <a:ext cx="11712" cy="1389405"/>
            </a:xfrm>
            <a:prstGeom prst="rect">
              <a:avLst/>
            </a:prstGeom>
          </p:spPr>
          <p:txBody>
            <a:bodyPr lIns="50800" tIns="50800" rIns="50800" bIns="50800" rtlCol="0" anchor="ctr"/>
            <a:lstStyle/>
            <a:p>
              <a:pPr algn="ctr">
                <a:lnSpc>
                  <a:spcPts val="2859"/>
                </a:lnSpc>
              </a:pPr>
              <a:endParaRPr/>
            </a:p>
          </p:txBody>
        </p:sp>
      </p:grpSp>
      <p:grpSp>
        <p:nvGrpSpPr>
          <p:cNvPr id="20" name="Group 20"/>
          <p:cNvGrpSpPr/>
          <p:nvPr/>
        </p:nvGrpSpPr>
        <p:grpSpPr>
          <a:xfrm rot="-5400000">
            <a:off x="4743468" y="-761846"/>
            <a:ext cx="47631" cy="8277719"/>
            <a:chOff x="0" y="0"/>
            <a:chExt cx="11369" cy="1975775"/>
          </a:xfrm>
        </p:grpSpPr>
        <p:sp>
          <p:nvSpPr>
            <p:cNvPr id="21" name="Freeform 21"/>
            <p:cNvSpPr/>
            <p:nvPr/>
          </p:nvSpPr>
          <p:spPr>
            <a:xfrm>
              <a:off x="0" y="0"/>
              <a:ext cx="11369" cy="1975775"/>
            </a:xfrm>
            <a:custGeom>
              <a:avLst/>
              <a:gdLst/>
              <a:ahLst/>
              <a:cxnLst/>
              <a:rect l="l" t="t" r="r" b="b"/>
              <a:pathLst>
                <a:path w="11369" h="1975775">
                  <a:moveTo>
                    <a:pt x="0" y="0"/>
                  </a:moveTo>
                  <a:lnTo>
                    <a:pt x="11369" y="0"/>
                  </a:lnTo>
                  <a:lnTo>
                    <a:pt x="11369" y="1975775"/>
                  </a:lnTo>
                  <a:lnTo>
                    <a:pt x="0" y="1975775"/>
                  </a:lnTo>
                  <a:close/>
                </a:path>
              </a:pathLst>
            </a:custGeom>
            <a:solidFill>
              <a:srgbClr val="FFFFFF"/>
            </a:solidFill>
          </p:spPr>
        </p:sp>
        <p:sp>
          <p:nvSpPr>
            <p:cNvPr id="22" name="TextBox 22"/>
            <p:cNvSpPr txBox="1"/>
            <p:nvPr/>
          </p:nvSpPr>
          <p:spPr>
            <a:xfrm>
              <a:off x="0" y="-19050"/>
              <a:ext cx="11369" cy="1994825"/>
            </a:xfrm>
            <a:prstGeom prst="rect">
              <a:avLst/>
            </a:prstGeom>
          </p:spPr>
          <p:txBody>
            <a:bodyPr lIns="50800" tIns="50800" rIns="50800" bIns="50800" rtlCol="0" anchor="ctr"/>
            <a:lstStyle/>
            <a:p>
              <a:pPr algn="ctr">
                <a:lnSpc>
                  <a:spcPts val="2859"/>
                </a:lnSpc>
              </a:pPr>
              <a:endParaRPr/>
            </a:p>
          </p:txBody>
        </p:sp>
      </p:grpSp>
      <p:grpSp>
        <p:nvGrpSpPr>
          <p:cNvPr id="23" name="Group 23"/>
          <p:cNvGrpSpPr/>
          <p:nvPr/>
        </p:nvGrpSpPr>
        <p:grpSpPr>
          <a:xfrm rot="-5400000">
            <a:off x="13459629" y="-762803"/>
            <a:ext cx="49543" cy="8277719"/>
            <a:chOff x="0" y="0"/>
            <a:chExt cx="11825" cy="1975775"/>
          </a:xfrm>
        </p:grpSpPr>
        <p:sp>
          <p:nvSpPr>
            <p:cNvPr id="24" name="Freeform 24"/>
            <p:cNvSpPr/>
            <p:nvPr/>
          </p:nvSpPr>
          <p:spPr>
            <a:xfrm>
              <a:off x="0" y="0"/>
              <a:ext cx="11825" cy="1975775"/>
            </a:xfrm>
            <a:custGeom>
              <a:avLst/>
              <a:gdLst/>
              <a:ahLst/>
              <a:cxnLst/>
              <a:rect l="l" t="t" r="r" b="b"/>
              <a:pathLst>
                <a:path w="11825" h="1975775">
                  <a:moveTo>
                    <a:pt x="0" y="0"/>
                  </a:moveTo>
                  <a:lnTo>
                    <a:pt x="11825" y="0"/>
                  </a:lnTo>
                  <a:lnTo>
                    <a:pt x="11825" y="1975775"/>
                  </a:lnTo>
                  <a:lnTo>
                    <a:pt x="0" y="1975775"/>
                  </a:lnTo>
                  <a:close/>
                </a:path>
              </a:pathLst>
            </a:custGeom>
            <a:solidFill>
              <a:srgbClr val="FFFFFF"/>
            </a:solidFill>
          </p:spPr>
        </p:sp>
        <p:sp>
          <p:nvSpPr>
            <p:cNvPr id="25" name="TextBox 25"/>
            <p:cNvSpPr txBox="1"/>
            <p:nvPr/>
          </p:nvSpPr>
          <p:spPr>
            <a:xfrm>
              <a:off x="0" y="-19050"/>
              <a:ext cx="11825" cy="1994825"/>
            </a:xfrm>
            <a:prstGeom prst="rect">
              <a:avLst/>
            </a:prstGeom>
          </p:spPr>
          <p:txBody>
            <a:bodyPr lIns="50800" tIns="50800" rIns="50800" bIns="50800" rtlCol="0" anchor="ctr"/>
            <a:lstStyle/>
            <a:p>
              <a:pPr algn="ctr">
                <a:lnSpc>
                  <a:spcPts val="2859"/>
                </a:lnSpc>
              </a:pPr>
              <a:endParaRPr/>
            </a:p>
          </p:txBody>
        </p:sp>
      </p:grpSp>
      <p:grpSp>
        <p:nvGrpSpPr>
          <p:cNvPr id="26" name="Group 26"/>
          <p:cNvGrpSpPr/>
          <p:nvPr/>
        </p:nvGrpSpPr>
        <p:grpSpPr>
          <a:xfrm rot="-5400000">
            <a:off x="4726367" y="317095"/>
            <a:ext cx="47625" cy="8233414"/>
            <a:chOff x="0" y="0"/>
            <a:chExt cx="11367" cy="1965200"/>
          </a:xfrm>
        </p:grpSpPr>
        <p:sp>
          <p:nvSpPr>
            <p:cNvPr id="27" name="Freeform 27"/>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28" name="TextBox 28"/>
            <p:cNvSpPr txBox="1"/>
            <p:nvPr/>
          </p:nvSpPr>
          <p:spPr>
            <a:xfrm>
              <a:off x="0" y="-28575"/>
              <a:ext cx="11367" cy="1993775"/>
            </a:xfrm>
            <a:prstGeom prst="rect">
              <a:avLst/>
            </a:prstGeom>
          </p:spPr>
          <p:txBody>
            <a:bodyPr lIns="50800" tIns="50800" rIns="50800" bIns="50800" rtlCol="0" anchor="ctr"/>
            <a:lstStyle/>
            <a:p>
              <a:pPr algn="ctr">
                <a:lnSpc>
                  <a:spcPts val="2730"/>
                </a:lnSpc>
              </a:pPr>
              <a:endParaRPr/>
            </a:p>
          </p:txBody>
        </p:sp>
      </p:grpSp>
      <p:grpSp>
        <p:nvGrpSpPr>
          <p:cNvPr id="29" name="Group 29"/>
          <p:cNvGrpSpPr/>
          <p:nvPr/>
        </p:nvGrpSpPr>
        <p:grpSpPr>
          <a:xfrm rot="-5400000">
            <a:off x="13443484" y="181845"/>
            <a:ext cx="47625" cy="8233414"/>
            <a:chOff x="0" y="0"/>
            <a:chExt cx="11367" cy="1965200"/>
          </a:xfrm>
        </p:grpSpPr>
        <p:sp>
          <p:nvSpPr>
            <p:cNvPr id="30" name="Freeform 30"/>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31" name="TextBox 31"/>
            <p:cNvSpPr txBox="1"/>
            <p:nvPr/>
          </p:nvSpPr>
          <p:spPr>
            <a:xfrm>
              <a:off x="0" y="-28575"/>
              <a:ext cx="11367" cy="1993775"/>
            </a:xfrm>
            <a:prstGeom prst="rect">
              <a:avLst/>
            </a:prstGeom>
          </p:spPr>
          <p:txBody>
            <a:bodyPr lIns="50800" tIns="50800" rIns="50800" bIns="50800" rtlCol="0" anchor="ctr"/>
            <a:lstStyle/>
            <a:p>
              <a:pPr algn="ctr">
                <a:lnSpc>
                  <a:spcPts val="2730"/>
                </a:lnSpc>
              </a:pPr>
              <a:endParaRPr/>
            </a:p>
          </p:txBody>
        </p:sp>
      </p:grpSp>
      <p:grpSp>
        <p:nvGrpSpPr>
          <p:cNvPr id="32" name="Group 32"/>
          <p:cNvGrpSpPr/>
          <p:nvPr/>
        </p:nvGrpSpPr>
        <p:grpSpPr>
          <a:xfrm rot="-5400000">
            <a:off x="4726367" y="1600193"/>
            <a:ext cx="47625" cy="8233414"/>
            <a:chOff x="0" y="0"/>
            <a:chExt cx="11367" cy="1965200"/>
          </a:xfrm>
        </p:grpSpPr>
        <p:sp>
          <p:nvSpPr>
            <p:cNvPr id="33" name="Freeform 33"/>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34" name="TextBox 34"/>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35" name="Group 35"/>
          <p:cNvGrpSpPr/>
          <p:nvPr/>
        </p:nvGrpSpPr>
        <p:grpSpPr>
          <a:xfrm rot="-5400000">
            <a:off x="13443484" y="1173843"/>
            <a:ext cx="47625" cy="8233414"/>
            <a:chOff x="0" y="0"/>
            <a:chExt cx="11367" cy="1965200"/>
          </a:xfrm>
        </p:grpSpPr>
        <p:sp>
          <p:nvSpPr>
            <p:cNvPr id="36" name="Freeform 36"/>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37" name="TextBox 37"/>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38" name="Group 38"/>
          <p:cNvGrpSpPr/>
          <p:nvPr/>
        </p:nvGrpSpPr>
        <p:grpSpPr>
          <a:xfrm rot="-5400000">
            <a:off x="4726367" y="2828426"/>
            <a:ext cx="47625" cy="8233414"/>
            <a:chOff x="0" y="0"/>
            <a:chExt cx="11367" cy="1965200"/>
          </a:xfrm>
        </p:grpSpPr>
        <p:sp>
          <p:nvSpPr>
            <p:cNvPr id="39" name="Freeform 39"/>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40" name="TextBox 40"/>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41" name="Group 41"/>
          <p:cNvGrpSpPr/>
          <p:nvPr/>
        </p:nvGrpSpPr>
        <p:grpSpPr>
          <a:xfrm rot="-5400000">
            <a:off x="13443484" y="1951951"/>
            <a:ext cx="47625" cy="8233414"/>
            <a:chOff x="0" y="0"/>
            <a:chExt cx="11367" cy="1965200"/>
          </a:xfrm>
        </p:grpSpPr>
        <p:sp>
          <p:nvSpPr>
            <p:cNvPr id="42" name="Freeform 42"/>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43" name="TextBox 43"/>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44" name="Group 44"/>
          <p:cNvGrpSpPr/>
          <p:nvPr/>
        </p:nvGrpSpPr>
        <p:grpSpPr>
          <a:xfrm rot="-5400000">
            <a:off x="4770388" y="3581743"/>
            <a:ext cx="47625" cy="8233414"/>
            <a:chOff x="0" y="0"/>
            <a:chExt cx="11367" cy="1965200"/>
          </a:xfrm>
        </p:grpSpPr>
        <p:sp>
          <p:nvSpPr>
            <p:cNvPr id="45" name="Freeform 45"/>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46" name="TextBox 46"/>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47" name="Group 47"/>
          <p:cNvGrpSpPr/>
          <p:nvPr/>
        </p:nvGrpSpPr>
        <p:grpSpPr>
          <a:xfrm rot="-5400000">
            <a:off x="13475554" y="2923676"/>
            <a:ext cx="47625" cy="8233414"/>
            <a:chOff x="0" y="0"/>
            <a:chExt cx="11367" cy="1965200"/>
          </a:xfrm>
        </p:grpSpPr>
        <p:sp>
          <p:nvSpPr>
            <p:cNvPr id="48" name="Freeform 48"/>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49" name="TextBox 49"/>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50" name="Group 50"/>
          <p:cNvGrpSpPr/>
          <p:nvPr/>
        </p:nvGrpSpPr>
        <p:grpSpPr>
          <a:xfrm rot="-5400000">
            <a:off x="4745853" y="4199464"/>
            <a:ext cx="47625" cy="8233414"/>
            <a:chOff x="0" y="0"/>
            <a:chExt cx="11367" cy="1965200"/>
          </a:xfrm>
        </p:grpSpPr>
        <p:sp>
          <p:nvSpPr>
            <p:cNvPr id="51" name="Freeform 51"/>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52" name="TextBox 52"/>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53" name="Group 53"/>
          <p:cNvGrpSpPr/>
          <p:nvPr/>
        </p:nvGrpSpPr>
        <p:grpSpPr>
          <a:xfrm rot="-5400000">
            <a:off x="13462970" y="4199464"/>
            <a:ext cx="47625" cy="8233414"/>
            <a:chOff x="0" y="0"/>
            <a:chExt cx="11367" cy="1965200"/>
          </a:xfrm>
        </p:grpSpPr>
        <p:sp>
          <p:nvSpPr>
            <p:cNvPr id="54" name="Freeform 54"/>
            <p:cNvSpPr/>
            <p:nvPr/>
          </p:nvSpPr>
          <p:spPr>
            <a:xfrm>
              <a:off x="0" y="0"/>
              <a:ext cx="11367" cy="1965200"/>
            </a:xfrm>
            <a:custGeom>
              <a:avLst/>
              <a:gdLst/>
              <a:ahLst/>
              <a:cxnLst/>
              <a:rect l="l" t="t" r="r" b="b"/>
              <a:pathLst>
                <a:path w="11367" h="1965200">
                  <a:moveTo>
                    <a:pt x="0" y="0"/>
                  </a:moveTo>
                  <a:lnTo>
                    <a:pt x="11367" y="0"/>
                  </a:lnTo>
                  <a:lnTo>
                    <a:pt x="11367" y="1965200"/>
                  </a:lnTo>
                  <a:lnTo>
                    <a:pt x="0" y="1965200"/>
                  </a:lnTo>
                  <a:close/>
                </a:path>
              </a:pathLst>
            </a:custGeom>
            <a:solidFill>
              <a:srgbClr val="FFFFFF"/>
            </a:solidFill>
          </p:spPr>
        </p:sp>
        <p:sp>
          <p:nvSpPr>
            <p:cNvPr id="55" name="TextBox 55"/>
            <p:cNvSpPr txBox="1"/>
            <p:nvPr/>
          </p:nvSpPr>
          <p:spPr>
            <a:xfrm>
              <a:off x="0" y="-19050"/>
              <a:ext cx="11367" cy="1984250"/>
            </a:xfrm>
            <a:prstGeom prst="rect">
              <a:avLst/>
            </a:prstGeom>
          </p:spPr>
          <p:txBody>
            <a:bodyPr lIns="50800" tIns="50800" rIns="50800" bIns="50800" rtlCol="0" anchor="ctr"/>
            <a:lstStyle/>
            <a:p>
              <a:pPr algn="ctr">
                <a:lnSpc>
                  <a:spcPts val="2859"/>
                </a:lnSpc>
              </a:pPr>
              <a:endParaRPr/>
            </a:p>
          </p:txBody>
        </p:sp>
      </p:grpSp>
      <p:grpSp>
        <p:nvGrpSpPr>
          <p:cNvPr id="56" name="Group 56"/>
          <p:cNvGrpSpPr/>
          <p:nvPr/>
        </p:nvGrpSpPr>
        <p:grpSpPr>
          <a:xfrm rot="-5400000">
            <a:off x="4743470" y="4988922"/>
            <a:ext cx="47625" cy="8277719"/>
            <a:chOff x="0" y="0"/>
            <a:chExt cx="11367" cy="1975775"/>
          </a:xfrm>
        </p:grpSpPr>
        <p:sp>
          <p:nvSpPr>
            <p:cNvPr id="57" name="Freeform 57"/>
            <p:cNvSpPr/>
            <p:nvPr/>
          </p:nvSpPr>
          <p:spPr>
            <a:xfrm>
              <a:off x="0" y="0"/>
              <a:ext cx="11367" cy="1975775"/>
            </a:xfrm>
            <a:custGeom>
              <a:avLst/>
              <a:gdLst/>
              <a:ahLst/>
              <a:cxnLst/>
              <a:rect l="l" t="t" r="r" b="b"/>
              <a:pathLst>
                <a:path w="11367" h="1975775">
                  <a:moveTo>
                    <a:pt x="0" y="0"/>
                  </a:moveTo>
                  <a:lnTo>
                    <a:pt x="11367" y="0"/>
                  </a:lnTo>
                  <a:lnTo>
                    <a:pt x="11367" y="1975775"/>
                  </a:lnTo>
                  <a:lnTo>
                    <a:pt x="0" y="1975775"/>
                  </a:lnTo>
                  <a:close/>
                </a:path>
              </a:pathLst>
            </a:custGeom>
            <a:solidFill>
              <a:srgbClr val="FFFFFF"/>
            </a:solidFill>
          </p:spPr>
        </p:sp>
        <p:sp>
          <p:nvSpPr>
            <p:cNvPr id="58" name="TextBox 58"/>
            <p:cNvSpPr txBox="1"/>
            <p:nvPr/>
          </p:nvSpPr>
          <p:spPr>
            <a:xfrm>
              <a:off x="0" y="-19050"/>
              <a:ext cx="11367" cy="1994825"/>
            </a:xfrm>
            <a:prstGeom prst="rect">
              <a:avLst/>
            </a:prstGeom>
          </p:spPr>
          <p:txBody>
            <a:bodyPr lIns="50800" tIns="50800" rIns="50800" bIns="50800" rtlCol="0" anchor="ctr"/>
            <a:lstStyle/>
            <a:p>
              <a:pPr algn="ctr">
                <a:lnSpc>
                  <a:spcPts val="2859"/>
                </a:lnSpc>
              </a:pPr>
              <a:endParaRPr/>
            </a:p>
          </p:txBody>
        </p:sp>
      </p:grpSp>
      <p:grpSp>
        <p:nvGrpSpPr>
          <p:cNvPr id="59" name="Group 59"/>
          <p:cNvGrpSpPr/>
          <p:nvPr/>
        </p:nvGrpSpPr>
        <p:grpSpPr>
          <a:xfrm rot="-5400000">
            <a:off x="13460588" y="4988922"/>
            <a:ext cx="47625" cy="8277719"/>
            <a:chOff x="0" y="0"/>
            <a:chExt cx="11367" cy="1975775"/>
          </a:xfrm>
        </p:grpSpPr>
        <p:sp>
          <p:nvSpPr>
            <p:cNvPr id="60" name="Freeform 60"/>
            <p:cNvSpPr/>
            <p:nvPr/>
          </p:nvSpPr>
          <p:spPr>
            <a:xfrm>
              <a:off x="0" y="0"/>
              <a:ext cx="11367" cy="1975775"/>
            </a:xfrm>
            <a:custGeom>
              <a:avLst/>
              <a:gdLst/>
              <a:ahLst/>
              <a:cxnLst/>
              <a:rect l="l" t="t" r="r" b="b"/>
              <a:pathLst>
                <a:path w="11367" h="1975775">
                  <a:moveTo>
                    <a:pt x="0" y="0"/>
                  </a:moveTo>
                  <a:lnTo>
                    <a:pt x="11367" y="0"/>
                  </a:lnTo>
                  <a:lnTo>
                    <a:pt x="11367" y="1975775"/>
                  </a:lnTo>
                  <a:lnTo>
                    <a:pt x="0" y="1975775"/>
                  </a:lnTo>
                  <a:close/>
                </a:path>
              </a:pathLst>
            </a:custGeom>
            <a:solidFill>
              <a:srgbClr val="FFFFFF"/>
            </a:solidFill>
          </p:spPr>
        </p:sp>
        <p:sp>
          <p:nvSpPr>
            <p:cNvPr id="61" name="TextBox 61"/>
            <p:cNvSpPr txBox="1"/>
            <p:nvPr/>
          </p:nvSpPr>
          <p:spPr>
            <a:xfrm>
              <a:off x="0" y="-19050"/>
              <a:ext cx="11367" cy="1994825"/>
            </a:xfrm>
            <a:prstGeom prst="rect">
              <a:avLst/>
            </a:prstGeom>
          </p:spPr>
          <p:txBody>
            <a:bodyPr lIns="50800" tIns="50800" rIns="50800" bIns="50800" rtlCol="0" anchor="ctr"/>
            <a:lstStyle/>
            <a:p>
              <a:pPr algn="ctr">
                <a:lnSpc>
                  <a:spcPts val="2859"/>
                </a:lnSpc>
              </a:pPr>
              <a:endParaRPr/>
            </a:p>
          </p:txBody>
        </p:sp>
      </p:grpSp>
      <p:grpSp>
        <p:nvGrpSpPr>
          <p:cNvPr id="62" name="Group 62"/>
          <p:cNvGrpSpPr/>
          <p:nvPr/>
        </p:nvGrpSpPr>
        <p:grpSpPr>
          <a:xfrm rot="10791300">
            <a:off x="1397609" y="3353129"/>
            <a:ext cx="49653" cy="5765076"/>
            <a:chOff x="0" y="0"/>
            <a:chExt cx="11852" cy="1376043"/>
          </a:xfrm>
        </p:grpSpPr>
        <p:sp>
          <p:nvSpPr>
            <p:cNvPr id="63" name="Freeform 63"/>
            <p:cNvSpPr/>
            <p:nvPr/>
          </p:nvSpPr>
          <p:spPr>
            <a:xfrm>
              <a:off x="0" y="0"/>
              <a:ext cx="11852" cy="1376043"/>
            </a:xfrm>
            <a:custGeom>
              <a:avLst/>
              <a:gdLst/>
              <a:ahLst/>
              <a:cxnLst/>
              <a:rect l="l" t="t" r="r" b="b"/>
              <a:pathLst>
                <a:path w="11852" h="1376043">
                  <a:moveTo>
                    <a:pt x="0" y="0"/>
                  </a:moveTo>
                  <a:lnTo>
                    <a:pt x="11852" y="0"/>
                  </a:lnTo>
                  <a:lnTo>
                    <a:pt x="11852" y="1376043"/>
                  </a:lnTo>
                  <a:lnTo>
                    <a:pt x="0" y="1376043"/>
                  </a:lnTo>
                  <a:close/>
                </a:path>
              </a:pathLst>
            </a:custGeom>
            <a:solidFill>
              <a:srgbClr val="FFFFFF"/>
            </a:solidFill>
          </p:spPr>
        </p:sp>
        <p:sp>
          <p:nvSpPr>
            <p:cNvPr id="64" name="TextBox 64"/>
            <p:cNvSpPr txBox="1"/>
            <p:nvPr/>
          </p:nvSpPr>
          <p:spPr>
            <a:xfrm>
              <a:off x="0" y="-28575"/>
              <a:ext cx="11852" cy="1404618"/>
            </a:xfrm>
            <a:prstGeom prst="rect">
              <a:avLst/>
            </a:prstGeom>
          </p:spPr>
          <p:txBody>
            <a:bodyPr lIns="50800" tIns="50800" rIns="50800" bIns="50800" rtlCol="0" anchor="ctr"/>
            <a:lstStyle/>
            <a:p>
              <a:pPr algn="ctr">
                <a:lnSpc>
                  <a:spcPts val="2730"/>
                </a:lnSpc>
              </a:pPr>
              <a:endParaRPr/>
            </a:p>
          </p:txBody>
        </p:sp>
      </p:grpSp>
      <p:grpSp>
        <p:nvGrpSpPr>
          <p:cNvPr id="65" name="Group 65"/>
          <p:cNvGrpSpPr/>
          <p:nvPr/>
        </p:nvGrpSpPr>
        <p:grpSpPr>
          <a:xfrm rot="10791300">
            <a:off x="10114726" y="3353129"/>
            <a:ext cx="49653" cy="5765076"/>
            <a:chOff x="0" y="0"/>
            <a:chExt cx="11852" cy="1376043"/>
          </a:xfrm>
        </p:grpSpPr>
        <p:sp>
          <p:nvSpPr>
            <p:cNvPr id="66" name="Freeform 66"/>
            <p:cNvSpPr/>
            <p:nvPr/>
          </p:nvSpPr>
          <p:spPr>
            <a:xfrm>
              <a:off x="0" y="0"/>
              <a:ext cx="11852" cy="1376043"/>
            </a:xfrm>
            <a:custGeom>
              <a:avLst/>
              <a:gdLst/>
              <a:ahLst/>
              <a:cxnLst/>
              <a:rect l="l" t="t" r="r" b="b"/>
              <a:pathLst>
                <a:path w="11852" h="1376043">
                  <a:moveTo>
                    <a:pt x="0" y="0"/>
                  </a:moveTo>
                  <a:lnTo>
                    <a:pt x="11852" y="0"/>
                  </a:lnTo>
                  <a:lnTo>
                    <a:pt x="11852" y="1376043"/>
                  </a:lnTo>
                  <a:lnTo>
                    <a:pt x="0" y="1376043"/>
                  </a:lnTo>
                  <a:close/>
                </a:path>
              </a:pathLst>
            </a:custGeom>
            <a:solidFill>
              <a:srgbClr val="FFFFFF"/>
            </a:solidFill>
          </p:spPr>
        </p:sp>
        <p:sp>
          <p:nvSpPr>
            <p:cNvPr id="67" name="TextBox 67"/>
            <p:cNvSpPr txBox="1"/>
            <p:nvPr/>
          </p:nvSpPr>
          <p:spPr>
            <a:xfrm>
              <a:off x="0" y="-28575"/>
              <a:ext cx="11852" cy="1404618"/>
            </a:xfrm>
            <a:prstGeom prst="rect">
              <a:avLst/>
            </a:prstGeom>
          </p:spPr>
          <p:txBody>
            <a:bodyPr lIns="50800" tIns="50800" rIns="50800" bIns="50800" rtlCol="0" anchor="ctr"/>
            <a:lstStyle/>
            <a:p>
              <a:pPr algn="ctr">
                <a:lnSpc>
                  <a:spcPts val="2730"/>
                </a:lnSpc>
              </a:pPr>
              <a:endParaRPr/>
            </a:p>
          </p:txBody>
        </p:sp>
      </p:grpSp>
      <p:grpSp>
        <p:nvGrpSpPr>
          <p:cNvPr id="68" name="Group 68"/>
          <p:cNvGrpSpPr/>
          <p:nvPr/>
        </p:nvGrpSpPr>
        <p:grpSpPr>
          <a:xfrm rot="10791300">
            <a:off x="4725404" y="3353249"/>
            <a:ext cx="49551" cy="5765076"/>
            <a:chOff x="0" y="0"/>
            <a:chExt cx="11827" cy="1376043"/>
          </a:xfrm>
        </p:grpSpPr>
        <p:sp>
          <p:nvSpPr>
            <p:cNvPr id="69" name="Freeform 69"/>
            <p:cNvSpPr/>
            <p:nvPr/>
          </p:nvSpPr>
          <p:spPr>
            <a:xfrm>
              <a:off x="0" y="0"/>
              <a:ext cx="11827" cy="1376043"/>
            </a:xfrm>
            <a:custGeom>
              <a:avLst/>
              <a:gdLst/>
              <a:ahLst/>
              <a:cxnLst/>
              <a:rect l="l" t="t" r="r" b="b"/>
              <a:pathLst>
                <a:path w="11827" h="1376043">
                  <a:moveTo>
                    <a:pt x="0" y="0"/>
                  </a:moveTo>
                  <a:lnTo>
                    <a:pt x="11827" y="0"/>
                  </a:lnTo>
                  <a:lnTo>
                    <a:pt x="11827" y="1376043"/>
                  </a:lnTo>
                  <a:lnTo>
                    <a:pt x="0" y="1376043"/>
                  </a:lnTo>
                  <a:close/>
                </a:path>
              </a:pathLst>
            </a:custGeom>
            <a:solidFill>
              <a:srgbClr val="FFFFFF"/>
            </a:solidFill>
          </p:spPr>
        </p:sp>
        <p:sp>
          <p:nvSpPr>
            <p:cNvPr id="70" name="TextBox 70"/>
            <p:cNvSpPr txBox="1"/>
            <p:nvPr/>
          </p:nvSpPr>
          <p:spPr>
            <a:xfrm>
              <a:off x="0" y="-28575"/>
              <a:ext cx="11827" cy="1404618"/>
            </a:xfrm>
            <a:prstGeom prst="rect">
              <a:avLst/>
            </a:prstGeom>
          </p:spPr>
          <p:txBody>
            <a:bodyPr lIns="50800" tIns="50800" rIns="50800" bIns="50800" rtlCol="0" anchor="ctr"/>
            <a:lstStyle/>
            <a:p>
              <a:pPr algn="ctr">
                <a:lnSpc>
                  <a:spcPts val="2730"/>
                </a:lnSpc>
              </a:pPr>
              <a:endParaRPr/>
            </a:p>
          </p:txBody>
        </p:sp>
      </p:grpSp>
      <p:grpSp>
        <p:nvGrpSpPr>
          <p:cNvPr id="71" name="Group 71"/>
          <p:cNvGrpSpPr/>
          <p:nvPr/>
        </p:nvGrpSpPr>
        <p:grpSpPr>
          <a:xfrm rot="10791300">
            <a:off x="13442521" y="3353249"/>
            <a:ext cx="49551" cy="5765076"/>
            <a:chOff x="0" y="0"/>
            <a:chExt cx="11827" cy="1376043"/>
          </a:xfrm>
        </p:grpSpPr>
        <p:sp>
          <p:nvSpPr>
            <p:cNvPr id="72" name="Freeform 72"/>
            <p:cNvSpPr/>
            <p:nvPr/>
          </p:nvSpPr>
          <p:spPr>
            <a:xfrm>
              <a:off x="0" y="0"/>
              <a:ext cx="11827" cy="1376043"/>
            </a:xfrm>
            <a:custGeom>
              <a:avLst/>
              <a:gdLst/>
              <a:ahLst/>
              <a:cxnLst/>
              <a:rect l="l" t="t" r="r" b="b"/>
              <a:pathLst>
                <a:path w="11827" h="1376043">
                  <a:moveTo>
                    <a:pt x="0" y="0"/>
                  </a:moveTo>
                  <a:lnTo>
                    <a:pt x="11827" y="0"/>
                  </a:lnTo>
                  <a:lnTo>
                    <a:pt x="11827" y="1376043"/>
                  </a:lnTo>
                  <a:lnTo>
                    <a:pt x="0" y="1376043"/>
                  </a:lnTo>
                  <a:close/>
                </a:path>
              </a:pathLst>
            </a:custGeom>
            <a:solidFill>
              <a:srgbClr val="FFFFFF"/>
            </a:solidFill>
          </p:spPr>
        </p:sp>
        <p:sp>
          <p:nvSpPr>
            <p:cNvPr id="73" name="TextBox 73"/>
            <p:cNvSpPr txBox="1"/>
            <p:nvPr/>
          </p:nvSpPr>
          <p:spPr>
            <a:xfrm>
              <a:off x="0" y="-28575"/>
              <a:ext cx="11827" cy="1404618"/>
            </a:xfrm>
            <a:prstGeom prst="rect">
              <a:avLst/>
            </a:prstGeom>
          </p:spPr>
          <p:txBody>
            <a:bodyPr lIns="50800" tIns="50800" rIns="50800" bIns="50800" rtlCol="0" anchor="ctr"/>
            <a:lstStyle/>
            <a:p>
              <a:pPr algn="ctr">
                <a:lnSpc>
                  <a:spcPts val="2730"/>
                </a:lnSpc>
              </a:pPr>
              <a:endParaRPr/>
            </a:p>
          </p:txBody>
        </p:sp>
      </p:grpSp>
      <p:sp>
        <p:nvSpPr>
          <p:cNvPr id="74" name="TextBox 74"/>
          <p:cNvSpPr txBox="1"/>
          <p:nvPr/>
        </p:nvSpPr>
        <p:spPr>
          <a:xfrm>
            <a:off x="911933" y="3688522"/>
            <a:ext cx="112003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a:t>
            </a:r>
          </a:p>
        </p:txBody>
      </p:sp>
      <p:sp>
        <p:nvSpPr>
          <p:cNvPr id="75" name="TextBox 75"/>
          <p:cNvSpPr txBox="1"/>
          <p:nvPr/>
        </p:nvSpPr>
        <p:spPr>
          <a:xfrm>
            <a:off x="460490" y="4920032"/>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1</a:t>
            </a:r>
          </a:p>
        </p:txBody>
      </p:sp>
      <p:sp>
        <p:nvSpPr>
          <p:cNvPr id="76" name="TextBox 76"/>
          <p:cNvSpPr txBox="1"/>
          <p:nvPr/>
        </p:nvSpPr>
        <p:spPr>
          <a:xfrm>
            <a:off x="9177607" y="4634838"/>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7</a:t>
            </a:r>
          </a:p>
        </p:txBody>
      </p:sp>
      <p:sp>
        <p:nvSpPr>
          <p:cNvPr id="77" name="TextBox 77"/>
          <p:cNvSpPr txBox="1"/>
          <p:nvPr/>
        </p:nvSpPr>
        <p:spPr>
          <a:xfrm>
            <a:off x="9177607" y="3690587"/>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6</a:t>
            </a:r>
          </a:p>
        </p:txBody>
      </p:sp>
      <p:sp>
        <p:nvSpPr>
          <p:cNvPr id="78" name="TextBox 78"/>
          <p:cNvSpPr txBox="1"/>
          <p:nvPr/>
        </p:nvSpPr>
        <p:spPr>
          <a:xfrm>
            <a:off x="475486" y="6186578"/>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2</a:t>
            </a:r>
          </a:p>
        </p:txBody>
      </p:sp>
      <p:sp>
        <p:nvSpPr>
          <p:cNvPr id="79" name="TextBox 79"/>
          <p:cNvSpPr txBox="1"/>
          <p:nvPr/>
        </p:nvSpPr>
        <p:spPr>
          <a:xfrm>
            <a:off x="9192603" y="5536893"/>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8</a:t>
            </a:r>
          </a:p>
        </p:txBody>
      </p:sp>
      <p:sp>
        <p:nvSpPr>
          <p:cNvPr id="80" name="TextBox 80"/>
          <p:cNvSpPr txBox="1"/>
          <p:nvPr/>
        </p:nvSpPr>
        <p:spPr>
          <a:xfrm>
            <a:off x="460490" y="7157160"/>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3</a:t>
            </a:r>
          </a:p>
        </p:txBody>
      </p:sp>
      <p:sp>
        <p:nvSpPr>
          <p:cNvPr id="81" name="TextBox 81"/>
          <p:cNvSpPr txBox="1"/>
          <p:nvPr/>
        </p:nvSpPr>
        <p:spPr>
          <a:xfrm>
            <a:off x="9177607" y="6375935"/>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9</a:t>
            </a:r>
          </a:p>
        </p:txBody>
      </p:sp>
      <p:sp>
        <p:nvSpPr>
          <p:cNvPr id="82" name="TextBox 82"/>
          <p:cNvSpPr txBox="1"/>
          <p:nvPr/>
        </p:nvSpPr>
        <p:spPr>
          <a:xfrm>
            <a:off x="460490" y="7833151"/>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4</a:t>
            </a:r>
          </a:p>
        </p:txBody>
      </p:sp>
      <p:sp>
        <p:nvSpPr>
          <p:cNvPr id="83" name="TextBox 83"/>
          <p:cNvSpPr txBox="1"/>
          <p:nvPr/>
        </p:nvSpPr>
        <p:spPr>
          <a:xfrm>
            <a:off x="9177607" y="7530199"/>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10</a:t>
            </a:r>
          </a:p>
        </p:txBody>
      </p:sp>
      <p:sp>
        <p:nvSpPr>
          <p:cNvPr id="84" name="TextBox 84"/>
          <p:cNvSpPr txBox="1"/>
          <p:nvPr/>
        </p:nvSpPr>
        <p:spPr>
          <a:xfrm>
            <a:off x="460490" y="8559059"/>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5</a:t>
            </a:r>
          </a:p>
        </p:txBody>
      </p:sp>
      <p:sp>
        <p:nvSpPr>
          <p:cNvPr id="85" name="TextBox 85"/>
          <p:cNvSpPr txBox="1"/>
          <p:nvPr/>
        </p:nvSpPr>
        <p:spPr>
          <a:xfrm>
            <a:off x="9177607" y="8559059"/>
            <a:ext cx="1120036" cy="260303"/>
          </a:xfrm>
          <a:prstGeom prst="rect">
            <a:avLst/>
          </a:prstGeom>
        </p:spPr>
        <p:txBody>
          <a:bodyPr lIns="0" tIns="0" rIns="0" bIns="0" rtlCol="0" anchor="t">
            <a:spAutoFit/>
          </a:bodyPr>
          <a:lstStyle/>
          <a:p>
            <a:pPr algn="ctr">
              <a:lnSpc>
                <a:spcPts val="2111"/>
              </a:lnSpc>
            </a:pPr>
            <a:r>
              <a:rPr lang="en-US" sz="1529" spc="149">
                <a:solidFill>
                  <a:srgbClr val="FFFFFF"/>
                </a:solidFill>
                <a:latin typeface="Open Sauce"/>
                <a:ea typeface="Open Sauce"/>
                <a:cs typeface="Open Sauce"/>
                <a:sym typeface="Open Sauce"/>
              </a:rPr>
              <a:t>11</a:t>
            </a:r>
          </a:p>
        </p:txBody>
      </p:sp>
      <p:sp>
        <p:nvSpPr>
          <p:cNvPr id="86" name="TextBox 86"/>
          <p:cNvSpPr txBox="1"/>
          <p:nvPr/>
        </p:nvSpPr>
        <p:spPr>
          <a:xfrm>
            <a:off x="1641722" y="3540884"/>
            <a:ext cx="2940036" cy="5270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 назва структурного підрозділу</a:t>
            </a:r>
          </a:p>
        </p:txBody>
      </p:sp>
      <p:sp>
        <p:nvSpPr>
          <p:cNvPr id="87" name="TextBox 87"/>
          <p:cNvSpPr txBox="1"/>
          <p:nvPr/>
        </p:nvSpPr>
        <p:spPr>
          <a:xfrm>
            <a:off x="4902910" y="3494270"/>
            <a:ext cx="3954162" cy="7937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Назва конкурсної програми (Erasmus+,Creative Europe,та інші міжнародні грантові програми)</a:t>
            </a:r>
          </a:p>
        </p:txBody>
      </p:sp>
      <p:sp>
        <p:nvSpPr>
          <p:cNvPr id="88" name="TextBox 88"/>
          <p:cNvSpPr txBox="1"/>
          <p:nvPr/>
        </p:nvSpPr>
        <p:spPr>
          <a:xfrm>
            <a:off x="1626927" y="4484589"/>
            <a:ext cx="2940036" cy="1096217"/>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суспільно-гуманітарних наук</a:t>
            </a:r>
          </a:p>
          <a:p>
            <a:pPr algn="l">
              <a:lnSpc>
                <a:spcPts val="2249"/>
              </a:lnSpc>
            </a:pPr>
            <a:r>
              <a:rPr lang="en-US" sz="1629" spc="159">
                <a:solidFill>
                  <a:srgbClr val="FFFFFF"/>
                </a:solidFill>
                <a:latin typeface="Open Sauce"/>
                <a:ea typeface="Open Sauce"/>
                <a:cs typeface="Open Sauce"/>
                <a:sym typeface="Open Sauce"/>
              </a:rPr>
              <a:t>Кафедра комп’ютерних технологій</a:t>
            </a:r>
          </a:p>
        </p:txBody>
      </p:sp>
      <p:sp>
        <p:nvSpPr>
          <p:cNvPr id="89" name="TextBox 89"/>
          <p:cNvSpPr txBox="1"/>
          <p:nvPr/>
        </p:nvSpPr>
        <p:spPr>
          <a:xfrm>
            <a:off x="10344044" y="4465796"/>
            <a:ext cx="2940036" cy="543767"/>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ХТГРС</a:t>
            </a:r>
          </a:p>
          <a:p>
            <a:pPr algn="l">
              <a:lnSpc>
                <a:spcPts val="2249"/>
              </a:lnSpc>
            </a:pPr>
            <a:r>
              <a:rPr lang="en-US" sz="1629" spc="159">
                <a:solidFill>
                  <a:srgbClr val="FFFFFF"/>
                </a:solidFill>
                <a:latin typeface="Open Sauce"/>
                <a:ea typeface="Open Sauce"/>
                <a:cs typeface="Open Sauce"/>
                <a:sym typeface="Open Sauce"/>
              </a:rPr>
              <a:t>Кафедра маркетингу</a:t>
            </a:r>
          </a:p>
        </p:txBody>
      </p:sp>
      <p:sp>
        <p:nvSpPr>
          <p:cNvPr id="90" name="TextBox 90"/>
          <p:cNvSpPr txBox="1"/>
          <p:nvPr/>
        </p:nvSpPr>
        <p:spPr>
          <a:xfrm>
            <a:off x="10344044" y="3636988"/>
            <a:ext cx="2940036" cy="267542"/>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ХТГРС</a:t>
            </a:r>
          </a:p>
        </p:txBody>
      </p:sp>
      <p:sp>
        <p:nvSpPr>
          <p:cNvPr id="91" name="TextBox 91"/>
          <p:cNvSpPr txBox="1"/>
          <p:nvPr/>
        </p:nvSpPr>
        <p:spPr>
          <a:xfrm>
            <a:off x="5026250" y="4892722"/>
            <a:ext cx="294003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2024-1-PL01-KA220-HED</a:t>
            </a:r>
          </a:p>
        </p:txBody>
      </p:sp>
      <p:sp>
        <p:nvSpPr>
          <p:cNvPr id="92" name="TextBox 92"/>
          <p:cNvSpPr txBox="1"/>
          <p:nvPr/>
        </p:nvSpPr>
        <p:spPr>
          <a:xfrm>
            <a:off x="13743367" y="4607528"/>
            <a:ext cx="3515933"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ERASMUS-EDU-2024-CBHE</a:t>
            </a:r>
          </a:p>
        </p:txBody>
      </p:sp>
      <p:sp>
        <p:nvSpPr>
          <p:cNvPr id="93" name="TextBox 93"/>
          <p:cNvSpPr txBox="1"/>
          <p:nvPr/>
        </p:nvSpPr>
        <p:spPr>
          <a:xfrm>
            <a:off x="13743367" y="3557237"/>
            <a:ext cx="2940036" cy="5270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ERASMUS-JMO-2024-HEI-TCH-RSCH</a:t>
            </a:r>
          </a:p>
        </p:txBody>
      </p:sp>
      <p:sp>
        <p:nvSpPr>
          <p:cNvPr id="94" name="TextBox 94"/>
          <p:cNvSpPr txBox="1"/>
          <p:nvPr/>
        </p:nvSpPr>
        <p:spPr>
          <a:xfrm>
            <a:off x="5045496" y="6177950"/>
            <a:ext cx="294003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2024-1-PL01-KA220-HED</a:t>
            </a:r>
          </a:p>
        </p:txBody>
      </p:sp>
      <p:sp>
        <p:nvSpPr>
          <p:cNvPr id="95" name="TextBox 95"/>
          <p:cNvSpPr txBox="1"/>
          <p:nvPr/>
        </p:nvSpPr>
        <p:spPr>
          <a:xfrm>
            <a:off x="13762614" y="5528265"/>
            <a:ext cx="349668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ERASMUS-EDU-2024-CBHE</a:t>
            </a:r>
          </a:p>
        </p:txBody>
      </p:sp>
      <p:sp>
        <p:nvSpPr>
          <p:cNvPr id="96" name="TextBox 96"/>
          <p:cNvSpPr txBox="1"/>
          <p:nvPr/>
        </p:nvSpPr>
        <p:spPr>
          <a:xfrm>
            <a:off x="5026250" y="7833151"/>
            <a:ext cx="294003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KA220-HED-1CC0BF04</a:t>
            </a:r>
          </a:p>
        </p:txBody>
      </p:sp>
      <p:sp>
        <p:nvSpPr>
          <p:cNvPr id="97" name="TextBox 97"/>
          <p:cNvSpPr txBox="1"/>
          <p:nvPr/>
        </p:nvSpPr>
        <p:spPr>
          <a:xfrm>
            <a:off x="13743367" y="7509324"/>
            <a:ext cx="3515933"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ERASMUS-EDU-2024-CBHE</a:t>
            </a:r>
          </a:p>
        </p:txBody>
      </p:sp>
      <p:sp>
        <p:nvSpPr>
          <p:cNvPr id="98" name="TextBox 98"/>
          <p:cNvSpPr txBox="1"/>
          <p:nvPr/>
        </p:nvSpPr>
        <p:spPr>
          <a:xfrm>
            <a:off x="5026250" y="8417327"/>
            <a:ext cx="2940036" cy="5270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ERASMUS-JMO-2024-HEI-TCH-RSCH</a:t>
            </a:r>
          </a:p>
        </p:txBody>
      </p:sp>
      <p:sp>
        <p:nvSpPr>
          <p:cNvPr id="99" name="TextBox 99"/>
          <p:cNvSpPr txBox="1"/>
          <p:nvPr/>
        </p:nvSpPr>
        <p:spPr>
          <a:xfrm>
            <a:off x="13743367" y="8559059"/>
            <a:ext cx="3375006"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ERASMUS-EDU-2024-CBHE</a:t>
            </a:r>
          </a:p>
        </p:txBody>
      </p:sp>
      <p:sp>
        <p:nvSpPr>
          <p:cNvPr id="100" name="TextBox 100"/>
          <p:cNvSpPr txBox="1"/>
          <p:nvPr/>
        </p:nvSpPr>
        <p:spPr>
          <a:xfrm>
            <a:off x="5026250" y="7035621"/>
            <a:ext cx="3235015" cy="5270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ERASMUS-2024-PCOOP-ENGO</a:t>
            </a:r>
          </a:p>
        </p:txBody>
      </p:sp>
      <p:sp>
        <p:nvSpPr>
          <p:cNvPr id="101" name="TextBox 101"/>
          <p:cNvSpPr txBox="1"/>
          <p:nvPr/>
        </p:nvSpPr>
        <p:spPr>
          <a:xfrm>
            <a:off x="13743367" y="6375935"/>
            <a:ext cx="3235015" cy="260303"/>
          </a:xfrm>
          <a:prstGeom prst="rect">
            <a:avLst/>
          </a:prstGeom>
        </p:spPr>
        <p:txBody>
          <a:bodyPr lIns="0" tIns="0" rIns="0" bIns="0" rtlCol="0" anchor="t">
            <a:spAutoFit/>
          </a:bodyPr>
          <a:lstStyle/>
          <a:p>
            <a:pPr algn="l">
              <a:lnSpc>
                <a:spcPts val="2111"/>
              </a:lnSpc>
            </a:pPr>
            <a:r>
              <a:rPr lang="en-US" sz="1529" spc="149">
                <a:solidFill>
                  <a:srgbClr val="FFFFFF"/>
                </a:solidFill>
                <a:latin typeface="Open Sauce"/>
                <a:ea typeface="Open Sauce"/>
                <a:cs typeface="Open Sauce"/>
                <a:sym typeface="Open Sauce"/>
              </a:rPr>
              <a:t>ERASMUS-EDU-2024-CBHE</a:t>
            </a:r>
          </a:p>
        </p:txBody>
      </p:sp>
      <p:sp>
        <p:nvSpPr>
          <p:cNvPr id="102" name="TextBox 102"/>
          <p:cNvSpPr txBox="1"/>
          <p:nvPr/>
        </p:nvSpPr>
        <p:spPr>
          <a:xfrm>
            <a:off x="1617113" y="5768621"/>
            <a:ext cx="3256934" cy="1096217"/>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суспільно-гуманітарних наук</a:t>
            </a:r>
          </a:p>
          <a:p>
            <a:pPr algn="l">
              <a:lnSpc>
                <a:spcPts val="2249"/>
              </a:lnSpc>
            </a:pPr>
            <a:r>
              <a:rPr lang="en-US" sz="1629" spc="159">
                <a:solidFill>
                  <a:srgbClr val="FFFFFF"/>
                </a:solidFill>
                <a:latin typeface="Open Sauce"/>
                <a:ea typeface="Open Sauce"/>
                <a:cs typeface="Open Sauce"/>
                <a:sym typeface="Open Sauce"/>
              </a:rPr>
              <a:t>Кафедра комп’ютерних технологій</a:t>
            </a:r>
          </a:p>
        </p:txBody>
      </p:sp>
      <p:sp>
        <p:nvSpPr>
          <p:cNvPr id="103" name="TextBox 103"/>
          <p:cNvSpPr txBox="1"/>
          <p:nvPr/>
        </p:nvSpPr>
        <p:spPr>
          <a:xfrm>
            <a:off x="10334230" y="5500602"/>
            <a:ext cx="3256934" cy="267542"/>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агрономії</a:t>
            </a:r>
          </a:p>
        </p:txBody>
      </p:sp>
      <p:sp>
        <p:nvSpPr>
          <p:cNvPr id="104" name="TextBox 104"/>
          <p:cNvSpPr txBox="1"/>
          <p:nvPr/>
        </p:nvSpPr>
        <p:spPr>
          <a:xfrm>
            <a:off x="1626927" y="7026096"/>
            <a:ext cx="3074594" cy="543767"/>
          </a:xfrm>
          <a:prstGeom prst="rect">
            <a:avLst/>
          </a:prstGeom>
        </p:spPr>
        <p:txBody>
          <a:bodyPr wrap="square" lIns="0" tIns="0" rIns="0" bIns="0" rtlCol="0" anchor="t">
            <a:spAutoFit/>
          </a:bodyPr>
          <a:lstStyle/>
          <a:p>
            <a:pPr algn="l">
              <a:lnSpc>
                <a:spcPts val="2249"/>
              </a:lnSpc>
            </a:pPr>
            <a:r>
              <a:rPr lang="en-US" sz="1629" spc="159" dirty="0" err="1">
                <a:solidFill>
                  <a:srgbClr val="FFFFFF"/>
                </a:solidFill>
                <a:latin typeface="Open Sauce"/>
                <a:ea typeface="Open Sauce"/>
                <a:cs typeface="Open Sauce"/>
                <a:sym typeface="Open Sauce"/>
              </a:rPr>
              <a:t>Кафедра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економіки</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та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бізнесу</a:t>
            </a:r>
            <a:endParaRPr lang="en-US" sz="1629" spc="159" dirty="0">
              <a:solidFill>
                <a:srgbClr val="FFFFFF"/>
              </a:solidFill>
              <a:latin typeface="Open Sauce"/>
              <a:ea typeface="Open Sauce"/>
              <a:cs typeface="Open Sauce"/>
              <a:sym typeface="Open Sauce"/>
            </a:endParaRPr>
          </a:p>
        </p:txBody>
      </p:sp>
      <p:sp>
        <p:nvSpPr>
          <p:cNvPr id="105" name="TextBox 105"/>
          <p:cNvSpPr txBox="1"/>
          <p:nvPr/>
        </p:nvSpPr>
        <p:spPr>
          <a:xfrm>
            <a:off x="10344044" y="6244871"/>
            <a:ext cx="3256934" cy="543767"/>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фінансів, обліку та оподаткування</a:t>
            </a:r>
          </a:p>
        </p:txBody>
      </p:sp>
      <p:sp>
        <p:nvSpPr>
          <p:cNvPr id="106" name="TextBox 106"/>
          <p:cNvSpPr txBox="1"/>
          <p:nvPr/>
        </p:nvSpPr>
        <p:spPr>
          <a:xfrm>
            <a:off x="1626927" y="7816390"/>
            <a:ext cx="3256934" cy="267542"/>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маркетингу</a:t>
            </a:r>
          </a:p>
        </p:txBody>
      </p:sp>
      <p:sp>
        <p:nvSpPr>
          <p:cNvPr id="107" name="TextBox 107"/>
          <p:cNvSpPr txBox="1"/>
          <p:nvPr/>
        </p:nvSpPr>
        <p:spPr>
          <a:xfrm>
            <a:off x="10344044" y="7209642"/>
            <a:ext cx="3084433" cy="829458"/>
          </a:xfrm>
          <a:prstGeom prst="rect">
            <a:avLst/>
          </a:prstGeom>
        </p:spPr>
        <p:txBody>
          <a:bodyPr wrap="square" lIns="0" tIns="0" rIns="0" bIns="0" rtlCol="0" anchor="t">
            <a:spAutoFit/>
          </a:bodyPr>
          <a:lstStyle/>
          <a:p>
            <a:pPr algn="l">
              <a:lnSpc>
                <a:spcPts val="2249"/>
              </a:lnSpc>
            </a:pPr>
            <a:r>
              <a:rPr lang="en-US" sz="1629" spc="159" dirty="0" err="1">
                <a:solidFill>
                  <a:srgbClr val="FFFFFF"/>
                </a:solidFill>
                <a:latin typeface="Open Sauce"/>
                <a:ea typeface="Open Sauce"/>
                <a:cs typeface="Open Sauce"/>
                <a:sym typeface="Open Sauce"/>
              </a:rPr>
              <a:t>Кафедра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інженерної</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механіки</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та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комп`ютерного</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проектування</a:t>
            </a:r>
            <a:endParaRPr lang="en-US" sz="1629" spc="159" dirty="0">
              <a:solidFill>
                <a:srgbClr val="FFFFFF"/>
              </a:solidFill>
              <a:latin typeface="Open Sauce"/>
              <a:ea typeface="Open Sauce"/>
              <a:cs typeface="Open Sauce"/>
              <a:sym typeface="Open Sauce"/>
            </a:endParaRPr>
          </a:p>
        </p:txBody>
      </p:sp>
      <p:sp>
        <p:nvSpPr>
          <p:cNvPr id="108" name="TextBox 108"/>
          <p:cNvSpPr txBox="1"/>
          <p:nvPr/>
        </p:nvSpPr>
        <p:spPr>
          <a:xfrm>
            <a:off x="1617113" y="8417327"/>
            <a:ext cx="3256934" cy="543767"/>
          </a:xfrm>
          <a:prstGeom prst="rect">
            <a:avLst/>
          </a:prstGeom>
        </p:spPr>
        <p:txBody>
          <a:bodyPr lIns="0" tIns="0" rIns="0" bIns="0" rtlCol="0" anchor="t">
            <a:spAutoFit/>
          </a:bodyPr>
          <a:lstStyle/>
          <a:p>
            <a:pPr algn="l">
              <a:lnSpc>
                <a:spcPts val="2249"/>
              </a:lnSpc>
            </a:pPr>
            <a:r>
              <a:rPr lang="en-US" sz="1629" spc="159">
                <a:solidFill>
                  <a:srgbClr val="FFFFFF"/>
                </a:solidFill>
                <a:latin typeface="Open Sauce"/>
                <a:ea typeface="Open Sauce"/>
                <a:cs typeface="Open Sauce"/>
                <a:sym typeface="Open Sauce"/>
              </a:rPr>
              <a:t>Кафедра фінансів, обліку та оподаткування</a:t>
            </a:r>
          </a:p>
        </p:txBody>
      </p:sp>
      <p:sp>
        <p:nvSpPr>
          <p:cNvPr id="109" name="TextBox 109"/>
          <p:cNvSpPr txBox="1"/>
          <p:nvPr/>
        </p:nvSpPr>
        <p:spPr>
          <a:xfrm>
            <a:off x="10334230" y="8417327"/>
            <a:ext cx="3127840" cy="543767"/>
          </a:xfrm>
          <a:prstGeom prst="rect">
            <a:avLst/>
          </a:prstGeom>
        </p:spPr>
        <p:txBody>
          <a:bodyPr wrap="square" lIns="0" tIns="0" rIns="0" bIns="0" rtlCol="0" anchor="t">
            <a:spAutoFit/>
          </a:bodyPr>
          <a:lstStyle/>
          <a:p>
            <a:pPr algn="l">
              <a:lnSpc>
                <a:spcPts val="2249"/>
              </a:lnSpc>
            </a:pPr>
            <a:r>
              <a:rPr lang="en-US" sz="1629" spc="159" dirty="0" err="1">
                <a:solidFill>
                  <a:srgbClr val="FFFFFF"/>
                </a:solidFill>
                <a:latin typeface="Open Sauce"/>
                <a:ea typeface="Open Sauce"/>
                <a:cs typeface="Open Sauce"/>
                <a:sym typeface="Open Sauce"/>
              </a:rPr>
              <a:t>Кафедра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вищої</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математики</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та</a:t>
            </a:r>
            <a:r>
              <a:rPr lang="en-US" sz="1629" spc="159" dirty="0">
                <a:solidFill>
                  <a:srgbClr val="FFFFFF"/>
                </a:solidFill>
                <a:latin typeface="Open Sauce"/>
                <a:ea typeface="Open Sauce"/>
                <a:cs typeface="Open Sauce"/>
                <a:sym typeface="Open Sauce"/>
              </a:rPr>
              <a:t> </a:t>
            </a:r>
            <a:r>
              <a:rPr lang="en-US" sz="1629" spc="159" dirty="0" err="1">
                <a:solidFill>
                  <a:srgbClr val="FFFFFF"/>
                </a:solidFill>
                <a:latin typeface="Open Sauce"/>
                <a:ea typeface="Open Sauce"/>
                <a:cs typeface="Open Sauce"/>
                <a:sym typeface="Open Sauce"/>
              </a:rPr>
              <a:t>фізики</a:t>
            </a:r>
            <a:endParaRPr lang="en-US" sz="1629" spc="159" dirty="0">
              <a:solidFill>
                <a:srgbClr val="FFFFFF"/>
              </a:solidFill>
              <a:latin typeface="Open Sauce"/>
              <a:ea typeface="Open Sauce"/>
              <a:cs typeface="Open Sauce"/>
              <a:sym typeface="Open Sauce"/>
            </a:endParaRPr>
          </a:p>
        </p:txBody>
      </p:sp>
      <p:sp>
        <p:nvSpPr>
          <p:cNvPr id="110" name="Freeform 110"/>
          <p:cNvSpPr/>
          <p:nvPr/>
        </p:nvSpPr>
        <p:spPr>
          <a:xfrm rot="-10800000">
            <a:off x="15923360" y="9637369"/>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3288610" y="1561506"/>
            <a:ext cx="11710781" cy="523121"/>
            <a:chOff x="0" y="0"/>
            <a:chExt cx="3084321" cy="137777"/>
          </a:xfrm>
        </p:grpSpPr>
        <p:sp>
          <p:nvSpPr>
            <p:cNvPr id="7" name="Freeform 7"/>
            <p:cNvSpPr/>
            <p:nvPr/>
          </p:nvSpPr>
          <p:spPr>
            <a:xfrm>
              <a:off x="0" y="0"/>
              <a:ext cx="3084321" cy="137777"/>
            </a:xfrm>
            <a:custGeom>
              <a:avLst/>
              <a:gdLst/>
              <a:ahLst/>
              <a:cxnLst/>
              <a:rect l="l" t="t" r="r" b="b"/>
              <a:pathLst>
                <a:path w="3084321" h="137777">
                  <a:moveTo>
                    <a:pt x="33716" y="0"/>
                  </a:moveTo>
                  <a:lnTo>
                    <a:pt x="3050605" y="0"/>
                  </a:lnTo>
                  <a:cubicBezTo>
                    <a:pt x="3059547" y="0"/>
                    <a:pt x="3068123" y="3552"/>
                    <a:pt x="3074446" y="9875"/>
                  </a:cubicBezTo>
                  <a:cubicBezTo>
                    <a:pt x="3080769" y="16198"/>
                    <a:pt x="3084321" y="24774"/>
                    <a:pt x="3084321" y="33716"/>
                  </a:cubicBezTo>
                  <a:lnTo>
                    <a:pt x="3084321" y="104061"/>
                  </a:lnTo>
                  <a:cubicBezTo>
                    <a:pt x="3084321" y="113003"/>
                    <a:pt x="3080769" y="121579"/>
                    <a:pt x="3074446" y="127902"/>
                  </a:cubicBezTo>
                  <a:cubicBezTo>
                    <a:pt x="3068123" y="134224"/>
                    <a:pt x="3059547" y="137777"/>
                    <a:pt x="3050605" y="137777"/>
                  </a:cubicBezTo>
                  <a:lnTo>
                    <a:pt x="33716" y="137777"/>
                  </a:lnTo>
                  <a:cubicBezTo>
                    <a:pt x="15095" y="137777"/>
                    <a:pt x="0" y="122682"/>
                    <a:pt x="0" y="104061"/>
                  </a:cubicBezTo>
                  <a:lnTo>
                    <a:pt x="0" y="33716"/>
                  </a:lnTo>
                  <a:cubicBezTo>
                    <a:pt x="0" y="24774"/>
                    <a:pt x="3552" y="16198"/>
                    <a:pt x="9875" y="9875"/>
                  </a:cubicBezTo>
                  <a:cubicBezTo>
                    <a:pt x="16198" y="3552"/>
                    <a:pt x="24774" y="0"/>
                    <a:pt x="33716" y="0"/>
                  </a:cubicBezTo>
                  <a:close/>
                </a:path>
              </a:pathLst>
            </a:custGeom>
            <a:solidFill>
              <a:srgbClr val="FFFFFF"/>
            </a:solidFill>
          </p:spPr>
        </p:sp>
        <p:sp>
          <p:nvSpPr>
            <p:cNvPr id="8" name="TextBox 8"/>
            <p:cNvSpPr txBox="1"/>
            <p:nvPr/>
          </p:nvSpPr>
          <p:spPr>
            <a:xfrm>
              <a:off x="0" y="-19050"/>
              <a:ext cx="3084321" cy="156827"/>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557175" y="3096181"/>
            <a:ext cx="6462999" cy="3295650"/>
            <a:chOff x="0" y="0"/>
            <a:chExt cx="1702189" cy="867990"/>
          </a:xfrm>
        </p:grpSpPr>
        <p:sp>
          <p:nvSpPr>
            <p:cNvPr id="10" name="Freeform 10"/>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1" name="TextBox 11"/>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571639" y="6601381"/>
            <a:ext cx="6462999" cy="3295650"/>
            <a:chOff x="0" y="0"/>
            <a:chExt cx="1702189" cy="867990"/>
          </a:xfrm>
        </p:grpSpPr>
        <p:sp>
          <p:nvSpPr>
            <p:cNvPr id="13" name="Freeform 13"/>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4" name="TextBox 14"/>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a:off x="11266941" y="3096181"/>
            <a:ext cx="6462999" cy="3295650"/>
            <a:chOff x="0" y="0"/>
            <a:chExt cx="1702189" cy="867990"/>
          </a:xfrm>
        </p:grpSpPr>
        <p:sp>
          <p:nvSpPr>
            <p:cNvPr id="16" name="Freeform 16"/>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7" name="TextBox 17"/>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11266941" y="6601381"/>
            <a:ext cx="6462999" cy="3295650"/>
            <a:chOff x="0" y="0"/>
            <a:chExt cx="1702189" cy="867990"/>
          </a:xfrm>
        </p:grpSpPr>
        <p:sp>
          <p:nvSpPr>
            <p:cNvPr id="19" name="Freeform 19"/>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20" name="TextBox 20"/>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a:off x="7230609" y="3096181"/>
            <a:ext cx="3826782" cy="6800850"/>
            <a:chOff x="0" y="0"/>
            <a:chExt cx="1007877" cy="1791170"/>
          </a:xfrm>
        </p:grpSpPr>
        <p:sp>
          <p:nvSpPr>
            <p:cNvPr id="22" name="Freeform 22"/>
            <p:cNvSpPr/>
            <p:nvPr/>
          </p:nvSpPr>
          <p:spPr>
            <a:xfrm>
              <a:off x="0" y="0"/>
              <a:ext cx="1007877" cy="1791170"/>
            </a:xfrm>
            <a:custGeom>
              <a:avLst/>
              <a:gdLst/>
              <a:ahLst/>
              <a:cxnLst/>
              <a:rect l="l" t="t" r="r" b="b"/>
              <a:pathLst>
                <a:path w="1007877" h="1791170">
                  <a:moveTo>
                    <a:pt x="103178" y="0"/>
                  </a:moveTo>
                  <a:lnTo>
                    <a:pt x="904699" y="0"/>
                  </a:lnTo>
                  <a:cubicBezTo>
                    <a:pt x="932064" y="0"/>
                    <a:pt x="958307" y="10870"/>
                    <a:pt x="977657" y="30220"/>
                  </a:cubicBezTo>
                  <a:cubicBezTo>
                    <a:pt x="997006" y="49570"/>
                    <a:pt x="1007877" y="75813"/>
                    <a:pt x="1007877" y="103178"/>
                  </a:cubicBezTo>
                  <a:lnTo>
                    <a:pt x="1007877" y="1687993"/>
                  </a:lnTo>
                  <a:cubicBezTo>
                    <a:pt x="1007877" y="1715357"/>
                    <a:pt x="997006" y="1741601"/>
                    <a:pt x="977657" y="1760950"/>
                  </a:cubicBezTo>
                  <a:cubicBezTo>
                    <a:pt x="958307" y="1780300"/>
                    <a:pt x="932064" y="1791170"/>
                    <a:pt x="904699" y="1791170"/>
                  </a:cubicBezTo>
                  <a:lnTo>
                    <a:pt x="103178" y="1791170"/>
                  </a:lnTo>
                  <a:cubicBezTo>
                    <a:pt x="75813" y="1791170"/>
                    <a:pt x="49570" y="1780300"/>
                    <a:pt x="30220" y="1760950"/>
                  </a:cubicBezTo>
                  <a:cubicBezTo>
                    <a:pt x="10870" y="1741601"/>
                    <a:pt x="0" y="1715357"/>
                    <a:pt x="0" y="1687993"/>
                  </a:cubicBezTo>
                  <a:lnTo>
                    <a:pt x="0" y="103178"/>
                  </a:lnTo>
                  <a:cubicBezTo>
                    <a:pt x="0" y="75813"/>
                    <a:pt x="10870" y="49570"/>
                    <a:pt x="30220" y="30220"/>
                  </a:cubicBezTo>
                  <a:cubicBezTo>
                    <a:pt x="49570" y="10870"/>
                    <a:pt x="75813" y="0"/>
                    <a:pt x="103178" y="0"/>
                  </a:cubicBezTo>
                  <a:close/>
                </a:path>
              </a:pathLst>
            </a:custGeom>
            <a:solidFill>
              <a:srgbClr val="FFFFFF"/>
            </a:solidFill>
          </p:spPr>
        </p:sp>
        <p:sp>
          <p:nvSpPr>
            <p:cNvPr id="23" name="TextBox 23"/>
            <p:cNvSpPr txBox="1"/>
            <p:nvPr/>
          </p:nvSpPr>
          <p:spPr>
            <a:xfrm>
              <a:off x="0" y="-19050"/>
              <a:ext cx="1007877" cy="1810220"/>
            </a:xfrm>
            <a:prstGeom prst="rect">
              <a:avLst/>
            </a:prstGeom>
          </p:spPr>
          <p:txBody>
            <a:bodyPr lIns="50800" tIns="50800" rIns="50800" bIns="50800" rtlCol="0" anchor="ctr"/>
            <a:lstStyle/>
            <a:p>
              <a:pPr algn="ctr">
                <a:lnSpc>
                  <a:spcPts val="2859"/>
                </a:lnSpc>
              </a:pPr>
              <a:endParaRPr/>
            </a:p>
          </p:txBody>
        </p:sp>
      </p:grpSp>
      <p:sp>
        <p:nvSpPr>
          <p:cNvPr id="24" name="TextBox 24"/>
          <p:cNvSpPr txBox="1"/>
          <p:nvPr/>
        </p:nvSpPr>
        <p:spPr>
          <a:xfrm>
            <a:off x="11467395" y="3397567"/>
            <a:ext cx="6060319" cy="27405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12 викладачів</a:t>
            </a:r>
            <a:r>
              <a:rPr lang="en-US" sz="1924" spc="188">
                <a:solidFill>
                  <a:srgbClr val="2E6E64"/>
                </a:solidFill>
                <a:latin typeface="Open Sauce"/>
                <a:ea typeface="Open Sauce"/>
                <a:cs typeface="Open Sauce"/>
                <a:sym typeface="Open Sauce"/>
              </a:rPr>
              <a:t> пройшли міжнародне стажування за темою «Сила соціальних медіа у професійному розвитку представників університету: особистий бренд, інструменти освітніх продуктів, просування цінностей сталого розвитку» проекту COMSUS (Erasmus+), що організовано Фондом Зофії Заменгоф (Варшава, Польща).</a:t>
            </a:r>
          </a:p>
        </p:txBody>
      </p:sp>
      <p:sp>
        <p:nvSpPr>
          <p:cNvPr id="25" name="TextBox 25"/>
          <p:cNvSpPr txBox="1"/>
          <p:nvPr/>
        </p:nvSpPr>
        <p:spPr>
          <a:xfrm>
            <a:off x="891519" y="3854767"/>
            <a:ext cx="5823237" cy="18261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3 викладача</a:t>
            </a:r>
            <a:r>
              <a:rPr lang="en-US" sz="1924" spc="188">
                <a:solidFill>
                  <a:srgbClr val="2E6E64"/>
                </a:solidFill>
                <a:latin typeface="Open Sauce"/>
                <a:ea typeface="Open Sauce"/>
                <a:cs typeface="Open Sauce"/>
                <a:sym typeface="Open Sauce"/>
              </a:rPr>
              <a:t> пройшли міжнародне стажування «Публічне управління та адміністрування в Європейському Союзі», що організовано Інститутом публічної і адміністративної діяльності (Польща);</a:t>
            </a:r>
          </a:p>
        </p:txBody>
      </p:sp>
      <p:sp>
        <p:nvSpPr>
          <p:cNvPr id="26" name="TextBox 26"/>
          <p:cNvSpPr txBox="1"/>
          <p:nvPr/>
        </p:nvSpPr>
        <p:spPr>
          <a:xfrm>
            <a:off x="859190" y="7487206"/>
            <a:ext cx="5887896" cy="1521302"/>
          </a:xfrm>
          <a:prstGeom prst="rect">
            <a:avLst/>
          </a:prstGeom>
        </p:spPr>
        <p:txBody>
          <a:bodyPr lIns="0" tIns="0" rIns="0" bIns="0" rtlCol="0" anchor="t">
            <a:spAutoFit/>
          </a:bodyPr>
          <a:lstStyle/>
          <a:p>
            <a:pPr algn="ctr">
              <a:lnSpc>
                <a:spcPts val="2406"/>
              </a:lnSpc>
            </a:pPr>
            <a:r>
              <a:rPr lang="en-US" sz="1924" spc="188">
                <a:solidFill>
                  <a:srgbClr val="2E6E64"/>
                </a:solidFill>
                <a:latin typeface="Open Sauce"/>
                <a:ea typeface="Open Sauce"/>
                <a:cs typeface="Open Sauce"/>
                <a:sym typeface="Open Sauce"/>
              </a:rPr>
              <a:t> </a:t>
            </a:r>
            <a:r>
              <a:rPr lang="en-US" sz="1924" b="1" spc="188">
                <a:solidFill>
                  <a:srgbClr val="2E6E64"/>
                </a:solidFill>
                <a:latin typeface="Open Sauce Bold"/>
                <a:ea typeface="Open Sauce Bold"/>
                <a:cs typeface="Open Sauce Bold"/>
                <a:sym typeface="Open Sauce Bold"/>
              </a:rPr>
              <a:t>4 викладача</a:t>
            </a:r>
            <a:r>
              <a:rPr lang="en-US" sz="1924" spc="188">
                <a:solidFill>
                  <a:srgbClr val="2E6E64"/>
                </a:solidFill>
                <a:latin typeface="Open Sauce"/>
                <a:ea typeface="Open Sauce"/>
                <a:cs typeface="Open Sauce"/>
                <a:sym typeface="Open Sauce"/>
              </a:rPr>
              <a:t> пройшли міжнародне стажування за темою «Цифрове майбутнє: змішане навчання», що організовано Анхальтським університетом прикладних наук.</a:t>
            </a:r>
          </a:p>
        </p:txBody>
      </p:sp>
      <p:sp>
        <p:nvSpPr>
          <p:cNvPr id="27" name="TextBox 27"/>
          <p:cNvSpPr txBox="1"/>
          <p:nvPr/>
        </p:nvSpPr>
        <p:spPr>
          <a:xfrm>
            <a:off x="11553607" y="6874192"/>
            <a:ext cx="5887896" cy="27405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 викладач</a:t>
            </a:r>
            <a:r>
              <a:rPr lang="en-US" sz="1924" spc="188">
                <a:solidFill>
                  <a:srgbClr val="2E6E64"/>
                </a:solidFill>
                <a:latin typeface="Open Sauce"/>
                <a:ea typeface="Open Sauce"/>
                <a:cs typeface="Open Sauce"/>
                <a:sym typeface="Open Sauce"/>
              </a:rPr>
              <a:t> взяв участь в академічній мобільності за темою «Скорочення втрат і відходів для досягнення стійкої продовольчої системи» програми стипендії Вишеградської групи за підтримкою Міжнародного Вишеградського фонду на базі Варшавського університету природничих наук.</a:t>
            </a:r>
          </a:p>
        </p:txBody>
      </p:sp>
      <p:sp>
        <p:nvSpPr>
          <p:cNvPr id="28" name="TextBox 28"/>
          <p:cNvSpPr txBox="1"/>
          <p:nvPr/>
        </p:nvSpPr>
        <p:spPr>
          <a:xfrm>
            <a:off x="7506834" y="4159567"/>
            <a:ext cx="3266616" cy="48741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 викладач</a:t>
            </a:r>
            <a:r>
              <a:rPr lang="en-US" sz="1924" spc="188">
                <a:solidFill>
                  <a:srgbClr val="2E6E64"/>
                </a:solidFill>
                <a:latin typeface="Open Sauce"/>
                <a:ea typeface="Open Sauce"/>
                <a:cs typeface="Open Sauce"/>
                <a:sym typeface="Open Sauce"/>
              </a:rPr>
              <a:t> взяв участь в академічній мобільності за темою «Утилізація відходів овочівництва для збагачення харчових продуктів» на базі лабораторії Технології виробництва та оцінки якості біопалива Університету сільського господарства в Кракові.</a:t>
            </a:r>
          </a:p>
          <a:p>
            <a:pPr algn="ctr">
              <a:lnSpc>
                <a:spcPts val="2406"/>
              </a:lnSpc>
            </a:pPr>
            <a:endParaRPr lang="en-US" sz="1924" spc="188">
              <a:solidFill>
                <a:srgbClr val="2E6E64"/>
              </a:solidFill>
              <a:latin typeface="Open Sauce"/>
              <a:ea typeface="Open Sauce"/>
              <a:cs typeface="Open Sauce"/>
              <a:sym typeface="Open Sauce"/>
            </a:endParaRPr>
          </a:p>
        </p:txBody>
      </p:sp>
      <p:sp>
        <p:nvSpPr>
          <p:cNvPr id="29" name="TextBox 29"/>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30" name="TextBox 30"/>
          <p:cNvSpPr txBox="1"/>
          <p:nvPr/>
        </p:nvSpPr>
        <p:spPr>
          <a:xfrm>
            <a:off x="4438024" y="1543222"/>
            <a:ext cx="9411951" cy="473964"/>
          </a:xfrm>
          <a:prstGeom prst="rect">
            <a:avLst/>
          </a:prstGeom>
        </p:spPr>
        <p:txBody>
          <a:bodyPr lIns="0" tIns="0" rIns="0" bIns="0" rtlCol="0" anchor="t">
            <a:spAutoFit/>
          </a:bodyPr>
          <a:lstStyle/>
          <a:p>
            <a:pPr algn="l">
              <a:lnSpc>
                <a:spcPts val="3588"/>
              </a:lnSpc>
            </a:pPr>
            <a:r>
              <a:rPr lang="en-US" sz="2600" b="1" spc="254">
                <a:solidFill>
                  <a:srgbClr val="2E6E64"/>
                </a:solidFill>
                <a:latin typeface="Codec Pro ExtraBold Bold"/>
                <a:ea typeface="Codec Pro ExtraBold Bold"/>
                <a:cs typeface="Codec Pro ExtraBold Bold"/>
                <a:sym typeface="Codec Pro ExtraBold Bold"/>
              </a:rPr>
              <a:t>Міжнародне стажування 40 викладачів ТДАТУ</a:t>
            </a:r>
          </a:p>
        </p:txBody>
      </p:sp>
      <p:sp>
        <p:nvSpPr>
          <p:cNvPr id="31" name="TextBox 31"/>
          <p:cNvSpPr txBox="1"/>
          <p:nvPr/>
        </p:nvSpPr>
        <p:spPr>
          <a:xfrm>
            <a:off x="858923" y="2170351"/>
            <a:ext cx="17159187" cy="716279"/>
          </a:xfrm>
          <a:prstGeom prst="rect">
            <a:avLst/>
          </a:prstGeom>
        </p:spPr>
        <p:txBody>
          <a:bodyPr lIns="0" tIns="0" rIns="0" bIns="0" rtlCol="0" anchor="t">
            <a:spAutoFit/>
          </a:bodyPr>
          <a:lstStyle/>
          <a:p>
            <a:pPr algn="l">
              <a:lnSpc>
                <a:spcPts val="2760"/>
              </a:lnSpc>
            </a:pPr>
            <a:r>
              <a:rPr lang="en-US" sz="2000" b="1" spc="196">
                <a:solidFill>
                  <a:srgbClr val="FFFFFF"/>
                </a:solidFill>
                <a:latin typeface="Codec Pro ExtraBold Bold"/>
                <a:ea typeface="Codec Pro ExtraBold Bold"/>
                <a:cs typeface="Codec Pro ExtraBold Bold"/>
                <a:sym typeface="Codec Pro ExtraBold Bold"/>
              </a:rPr>
              <a:t>Пройшли міжнародне стажування та взяли участь в академічній мобільності в університетах Польщі, Німеччині, США, Італії, Латвії, Естонії.</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3288610" y="1561506"/>
            <a:ext cx="11710781" cy="523121"/>
            <a:chOff x="0" y="0"/>
            <a:chExt cx="3084321" cy="137777"/>
          </a:xfrm>
        </p:grpSpPr>
        <p:sp>
          <p:nvSpPr>
            <p:cNvPr id="7" name="Freeform 7"/>
            <p:cNvSpPr/>
            <p:nvPr/>
          </p:nvSpPr>
          <p:spPr>
            <a:xfrm>
              <a:off x="0" y="0"/>
              <a:ext cx="3084321" cy="137777"/>
            </a:xfrm>
            <a:custGeom>
              <a:avLst/>
              <a:gdLst/>
              <a:ahLst/>
              <a:cxnLst/>
              <a:rect l="l" t="t" r="r" b="b"/>
              <a:pathLst>
                <a:path w="3084321" h="137777">
                  <a:moveTo>
                    <a:pt x="33716" y="0"/>
                  </a:moveTo>
                  <a:lnTo>
                    <a:pt x="3050605" y="0"/>
                  </a:lnTo>
                  <a:cubicBezTo>
                    <a:pt x="3059547" y="0"/>
                    <a:pt x="3068123" y="3552"/>
                    <a:pt x="3074446" y="9875"/>
                  </a:cubicBezTo>
                  <a:cubicBezTo>
                    <a:pt x="3080769" y="16198"/>
                    <a:pt x="3084321" y="24774"/>
                    <a:pt x="3084321" y="33716"/>
                  </a:cubicBezTo>
                  <a:lnTo>
                    <a:pt x="3084321" y="104061"/>
                  </a:lnTo>
                  <a:cubicBezTo>
                    <a:pt x="3084321" y="113003"/>
                    <a:pt x="3080769" y="121579"/>
                    <a:pt x="3074446" y="127902"/>
                  </a:cubicBezTo>
                  <a:cubicBezTo>
                    <a:pt x="3068123" y="134224"/>
                    <a:pt x="3059547" y="137777"/>
                    <a:pt x="3050605" y="137777"/>
                  </a:cubicBezTo>
                  <a:lnTo>
                    <a:pt x="33716" y="137777"/>
                  </a:lnTo>
                  <a:cubicBezTo>
                    <a:pt x="15095" y="137777"/>
                    <a:pt x="0" y="122682"/>
                    <a:pt x="0" y="104061"/>
                  </a:cubicBezTo>
                  <a:lnTo>
                    <a:pt x="0" y="33716"/>
                  </a:lnTo>
                  <a:cubicBezTo>
                    <a:pt x="0" y="24774"/>
                    <a:pt x="3552" y="16198"/>
                    <a:pt x="9875" y="9875"/>
                  </a:cubicBezTo>
                  <a:cubicBezTo>
                    <a:pt x="16198" y="3552"/>
                    <a:pt x="24774" y="0"/>
                    <a:pt x="33716" y="0"/>
                  </a:cubicBezTo>
                  <a:close/>
                </a:path>
              </a:pathLst>
            </a:custGeom>
            <a:solidFill>
              <a:srgbClr val="FFFFFF"/>
            </a:solidFill>
          </p:spPr>
        </p:sp>
        <p:sp>
          <p:nvSpPr>
            <p:cNvPr id="8" name="TextBox 8"/>
            <p:cNvSpPr txBox="1"/>
            <p:nvPr/>
          </p:nvSpPr>
          <p:spPr>
            <a:xfrm>
              <a:off x="0" y="-19050"/>
              <a:ext cx="3084321" cy="156827"/>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557175" y="3096181"/>
            <a:ext cx="6462999" cy="3295650"/>
            <a:chOff x="0" y="0"/>
            <a:chExt cx="1702189" cy="867990"/>
          </a:xfrm>
        </p:grpSpPr>
        <p:sp>
          <p:nvSpPr>
            <p:cNvPr id="10" name="Freeform 10"/>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1" name="TextBox 11"/>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571639" y="6601381"/>
            <a:ext cx="6462999" cy="3295650"/>
            <a:chOff x="0" y="0"/>
            <a:chExt cx="1702189" cy="867990"/>
          </a:xfrm>
        </p:grpSpPr>
        <p:sp>
          <p:nvSpPr>
            <p:cNvPr id="13" name="Freeform 13"/>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4" name="TextBox 14"/>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a:off x="11175681" y="3096181"/>
            <a:ext cx="6462999" cy="3295650"/>
            <a:chOff x="0" y="0"/>
            <a:chExt cx="1702189" cy="867990"/>
          </a:xfrm>
        </p:grpSpPr>
        <p:sp>
          <p:nvSpPr>
            <p:cNvPr id="16" name="Freeform 16"/>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17" name="TextBox 17"/>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11175681" y="6601381"/>
            <a:ext cx="6462999" cy="3295650"/>
            <a:chOff x="0" y="0"/>
            <a:chExt cx="1702189" cy="867990"/>
          </a:xfrm>
        </p:grpSpPr>
        <p:sp>
          <p:nvSpPr>
            <p:cNvPr id="19" name="Freeform 19"/>
            <p:cNvSpPr/>
            <p:nvPr/>
          </p:nvSpPr>
          <p:spPr>
            <a:xfrm>
              <a:off x="0" y="0"/>
              <a:ext cx="1702189" cy="867990"/>
            </a:xfrm>
            <a:custGeom>
              <a:avLst/>
              <a:gdLst/>
              <a:ahLst/>
              <a:cxnLst/>
              <a:rect l="l" t="t" r="r" b="b"/>
              <a:pathLst>
                <a:path w="1702189" h="867990">
                  <a:moveTo>
                    <a:pt x="61092" y="0"/>
                  </a:moveTo>
                  <a:lnTo>
                    <a:pt x="1641097" y="0"/>
                  </a:lnTo>
                  <a:cubicBezTo>
                    <a:pt x="1657299" y="0"/>
                    <a:pt x="1672839" y="6436"/>
                    <a:pt x="1684295" y="17893"/>
                  </a:cubicBezTo>
                  <a:cubicBezTo>
                    <a:pt x="1695753" y="29350"/>
                    <a:pt x="1702189" y="44889"/>
                    <a:pt x="1702189" y="61092"/>
                  </a:cubicBezTo>
                  <a:lnTo>
                    <a:pt x="1702189" y="806898"/>
                  </a:lnTo>
                  <a:cubicBezTo>
                    <a:pt x="1702189" y="823101"/>
                    <a:pt x="1695753" y="838640"/>
                    <a:pt x="1684295" y="850097"/>
                  </a:cubicBezTo>
                  <a:cubicBezTo>
                    <a:pt x="1672839" y="861554"/>
                    <a:pt x="1657299" y="867990"/>
                    <a:pt x="1641097" y="867990"/>
                  </a:cubicBezTo>
                  <a:lnTo>
                    <a:pt x="61092" y="867990"/>
                  </a:lnTo>
                  <a:cubicBezTo>
                    <a:pt x="44889" y="867990"/>
                    <a:pt x="29350" y="861554"/>
                    <a:pt x="17893" y="850097"/>
                  </a:cubicBezTo>
                  <a:cubicBezTo>
                    <a:pt x="6436" y="838640"/>
                    <a:pt x="0" y="823101"/>
                    <a:pt x="0" y="806898"/>
                  </a:cubicBezTo>
                  <a:lnTo>
                    <a:pt x="0" y="61092"/>
                  </a:lnTo>
                  <a:cubicBezTo>
                    <a:pt x="0" y="44889"/>
                    <a:pt x="6436" y="29350"/>
                    <a:pt x="17893" y="17893"/>
                  </a:cubicBezTo>
                  <a:cubicBezTo>
                    <a:pt x="29350" y="6436"/>
                    <a:pt x="44889" y="0"/>
                    <a:pt x="61092" y="0"/>
                  </a:cubicBezTo>
                  <a:close/>
                </a:path>
              </a:pathLst>
            </a:custGeom>
            <a:solidFill>
              <a:srgbClr val="FFFFFF"/>
            </a:solidFill>
          </p:spPr>
        </p:sp>
        <p:sp>
          <p:nvSpPr>
            <p:cNvPr id="20" name="TextBox 20"/>
            <p:cNvSpPr txBox="1"/>
            <p:nvPr/>
          </p:nvSpPr>
          <p:spPr>
            <a:xfrm>
              <a:off x="0" y="-19050"/>
              <a:ext cx="1702189" cy="887040"/>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a:off x="7191768" y="3096181"/>
            <a:ext cx="3826782" cy="6800850"/>
            <a:chOff x="0" y="0"/>
            <a:chExt cx="1007877" cy="1791170"/>
          </a:xfrm>
        </p:grpSpPr>
        <p:sp>
          <p:nvSpPr>
            <p:cNvPr id="22" name="Freeform 22"/>
            <p:cNvSpPr/>
            <p:nvPr/>
          </p:nvSpPr>
          <p:spPr>
            <a:xfrm>
              <a:off x="0" y="0"/>
              <a:ext cx="1007877" cy="1791170"/>
            </a:xfrm>
            <a:custGeom>
              <a:avLst/>
              <a:gdLst/>
              <a:ahLst/>
              <a:cxnLst/>
              <a:rect l="l" t="t" r="r" b="b"/>
              <a:pathLst>
                <a:path w="1007877" h="1791170">
                  <a:moveTo>
                    <a:pt x="103178" y="0"/>
                  </a:moveTo>
                  <a:lnTo>
                    <a:pt x="904699" y="0"/>
                  </a:lnTo>
                  <a:cubicBezTo>
                    <a:pt x="932064" y="0"/>
                    <a:pt x="958307" y="10870"/>
                    <a:pt x="977657" y="30220"/>
                  </a:cubicBezTo>
                  <a:cubicBezTo>
                    <a:pt x="997006" y="49570"/>
                    <a:pt x="1007877" y="75813"/>
                    <a:pt x="1007877" y="103178"/>
                  </a:cubicBezTo>
                  <a:lnTo>
                    <a:pt x="1007877" y="1687993"/>
                  </a:lnTo>
                  <a:cubicBezTo>
                    <a:pt x="1007877" y="1715357"/>
                    <a:pt x="997006" y="1741601"/>
                    <a:pt x="977657" y="1760950"/>
                  </a:cubicBezTo>
                  <a:cubicBezTo>
                    <a:pt x="958307" y="1780300"/>
                    <a:pt x="932064" y="1791170"/>
                    <a:pt x="904699" y="1791170"/>
                  </a:cubicBezTo>
                  <a:lnTo>
                    <a:pt x="103178" y="1791170"/>
                  </a:lnTo>
                  <a:cubicBezTo>
                    <a:pt x="75813" y="1791170"/>
                    <a:pt x="49570" y="1780300"/>
                    <a:pt x="30220" y="1760950"/>
                  </a:cubicBezTo>
                  <a:cubicBezTo>
                    <a:pt x="10870" y="1741601"/>
                    <a:pt x="0" y="1715357"/>
                    <a:pt x="0" y="1687993"/>
                  </a:cubicBezTo>
                  <a:lnTo>
                    <a:pt x="0" y="103178"/>
                  </a:lnTo>
                  <a:cubicBezTo>
                    <a:pt x="0" y="75813"/>
                    <a:pt x="10870" y="49570"/>
                    <a:pt x="30220" y="30220"/>
                  </a:cubicBezTo>
                  <a:cubicBezTo>
                    <a:pt x="49570" y="10870"/>
                    <a:pt x="75813" y="0"/>
                    <a:pt x="103178" y="0"/>
                  </a:cubicBezTo>
                  <a:close/>
                </a:path>
              </a:pathLst>
            </a:custGeom>
            <a:solidFill>
              <a:srgbClr val="FFFFFF"/>
            </a:solidFill>
          </p:spPr>
        </p:sp>
        <p:sp>
          <p:nvSpPr>
            <p:cNvPr id="23" name="TextBox 23"/>
            <p:cNvSpPr txBox="1"/>
            <p:nvPr/>
          </p:nvSpPr>
          <p:spPr>
            <a:xfrm>
              <a:off x="0" y="-19050"/>
              <a:ext cx="1007877" cy="1810220"/>
            </a:xfrm>
            <a:prstGeom prst="rect">
              <a:avLst/>
            </a:prstGeom>
          </p:spPr>
          <p:txBody>
            <a:bodyPr lIns="50800" tIns="50800" rIns="50800" bIns="50800" rtlCol="0" anchor="ctr"/>
            <a:lstStyle/>
            <a:p>
              <a:pPr algn="ctr">
                <a:lnSpc>
                  <a:spcPts val="2859"/>
                </a:lnSpc>
              </a:pPr>
              <a:endParaRPr/>
            </a:p>
          </p:txBody>
        </p:sp>
      </p:grpSp>
      <p:sp>
        <p:nvSpPr>
          <p:cNvPr id="24" name="TextBox 24"/>
          <p:cNvSpPr txBox="1"/>
          <p:nvPr/>
        </p:nvSpPr>
        <p:spPr>
          <a:xfrm>
            <a:off x="11376135" y="3397567"/>
            <a:ext cx="6060319" cy="27405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10 викладачів</a:t>
            </a:r>
            <a:r>
              <a:rPr lang="en-US" sz="1924" spc="188">
                <a:solidFill>
                  <a:srgbClr val="2E6E64"/>
                </a:solidFill>
                <a:latin typeface="Open Sauce"/>
                <a:ea typeface="Open Sauce"/>
                <a:cs typeface="Open Sauce"/>
                <a:sym typeface="Open Sauce"/>
              </a:rPr>
              <a:t> пройшли міжнародне стажування за темою «Використання інформаційно-комунікаційних технологій у навчальному процесі» проекту VEHUB4YOU (проект ERASMUS), що організовано Університетом Фоджа (Італія) та Університетом прикладних наук RISEBA (Латвія).</a:t>
            </a:r>
          </a:p>
          <a:p>
            <a:pPr algn="ctr">
              <a:lnSpc>
                <a:spcPts val="2406"/>
              </a:lnSpc>
            </a:pPr>
            <a:endParaRPr lang="en-US" sz="1924" spc="188">
              <a:solidFill>
                <a:srgbClr val="2E6E64"/>
              </a:solidFill>
              <a:latin typeface="Open Sauce"/>
              <a:ea typeface="Open Sauce"/>
              <a:cs typeface="Open Sauce"/>
              <a:sym typeface="Open Sauce"/>
            </a:endParaRPr>
          </a:p>
        </p:txBody>
      </p:sp>
      <p:sp>
        <p:nvSpPr>
          <p:cNvPr id="25" name="TextBox 25"/>
          <p:cNvSpPr txBox="1"/>
          <p:nvPr/>
        </p:nvSpPr>
        <p:spPr>
          <a:xfrm>
            <a:off x="891519" y="3397567"/>
            <a:ext cx="5823237" cy="27405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 викладач</a:t>
            </a:r>
            <a:r>
              <a:rPr lang="en-US" sz="1924" spc="188">
                <a:solidFill>
                  <a:srgbClr val="2E6E64"/>
                </a:solidFill>
                <a:latin typeface="Open Sauce"/>
                <a:ea typeface="Open Sauce"/>
                <a:cs typeface="Open Sauce"/>
                <a:sym typeface="Open Sauce"/>
              </a:rPr>
              <a:t> взяв участь в академічній мобільності за темою «Українська академічна стипендіальна програма BridgeUSA» на базі Центру слов'янських, східноєвропейських та євразійських досліджень та Коледжу харчових, сільськогосподарських та екологічних наук Університету штату Огайо.</a:t>
            </a:r>
          </a:p>
        </p:txBody>
      </p:sp>
      <p:sp>
        <p:nvSpPr>
          <p:cNvPr id="26" name="TextBox 26"/>
          <p:cNvSpPr txBox="1"/>
          <p:nvPr/>
        </p:nvSpPr>
        <p:spPr>
          <a:xfrm>
            <a:off x="859190" y="7178992"/>
            <a:ext cx="5887896" cy="21309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1 викладач</a:t>
            </a:r>
            <a:r>
              <a:rPr lang="en-US" sz="1924" spc="188">
                <a:solidFill>
                  <a:srgbClr val="2E6E64"/>
                </a:solidFill>
                <a:latin typeface="Open Sauce"/>
                <a:ea typeface="Open Sauce"/>
                <a:cs typeface="Open Sauce"/>
                <a:sym typeface="Open Sauce"/>
              </a:rPr>
              <a:t> взяв участь в академічній мобільності за темою «Україна майбутнього: Дослідницькі гранти для українських студентів магістратури та дослідників, 2024» проекту DAAD на базі Технічного університету Дортмунда.</a:t>
            </a:r>
          </a:p>
          <a:p>
            <a:pPr algn="ctr">
              <a:lnSpc>
                <a:spcPts val="2406"/>
              </a:lnSpc>
            </a:pPr>
            <a:endParaRPr lang="en-US" sz="1924" spc="188">
              <a:solidFill>
                <a:srgbClr val="2E6E64"/>
              </a:solidFill>
              <a:latin typeface="Open Sauce"/>
              <a:ea typeface="Open Sauce"/>
              <a:cs typeface="Open Sauce"/>
              <a:sym typeface="Open Sauce"/>
            </a:endParaRPr>
          </a:p>
        </p:txBody>
      </p:sp>
      <p:sp>
        <p:nvSpPr>
          <p:cNvPr id="27" name="TextBox 27"/>
          <p:cNvSpPr txBox="1"/>
          <p:nvPr/>
        </p:nvSpPr>
        <p:spPr>
          <a:xfrm>
            <a:off x="11462347" y="7331392"/>
            <a:ext cx="5887896" cy="18261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2 викладача</a:t>
            </a:r>
            <a:r>
              <a:rPr lang="en-US" sz="1924" spc="188">
                <a:solidFill>
                  <a:srgbClr val="2E6E64"/>
                </a:solidFill>
                <a:latin typeface="Open Sauce"/>
                <a:ea typeface="Open Sauce"/>
                <a:cs typeface="Open Sauce"/>
                <a:sym typeface="Open Sauce"/>
              </a:rPr>
              <a:t> взяли участь в академічній мобільності за темою за темою «Формування бюджетної політики в країнах Європейського Союзу та впровадження практичного досвіду в Україні» проекту UNESCO.</a:t>
            </a:r>
          </a:p>
        </p:txBody>
      </p:sp>
      <p:sp>
        <p:nvSpPr>
          <p:cNvPr id="28" name="TextBox 28"/>
          <p:cNvSpPr txBox="1"/>
          <p:nvPr/>
        </p:nvSpPr>
        <p:spPr>
          <a:xfrm>
            <a:off x="7467993" y="4769167"/>
            <a:ext cx="3266616" cy="3654902"/>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uce Bold"/>
                <a:ea typeface="Open Sauce Bold"/>
                <a:cs typeface="Open Sauce Bold"/>
                <a:sym typeface="Open Sauce Bold"/>
              </a:rPr>
              <a:t>5 викладачів</a:t>
            </a:r>
            <a:r>
              <a:rPr lang="en-US" sz="1924" spc="188">
                <a:solidFill>
                  <a:srgbClr val="2E6E64"/>
                </a:solidFill>
                <a:latin typeface="Open Sauce"/>
                <a:ea typeface="Open Sauce"/>
                <a:cs typeface="Open Sauce"/>
                <a:sym typeface="Open Sauce"/>
              </a:rPr>
              <a:t> пройшли міжнародне стажування за темою «штучний інтелект в науковому та освітньому маркетингу» на базі наукового центру інформаційних досліджень Естонії що організовано.</a:t>
            </a:r>
          </a:p>
          <a:p>
            <a:pPr algn="ctr">
              <a:lnSpc>
                <a:spcPts val="2406"/>
              </a:lnSpc>
            </a:pPr>
            <a:endParaRPr lang="en-US" sz="1924" spc="188">
              <a:solidFill>
                <a:srgbClr val="2E6E64"/>
              </a:solidFill>
              <a:latin typeface="Open Sauce"/>
              <a:ea typeface="Open Sauce"/>
              <a:cs typeface="Open Sauce"/>
              <a:sym typeface="Open Sauce"/>
            </a:endParaRPr>
          </a:p>
        </p:txBody>
      </p:sp>
      <p:sp>
        <p:nvSpPr>
          <p:cNvPr id="29" name="TextBox 29"/>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30" name="TextBox 30"/>
          <p:cNvSpPr txBox="1"/>
          <p:nvPr/>
        </p:nvSpPr>
        <p:spPr>
          <a:xfrm>
            <a:off x="4438024" y="1543222"/>
            <a:ext cx="9411951" cy="473964"/>
          </a:xfrm>
          <a:prstGeom prst="rect">
            <a:avLst/>
          </a:prstGeom>
        </p:spPr>
        <p:txBody>
          <a:bodyPr lIns="0" tIns="0" rIns="0" bIns="0" rtlCol="0" anchor="t">
            <a:spAutoFit/>
          </a:bodyPr>
          <a:lstStyle/>
          <a:p>
            <a:pPr algn="l">
              <a:lnSpc>
                <a:spcPts val="3588"/>
              </a:lnSpc>
            </a:pPr>
            <a:r>
              <a:rPr lang="en-US" sz="2600" b="1" spc="254">
                <a:solidFill>
                  <a:srgbClr val="2E6E64"/>
                </a:solidFill>
                <a:latin typeface="Codec Pro ExtraBold Bold"/>
                <a:ea typeface="Codec Pro ExtraBold Bold"/>
                <a:cs typeface="Codec Pro ExtraBold Bold"/>
                <a:sym typeface="Codec Pro ExtraBold Bold"/>
              </a:rPr>
              <a:t>Міжнародне стажування 40 викладачів ТДАТУ</a:t>
            </a:r>
          </a:p>
        </p:txBody>
      </p:sp>
      <p:sp>
        <p:nvSpPr>
          <p:cNvPr id="31" name="TextBox 31"/>
          <p:cNvSpPr txBox="1"/>
          <p:nvPr/>
        </p:nvSpPr>
        <p:spPr>
          <a:xfrm>
            <a:off x="858923" y="2170351"/>
            <a:ext cx="17159187" cy="716279"/>
          </a:xfrm>
          <a:prstGeom prst="rect">
            <a:avLst/>
          </a:prstGeom>
        </p:spPr>
        <p:txBody>
          <a:bodyPr lIns="0" tIns="0" rIns="0" bIns="0" rtlCol="0" anchor="t">
            <a:spAutoFit/>
          </a:bodyPr>
          <a:lstStyle/>
          <a:p>
            <a:pPr algn="l">
              <a:lnSpc>
                <a:spcPts val="2760"/>
              </a:lnSpc>
            </a:pPr>
            <a:r>
              <a:rPr lang="en-US" sz="2000" b="1" spc="196">
                <a:solidFill>
                  <a:srgbClr val="FFFFFF"/>
                </a:solidFill>
                <a:latin typeface="Codec Pro ExtraBold Bold"/>
                <a:ea typeface="Codec Pro ExtraBold Bold"/>
                <a:cs typeface="Codec Pro ExtraBold Bold"/>
                <a:sym typeface="Codec Pro ExtraBold Bold"/>
              </a:rPr>
              <a:t>Пройшли міжнародне стажування та взяли участь в академічній мобільності в університетах Польщі, Німеччині, США, Італії, Латвії, Естонії.</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2078981" y="5683846"/>
            <a:ext cx="12235750" cy="4031654"/>
          </a:xfrm>
          <a:prstGeom prst="rect">
            <a:avLst/>
          </a:prstGeom>
        </p:spPr>
        <p:txBody>
          <a:bodyPr lIns="0" tIns="0" rIns="0" bIns="0" rtlCol="0" anchor="t">
            <a:spAutoFit/>
          </a:bodyPr>
          <a:lstStyle/>
          <a:p>
            <a:pPr algn="l">
              <a:lnSpc>
                <a:spcPts val="3650"/>
              </a:lnSpc>
            </a:pPr>
            <a:endParaRPr dirty="0"/>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208 «</a:t>
            </a:r>
            <a:r>
              <a:rPr lang="en-US" sz="2024" spc="198" dirty="0" err="1">
                <a:solidFill>
                  <a:srgbClr val="FFFFFF"/>
                </a:solidFill>
                <a:latin typeface="Open Sauce"/>
                <a:ea typeface="Open Sauce"/>
                <a:cs typeface="Open Sauce"/>
                <a:sym typeface="Open Sauce"/>
              </a:rPr>
              <a:t>Агроінженерія</a:t>
            </a:r>
            <a:r>
              <a:rPr lang="en-US" sz="2024" spc="198" dirty="0">
                <a:solidFill>
                  <a:srgbClr val="FFFFFF"/>
                </a:solidFill>
                <a:latin typeface="Open Sauce"/>
                <a:ea typeface="Open Sauce"/>
                <a:cs typeface="Open Sauce"/>
                <a:sym typeface="Open Sauce"/>
              </a:rPr>
              <a:t>» - 1 </a:t>
            </a:r>
            <a:r>
              <a:rPr lang="en-US" sz="2024" spc="198" dirty="0" err="1">
                <a:solidFill>
                  <a:srgbClr val="FFFFFF"/>
                </a:solidFill>
                <a:latin typeface="Open Sauce"/>
                <a:ea typeface="Open Sauce"/>
                <a:cs typeface="Open Sauce"/>
                <a:sym typeface="Open Sauce"/>
              </a:rPr>
              <a:t>особа</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133 «</a:t>
            </a:r>
            <a:r>
              <a:rPr lang="en-US" sz="2024" spc="198" dirty="0" err="1">
                <a:solidFill>
                  <a:srgbClr val="FFFFFF"/>
                </a:solidFill>
                <a:latin typeface="Open Sauce"/>
                <a:ea typeface="Open Sauce"/>
                <a:cs typeface="Open Sauce"/>
                <a:sym typeface="Open Sauce"/>
              </a:rPr>
              <a:t>Галузеве</a:t>
            </a:r>
            <a:r>
              <a:rPr lang="en-US" sz="2024" spc="198" dirty="0">
                <a:solidFill>
                  <a:srgbClr val="FFFFFF"/>
                </a:solidFill>
                <a:latin typeface="Open Sauce"/>
                <a:ea typeface="Open Sauce"/>
                <a:cs typeface="Open Sauce"/>
                <a:sym typeface="Open Sauce"/>
              </a:rPr>
              <a:t> </a:t>
            </a:r>
            <a:r>
              <a:rPr lang="en-US" sz="2024" spc="198" dirty="0" err="1">
                <a:solidFill>
                  <a:srgbClr val="FFFFFF"/>
                </a:solidFill>
                <a:latin typeface="Open Sauce"/>
                <a:ea typeface="Open Sauce"/>
                <a:cs typeface="Open Sauce"/>
                <a:sym typeface="Open Sauce"/>
              </a:rPr>
              <a:t>машинобудування</a:t>
            </a:r>
            <a:r>
              <a:rPr lang="en-US" sz="2024" spc="198" dirty="0">
                <a:solidFill>
                  <a:srgbClr val="FFFFFF"/>
                </a:solidFill>
                <a:latin typeface="Open Sauce"/>
                <a:ea typeface="Open Sauce"/>
                <a:cs typeface="Open Sauce"/>
                <a:sym typeface="Open Sauce"/>
              </a:rPr>
              <a:t>» - 4 </a:t>
            </a:r>
            <a:r>
              <a:rPr lang="en-US" sz="2024" spc="198" dirty="0" err="1">
                <a:solidFill>
                  <a:srgbClr val="FFFFFF"/>
                </a:solidFill>
                <a:latin typeface="Open Sauce"/>
                <a:ea typeface="Open Sauce"/>
                <a:cs typeface="Open Sauce"/>
                <a:sym typeface="Open Sauce"/>
              </a:rPr>
              <a:t>особи</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131 «</a:t>
            </a:r>
            <a:r>
              <a:rPr lang="en-US" sz="2024" spc="198" dirty="0" err="1">
                <a:solidFill>
                  <a:srgbClr val="FFFFFF"/>
                </a:solidFill>
                <a:latin typeface="Open Sauce"/>
                <a:ea typeface="Open Sauce"/>
                <a:cs typeface="Open Sauce"/>
                <a:sym typeface="Open Sauce"/>
              </a:rPr>
              <a:t>Прикладна</a:t>
            </a:r>
            <a:r>
              <a:rPr lang="en-US" sz="2024" spc="198" dirty="0">
                <a:solidFill>
                  <a:srgbClr val="FFFFFF"/>
                </a:solidFill>
                <a:latin typeface="Open Sauce"/>
                <a:ea typeface="Open Sauce"/>
                <a:cs typeface="Open Sauce"/>
                <a:sym typeface="Open Sauce"/>
              </a:rPr>
              <a:t> </a:t>
            </a:r>
            <a:r>
              <a:rPr lang="en-US" sz="2024" spc="198" dirty="0" err="1">
                <a:solidFill>
                  <a:srgbClr val="FFFFFF"/>
                </a:solidFill>
                <a:latin typeface="Open Sauce"/>
                <a:ea typeface="Open Sauce"/>
                <a:cs typeface="Open Sauce"/>
                <a:sym typeface="Open Sauce"/>
              </a:rPr>
              <a:t>механіка</a:t>
            </a:r>
            <a:r>
              <a:rPr lang="en-US" sz="2024" spc="198" dirty="0">
                <a:solidFill>
                  <a:srgbClr val="FFFFFF"/>
                </a:solidFill>
                <a:latin typeface="Open Sauce"/>
                <a:ea typeface="Open Sauce"/>
                <a:cs typeface="Open Sauce"/>
                <a:sym typeface="Open Sauce"/>
              </a:rPr>
              <a:t>» - 3 </a:t>
            </a:r>
            <a:r>
              <a:rPr lang="en-US" sz="2024" spc="198" dirty="0" err="1">
                <a:solidFill>
                  <a:srgbClr val="FFFFFF"/>
                </a:solidFill>
                <a:latin typeface="Open Sauce"/>
                <a:ea typeface="Open Sauce"/>
                <a:cs typeface="Open Sauce"/>
                <a:sym typeface="Open Sauce"/>
              </a:rPr>
              <a:t>особи</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051 «</a:t>
            </a:r>
            <a:r>
              <a:rPr lang="en-US" sz="2024" spc="198" dirty="0" err="1">
                <a:solidFill>
                  <a:srgbClr val="FFFFFF"/>
                </a:solidFill>
                <a:latin typeface="Open Sauce"/>
                <a:ea typeface="Open Sauce"/>
                <a:cs typeface="Open Sauce"/>
                <a:sym typeface="Open Sauce"/>
              </a:rPr>
              <a:t>Економіка</a:t>
            </a:r>
            <a:r>
              <a:rPr lang="en-US" sz="2024" spc="198" dirty="0">
                <a:solidFill>
                  <a:srgbClr val="FFFFFF"/>
                </a:solidFill>
                <a:latin typeface="Open Sauce"/>
                <a:ea typeface="Open Sauce"/>
                <a:cs typeface="Open Sauce"/>
                <a:sym typeface="Open Sauce"/>
              </a:rPr>
              <a:t>» - 1 </a:t>
            </a:r>
            <a:r>
              <a:rPr lang="en-US" sz="2024" spc="198" dirty="0" err="1">
                <a:solidFill>
                  <a:srgbClr val="FFFFFF"/>
                </a:solidFill>
                <a:latin typeface="Open Sauce"/>
                <a:ea typeface="Open Sauce"/>
                <a:cs typeface="Open Sauce"/>
                <a:sym typeface="Open Sauce"/>
              </a:rPr>
              <a:t>особа</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075 «</a:t>
            </a:r>
            <a:r>
              <a:rPr lang="en-US" sz="2024" spc="198" dirty="0" err="1">
                <a:solidFill>
                  <a:srgbClr val="FFFFFF"/>
                </a:solidFill>
                <a:latin typeface="Open Sauce"/>
                <a:ea typeface="Open Sauce"/>
                <a:cs typeface="Open Sauce"/>
                <a:sym typeface="Open Sauce"/>
              </a:rPr>
              <a:t>Маркетинг</a:t>
            </a:r>
            <a:r>
              <a:rPr lang="en-US" sz="2024" spc="198" dirty="0">
                <a:solidFill>
                  <a:srgbClr val="FFFFFF"/>
                </a:solidFill>
                <a:latin typeface="Open Sauce"/>
                <a:ea typeface="Open Sauce"/>
                <a:cs typeface="Open Sauce"/>
                <a:sym typeface="Open Sauce"/>
              </a:rPr>
              <a:t>» - 2 </a:t>
            </a:r>
            <a:r>
              <a:rPr lang="en-US" sz="2024" spc="198" dirty="0" err="1">
                <a:solidFill>
                  <a:srgbClr val="FFFFFF"/>
                </a:solidFill>
                <a:latin typeface="Open Sauce"/>
                <a:ea typeface="Open Sauce"/>
                <a:cs typeface="Open Sauce"/>
                <a:sym typeface="Open Sauce"/>
              </a:rPr>
              <a:t>особи</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242 «</a:t>
            </a:r>
            <a:r>
              <a:rPr lang="en-US" sz="2024" spc="198" dirty="0" err="1">
                <a:solidFill>
                  <a:srgbClr val="FFFFFF"/>
                </a:solidFill>
                <a:latin typeface="Open Sauce"/>
                <a:ea typeface="Open Sauce"/>
                <a:cs typeface="Open Sauce"/>
                <a:sym typeface="Open Sauce"/>
              </a:rPr>
              <a:t>Туризм</a:t>
            </a:r>
            <a:r>
              <a:rPr lang="en-US" sz="2024" spc="198" dirty="0">
                <a:solidFill>
                  <a:srgbClr val="FFFFFF"/>
                </a:solidFill>
                <a:latin typeface="Open Sauce"/>
                <a:ea typeface="Open Sauce"/>
                <a:cs typeface="Open Sauce"/>
                <a:sym typeface="Open Sauce"/>
              </a:rPr>
              <a:t>» - 2 </a:t>
            </a:r>
            <a:r>
              <a:rPr lang="en-US" sz="2024" spc="198" dirty="0" err="1">
                <a:solidFill>
                  <a:srgbClr val="FFFFFF"/>
                </a:solidFill>
                <a:latin typeface="Open Sauce"/>
                <a:ea typeface="Open Sauce"/>
                <a:cs typeface="Open Sauce"/>
                <a:sym typeface="Open Sauce"/>
              </a:rPr>
              <a:t>особи</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241 «</a:t>
            </a:r>
            <a:r>
              <a:rPr lang="en-US" sz="2024" spc="198" dirty="0" err="1">
                <a:solidFill>
                  <a:srgbClr val="FFFFFF"/>
                </a:solidFill>
                <a:latin typeface="Open Sauce"/>
                <a:ea typeface="Open Sauce"/>
                <a:cs typeface="Open Sauce"/>
                <a:sym typeface="Open Sauce"/>
              </a:rPr>
              <a:t>Готельно-ресторанна</a:t>
            </a:r>
            <a:r>
              <a:rPr lang="en-US" sz="2024" spc="198" dirty="0">
                <a:solidFill>
                  <a:srgbClr val="FFFFFF"/>
                </a:solidFill>
                <a:latin typeface="Open Sauce"/>
                <a:ea typeface="Open Sauce"/>
                <a:cs typeface="Open Sauce"/>
                <a:sym typeface="Open Sauce"/>
              </a:rPr>
              <a:t> </a:t>
            </a:r>
            <a:r>
              <a:rPr lang="en-US" sz="2024" spc="198" dirty="0" err="1">
                <a:solidFill>
                  <a:srgbClr val="FFFFFF"/>
                </a:solidFill>
                <a:latin typeface="Open Sauce"/>
                <a:ea typeface="Open Sauce"/>
                <a:cs typeface="Open Sauce"/>
                <a:sym typeface="Open Sauce"/>
              </a:rPr>
              <a:t>справа</a:t>
            </a:r>
            <a:r>
              <a:rPr lang="en-US" sz="2024" spc="198" dirty="0">
                <a:solidFill>
                  <a:srgbClr val="FFFFFF"/>
                </a:solidFill>
                <a:latin typeface="Open Sauce"/>
                <a:ea typeface="Open Sauce"/>
                <a:cs typeface="Open Sauce"/>
                <a:sym typeface="Open Sauce"/>
              </a:rPr>
              <a:t>» - 8 </a:t>
            </a:r>
            <a:r>
              <a:rPr lang="en-US" sz="2024" spc="198" dirty="0" err="1">
                <a:solidFill>
                  <a:srgbClr val="FFFFFF"/>
                </a:solidFill>
                <a:latin typeface="Open Sauce"/>
                <a:ea typeface="Open Sauce"/>
                <a:cs typeface="Open Sauce"/>
                <a:sym typeface="Open Sauce"/>
              </a:rPr>
              <a:t>осіб</a:t>
            </a:r>
            <a:r>
              <a:rPr lang="en-US" sz="2024" spc="198" dirty="0">
                <a:solidFill>
                  <a:srgbClr val="FFFFFF"/>
                </a:solidFill>
                <a:latin typeface="Open Sauce"/>
                <a:ea typeface="Open Sauce"/>
                <a:cs typeface="Open Sauce"/>
                <a:sym typeface="Open Sauce"/>
              </a:rPr>
              <a:t>;</a:t>
            </a:r>
          </a:p>
          <a:p>
            <a:pPr marL="437167" lvl="1" indent="-218583" algn="just">
              <a:lnSpc>
                <a:spcPts val="3179"/>
              </a:lnSpc>
              <a:buFont typeface="Arial"/>
              <a:buChar char="•"/>
            </a:pPr>
            <a:r>
              <a:rPr lang="en-US" sz="2024" spc="198" dirty="0">
                <a:solidFill>
                  <a:srgbClr val="FFFFFF"/>
                </a:solidFill>
                <a:latin typeface="Open Sauce"/>
                <a:ea typeface="Open Sauce"/>
                <a:cs typeface="Open Sauce"/>
                <a:sym typeface="Open Sauce"/>
              </a:rPr>
              <a:t>181 «</a:t>
            </a:r>
            <a:r>
              <a:rPr lang="en-US" sz="2024" spc="198" dirty="0" err="1">
                <a:solidFill>
                  <a:srgbClr val="FFFFFF"/>
                </a:solidFill>
                <a:latin typeface="Open Sauce"/>
                <a:ea typeface="Open Sauce"/>
                <a:cs typeface="Open Sauce"/>
                <a:sym typeface="Open Sauce"/>
              </a:rPr>
              <a:t>Харчові</a:t>
            </a:r>
            <a:r>
              <a:rPr lang="en-US" sz="2024" spc="198" dirty="0">
                <a:solidFill>
                  <a:srgbClr val="FFFFFF"/>
                </a:solidFill>
                <a:latin typeface="Open Sauce"/>
                <a:ea typeface="Open Sauce"/>
                <a:cs typeface="Open Sauce"/>
                <a:sym typeface="Open Sauce"/>
              </a:rPr>
              <a:t> </a:t>
            </a:r>
            <a:r>
              <a:rPr lang="en-US" sz="2024" spc="198" dirty="0" err="1">
                <a:solidFill>
                  <a:srgbClr val="FFFFFF"/>
                </a:solidFill>
                <a:latin typeface="Open Sauce"/>
                <a:ea typeface="Open Sauce"/>
                <a:cs typeface="Open Sauce"/>
                <a:sym typeface="Open Sauce"/>
              </a:rPr>
              <a:t>технології</a:t>
            </a:r>
            <a:r>
              <a:rPr lang="en-US" sz="2024" spc="198" dirty="0">
                <a:solidFill>
                  <a:srgbClr val="FFFFFF"/>
                </a:solidFill>
                <a:latin typeface="Open Sauce"/>
                <a:ea typeface="Open Sauce"/>
                <a:cs typeface="Open Sauce"/>
                <a:sym typeface="Open Sauce"/>
              </a:rPr>
              <a:t>» – 4 </a:t>
            </a:r>
            <a:r>
              <a:rPr lang="en-US" sz="2024" spc="198" dirty="0" err="1">
                <a:solidFill>
                  <a:srgbClr val="FFFFFF"/>
                </a:solidFill>
                <a:latin typeface="Open Sauce"/>
                <a:ea typeface="Open Sauce"/>
                <a:cs typeface="Open Sauce"/>
                <a:sym typeface="Open Sauce"/>
              </a:rPr>
              <a:t>особи</a:t>
            </a:r>
            <a:r>
              <a:rPr lang="en-US" sz="2024" spc="198" dirty="0">
                <a:solidFill>
                  <a:srgbClr val="FFFFFF"/>
                </a:solidFill>
                <a:latin typeface="Open Sauce"/>
                <a:ea typeface="Open Sauce"/>
                <a:cs typeface="Open Sauce"/>
                <a:sym typeface="Open Sauce"/>
              </a:rPr>
              <a:t>;</a:t>
            </a:r>
          </a:p>
          <a:p>
            <a:pPr algn="l">
              <a:lnSpc>
                <a:spcPts val="3179"/>
              </a:lnSpc>
            </a:pPr>
            <a:endParaRPr lang="en-US" sz="2024" spc="198" dirty="0">
              <a:solidFill>
                <a:srgbClr val="FFFFFF"/>
              </a:solidFill>
              <a:latin typeface="Open Sauce"/>
              <a:ea typeface="Open Sauce"/>
              <a:cs typeface="Open Sauce"/>
              <a:sym typeface="Open Sauce"/>
            </a:endParaRPr>
          </a:p>
        </p:txBody>
      </p:sp>
      <p:sp>
        <p:nvSpPr>
          <p:cNvPr id="7" name="TextBox 7"/>
          <p:cNvSpPr txBox="1"/>
          <p:nvPr/>
        </p:nvSpPr>
        <p:spPr>
          <a:xfrm>
            <a:off x="2010705" y="4936292"/>
            <a:ext cx="12235750" cy="881355"/>
          </a:xfrm>
          <a:prstGeom prst="rect">
            <a:avLst/>
          </a:prstGeom>
        </p:spPr>
        <p:txBody>
          <a:bodyPr lIns="0" tIns="0" rIns="0" bIns="0" rtlCol="0" anchor="t">
            <a:spAutoFit/>
          </a:bodyPr>
          <a:lstStyle/>
          <a:p>
            <a:pPr algn="l">
              <a:lnSpc>
                <a:spcPts val="3650"/>
              </a:lnSpc>
            </a:pPr>
            <a:r>
              <a:rPr lang="en-US" sz="2324" b="1" spc="227" dirty="0" err="1">
                <a:solidFill>
                  <a:srgbClr val="FFFFFF"/>
                </a:solidFill>
                <a:latin typeface="Open Sauce Bold"/>
                <a:ea typeface="Open Sauce Bold"/>
                <a:cs typeface="Open Sauce Bold"/>
                <a:sym typeface="Open Sauce Bold"/>
              </a:rPr>
              <a:t>Виробничу</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практику</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за</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кордоном</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проходили</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студенти</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наступних</a:t>
            </a:r>
            <a:r>
              <a:rPr lang="en-US" sz="2324" b="1" spc="227" dirty="0">
                <a:solidFill>
                  <a:srgbClr val="FFFFFF"/>
                </a:solidFill>
                <a:latin typeface="Open Sauce Bold"/>
                <a:ea typeface="Open Sauce Bold"/>
                <a:cs typeface="Open Sauce Bold"/>
                <a:sym typeface="Open Sauce Bold"/>
              </a:rPr>
              <a:t> </a:t>
            </a:r>
            <a:r>
              <a:rPr lang="en-US" sz="2324" b="1" spc="227" dirty="0" err="1">
                <a:solidFill>
                  <a:srgbClr val="FFFFFF"/>
                </a:solidFill>
                <a:latin typeface="Open Sauce Bold"/>
                <a:ea typeface="Open Sauce Bold"/>
                <a:cs typeface="Open Sauce Bold"/>
                <a:sym typeface="Open Sauce Bold"/>
              </a:rPr>
              <a:t>спеціальностей</a:t>
            </a:r>
            <a:r>
              <a:rPr lang="en-US" sz="2324" b="1" spc="227" dirty="0">
                <a:solidFill>
                  <a:srgbClr val="FFFFFF"/>
                </a:solidFill>
                <a:latin typeface="Open Sauce Bold"/>
                <a:ea typeface="Open Sauce Bold"/>
                <a:cs typeface="Open Sauce Bold"/>
                <a:sym typeface="Open Sauce Bold"/>
              </a:rPr>
              <a:t>:</a:t>
            </a:r>
          </a:p>
        </p:txBody>
      </p:sp>
      <p:sp>
        <p:nvSpPr>
          <p:cNvPr id="8" name="Freeform 8"/>
          <p:cNvSpPr/>
          <p:nvPr/>
        </p:nvSpPr>
        <p:spPr>
          <a:xfrm rot="-10800000">
            <a:off x="15623517" y="8460855"/>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9" name="TextBox 9"/>
          <p:cNvSpPr txBox="1"/>
          <p:nvPr/>
        </p:nvSpPr>
        <p:spPr>
          <a:xfrm>
            <a:off x="6823771" y="489593"/>
            <a:ext cx="10435529" cy="958165"/>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МІЖНАРОДНА РОБОТА</a:t>
            </a:r>
          </a:p>
        </p:txBody>
      </p:sp>
      <p:sp>
        <p:nvSpPr>
          <p:cNvPr id="10" name="TextBox 10"/>
          <p:cNvSpPr txBox="1"/>
          <p:nvPr/>
        </p:nvSpPr>
        <p:spPr>
          <a:xfrm>
            <a:off x="2010705" y="2466318"/>
            <a:ext cx="14563467" cy="2507361"/>
          </a:xfrm>
          <a:prstGeom prst="rect">
            <a:avLst/>
          </a:prstGeom>
        </p:spPr>
        <p:txBody>
          <a:bodyPr lIns="0" tIns="0" rIns="0" bIns="0" rtlCol="0" anchor="t">
            <a:spAutoFit/>
          </a:bodyPr>
          <a:lstStyle/>
          <a:p>
            <a:pPr algn="l">
              <a:lnSpc>
                <a:spcPts val="3312"/>
              </a:lnSpc>
            </a:pPr>
            <a:r>
              <a:rPr lang="en-US" sz="2400" spc="235">
                <a:solidFill>
                  <a:srgbClr val="FFFFFF"/>
                </a:solidFill>
                <a:latin typeface="Open Sauce"/>
                <a:ea typeface="Open Sauce"/>
                <a:cs typeface="Open Sauce"/>
                <a:sym typeface="Open Sauce"/>
              </a:rPr>
              <a:t>Протягом року до виробничої практики за кордоном було залучено 25 здобувачів. Найбільшою популярністю серед здобувачів користуються Велика Британія (11 здобувачів) та Чеська республіка (4 особи). Здобувачі також проходили практику на підприємствах Німеччини, Австрії, Латвії, Угорщини, Австрії. </a:t>
            </a:r>
          </a:p>
          <a:p>
            <a:pPr algn="l">
              <a:lnSpc>
                <a:spcPts val="3312"/>
              </a:lnSpc>
            </a:pPr>
            <a:endParaRPr lang="en-US" sz="2400" spc="235">
              <a:solidFill>
                <a:srgbClr val="FFFFFF"/>
              </a:solidFill>
              <a:latin typeface="Open Sauce"/>
              <a:ea typeface="Open Sauce"/>
              <a:cs typeface="Open Sauce"/>
              <a:sym typeface="Open Sauce"/>
            </a:endParaRPr>
          </a:p>
        </p:txBody>
      </p:sp>
      <p:grpSp>
        <p:nvGrpSpPr>
          <p:cNvPr id="11" name="Group 11"/>
          <p:cNvGrpSpPr/>
          <p:nvPr/>
        </p:nvGrpSpPr>
        <p:grpSpPr>
          <a:xfrm>
            <a:off x="2010705" y="6256963"/>
            <a:ext cx="68276" cy="3114923"/>
            <a:chOff x="0" y="0"/>
            <a:chExt cx="16297" cy="743488"/>
          </a:xfrm>
        </p:grpSpPr>
        <p:sp>
          <p:nvSpPr>
            <p:cNvPr id="12" name="Freeform 12"/>
            <p:cNvSpPr/>
            <p:nvPr/>
          </p:nvSpPr>
          <p:spPr>
            <a:xfrm>
              <a:off x="0" y="0"/>
              <a:ext cx="16297" cy="743488"/>
            </a:xfrm>
            <a:custGeom>
              <a:avLst/>
              <a:gdLst/>
              <a:ahLst/>
              <a:cxnLst/>
              <a:rect l="l" t="t" r="r" b="b"/>
              <a:pathLst>
                <a:path w="16297" h="743488">
                  <a:moveTo>
                    <a:pt x="0" y="0"/>
                  </a:moveTo>
                  <a:lnTo>
                    <a:pt x="16297" y="0"/>
                  </a:lnTo>
                  <a:lnTo>
                    <a:pt x="16297" y="743488"/>
                  </a:lnTo>
                  <a:lnTo>
                    <a:pt x="0" y="743488"/>
                  </a:lnTo>
                  <a:close/>
                </a:path>
              </a:pathLst>
            </a:custGeom>
            <a:solidFill>
              <a:srgbClr val="FFFFFF"/>
            </a:solidFill>
          </p:spPr>
        </p:sp>
        <p:sp>
          <p:nvSpPr>
            <p:cNvPr id="13" name="TextBox 13"/>
            <p:cNvSpPr txBox="1"/>
            <p:nvPr/>
          </p:nvSpPr>
          <p:spPr>
            <a:xfrm>
              <a:off x="0" y="-19050"/>
              <a:ext cx="16297" cy="762538"/>
            </a:xfrm>
            <a:prstGeom prst="rect">
              <a:avLst/>
            </a:prstGeom>
          </p:spPr>
          <p:txBody>
            <a:bodyPr lIns="50800" tIns="50800" rIns="50800" bIns="50800" rtlCol="0" anchor="ctr"/>
            <a:lstStyle/>
            <a:p>
              <a:pPr algn="ctr">
                <a:lnSpc>
                  <a:spcPts val="2859"/>
                </a:lnSpc>
              </a:pPr>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943751"/>
            <a:chOff x="0" y="0"/>
            <a:chExt cx="4881226" cy="511934"/>
          </a:xfrm>
        </p:grpSpPr>
        <p:sp>
          <p:nvSpPr>
            <p:cNvPr id="3" name="Freeform 3"/>
            <p:cNvSpPr/>
            <p:nvPr/>
          </p:nvSpPr>
          <p:spPr>
            <a:xfrm>
              <a:off x="0" y="0"/>
              <a:ext cx="4881226" cy="511934"/>
            </a:xfrm>
            <a:custGeom>
              <a:avLst/>
              <a:gdLst/>
              <a:ahLst/>
              <a:cxnLst/>
              <a:rect l="l" t="t" r="r" b="b"/>
              <a:pathLst>
                <a:path w="4881226" h="511934">
                  <a:moveTo>
                    <a:pt x="0" y="0"/>
                  </a:moveTo>
                  <a:lnTo>
                    <a:pt x="4881226" y="0"/>
                  </a:lnTo>
                  <a:lnTo>
                    <a:pt x="4881226" y="511934"/>
                  </a:lnTo>
                  <a:lnTo>
                    <a:pt x="0" y="511934"/>
                  </a:lnTo>
                  <a:close/>
                </a:path>
              </a:pathLst>
            </a:custGeom>
            <a:solidFill>
              <a:srgbClr val="2E6E64"/>
            </a:solidFill>
          </p:spPr>
        </p:sp>
        <p:sp>
          <p:nvSpPr>
            <p:cNvPr id="4" name="TextBox 4"/>
            <p:cNvSpPr txBox="1"/>
            <p:nvPr/>
          </p:nvSpPr>
          <p:spPr>
            <a:xfrm>
              <a:off x="0" y="-47625"/>
              <a:ext cx="4881226" cy="559559"/>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328417"/>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Freeform 6"/>
          <p:cNvSpPr/>
          <p:nvPr/>
        </p:nvSpPr>
        <p:spPr>
          <a:xfrm>
            <a:off x="10857719" y="1801225"/>
            <a:ext cx="7430281" cy="4179533"/>
          </a:xfrm>
          <a:custGeom>
            <a:avLst/>
            <a:gdLst/>
            <a:ahLst/>
            <a:cxnLst/>
            <a:rect l="l" t="t" r="r" b="b"/>
            <a:pathLst>
              <a:path w="7430281" h="4179533">
                <a:moveTo>
                  <a:pt x="0" y="0"/>
                </a:moveTo>
                <a:lnTo>
                  <a:pt x="7430281" y="0"/>
                </a:lnTo>
                <a:lnTo>
                  <a:pt x="7430281" y="4179533"/>
                </a:lnTo>
                <a:lnTo>
                  <a:pt x="0" y="4179533"/>
                </a:lnTo>
                <a:lnTo>
                  <a:pt x="0" y="0"/>
                </a:lnTo>
                <a:close/>
              </a:path>
            </a:pathLst>
          </a:custGeom>
          <a:blipFill>
            <a:blip r:embed="rId3"/>
            <a:stretch>
              <a:fillRect/>
            </a:stretch>
          </a:blipFill>
        </p:spPr>
      </p:sp>
      <p:sp>
        <p:nvSpPr>
          <p:cNvPr id="7" name="Freeform 7"/>
          <p:cNvSpPr/>
          <p:nvPr/>
        </p:nvSpPr>
        <p:spPr>
          <a:xfrm>
            <a:off x="10857719" y="6091943"/>
            <a:ext cx="7407093" cy="4166490"/>
          </a:xfrm>
          <a:custGeom>
            <a:avLst/>
            <a:gdLst/>
            <a:ahLst/>
            <a:cxnLst/>
            <a:rect l="l" t="t" r="r" b="b"/>
            <a:pathLst>
              <a:path w="7407093" h="4166490">
                <a:moveTo>
                  <a:pt x="0" y="0"/>
                </a:moveTo>
                <a:lnTo>
                  <a:pt x="7407093" y="0"/>
                </a:lnTo>
                <a:lnTo>
                  <a:pt x="7407093" y="4166490"/>
                </a:lnTo>
                <a:lnTo>
                  <a:pt x="0" y="4166490"/>
                </a:lnTo>
                <a:lnTo>
                  <a:pt x="0" y="0"/>
                </a:lnTo>
                <a:close/>
              </a:path>
            </a:pathLst>
          </a:custGeom>
          <a:blipFill>
            <a:blip r:embed="rId4"/>
            <a:stretch>
              <a:fillRect/>
            </a:stretch>
          </a:blipFill>
        </p:spPr>
      </p:sp>
      <p:grpSp>
        <p:nvGrpSpPr>
          <p:cNvPr id="8" name="Group 8"/>
          <p:cNvGrpSpPr/>
          <p:nvPr/>
        </p:nvGrpSpPr>
        <p:grpSpPr>
          <a:xfrm>
            <a:off x="-3896432" y="2050599"/>
            <a:ext cx="5614313" cy="1331139"/>
            <a:chOff x="0" y="0"/>
            <a:chExt cx="1478667" cy="350588"/>
          </a:xfrm>
        </p:grpSpPr>
        <p:sp>
          <p:nvSpPr>
            <p:cNvPr id="9" name="Freeform 9"/>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0" name="TextBox 10"/>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1" name="Group 11"/>
          <p:cNvGrpSpPr/>
          <p:nvPr/>
        </p:nvGrpSpPr>
        <p:grpSpPr>
          <a:xfrm>
            <a:off x="-3896432" y="3696457"/>
            <a:ext cx="5614313" cy="1331139"/>
            <a:chOff x="0" y="0"/>
            <a:chExt cx="1478667" cy="350588"/>
          </a:xfrm>
        </p:grpSpPr>
        <p:sp>
          <p:nvSpPr>
            <p:cNvPr id="12" name="Freeform 12"/>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3" name="TextBox 13"/>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4" name="Group 14"/>
          <p:cNvGrpSpPr/>
          <p:nvPr/>
        </p:nvGrpSpPr>
        <p:grpSpPr>
          <a:xfrm>
            <a:off x="-3896432" y="5311379"/>
            <a:ext cx="5614313" cy="1331139"/>
            <a:chOff x="0" y="0"/>
            <a:chExt cx="1478667" cy="350588"/>
          </a:xfrm>
        </p:grpSpPr>
        <p:sp>
          <p:nvSpPr>
            <p:cNvPr id="15" name="Freeform 15"/>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6" name="TextBox 16"/>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7" name="Group 17"/>
          <p:cNvGrpSpPr/>
          <p:nvPr/>
        </p:nvGrpSpPr>
        <p:grpSpPr>
          <a:xfrm>
            <a:off x="-3896432" y="6956843"/>
            <a:ext cx="5614313" cy="1331139"/>
            <a:chOff x="0" y="0"/>
            <a:chExt cx="1478667" cy="350588"/>
          </a:xfrm>
        </p:grpSpPr>
        <p:sp>
          <p:nvSpPr>
            <p:cNvPr id="18" name="Freeform 18"/>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9" name="TextBox 19"/>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20" name="Group 20"/>
          <p:cNvGrpSpPr/>
          <p:nvPr/>
        </p:nvGrpSpPr>
        <p:grpSpPr>
          <a:xfrm>
            <a:off x="-3896432" y="8602307"/>
            <a:ext cx="5614313" cy="1331139"/>
            <a:chOff x="0" y="0"/>
            <a:chExt cx="1478667" cy="350588"/>
          </a:xfrm>
        </p:grpSpPr>
        <p:sp>
          <p:nvSpPr>
            <p:cNvPr id="21" name="Freeform 21"/>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22" name="TextBox 22"/>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sp>
        <p:nvSpPr>
          <p:cNvPr id="23" name="TextBox 23"/>
          <p:cNvSpPr txBox="1"/>
          <p:nvPr/>
        </p:nvSpPr>
        <p:spPr>
          <a:xfrm>
            <a:off x="4792186" y="229988"/>
            <a:ext cx="12702231" cy="1434586"/>
          </a:xfrm>
          <a:prstGeom prst="rect">
            <a:avLst/>
          </a:prstGeom>
        </p:spPr>
        <p:txBody>
          <a:bodyPr lIns="0" tIns="0" rIns="0" bIns="0" rtlCol="0" anchor="t">
            <a:spAutoFit/>
          </a:bodyPr>
          <a:lstStyle/>
          <a:p>
            <a:pPr algn="r">
              <a:lnSpc>
                <a:spcPts val="5316"/>
              </a:lnSpc>
            </a:pPr>
            <a:r>
              <a:rPr lang="en-US" sz="4968" b="1" spc="486">
                <a:solidFill>
                  <a:srgbClr val="FFFFFF"/>
                </a:solidFill>
                <a:latin typeface="Codec Pro ExtraBold Bold"/>
                <a:ea typeface="Codec Pro ExtraBold Bold"/>
                <a:cs typeface="Codec Pro ExtraBold Bold"/>
                <a:sym typeface="Codec Pro ExtraBold Bold"/>
              </a:rPr>
              <a:t>НАВЧАННЯ НА КУРСАХ ПІДВИЩЕННЯ КВАЛІФІКАЦІЇ</a:t>
            </a:r>
          </a:p>
        </p:txBody>
      </p:sp>
      <p:sp>
        <p:nvSpPr>
          <p:cNvPr id="24" name="TextBox 24"/>
          <p:cNvSpPr txBox="1"/>
          <p:nvPr/>
        </p:nvSpPr>
        <p:spPr>
          <a:xfrm>
            <a:off x="263846" y="2032518"/>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16</a:t>
            </a:r>
          </a:p>
        </p:txBody>
      </p:sp>
      <p:sp>
        <p:nvSpPr>
          <p:cNvPr id="25" name="TextBox 25"/>
          <p:cNvSpPr txBox="1"/>
          <p:nvPr/>
        </p:nvSpPr>
        <p:spPr>
          <a:xfrm>
            <a:off x="2080739" y="2065070"/>
            <a:ext cx="8489557" cy="1316668"/>
          </a:xfrm>
          <a:prstGeom prst="rect">
            <a:avLst/>
          </a:prstGeom>
        </p:spPr>
        <p:txBody>
          <a:bodyPr lIns="0" tIns="0" rIns="0" bIns="0" rtlCol="0" anchor="t">
            <a:spAutoFit/>
          </a:bodyPr>
          <a:lstStyle/>
          <a:p>
            <a:pPr algn="l">
              <a:lnSpc>
                <a:spcPts val="3509"/>
              </a:lnSpc>
            </a:pPr>
            <a:r>
              <a:rPr lang="en-US" sz="2876" spc="-63">
                <a:solidFill>
                  <a:srgbClr val="2E6E64"/>
                </a:solidFill>
                <a:latin typeface="Open Sans"/>
                <a:ea typeface="Open Sans"/>
                <a:cs typeface="Open Sans"/>
                <a:sym typeface="Open Sans"/>
              </a:rPr>
              <a:t>«Інноваційні професійні компетентності у педагогічній діяльності», НУБіП, березень 2024 р. (1 кредит ЄКТС)</a:t>
            </a:r>
          </a:p>
        </p:txBody>
      </p:sp>
      <p:sp>
        <p:nvSpPr>
          <p:cNvPr id="26" name="TextBox 26"/>
          <p:cNvSpPr txBox="1"/>
          <p:nvPr/>
        </p:nvSpPr>
        <p:spPr>
          <a:xfrm>
            <a:off x="263846" y="3667958"/>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10</a:t>
            </a:r>
          </a:p>
        </p:txBody>
      </p:sp>
      <p:sp>
        <p:nvSpPr>
          <p:cNvPr id="27" name="TextBox 27"/>
          <p:cNvSpPr txBox="1"/>
          <p:nvPr/>
        </p:nvSpPr>
        <p:spPr>
          <a:xfrm>
            <a:off x="2080739" y="3710717"/>
            <a:ext cx="8489557" cy="1316668"/>
          </a:xfrm>
          <a:prstGeom prst="rect">
            <a:avLst/>
          </a:prstGeom>
        </p:spPr>
        <p:txBody>
          <a:bodyPr lIns="0" tIns="0" rIns="0" bIns="0" rtlCol="0" anchor="t">
            <a:spAutoFit/>
          </a:bodyPr>
          <a:lstStyle/>
          <a:p>
            <a:pPr algn="l">
              <a:lnSpc>
                <a:spcPts val="3509"/>
              </a:lnSpc>
            </a:pPr>
            <a:r>
              <a:rPr lang="en-US" sz="2876" spc="-63">
                <a:solidFill>
                  <a:srgbClr val="2E6E64"/>
                </a:solidFill>
                <a:latin typeface="Open Sans"/>
                <a:ea typeface="Open Sans"/>
                <a:cs typeface="Open Sans"/>
                <a:sym typeface="Open Sans"/>
              </a:rPr>
              <a:t>Освітня програма «IT for Uni: Bootcamp 2.0», Асоціація IT Ukraine, травень 2024 р.  </a:t>
            </a:r>
          </a:p>
          <a:p>
            <a:pPr algn="l">
              <a:lnSpc>
                <a:spcPts val="3509"/>
              </a:lnSpc>
            </a:pPr>
            <a:r>
              <a:rPr lang="en-US" sz="2876" spc="-63">
                <a:solidFill>
                  <a:srgbClr val="2E6E64"/>
                </a:solidFill>
                <a:latin typeface="Open Sans"/>
                <a:ea typeface="Open Sans"/>
                <a:cs typeface="Open Sans"/>
                <a:sym typeface="Open Sans"/>
              </a:rPr>
              <a:t>(1,5 кредити ЄКТС)</a:t>
            </a:r>
          </a:p>
        </p:txBody>
      </p:sp>
      <p:sp>
        <p:nvSpPr>
          <p:cNvPr id="28" name="TextBox 28"/>
          <p:cNvSpPr txBox="1"/>
          <p:nvPr/>
        </p:nvSpPr>
        <p:spPr>
          <a:xfrm>
            <a:off x="263846" y="5327527"/>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42</a:t>
            </a:r>
          </a:p>
        </p:txBody>
      </p:sp>
      <p:sp>
        <p:nvSpPr>
          <p:cNvPr id="29" name="TextBox 29"/>
          <p:cNvSpPr txBox="1"/>
          <p:nvPr/>
        </p:nvSpPr>
        <p:spPr>
          <a:xfrm>
            <a:off x="2080739" y="5356363"/>
            <a:ext cx="8489557" cy="1316668"/>
          </a:xfrm>
          <a:prstGeom prst="rect">
            <a:avLst/>
          </a:prstGeom>
        </p:spPr>
        <p:txBody>
          <a:bodyPr lIns="0" tIns="0" rIns="0" bIns="0" rtlCol="0" anchor="t">
            <a:spAutoFit/>
          </a:bodyPr>
          <a:lstStyle/>
          <a:p>
            <a:pPr algn="l">
              <a:lnSpc>
                <a:spcPts val="3509"/>
              </a:lnSpc>
            </a:pPr>
            <a:r>
              <a:rPr lang="en-US" sz="2876" spc="-63">
                <a:solidFill>
                  <a:srgbClr val="2E6E64"/>
                </a:solidFill>
                <a:latin typeface="Open Sans"/>
                <a:ea typeface="Open Sans"/>
                <a:cs typeface="Open Sans"/>
                <a:sym typeface="Open Sans"/>
              </a:rPr>
              <a:t>«Інноваційні професійні компетентності у педагогічній діяльності», НУБіП, вересень 2024 р. (2 кредити ЄКТС)</a:t>
            </a:r>
          </a:p>
        </p:txBody>
      </p:sp>
      <p:sp>
        <p:nvSpPr>
          <p:cNvPr id="30" name="TextBox 30"/>
          <p:cNvSpPr txBox="1"/>
          <p:nvPr/>
        </p:nvSpPr>
        <p:spPr>
          <a:xfrm>
            <a:off x="263846" y="6961591"/>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4</a:t>
            </a:r>
          </a:p>
        </p:txBody>
      </p:sp>
      <p:sp>
        <p:nvSpPr>
          <p:cNvPr id="31" name="TextBox 31"/>
          <p:cNvSpPr txBox="1"/>
          <p:nvPr/>
        </p:nvSpPr>
        <p:spPr>
          <a:xfrm>
            <a:off x="2080739" y="7002010"/>
            <a:ext cx="8687965" cy="1316668"/>
          </a:xfrm>
          <a:prstGeom prst="rect">
            <a:avLst/>
          </a:prstGeom>
        </p:spPr>
        <p:txBody>
          <a:bodyPr lIns="0" tIns="0" rIns="0" bIns="0" rtlCol="0" anchor="t">
            <a:spAutoFit/>
          </a:bodyPr>
          <a:lstStyle/>
          <a:p>
            <a:pPr algn="l">
              <a:lnSpc>
                <a:spcPts val="3509"/>
              </a:lnSpc>
            </a:pPr>
            <a:r>
              <a:rPr lang="en-US" sz="2876" spc="-63">
                <a:solidFill>
                  <a:srgbClr val="2E6E64"/>
                </a:solidFill>
                <a:latin typeface="Open Sans"/>
                <a:ea typeface="Open Sans"/>
                <a:cs typeface="Open Sans"/>
                <a:sym typeface="Open Sans"/>
              </a:rPr>
              <a:t>«3D-моделювання. Autodesk Invertor», “Укрстено”, вересень-листопад 2024 р. </a:t>
            </a:r>
          </a:p>
          <a:p>
            <a:pPr algn="l">
              <a:lnSpc>
                <a:spcPts val="3509"/>
              </a:lnSpc>
            </a:pPr>
            <a:r>
              <a:rPr lang="en-US" sz="2876" spc="-63">
                <a:solidFill>
                  <a:srgbClr val="2E6E64"/>
                </a:solidFill>
                <a:latin typeface="Open Sans"/>
                <a:ea typeface="Open Sans"/>
                <a:cs typeface="Open Sans"/>
                <a:sym typeface="Open Sans"/>
              </a:rPr>
              <a:t>(2 кредити ЄКТС)</a:t>
            </a:r>
          </a:p>
        </p:txBody>
      </p:sp>
      <p:sp>
        <p:nvSpPr>
          <p:cNvPr id="32" name="TextBox 32"/>
          <p:cNvSpPr txBox="1"/>
          <p:nvPr/>
        </p:nvSpPr>
        <p:spPr>
          <a:xfrm>
            <a:off x="263846" y="8640407"/>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6</a:t>
            </a:r>
          </a:p>
        </p:txBody>
      </p:sp>
      <p:sp>
        <p:nvSpPr>
          <p:cNvPr id="33" name="TextBox 33"/>
          <p:cNvSpPr txBox="1"/>
          <p:nvPr/>
        </p:nvSpPr>
        <p:spPr>
          <a:xfrm>
            <a:off x="2080739" y="8647657"/>
            <a:ext cx="8776980" cy="1316668"/>
          </a:xfrm>
          <a:prstGeom prst="rect">
            <a:avLst/>
          </a:prstGeom>
        </p:spPr>
        <p:txBody>
          <a:bodyPr lIns="0" tIns="0" rIns="0" bIns="0" rtlCol="0" anchor="t">
            <a:spAutoFit/>
          </a:bodyPr>
          <a:lstStyle/>
          <a:p>
            <a:pPr algn="l">
              <a:lnSpc>
                <a:spcPts val="3509"/>
              </a:lnSpc>
            </a:pPr>
            <a:r>
              <a:rPr lang="en-US" sz="2876" spc="-63">
                <a:solidFill>
                  <a:srgbClr val="2E6E64"/>
                </a:solidFill>
                <a:latin typeface="Open Sans"/>
                <a:ea typeface="Open Sans"/>
                <a:cs typeface="Open Sans"/>
                <a:sym typeface="Open Sans"/>
              </a:rPr>
              <a:t>«Тренінг-майстерня зі стресостійкості та надання першої психологічної допомоги», жовтнень 2024 р. (0,13 кредити ЄКТС)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943751"/>
            <a:chOff x="0" y="0"/>
            <a:chExt cx="4881226" cy="511934"/>
          </a:xfrm>
        </p:grpSpPr>
        <p:sp>
          <p:nvSpPr>
            <p:cNvPr id="3" name="Freeform 3"/>
            <p:cNvSpPr/>
            <p:nvPr/>
          </p:nvSpPr>
          <p:spPr>
            <a:xfrm>
              <a:off x="0" y="0"/>
              <a:ext cx="4881226" cy="511934"/>
            </a:xfrm>
            <a:custGeom>
              <a:avLst/>
              <a:gdLst/>
              <a:ahLst/>
              <a:cxnLst/>
              <a:rect l="l" t="t" r="r" b="b"/>
              <a:pathLst>
                <a:path w="4881226" h="511934">
                  <a:moveTo>
                    <a:pt x="0" y="0"/>
                  </a:moveTo>
                  <a:lnTo>
                    <a:pt x="4881226" y="0"/>
                  </a:lnTo>
                  <a:lnTo>
                    <a:pt x="4881226" y="511934"/>
                  </a:lnTo>
                  <a:lnTo>
                    <a:pt x="0" y="511934"/>
                  </a:lnTo>
                  <a:close/>
                </a:path>
              </a:pathLst>
            </a:custGeom>
            <a:solidFill>
              <a:srgbClr val="2E6E64"/>
            </a:solidFill>
          </p:spPr>
        </p:sp>
        <p:sp>
          <p:nvSpPr>
            <p:cNvPr id="4" name="TextBox 4"/>
            <p:cNvSpPr txBox="1"/>
            <p:nvPr/>
          </p:nvSpPr>
          <p:spPr>
            <a:xfrm>
              <a:off x="0" y="-47625"/>
              <a:ext cx="4881226" cy="559559"/>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328417"/>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3896432" y="2050599"/>
            <a:ext cx="5614313" cy="1331139"/>
            <a:chOff x="0" y="0"/>
            <a:chExt cx="1478667" cy="350588"/>
          </a:xfrm>
        </p:grpSpPr>
        <p:sp>
          <p:nvSpPr>
            <p:cNvPr id="7" name="Freeform 7"/>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8" name="TextBox 8"/>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3896432" y="3696457"/>
            <a:ext cx="5614313" cy="1331139"/>
            <a:chOff x="0" y="0"/>
            <a:chExt cx="1478667" cy="350588"/>
          </a:xfrm>
        </p:grpSpPr>
        <p:sp>
          <p:nvSpPr>
            <p:cNvPr id="10" name="Freeform 10"/>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1" name="TextBox 11"/>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3896432" y="5311379"/>
            <a:ext cx="5614313" cy="1331139"/>
            <a:chOff x="0" y="0"/>
            <a:chExt cx="1478667" cy="350588"/>
          </a:xfrm>
        </p:grpSpPr>
        <p:sp>
          <p:nvSpPr>
            <p:cNvPr id="13" name="Freeform 13"/>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4" name="TextBox 14"/>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a:off x="-3896432" y="6956843"/>
            <a:ext cx="5614313" cy="1331139"/>
            <a:chOff x="0" y="0"/>
            <a:chExt cx="1478667" cy="350588"/>
          </a:xfrm>
        </p:grpSpPr>
        <p:sp>
          <p:nvSpPr>
            <p:cNvPr id="16" name="Freeform 16"/>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17" name="TextBox 17"/>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3896432" y="8602307"/>
            <a:ext cx="5614313" cy="1331139"/>
            <a:chOff x="0" y="0"/>
            <a:chExt cx="1478667" cy="350588"/>
          </a:xfrm>
        </p:grpSpPr>
        <p:sp>
          <p:nvSpPr>
            <p:cNvPr id="19" name="Freeform 19"/>
            <p:cNvSpPr/>
            <p:nvPr/>
          </p:nvSpPr>
          <p:spPr>
            <a:xfrm>
              <a:off x="0" y="0"/>
              <a:ext cx="1478667" cy="350588"/>
            </a:xfrm>
            <a:custGeom>
              <a:avLst/>
              <a:gdLst/>
              <a:ahLst/>
              <a:cxnLst/>
              <a:rect l="l" t="t" r="r" b="b"/>
              <a:pathLst>
                <a:path w="1478667" h="350588">
                  <a:moveTo>
                    <a:pt x="70327" y="0"/>
                  </a:moveTo>
                  <a:lnTo>
                    <a:pt x="1408340" y="0"/>
                  </a:lnTo>
                  <a:cubicBezTo>
                    <a:pt x="1426992" y="0"/>
                    <a:pt x="1444880" y="7409"/>
                    <a:pt x="1458069" y="20598"/>
                  </a:cubicBezTo>
                  <a:cubicBezTo>
                    <a:pt x="1471257" y="33787"/>
                    <a:pt x="1478667" y="51675"/>
                    <a:pt x="1478667" y="70327"/>
                  </a:cubicBezTo>
                  <a:lnTo>
                    <a:pt x="1478667" y="280261"/>
                  </a:lnTo>
                  <a:cubicBezTo>
                    <a:pt x="1478667" y="298913"/>
                    <a:pt x="1471257" y="316801"/>
                    <a:pt x="1458069" y="329990"/>
                  </a:cubicBezTo>
                  <a:cubicBezTo>
                    <a:pt x="1444880" y="343179"/>
                    <a:pt x="1426992" y="350588"/>
                    <a:pt x="1408340" y="350588"/>
                  </a:cubicBezTo>
                  <a:lnTo>
                    <a:pt x="70327" y="350588"/>
                  </a:lnTo>
                  <a:cubicBezTo>
                    <a:pt x="51675" y="350588"/>
                    <a:pt x="33787" y="343179"/>
                    <a:pt x="20598" y="329990"/>
                  </a:cubicBezTo>
                  <a:cubicBezTo>
                    <a:pt x="7409" y="316801"/>
                    <a:pt x="0" y="298913"/>
                    <a:pt x="0" y="280261"/>
                  </a:cubicBezTo>
                  <a:lnTo>
                    <a:pt x="0" y="70327"/>
                  </a:lnTo>
                  <a:cubicBezTo>
                    <a:pt x="0" y="51675"/>
                    <a:pt x="7409" y="33787"/>
                    <a:pt x="20598" y="20598"/>
                  </a:cubicBezTo>
                  <a:cubicBezTo>
                    <a:pt x="33787" y="7409"/>
                    <a:pt x="51675" y="0"/>
                    <a:pt x="70327" y="0"/>
                  </a:cubicBezTo>
                  <a:close/>
                </a:path>
              </a:pathLst>
            </a:custGeom>
            <a:solidFill>
              <a:srgbClr val="2E6E64"/>
            </a:solidFill>
          </p:spPr>
        </p:sp>
        <p:sp>
          <p:nvSpPr>
            <p:cNvPr id="20" name="TextBox 20"/>
            <p:cNvSpPr txBox="1"/>
            <p:nvPr/>
          </p:nvSpPr>
          <p:spPr>
            <a:xfrm>
              <a:off x="0" y="-19050"/>
              <a:ext cx="1478667" cy="369638"/>
            </a:xfrm>
            <a:prstGeom prst="rect">
              <a:avLst/>
            </a:prstGeom>
          </p:spPr>
          <p:txBody>
            <a:bodyPr lIns="50800" tIns="50800" rIns="50800" bIns="50800" rtlCol="0" anchor="ctr"/>
            <a:lstStyle/>
            <a:p>
              <a:pPr algn="ctr">
                <a:lnSpc>
                  <a:spcPts val="2859"/>
                </a:lnSpc>
              </a:pPr>
              <a:endParaRPr/>
            </a:p>
          </p:txBody>
        </p:sp>
      </p:grpSp>
      <p:sp>
        <p:nvSpPr>
          <p:cNvPr id="21" name="TextBox 21"/>
          <p:cNvSpPr txBox="1"/>
          <p:nvPr/>
        </p:nvSpPr>
        <p:spPr>
          <a:xfrm>
            <a:off x="4792186" y="559057"/>
            <a:ext cx="12702231" cy="767836"/>
          </a:xfrm>
          <a:prstGeom prst="rect">
            <a:avLst/>
          </a:prstGeom>
        </p:spPr>
        <p:txBody>
          <a:bodyPr lIns="0" tIns="0" rIns="0" bIns="0" rtlCol="0" anchor="t">
            <a:spAutoFit/>
          </a:bodyPr>
          <a:lstStyle/>
          <a:p>
            <a:pPr algn="r">
              <a:lnSpc>
                <a:spcPts val="5316"/>
              </a:lnSpc>
            </a:pPr>
            <a:r>
              <a:rPr lang="en-US" sz="4968" b="1" spc="486">
                <a:solidFill>
                  <a:srgbClr val="FFFFFF"/>
                </a:solidFill>
                <a:latin typeface="Codec Pro ExtraBold Bold"/>
                <a:ea typeface="Codec Pro ExtraBold Bold"/>
                <a:cs typeface="Codec Pro ExtraBold Bold"/>
                <a:sym typeface="Codec Pro ExtraBold Bold"/>
              </a:rPr>
              <a:t>ВИРОБНИЧЕ СТАЖУВАННЯ</a:t>
            </a:r>
          </a:p>
        </p:txBody>
      </p:sp>
      <p:sp>
        <p:nvSpPr>
          <p:cNvPr id="22" name="TextBox 22"/>
          <p:cNvSpPr txBox="1"/>
          <p:nvPr/>
        </p:nvSpPr>
        <p:spPr>
          <a:xfrm>
            <a:off x="263846" y="2032518"/>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1</a:t>
            </a:r>
          </a:p>
        </p:txBody>
      </p:sp>
      <p:sp>
        <p:nvSpPr>
          <p:cNvPr id="23" name="TextBox 23"/>
          <p:cNvSpPr txBox="1"/>
          <p:nvPr/>
        </p:nvSpPr>
        <p:spPr>
          <a:xfrm>
            <a:off x="263846" y="3667958"/>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1</a:t>
            </a:r>
          </a:p>
        </p:txBody>
      </p:sp>
      <p:sp>
        <p:nvSpPr>
          <p:cNvPr id="24" name="TextBox 24"/>
          <p:cNvSpPr txBox="1"/>
          <p:nvPr/>
        </p:nvSpPr>
        <p:spPr>
          <a:xfrm>
            <a:off x="263846" y="5327527"/>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2</a:t>
            </a:r>
          </a:p>
        </p:txBody>
      </p:sp>
      <p:sp>
        <p:nvSpPr>
          <p:cNvPr id="25" name="TextBox 25"/>
          <p:cNvSpPr txBox="1"/>
          <p:nvPr/>
        </p:nvSpPr>
        <p:spPr>
          <a:xfrm>
            <a:off x="263846" y="6961591"/>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3</a:t>
            </a:r>
          </a:p>
        </p:txBody>
      </p:sp>
      <p:sp>
        <p:nvSpPr>
          <p:cNvPr id="26" name="TextBox 26"/>
          <p:cNvSpPr txBox="1"/>
          <p:nvPr/>
        </p:nvSpPr>
        <p:spPr>
          <a:xfrm>
            <a:off x="263846" y="8640407"/>
            <a:ext cx="1104036" cy="1140668"/>
          </a:xfrm>
          <a:prstGeom prst="rect">
            <a:avLst/>
          </a:prstGeom>
        </p:spPr>
        <p:txBody>
          <a:bodyPr lIns="0" tIns="0" rIns="0" bIns="0" rtlCol="0" anchor="t">
            <a:spAutoFit/>
          </a:bodyPr>
          <a:lstStyle/>
          <a:p>
            <a:pPr algn="ctr">
              <a:lnSpc>
                <a:spcPts val="9397"/>
              </a:lnSpc>
            </a:pPr>
            <a:r>
              <a:rPr lang="en-US" sz="6712" b="1">
                <a:solidFill>
                  <a:srgbClr val="FFFFFF"/>
                </a:solidFill>
                <a:latin typeface="Open Sans Bold"/>
                <a:ea typeface="Open Sans Bold"/>
                <a:cs typeface="Open Sans Bold"/>
                <a:sym typeface="Open Sans Bold"/>
              </a:rPr>
              <a:t>5</a:t>
            </a:r>
          </a:p>
        </p:txBody>
      </p:sp>
      <p:sp>
        <p:nvSpPr>
          <p:cNvPr id="27" name="TextBox 27"/>
          <p:cNvSpPr txBox="1"/>
          <p:nvPr/>
        </p:nvSpPr>
        <p:spPr>
          <a:xfrm>
            <a:off x="2300021" y="2110378"/>
            <a:ext cx="10617868" cy="1144906"/>
          </a:xfrm>
          <a:prstGeom prst="rect">
            <a:avLst/>
          </a:prstGeom>
        </p:spPr>
        <p:txBody>
          <a:bodyPr lIns="0" tIns="0" rIns="0" bIns="0" rtlCol="0" anchor="t">
            <a:spAutoFit/>
          </a:bodyPr>
          <a:lstStyle/>
          <a:p>
            <a:pPr algn="l">
              <a:lnSpc>
                <a:spcPts val="4619"/>
              </a:lnSpc>
            </a:pPr>
            <a:r>
              <a:rPr lang="en-US" sz="3299" spc="-72">
                <a:solidFill>
                  <a:srgbClr val="2E6E64"/>
                </a:solidFill>
                <a:latin typeface="Open Sans"/>
                <a:ea typeface="Open Sans"/>
                <a:cs typeface="Open Sans"/>
                <a:sym typeface="Open Sans"/>
              </a:rPr>
              <a:t>Спаська сільська рада </a:t>
            </a:r>
          </a:p>
          <a:p>
            <a:pPr algn="l">
              <a:lnSpc>
                <a:spcPts val="4619"/>
              </a:lnSpc>
            </a:pPr>
            <a:r>
              <a:rPr lang="en-US" sz="3299" spc="-72">
                <a:solidFill>
                  <a:srgbClr val="2E6E64"/>
                </a:solidFill>
                <a:latin typeface="Open Sans"/>
                <a:ea typeface="Open Sans"/>
                <a:cs typeface="Open Sans"/>
                <a:sym typeface="Open Sans"/>
              </a:rPr>
              <a:t>(Калуський р-н., Івано-Франківська обл.)</a:t>
            </a:r>
          </a:p>
        </p:txBody>
      </p:sp>
      <p:sp>
        <p:nvSpPr>
          <p:cNvPr id="28" name="TextBox 28"/>
          <p:cNvSpPr txBox="1"/>
          <p:nvPr/>
        </p:nvSpPr>
        <p:spPr>
          <a:xfrm>
            <a:off x="2300021" y="5080646"/>
            <a:ext cx="10617868" cy="1725931"/>
          </a:xfrm>
          <a:prstGeom prst="rect">
            <a:avLst/>
          </a:prstGeom>
        </p:spPr>
        <p:txBody>
          <a:bodyPr lIns="0" tIns="0" rIns="0" bIns="0" rtlCol="0" anchor="t">
            <a:spAutoFit/>
          </a:bodyPr>
          <a:lstStyle/>
          <a:p>
            <a:pPr algn="l">
              <a:lnSpc>
                <a:spcPts val="4619"/>
              </a:lnSpc>
            </a:pPr>
            <a:r>
              <a:rPr lang="en-US" sz="3299" spc="-72">
                <a:solidFill>
                  <a:srgbClr val="2E6E64"/>
                </a:solidFill>
                <a:latin typeface="Open Sans"/>
                <a:ea typeface="Open Sans"/>
                <a:cs typeface="Open Sans"/>
                <a:sym typeface="Open Sans"/>
              </a:rPr>
              <a:t>АТ «Український науково-дослідний, проектно-конструкторський та технологічний інститут трансформаторобудування» (АТ «ВІТ»)</a:t>
            </a:r>
          </a:p>
        </p:txBody>
      </p:sp>
      <p:sp>
        <p:nvSpPr>
          <p:cNvPr id="29" name="TextBox 29"/>
          <p:cNvSpPr txBox="1"/>
          <p:nvPr/>
        </p:nvSpPr>
        <p:spPr>
          <a:xfrm>
            <a:off x="2300021" y="7307135"/>
            <a:ext cx="10617868" cy="563881"/>
          </a:xfrm>
          <a:prstGeom prst="rect">
            <a:avLst/>
          </a:prstGeom>
        </p:spPr>
        <p:txBody>
          <a:bodyPr lIns="0" tIns="0" rIns="0" bIns="0" rtlCol="0" anchor="t">
            <a:spAutoFit/>
          </a:bodyPr>
          <a:lstStyle/>
          <a:p>
            <a:pPr algn="l">
              <a:lnSpc>
                <a:spcPts val="4619"/>
              </a:lnSpc>
            </a:pPr>
            <a:r>
              <a:rPr lang="en-US" sz="3299" spc="-72">
                <a:solidFill>
                  <a:srgbClr val="2E6E64"/>
                </a:solidFill>
                <a:latin typeface="Open Sans"/>
                <a:ea typeface="Open Sans"/>
                <a:cs typeface="Open Sans"/>
                <a:sym typeface="Open Sans"/>
              </a:rPr>
              <a:t>ТОВ «Перегіум» (м. Берегове, Закарпатська обл.)</a:t>
            </a:r>
          </a:p>
        </p:txBody>
      </p:sp>
      <p:sp>
        <p:nvSpPr>
          <p:cNvPr id="30" name="TextBox 30"/>
          <p:cNvSpPr txBox="1"/>
          <p:nvPr/>
        </p:nvSpPr>
        <p:spPr>
          <a:xfrm>
            <a:off x="2135871" y="8666863"/>
            <a:ext cx="10287709" cy="1144906"/>
          </a:xfrm>
          <a:prstGeom prst="rect">
            <a:avLst/>
          </a:prstGeom>
        </p:spPr>
        <p:txBody>
          <a:bodyPr lIns="0" tIns="0" rIns="0" bIns="0" rtlCol="0" anchor="t">
            <a:spAutoFit/>
          </a:bodyPr>
          <a:lstStyle/>
          <a:p>
            <a:pPr algn="l">
              <a:lnSpc>
                <a:spcPts val="4619"/>
              </a:lnSpc>
            </a:pPr>
            <a:r>
              <a:rPr lang="en-US" sz="3299" spc="-72">
                <a:solidFill>
                  <a:srgbClr val="2E6E64"/>
                </a:solidFill>
                <a:latin typeface="Open Sans"/>
                <a:ea typeface="Open Sans"/>
                <a:cs typeface="Open Sans"/>
                <a:sym typeface="Open Sans"/>
              </a:rPr>
              <a:t>Якимівська селищна військова адміністрація (м.Запоріжжя)</a:t>
            </a:r>
          </a:p>
        </p:txBody>
      </p:sp>
      <p:sp>
        <p:nvSpPr>
          <p:cNvPr id="31" name="TextBox 31"/>
          <p:cNvSpPr txBox="1"/>
          <p:nvPr/>
        </p:nvSpPr>
        <p:spPr>
          <a:xfrm>
            <a:off x="2300021" y="3694415"/>
            <a:ext cx="10617868" cy="1144906"/>
          </a:xfrm>
          <a:prstGeom prst="rect">
            <a:avLst/>
          </a:prstGeom>
        </p:spPr>
        <p:txBody>
          <a:bodyPr lIns="0" tIns="0" rIns="0" bIns="0" rtlCol="0" anchor="t">
            <a:spAutoFit/>
          </a:bodyPr>
          <a:lstStyle/>
          <a:p>
            <a:pPr algn="l">
              <a:lnSpc>
                <a:spcPts val="4619"/>
              </a:lnSpc>
            </a:pPr>
            <a:r>
              <a:rPr lang="en-US" sz="3299" spc="-72">
                <a:solidFill>
                  <a:srgbClr val="2E6E64"/>
                </a:solidFill>
                <a:latin typeface="Open Sans"/>
                <a:ea typeface="Open Sans"/>
                <a:cs typeface="Open Sans"/>
                <a:sym typeface="Open Sans"/>
              </a:rPr>
              <a:t>ТОВ «Навчальний центр «ФРЕШКОД»» </a:t>
            </a:r>
          </a:p>
          <a:p>
            <a:pPr algn="l">
              <a:lnSpc>
                <a:spcPts val="4619"/>
              </a:lnSpc>
            </a:pPr>
            <a:r>
              <a:rPr lang="en-US" sz="3299" spc="-72">
                <a:solidFill>
                  <a:srgbClr val="2E6E64"/>
                </a:solidFill>
                <a:latin typeface="Open Sans"/>
                <a:ea typeface="Open Sans"/>
                <a:cs typeface="Open Sans"/>
                <a:sym typeface="Open Sans"/>
              </a:rPr>
              <a:t>(м. Запоріжжя)</a:t>
            </a:r>
          </a:p>
        </p:txBody>
      </p:sp>
      <p:sp>
        <p:nvSpPr>
          <p:cNvPr id="32" name="Freeform 32"/>
          <p:cNvSpPr/>
          <p:nvPr/>
        </p:nvSpPr>
        <p:spPr>
          <a:xfrm>
            <a:off x="13403498" y="1801225"/>
            <a:ext cx="4884502" cy="3660254"/>
          </a:xfrm>
          <a:custGeom>
            <a:avLst/>
            <a:gdLst/>
            <a:ahLst/>
            <a:cxnLst/>
            <a:rect l="l" t="t" r="r" b="b"/>
            <a:pathLst>
              <a:path w="4884502" h="3660254">
                <a:moveTo>
                  <a:pt x="0" y="0"/>
                </a:moveTo>
                <a:lnTo>
                  <a:pt x="4884502" y="0"/>
                </a:lnTo>
                <a:lnTo>
                  <a:pt x="4884502" y="3660254"/>
                </a:lnTo>
                <a:lnTo>
                  <a:pt x="0" y="3660254"/>
                </a:lnTo>
                <a:lnTo>
                  <a:pt x="0" y="0"/>
                </a:lnTo>
                <a:close/>
              </a:path>
            </a:pathLst>
          </a:custGeom>
          <a:blipFill>
            <a:blip r:embed="rId3"/>
            <a:stretch>
              <a:fillRect/>
            </a:stretch>
          </a:blipFill>
        </p:spPr>
      </p:sp>
      <p:sp>
        <p:nvSpPr>
          <p:cNvPr id="33" name="Freeform 33"/>
          <p:cNvSpPr/>
          <p:nvPr/>
        </p:nvSpPr>
        <p:spPr>
          <a:xfrm>
            <a:off x="13393973" y="5517423"/>
            <a:ext cx="4884502" cy="6512669"/>
          </a:xfrm>
          <a:custGeom>
            <a:avLst/>
            <a:gdLst/>
            <a:ahLst/>
            <a:cxnLst/>
            <a:rect l="l" t="t" r="r" b="b"/>
            <a:pathLst>
              <a:path w="4884502" h="6512669">
                <a:moveTo>
                  <a:pt x="0" y="0"/>
                </a:moveTo>
                <a:lnTo>
                  <a:pt x="4884502" y="0"/>
                </a:lnTo>
                <a:lnTo>
                  <a:pt x="4884502" y="6512669"/>
                </a:lnTo>
                <a:lnTo>
                  <a:pt x="0" y="6512669"/>
                </a:lnTo>
                <a:lnTo>
                  <a:pt x="0" y="0"/>
                </a:lnTo>
                <a:close/>
              </a:path>
            </a:pathLst>
          </a:custGeom>
          <a:blipFill>
            <a:blip r:embed="rId4"/>
            <a:stretch>
              <a:fillRect/>
            </a:stretch>
          </a:blipFill>
        </p:spPr>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7475740" cy="10287000"/>
            <a:chOff x="0" y="0"/>
            <a:chExt cx="1968919" cy="2709333"/>
          </a:xfrm>
        </p:grpSpPr>
        <p:sp>
          <p:nvSpPr>
            <p:cNvPr id="3" name="Freeform 3"/>
            <p:cNvSpPr/>
            <p:nvPr/>
          </p:nvSpPr>
          <p:spPr>
            <a:xfrm>
              <a:off x="0" y="0"/>
              <a:ext cx="1968919" cy="2709333"/>
            </a:xfrm>
            <a:custGeom>
              <a:avLst/>
              <a:gdLst/>
              <a:ahLst/>
              <a:cxnLst/>
              <a:rect l="l" t="t" r="r" b="b"/>
              <a:pathLst>
                <a:path w="1968919" h="2709333">
                  <a:moveTo>
                    <a:pt x="0" y="0"/>
                  </a:moveTo>
                  <a:lnTo>
                    <a:pt x="1968919" y="0"/>
                  </a:lnTo>
                  <a:lnTo>
                    <a:pt x="1968919" y="2709333"/>
                  </a:lnTo>
                  <a:lnTo>
                    <a:pt x="0" y="2709333"/>
                  </a:lnTo>
                  <a:close/>
                </a:path>
              </a:pathLst>
            </a:custGeom>
            <a:solidFill>
              <a:srgbClr val="2E6E64"/>
            </a:solidFill>
          </p:spPr>
        </p:sp>
        <p:sp>
          <p:nvSpPr>
            <p:cNvPr id="4" name="TextBox 4"/>
            <p:cNvSpPr txBox="1"/>
            <p:nvPr/>
          </p:nvSpPr>
          <p:spPr>
            <a:xfrm>
              <a:off x="0" y="-38100"/>
              <a:ext cx="1968919" cy="2747433"/>
            </a:xfrm>
            <a:prstGeom prst="rect">
              <a:avLst/>
            </a:prstGeom>
          </p:spPr>
          <p:txBody>
            <a:bodyPr lIns="50800" tIns="50800" rIns="50800" bIns="50800" rtlCol="0" anchor="ctr"/>
            <a:lstStyle/>
            <a:p>
              <a:pPr algn="ctr">
                <a:lnSpc>
                  <a:spcPts val="3499"/>
                </a:lnSpc>
              </a:pPr>
              <a:endParaRPr/>
            </a:p>
          </p:txBody>
        </p:sp>
      </p:grpSp>
      <p:sp>
        <p:nvSpPr>
          <p:cNvPr id="5" name="Freeform 5"/>
          <p:cNvSpPr/>
          <p:nvPr/>
        </p:nvSpPr>
        <p:spPr>
          <a:xfrm>
            <a:off x="7761490" y="9525"/>
            <a:ext cx="5080709" cy="10277475"/>
          </a:xfrm>
          <a:custGeom>
            <a:avLst/>
            <a:gdLst/>
            <a:ahLst/>
            <a:cxnLst/>
            <a:rect l="l" t="t" r="r" b="b"/>
            <a:pathLst>
              <a:path w="5080709" h="10277475">
                <a:moveTo>
                  <a:pt x="0" y="0"/>
                </a:moveTo>
                <a:lnTo>
                  <a:pt x="5080709" y="0"/>
                </a:lnTo>
                <a:lnTo>
                  <a:pt x="5080709" y="10277475"/>
                </a:lnTo>
                <a:lnTo>
                  <a:pt x="0" y="10277475"/>
                </a:lnTo>
                <a:lnTo>
                  <a:pt x="0" y="0"/>
                </a:lnTo>
                <a:close/>
              </a:path>
            </a:pathLst>
          </a:custGeom>
          <a:blipFill>
            <a:blip r:embed="rId2"/>
            <a:stretch>
              <a:fillRect/>
            </a:stretch>
          </a:blipFill>
        </p:spPr>
      </p:sp>
      <p:sp>
        <p:nvSpPr>
          <p:cNvPr id="6" name="Freeform 6"/>
          <p:cNvSpPr/>
          <p:nvPr/>
        </p:nvSpPr>
        <p:spPr>
          <a:xfrm>
            <a:off x="13129126" y="9525"/>
            <a:ext cx="4961991" cy="10277475"/>
          </a:xfrm>
          <a:custGeom>
            <a:avLst/>
            <a:gdLst/>
            <a:ahLst/>
            <a:cxnLst/>
            <a:rect l="l" t="t" r="r" b="b"/>
            <a:pathLst>
              <a:path w="4961991" h="10277475">
                <a:moveTo>
                  <a:pt x="0" y="0"/>
                </a:moveTo>
                <a:lnTo>
                  <a:pt x="4961991" y="0"/>
                </a:lnTo>
                <a:lnTo>
                  <a:pt x="4961991" y="10277475"/>
                </a:lnTo>
                <a:lnTo>
                  <a:pt x="0" y="10277475"/>
                </a:lnTo>
                <a:lnTo>
                  <a:pt x="0" y="0"/>
                </a:lnTo>
                <a:close/>
              </a:path>
            </a:pathLst>
          </a:custGeom>
          <a:blipFill>
            <a:blip r:embed="rId3"/>
            <a:stretch>
              <a:fillRect/>
            </a:stretch>
          </a:blipFill>
        </p:spPr>
      </p:sp>
      <p:sp>
        <p:nvSpPr>
          <p:cNvPr id="7" name="TextBox 7"/>
          <p:cNvSpPr txBox="1"/>
          <p:nvPr/>
        </p:nvSpPr>
        <p:spPr>
          <a:xfrm>
            <a:off x="553021" y="2090276"/>
            <a:ext cx="7546143" cy="3124200"/>
          </a:xfrm>
          <a:prstGeom prst="rect">
            <a:avLst/>
          </a:prstGeom>
        </p:spPr>
        <p:txBody>
          <a:bodyPr lIns="0" tIns="0" rIns="0" bIns="0" rtlCol="0" anchor="t">
            <a:spAutoFit/>
          </a:bodyPr>
          <a:lstStyle/>
          <a:p>
            <a:pPr algn="just">
              <a:lnSpc>
                <a:spcPts val="5962"/>
              </a:lnSpc>
            </a:pPr>
            <a:r>
              <a:rPr lang="en-US" sz="4968" b="1" spc="486">
                <a:solidFill>
                  <a:srgbClr val="FFFFFF"/>
                </a:solidFill>
                <a:latin typeface="Codec Pro ExtraBold Bold"/>
                <a:ea typeface="Codec Pro ExtraBold Bold"/>
                <a:cs typeface="Codec Pro ExtraBold Bold"/>
                <a:sym typeface="Codec Pro ExtraBold Bold"/>
              </a:rPr>
              <a:t>ПАРТНЕРСЬКІ ПРОГРАМИ ПІДВИЩЕННЯ КВАЛІФІКАЦІЇ</a:t>
            </a:r>
          </a:p>
        </p:txBody>
      </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4"/>
            <a:stretch>
              <a:fillRect/>
            </a:stretch>
          </a:blipFill>
        </p:spPr>
      </p:sp>
      <p:sp>
        <p:nvSpPr>
          <p:cNvPr id="9" name="Freeform 9"/>
          <p:cNvSpPr/>
          <p:nvPr/>
        </p:nvSpPr>
        <p:spPr>
          <a:xfrm rot="-10800000">
            <a:off x="-1091006" y="8851838"/>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5209555" y="2846504"/>
            <a:ext cx="1894589" cy="1144647"/>
          </a:xfrm>
          <a:custGeom>
            <a:avLst/>
            <a:gdLst/>
            <a:ahLst/>
            <a:cxnLst/>
            <a:rect l="l" t="t" r="r" b="b"/>
            <a:pathLst>
              <a:path w="1894589" h="1144647">
                <a:moveTo>
                  <a:pt x="0" y="0"/>
                </a:moveTo>
                <a:lnTo>
                  <a:pt x="1894589" y="0"/>
                </a:lnTo>
                <a:lnTo>
                  <a:pt x="1894589" y="1144648"/>
                </a:lnTo>
                <a:lnTo>
                  <a:pt x="0" y="1144648"/>
                </a:lnTo>
                <a:lnTo>
                  <a:pt x="0" y="0"/>
                </a:lnTo>
                <a:close/>
              </a:path>
            </a:pathLst>
          </a:custGeom>
          <a:blipFill>
            <a:blip r:embed="rId2"/>
            <a:stretch>
              <a:fillRect/>
            </a:stretch>
          </a:blipFill>
        </p:spPr>
      </p:sp>
      <p:sp>
        <p:nvSpPr>
          <p:cNvPr id="3" name="Freeform 3"/>
          <p:cNvSpPr/>
          <p:nvPr/>
        </p:nvSpPr>
        <p:spPr>
          <a:xfrm>
            <a:off x="1522709" y="4381691"/>
            <a:ext cx="1114368" cy="1119343"/>
          </a:xfrm>
          <a:custGeom>
            <a:avLst/>
            <a:gdLst/>
            <a:ahLst/>
            <a:cxnLst/>
            <a:rect l="l" t="t" r="r" b="b"/>
            <a:pathLst>
              <a:path w="1114368" h="1119343">
                <a:moveTo>
                  <a:pt x="0" y="0"/>
                </a:moveTo>
                <a:lnTo>
                  <a:pt x="1114369" y="0"/>
                </a:lnTo>
                <a:lnTo>
                  <a:pt x="1114369" y="1119344"/>
                </a:lnTo>
                <a:lnTo>
                  <a:pt x="0" y="1119344"/>
                </a:lnTo>
                <a:lnTo>
                  <a:pt x="0" y="0"/>
                </a:lnTo>
                <a:close/>
              </a:path>
            </a:pathLst>
          </a:custGeom>
          <a:blipFill>
            <a:blip r:embed="rId3"/>
            <a:stretch>
              <a:fillRect/>
            </a:stretch>
          </a:blipFill>
        </p:spPr>
      </p:sp>
      <p:sp>
        <p:nvSpPr>
          <p:cNvPr id="4" name="Freeform 4"/>
          <p:cNvSpPr/>
          <p:nvPr/>
        </p:nvSpPr>
        <p:spPr>
          <a:xfrm>
            <a:off x="267930" y="2277151"/>
            <a:ext cx="10524664" cy="7012933"/>
          </a:xfrm>
          <a:custGeom>
            <a:avLst/>
            <a:gdLst/>
            <a:ahLst/>
            <a:cxnLst/>
            <a:rect l="l" t="t" r="r" b="b"/>
            <a:pathLst>
              <a:path w="10524664" h="7012933">
                <a:moveTo>
                  <a:pt x="0" y="0"/>
                </a:moveTo>
                <a:lnTo>
                  <a:pt x="10524664" y="0"/>
                </a:lnTo>
                <a:lnTo>
                  <a:pt x="10524664" y="7012933"/>
                </a:lnTo>
                <a:lnTo>
                  <a:pt x="0" y="7012933"/>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5" name="Freeform 5"/>
          <p:cNvSpPr/>
          <p:nvPr/>
        </p:nvSpPr>
        <p:spPr>
          <a:xfrm>
            <a:off x="164988" y="8479177"/>
            <a:ext cx="5365274" cy="1661000"/>
          </a:xfrm>
          <a:custGeom>
            <a:avLst/>
            <a:gdLst/>
            <a:ahLst/>
            <a:cxnLst/>
            <a:rect l="l" t="t" r="r" b="b"/>
            <a:pathLst>
              <a:path w="5365274" h="1661000">
                <a:moveTo>
                  <a:pt x="0" y="0"/>
                </a:moveTo>
                <a:lnTo>
                  <a:pt x="5365274" y="0"/>
                </a:lnTo>
                <a:lnTo>
                  <a:pt x="5365274" y="1660999"/>
                </a:lnTo>
                <a:lnTo>
                  <a:pt x="0" y="1660999"/>
                </a:lnTo>
                <a:lnTo>
                  <a:pt x="0" y="0"/>
                </a:lnTo>
                <a:close/>
              </a:path>
            </a:pathLst>
          </a:custGeom>
          <a:blipFill>
            <a:blip r:embed="rId6"/>
            <a:stretch>
              <a:fillRect/>
            </a:stretch>
          </a:blipFill>
        </p:spPr>
      </p:sp>
      <p:sp>
        <p:nvSpPr>
          <p:cNvPr id="6" name="Freeform 6"/>
          <p:cNvSpPr/>
          <p:nvPr/>
        </p:nvSpPr>
        <p:spPr>
          <a:xfrm>
            <a:off x="4421795" y="3991152"/>
            <a:ext cx="1297211" cy="1313701"/>
          </a:xfrm>
          <a:custGeom>
            <a:avLst/>
            <a:gdLst/>
            <a:ahLst/>
            <a:cxnLst/>
            <a:rect l="l" t="t" r="r" b="b"/>
            <a:pathLst>
              <a:path w="1297211" h="1313701">
                <a:moveTo>
                  <a:pt x="0" y="0"/>
                </a:moveTo>
                <a:lnTo>
                  <a:pt x="1297212" y="0"/>
                </a:lnTo>
                <a:lnTo>
                  <a:pt x="1297212" y="1313701"/>
                </a:lnTo>
                <a:lnTo>
                  <a:pt x="0" y="1313701"/>
                </a:lnTo>
                <a:lnTo>
                  <a:pt x="0" y="0"/>
                </a:lnTo>
                <a:close/>
              </a:path>
            </a:pathLst>
          </a:custGeom>
          <a:blipFill>
            <a:blip r:embed="rId7"/>
            <a:stretch>
              <a:fillRect/>
            </a:stretch>
          </a:blipFill>
        </p:spPr>
      </p:sp>
      <p:sp>
        <p:nvSpPr>
          <p:cNvPr id="7" name="Freeform 7"/>
          <p:cNvSpPr/>
          <p:nvPr/>
        </p:nvSpPr>
        <p:spPr>
          <a:xfrm>
            <a:off x="4634514" y="6477165"/>
            <a:ext cx="1793043" cy="567797"/>
          </a:xfrm>
          <a:custGeom>
            <a:avLst/>
            <a:gdLst/>
            <a:ahLst/>
            <a:cxnLst/>
            <a:rect l="l" t="t" r="r" b="b"/>
            <a:pathLst>
              <a:path w="1793043" h="567797">
                <a:moveTo>
                  <a:pt x="0" y="0"/>
                </a:moveTo>
                <a:lnTo>
                  <a:pt x="1793044" y="0"/>
                </a:lnTo>
                <a:lnTo>
                  <a:pt x="1793044" y="567797"/>
                </a:lnTo>
                <a:lnTo>
                  <a:pt x="0" y="567797"/>
                </a:lnTo>
                <a:lnTo>
                  <a:pt x="0" y="0"/>
                </a:lnTo>
                <a:close/>
              </a:path>
            </a:pathLst>
          </a:custGeom>
          <a:blipFill>
            <a:blip r:embed="rId8"/>
            <a:stretch>
              <a:fillRect/>
            </a:stretch>
          </a:blipFill>
        </p:spPr>
      </p:sp>
      <p:sp>
        <p:nvSpPr>
          <p:cNvPr id="8" name="Freeform 8"/>
          <p:cNvSpPr/>
          <p:nvPr/>
        </p:nvSpPr>
        <p:spPr>
          <a:xfrm>
            <a:off x="5960780" y="5304853"/>
            <a:ext cx="3375019" cy="1877016"/>
          </a:xfrm>
          <a:custGeom>
            <a:avLst/>
            <a:gdLst/>
            <a:ahLst/>
            <a:cxnLst/>
            <a:rect l="l" t="t" r="r" b="b"/>
            <a:pathLst>
              <a:path w="3375019" h="1877016">
                <a:moveTo>
                  <a:pt x="0" y="0"/>
                </a:moveTo>
                <a:lnTo>
                  <a:pt x="3375019" y="0"/>
                </a:lnTo>
                <a:lnTo>
                  <a:pt x="3375019" y="1877016"/>
                </a:lnTo>
                <a:lnTo>
                  <a:pt x="0" y="1877016"/>
                </a:lnTo>
                <a:lnTo>
                  <a:pt x="0" y="0"/>
                </a:lnTo>
                <a:close/>
              </a:path>
            </a:pathLst>
          </a:custGeom>
          <a:blipFill>
            <a:blip r:embed="rId9"/>
            <a:stretch>
              <a:fillRect/>
            </a:stretch>
          </a:blipFill>
        </p:spPr>
      </p:sp>
      <p:sp>
        <p:nvSpPr>
          <p:cNvPr id="9" name="Freeform 9"/>
          <p:cNvSpPr/>
          <p:nvPr/>
        </p:nvSpPr>
        <p:spPr>
          <a:xfrm>
            <a:off x="267930" y="-142525"/>
            <a:ext cx="4611767" cy="2559531"/>
          </a:xfrm>
          <a:custGeom>
            <a:avLst/>
            <a:gdLst/>
            <a:ahLst/>
            <a:cxnLst/>
            <a:rect l="l" t="t" r="r" b="b"/>
            <a:pathLst>
              <a:path w="4611767" h="2559531">
                <a:moveTo>
                  <a:pt x="0" y="0"/>
                </a:moveTo>
                <a:lnTo>
                  <a:pt x="4611767" y="0"/>
                </a:lnTo>
                <a:lnTo>
                  <a:pt x="4611767" y="2559530"/>
                </a:lnTo>
                <a:lnTo>
                  <a:pt x="0" y="2559530"/>
                </a:lnTo>
                <a:lnTo>
                  <a:pt x="0" y="0"/>
                </a:lnTo>
                <a:close/>
              </a:path>
            </a:pathLst>
          </a:custGeom>
          <a:blipFill>
            <a:blip r:embed="rId10"/>
            <a:stretch>
              <a:fillRect/>
            </a:stretch>
          </a:blipFill>
        </p:spPr>
      </p:sp>
      <p:grpSp>
        <p:nvGrpSpPr>
          <p:cNvPr id="10" name="Group 10"/>
          <p:cNvGrpSpPr/>
          <p:nvPr/>
        </p:nvGrpSpPr>
        <p:grpSpPr>
          <a:xfrm>
            <a:off x="9558346" y="467460"/>
            <a:ext cx="9740905" cy="1545905"/>
            <a:chOff x="0" y="0"/>
            <a:chExt cx="2565506" cy="407152"/>
          </a:xfrm>
        </p:grpSpPr>
        <p:sp>
          <p:nvSpPr>
            <p:cNvPr id="11" name="Freeform 11"/>
            <p:cNvSpPr/>
            <p:nvPr/>
          </p:nvSpPr>
          <p:spPr>
            <a:xfrm>
              <a:off x="0" y="0"/>
              <a:ext cx="2565506" cy="407152"/>
            </a:xfrm>
            <a:custGeom>
              <a:avLst/>
              <a:gdLst/>
              <a:ahLst/>
              <a:cxnLst/>
              <a:rect l="l" t="t" r="r" b="b"/>
              <a:pathLst>
                <a:path w="2565506" h="407152">
                  <a:moveTo>
                    <a:pt x="40534" y="0"/>
                  </a:moveTo>
                  <a:lnTo>
                    <a:pt x="2524972" y="0"/>
                  </a:lnTo>
                  <a:cubicBezTo>
                    <a:pt x="2547358" y="0"/>
                    <a:pt x="2565506" y="18148"/>
                    <a:pt x="2565506" y="40534"/>
                  </a:cubicBezTo>
                  <a:lnTo>
                    <a:pt x="2565506" y="366618"/>
                  </a:lnTo>
                  <a:cubicBezTo>
                    <a:pt x="2565506" y="377368"/>
                    <a:pt x="2561235" y="387678"/>
                    <a:pt x="2553634" y="395280"/>
                  </a:cubicBezTo>
                  <a:cubicBezTo>
                    <a:pt x="2546032" y="402881"/>
                    <a:pt x="2535722" y="407152"/>
                    <a:pt x="2524972" y="407152"/>
                  </a:cubicBezTo>
                  <a:lnTo>
                    <a:pt x="40534" y="407152"/>
                  </a:lnTo>
                  <a:cubicBezTo>
                    <a:pt x="18148" y="407152"/>
                    <a:pt x="0" y="389004"/>
                    <a:pt x="0" y="366618"/>
                  </a:cubicBezTo>
                  <a:lnTo>
                    <a:pt x="0" y="40534"/>
                  </a:lnTo>
                  <a:cubicBezTo>
                    <a:pt x="0" y="18148"/>
                    <a:pt x="18148" y="0"/>
                    <a:pt x="40534" y="0"/>
                  </a:cubicBezTo>
                  <a:close/>
                </a:path>
              </a:pathLst>
            </a:custGeom>
            <a:solidFill>
              <a:srgbClr val="2E6E64"/>
            </a:solidFill>
          </p:spPr>
        </p:sp>
        <p:sp>
          <p:nvSpPr>
            <p:cNvPr id="12" name="TextBox 12"/>
            <p:cNvSpPr txBox="1"/>
            <p:nvPr/>
          </p:nvSpPr>
          <p:spPr>
            <a:xfrm>
              <a:off x="0" y="-19050"/>
              <a:ext cx="2565506" cy="426202"/>
            </a:xfrm>
            <a:prstGeom prst="rect">
              <a:avLst/>
            </a:prstGeom>
          </p:spPr>
          <p:txBody>
            <a:bodyPr lIns="50800" tIns="50800" rIns="50800" bIns="50800" rtlCol="0" anchor="ctr"/>
            <a:lstStyle/>
            <a:p>
              <a:pPr algn="ctr">
                <a:lnSpc>
                  <a:spcPts val="2859"/>
                </a:lnSpc>
              </a:pPr>
              <a:endParaRPr/>
            </a:p>
          </p:txBody>
        </p:sp>
      </p:grpSp>
      <p:grpSp>
        <p:nvGrpSpPr>
          <p:cNvPr id="13" name="Group 13"/>
          <p:cNvGrpSpPr/>
          <p:nvPr/>
        </p:nvGrpSpPr>
        <p:grpSpPr>
          <a:xfrm>
            <a:off x="10151718" y="2277151"/>
            <a:ext cx="9740905" cy="1545905"/>
            <a:chOff x="0" y="0"/>
            <a:chExt cx="2565506" cy="407152"/>
          </a:xfrm>
        </p:grpSpPr>
        <p:sp>
          <p:nvSpPr>
            <p:cNvPr id="14" name="Freeform 14"/>
            <p:cNvSpPr/>
            <p:nvPr/>
          </p:nvSpPr>
          <p:spPr>
            <a:xfrm>
              <a:off x="0" y="0"/>
              <a:ext cx="2565506" cy="407152"/>
            </a:xfrm>
            <a:custGeom>
              <a:avLst/>
              <a:gdLst/>
              <a:ahLst/>
              <a:cxnLst/>
              <a:rect l="l" t="t" r="r" b="b"/>
              <a:pathLst>
                <a:path w="2565506" h="407152">
                  <a:moveTo>
                    <a:pt x="40534" y="0"/>
                  </a:moveTo>
                  <a:lnTo>
                    <a:pt x="2524972" y="0"/>
                  </a:lnTo>
                  <a:cubicBezTo>
                    <a:pt x="2547358" y="0"/>
                    <a:pt x="2565506" y="18148"/>
                    <a:pt x="2565506" y="40534"/>
                  </a:cubicBezTo>
                  <a:lnTo>
                    <a:pt x="2565506" y="366618"/>
                  </a:lnTo>
                  <a:cubicBezTo>
                    <a:pt x="2565506" y="377368"/>
                    <a:pt x="2561235" y="387678"/>
                    <a:pt x="2553634" y="395280"/>
                  </a:cubicBezTo>
                  <a:cubicBezTo>
                    <a:pt x="2546032" y="402881"/>
                    <a:pt x="2535722" y="407152"/>
                    <a:pt x="2524972" y="407152"/>
                  </a:cubicBezTo>
                  <a:lnTo>
                    <a:pt x="40534" y="407152"/>
                  </a:lnTo>
                  <a:cubicBezTo>
                    <a:pt x="18148" y="407152"/>
                    <a:pt x="0" y="389004"/>
                    <a:pt x="0" y="366618"/>
                  </a:cubicBezTo>
                  <a:lnTo>
                    <a:pt x="0" y="40534"/>
                  </a:lnTo>
                  <a:cubicBezTo>
                    <a:pt x="0" y="18148"/>
                    <a:pt x="18148" y="0"/>
                    <a:pt x="40534" y="0"/>
                  </a:cubicBezTo>
                  <a:close/>
                </a:path>
              </a:pathLst>
            </a:custGeom>
            <a:solidFill>
              <a:srgbClr val="2E6E64"/>
            </a:solidFill>
          </p:spPr>
        </p:sp>
        <p:sp>
          <p:nvSpPr>
            <p:cNvPr id="15" name="TextBox 15"/>
            <p:cNvSpPr txBox="1"/>
            <p:nvPr/>
          </p:nvSpPr>
          <p:spPr>
            <a:xfrm>
              <a:off x="0" y="-19050"/>
              <a:ext cx="2565506" cy="426202"/>
            </a:xfrm>
            <a:prstGeom prst="rect">
              <a:avLst/>
            </a:prstGeom>
          </p:spPr>
          <p:txBody>
            <a:bodyPr lIns="50800" tIns="50800" rIns="50800" bIns="50800" rtlCol="0" anchor="ctr"/>
            <a:lstStyle/>
            <a:p>
              <a:pPr algn="ctr">
                <a:lnSpc>
                  <a:spcPts val="2859"/>
                </a:lnSpc>
              </a:pPr>
              <a:endParaRPr/>
            </a:p>
          </p:txBody>
        </p:sp>
      </p:grpSp>
      <p:grpSp>
        <p:nvGrpSpPr>
          <p:cNvPr id="16" name="Group 16"/>
          <p:cNvGrpSpPr/>
          <p:nvPr/>
        </p:nvGrpSpPr>
        <p:grpSpPr>
          <a:xfrm>
            <a:off x="10816575" y="4086842"/>
            <a:ext cx="9740905" cy="1545905"/>
            <a:chOff x="0" y="0"/>
            <a:chExt cx="2565506" cy="407152"/>
          </a:xfrm>
        </p:grpSpPr>
        <p:sp>
          <p:nvSpPr>
            <p:cNvPr id="17" name="Freeform 17"/>
            <p:cNvSpPr/>
            <p:nvPr/>
          </p:nvSpPr>
          <p:spPr>
            <a:xfrm>
              <a:off x="0" y="0"/>
              <a:ext cx="2565506" cy="407152"/>
            </a:xfrm>
            <a:custGeom>
              <a:avLst/>
              <a:gdLst/>
              <a:ahLst/>
              <a:cxnLst/>
              <a:rect l="l" t="t" r="r" b="b"/>
              <a:pathLst>
                <a:path w="2565506" h="407152">
                  <a:moveTo>
                    <a:pt x="40534" y="0"/>
                  </a:moveTo>
                  <a:lnTo>
                    <a:pt x="2524972" y="0"/>
                  </a:lnTo>
                  <a:cubicBezTo>
                    <a:pt x="2547358" y="0"/>
                    <a:pt x="2565506" y="18148"/>
                    <a:pt x="2565506" y="40534"/>
                  </a:cubicBezTo>
                  <a:lnTo>
                    <a:pt x="2565506" y="366618"/>
                  </a:lnTo>
                  <a:cubicBezTo>
                    <a:pt x="2565506" y="377368"/>
                    <a:pt x="2561235" y="387678"/>
                    <a:pt x="2553634" y="395280"/>
                  </a:cubicBezTo>
                  <a:cubicBezTo>
                    <a:pt x="2546032" y="402881"/>
                    <a:pt x="2535722" y="407152"/>
                    <a:pt x="2524972" y="407152"/>
                  </a:cubicBezTo>
                  <a:lnTo>
                    <a:pt x="40534" y="407152"/>
                  </a:lnTo>
                  <a:cubicBezTo>
                    <a:pt x="18148" y="407152"/>
                    <a:pt x="0" y="389004"/>
                    <a:pt x="0" y="366618"/>
                  </a:cubicBezTo>
                  <a:lnTo>
                    <a:pt x="0" y="40534"/>
                  </a:lnTo>
                  <a:cubicBezTo>
                    <a:pt x="0" y="18148"/>
                    <a:pt x="18148" y="0"/>
                    <a:pt x="40534" y="0"/>
                  </a:cubicBezTo>
                  <a:close/>
                </a:path>
              </a:pathLst>
            </a:custGeom>
            <a:solidFill>
              <a:srgbClr val="2E6E64"/>
            </a:solidFill>
          </p:spPr>
        </p:sp>
        <p:sp>
          <p:nvSpPr>
            <p:cNvPr id="18" name="TextBox 18"/>
            <p:cNvSpPr txBox="1"/>
            <p:nvPr/>
          </p:nvSpPr>
          <p:spPr>
            <a:xfrm>
              <a:off x="0" y="-19050"/>
              <a:ext cx="2565506" cy="426202"/>
            </a:xfrm>
            <a:prstGeom prst="rect">
              <a:avLst/>
            </a:prstGeom>
          </p:spPr>
          <p:txBody>
            <a:bodyPr lIns="50800" tIns="50800" rIns="50800" bIns="50800" rtlCol="0" anchor="ctr"/>
            <a:lstStyle/>
            <a:p>
              <a:pPr algn="ctr">
                <a:lnSpc>
                  <a:spcPts val="2859"/>
                </a:lnSpc>
              </a:pPr>
              <a:endParaRPr/>
            </a:p>
          </p:txBody>
        </p:sp>
      </p:grpSp>
      <p:grpSp>
        <p:nvGrpSpPr>
          <p:cNvPr id="19" name="Group 19"/>
          <p:cNvGrpSpPr/>
          <p:nvPr/>
        </p:nvGrpSpPr>
        <p:grpSpPr>
          <a:xfrm>
            <a:off x="11517429" y="5896533"/>
            <a:ext cx="9740905" cy="1545905"/>
            <a:chOff x="0" y="0"/>
            <a:chExt cx="2565506" cy="407152"/>
          </a:xfrm>
        </p:grpSpPr>
        <p:sp>
          <p:nvSpPr>
            <p:cNvPr id="20" name="Freeform 20"/>
            <p:cNvSpPr/>
            <p:nvPr/>
          </p:nvSpPr>
          <p:spPr>
            <a:xfrm>
              <a:off x="0" y="0"/>
              <a:ext cx="2565506" cy="407152"/>
            </a:xfrm>
            <a:custGeom>
              <a:avLst/>
              <a:gdLst/>
              <a:ahLst/>
              <a:cxnLst/>
              <a:rect l="l" t="t" r="r" b="b"/>
              <a:pathLst>
                <a:path w="2565506" h="407152">
                  <a:moveTo>
                    <a:pt x="40534" y="0"/>
                  </a:moveTo>
                  <a:lnTo>
                    <a:pt x="2524972" y="0"/>
                  </a:lnTo>
                  <a:cubicBezTo>
                    <a:pt x="2547358" y="0"/>
                    <a:pt x="2565506" y="18148"/>
                    <a:pt x="2565506" y="40534"/>
                  </a:cubicBezTo>
                  <a:lnTo>
                    <a:pt x="2565506" y="366618"/>
                  </a:lnTo>
                  <a:cubicBezTo>
                    <a:pt x="2565506" y="377368"/>
                    <a:pt x="2561235" y="387678"/>
                    <a:pt x="2553634" y="395280"/>
                  </a:cubicBezTo>
                  <a:cubicBezTo>
                    <a:pt x="2546032" y="402881"/>
                    <a:pt x="2535722" y="407152"/>
                    <a:pt x="2524972" y="407152"/>
                  </a:cubicBezTo>
                  <a:lnTo>
                    <a:pt x="40534" y="407152"/>
                  </a:lnTo>
                  <a:cubicBezTo>
                    <a:pt x="18148" y="407152"/>
                    <a:pt x="0" y="389004"/>
                    <a:pt x="0" y="366618"/>
                  </a:cubicBezTo>
                  <a:lnTo>
                    <a:pt x="0" y="40534"/>
                  </a:lnTo>
                  <a:cubicBezTo>
                    <a:pt x="0" y="18148"/>
                    <a:pt x="18148" y="0"/>
                    <a:pt x="40534" y="0"/>
                  </a:cubicBezTo>
                  <a:close/>
                </a:path>
              </a:pathLst>
            </a:custGeom>
            <a:solidFill>
              <a:srgbClr val="2E6E64"/>
            </a:solidFill>
          </p:spPr>
        </p:sp>
        <p:sp>
          <p:nvSpPr>
            <p:cNvPr id="21" name="TextBox 21"/>
            <p:cNvSpPr txBox="1"/>
            <p:nvPr/>
          </p:nvSpPr>
          <p:spPr>
            <a:xfrm>
              <a:off x="0" y="-19050"/>
              <a:ext cx="2565506" cy="426202"/>
            </a:xfrm>
            <a:prstGeom prst="rect">
              <a:avLst/>
            </a:prstGeom>
          </p:spPr>
          <p:txBody>
            <a:bodyPr lIns="50800" tIns="50800" rIns="50800" bIns="50800" rtlCol="0" anchor="ctr"/>
            <a:lstStyle/>
            <a:p>
              <a:pPr algn="ctr">
                <a:lnSpc>
                  <a:spcPts val="2859"/>
                </a:lnSpc>
              </a:pPr>
              <a:endParaRPr/>
            </a:p>
          </p:txBody>
        </p:sp>
      </p:grpSp>
      <p:grpSp>
        <p:nvGrpSpPr>
          <p:cNvPr id="22" name="Group 22"/>
          <p:cNvGrpSpPr/>
          <p:nvPr/>
        </p:nvGrpSpPr>
        <p:grpSpPr>
          <a:xfrm>
            <a:off x="11923197" y="7706224"/>
            <a:ext cx="9740905" cy="1545905"/>
            <a:chOff x="0" y="0"/>
            <a:chExt cx="2565506" cy="407152"/>
          </a:xfrm>
        </p:grpSpPr>
        <p:sp>
          <p:nvSpPr>
            <p:cNvPr id="23" name="Freeform 23"/>
            <p:cNvSpPr/>
            <p:nvPr/>
          </p:nvSpPr>
          <p:spPr>
            <a:xfrm>
              <a:off x="0" y="0"/>
              <a:ext cx="2565506" cy="407152"/>
            </a:xfrm>
            <a:custGeom>
              <a:avLst/>
              <a:gdLst/>
              <a:ahLst/>
              <a:cxnLst/>
              <a:rect l="l" t="t" r="r" b="b"/>
              <a:pathLst>
                <a:path w="2565506" h="407152">
                  <a:moveTo>
                    <a:pt x="40534" y="0"/>
                  </a:moveTo>
                  <a:lnTo>
                    <a:pt x="2524972" y="0"/>
                  </a:lnTo>
                  <a:cubicBezTo>
                    <a:pt x="2547358" y="0"/>
                    <a:pt x="2565506" y="18148"/>
                    <a:pt x="2565506" y="40534"/>
                  </a:cubicBezTo>
                  <a:lnTo>
                    <a:pt x="2565506" y="366618"/>
                  </a:lnTo>
                  <a:cubicBezTo>
                    <a:pt x="2565506" y="377368"/>
                    <a:pt x="2561235" y="387678"/>
                    <a:pt x="2553634" y="395280"/>
                  </a:cubicBezTo>
                  <a:cubicBezTo>
                    <a:pt x="2546032" y="402881"/>
                    <a:pt x="2535722" y="407152"/>
                    <a:pt x="2524972" y="407152"/>
                  </a:cubicBezTo>
                  <a:lnTo>
                    <a:pt x="40534" y="407152"/>
                  </a:lnTo>
                  <a:cubicBezTo>
                    <a:pt x="18148" y="407152"/>
                    <a:pt x="0" y="389004"/>
                    <a:pt x="0" y="366618"/>
                  </a:cubicBezTo>
                  <a:lnTo>
                    <a:pt x="0" y="40534"/>
                  </a:lnTo>
                  <a:cubicBezTo>
                    <a:pt x="0" y="18148"/>
                    <a:pt x="18148" y="0"/>
                    <a:pt x="40534" y="0"/>
                  </a:cubicBezTo>
                  <a:close/>
                </a:path>
              </a:pathLst>
            </a:custGeom>
            <a:solidFill>
              <a:srgbClr val="2E6E64"/>
            </a:solidFill>
          </p:spPr>
        </p:sp>
        <p:sp>
          <p:nvSpPr>
            <p:cNvPr id="24" name="TextBox 24"/>
            <p:cNvSpPr txBox="1"/>
            <p:nvPr/>
          </p:nvSpPr>
          <p:spPr>
            <a:xfrm>
              <a:off x="0" y="-19050"/>
              <a:ext cx="2565506" cy="426202"/>
            </a:xfrm>
            <a:prstGeom prst="rect">
              <a:avLst/>
            </a:prstGeom>
          </p:spPr>
          <p:txBody>
            <a:bodyPr lIns="50800" tIns="50800" rIns="50800" bIns="50800" rtlCol="0" anchor="ctr"/>
            <a:lstStyle/>
            <a:p>
              <a:pPr algn="ctr">
                <a:lnSpc>
                  <a:spcPts val="2859"/>
                </a:lnSpc>
              </a:pPr>
              <a:endParaRPr/>
            </a:p>
          </p:txBody>
        </p:sp>
      </p:grpSp>
      <p:sp>
        <p:nvSpPr>
          <p:cNvPr id="25" name="TextBox 25"/>
          <p:cNvSpPr txBox="1"/>
          <p:nvPr/>
        </p:nvSpPr>
        <p:spPr>
          <a:xfrm>
            <a:off x="10031316" y="521912"/>
            <a:ext cx="507504" cy="1203313"/>
          </a:xfrm>
          <a:prstGeom prst="rect">
            <a:avLst/>
          </a:prstGeom>
        </p:spPr>
        <p:txBody>
          <a:bodyPr lIns="0" tIns="0" rIns="0" bIns="0" rtlCol="0" anchor="t">
            <a:spAutoFit/>
          </a:bodyPr>
          <a:lstStyle/>
          <a:p>
            <a:pPr algn="ctr">
              <a:lnSpc>
                <a:spcPts val="9800"/>
              </a:lnSpc>
            </a:pPr>
            <a:r>
              <a:rPr lang="en-US" sz="7000" b="1">
                <a:solidFill>
                  <a:srgbClr val="FFFFFF"/>
                </a:solidFill>
                <a:latin typeface="Open Sans Bold"/>
                <a:ea typeface="Open Sans Bold"/>
                <a:cs typeface="Open Sans Bold"/>
                <a:sym typeface="Open Sans Bold"/>
              </a:rPr>
              <a:t>5</a:t>
            </a:r>
          </a:p>
        </p:txBody>
      </p:sp>
      <p:sp>
        <p:nvSpPr>
          <p:cNvPr id="26" name="TextBox 26"/>
          <p:cNvSpPr txBox="1"/>
          <p:nvPr/>
        </p:nvSpPr>
        <p:spPr>
          <a:xfrm>
            <a:off x="11006385" y="597865"/>
            <a:ext cx="5190996" cy="1206501"/>
          </a:xfrm>
          <a:prstGeom prst="rect">
            <a:avLst/>
          </a:prstGeom>
        </p:spPr>
        <p:txBody>
          <a:bodyPr lIns="0" tIns="0" rIns="0" bIns="0" rtlCol="0" anchor="t">
            <a:spAutoFit/>
          </a:bodyPr>
          <a:lstStyle/>
          <a:p>
            <a:pPr algn="l">
              <a:lnSpc>
                <a:spcPts val="4899"/>
              </a:lnSpc>
            </a:pPr>
            <a:r>
              <a:rPr lang="en-US" sz="3499" b="1" spc="-76">
                <a:solidFill>
                  <a:srgbClr val="FFFFFF"/>
                </a:solidFill>
                <a:latin typeface="Open Sans Bold"/>
                <a:ea typeface="Open Sans Bold"/>
                <a:cs typeface="Open Sans Bold"/>
                <a:sym typeface="Open Sans Bold"/>
              </a:rPr>
              <a:t> університетів - </a:t>
            </a:r>
          </a:p>
          <a:p>
            <a:pPr algn="l">
              <a:lnSpc>
                <a:spcPts val="4899"/>
              </a:lnSpc>
              <a:spcBef>
                <a:spcPct val="0"/>
              </a:spcBef>
            </a:pPr>
            <a:r>
              <a:rPr lang="en-US" sz="3499" b="1" spc="-76">
                <a:solidFill>
                  <a:srgbClr val="FFFFFF"/>
                </a:solidFill>
                <a:latin typeface="Open Sans Bold"/>
                <a:ea typeface="Open Sans Bold"/>
                <a:cs typeface="Open Sans Bold"/>
                <a:sym typeface="Open Sans Bold"/>
              </a:rPr>
              <a:t>партнерів програми</a:t>
            </a:r>
          </a:p>
        </p:txBody>
      </p:sp>
      <p:sp>
        <p:nvSpPr>
          <p:cNvPr id="27" name="TextBox 27"/>
          <p:cNvSpPr txBox="1"/>
          <p:nvPr/>
        </p:nvSpPr>
        <p:spPr>
          <a:xfrm>
            <a:off x="10456347" y="2340284"/>
            <a:ext cx="1100077" cy="1203313"/>
          </a:xfrm>
          <a:prstGeom prst="rect">
            <a:avLst/>
          </a:prstGeom>
        </p:spPr>
        <p:txBody>
          <a:bodyPr lIns="0" tIns="0" rIns="0" bIns="0" rtlCol="0" anchor="t">
            <a:spAutoFit/>
          </a:bodyPr>
          <a:lstStyle/>
          <a:p>
            <a:pPr algn="ctr">
              <a:lnSpc>
                <a:spcPts val="9800"/>
              </a:lnSpc>
            </a:pPr>
            <a:r>
              <a:rPr lang="en-US" sz="7000" b="1">
                <a:solidFill>
                  <a:srgbClr val="FFFFFF"/>
                </a:solidFill>
                <a:latin typeface="Open Sans Bold"/>
                <a:ea typeface="Open Sans Bold"/>
                <a:cs typeface="Open Sans Bold"/>
                <a:sym typeface="Open Sans Bold"/>
              </a:rPr>
              <a:t>10</a:t>
            </a:r>
          </a:p>
        </p:txBody>
      </p:sp>
      <p:sp>
        <p:nvSpPr>
          <p:cNvPr id="28" name="TextBox 28"/>
          <p:cNvSpPr txBox="1"/>
          <p:nvPr/>
        </p:nvSpPr>
        <p:spPr>
          <a:xfrm>
            <a:off x="11787803" y="2337096"/>
            <a:ext cx="5929690" cy="1206501"/>
          </a:xfrm>
          <a:prstGeom prst="rect">
            <a:avLst/>
          </a:prstGeom>
        </p:spPr>
        <p:txBody>
          <a:bodyPr lIns="0" tIns="0" rIns="0" bIns="0" rtlCol="0" anchor="t">
            <a:spAutoFit/>
          </a:bodyPr>
          <a:lstStyle/>
          <a:p>
            <a:pPr algn="l">
              <a:lnSpc>
                <a:spcPts val="4899"/>
              </a:lnSpc>
              <a:spcBef>
                <a:spcPct val="0"/>
              </a:spcBef>
            </a:pPr>
            <a:r>
              <a:rPr lang="en-US" sz="3499" b="1" spc="-76">
                <a:solidFill>
                  <a:srgbClr val="FFFFFF"/>
                </a:solidFill>
                <a:latin typeface="Open Sans Bold"/>
                <a:ea typeface="Open Sans Bold"/>
                <a:cs typeface="Open Sans Bold"/>
                <a:sym typeface="Open Sans Bold"/>
              </a:rPr>
              <a:t>спікерів з числа провідних науковців</a:t>
            </a:r>
          </a:p>
        </p:txBody>
      </p:sp>
      <p:sp>
        <p:nvSpPr>
          <p:cNvPr id="29" name="TextBox 29"/>
          <p:cNvSpPr txBox="1"/>
          <p:nvPr/>
        </p:nvSpPr>
        <p:spPr>
          <a:xfrm>
            <a:off x="11280299" y="4146051"/>
            <a:ext cx="1550433" cy="1203313"/>
          </a:xfrm>
          <a:prstGeom prst="rect">
            <a:avLst/>
          </a:prstGeom>
        </p:spPr>
        <p:txBody>
          <a:bodyPr lIns="0" tIns="0" rIns="0" bIns="0" rtlCol="0" anchor="t">
            <a:spAutoFit/>
          </a:bodyPr>
          <a:lstStyle/>
          <a:p>
            <a:pPr algn="ctr">
              <a:lnSpc>
                <a:spcPts val="9800"/>
              </a:lnSpc>
            </a:pPr>
            <a:r>
              <a:rPr lang="en-US" sz="7000" b="1">
                <a:solidFill>
                  <a:srgbClr val="FFFFFF"/>
                </a:solidFill>
                <a:latin typeface="Open Sans Bold"/>
                <a:ea typeface="Open Sans Bold"/>
                <a:cs typeface="Open Sans Bold"/>
                <a:sym typeface="Open Sans Bold"/>
              </a:rPr>
              <a:t>168</a:t>
            </a:r>
          </a:p>
        </p:txBody>
      </p:sp>
      <p:sp>
        <p:nvSpPr>
          <p:cNvPr id="30" name="TextBox 30"/>
          <p:cNvSpPr txBox="1"/>
          <p:nvPr/>
        </p:nvSpPr>
        <p:spPr>
          <a:xfrm>
            <a:off x="13071010" y="4190651"/>
            <a:ext cx="14841994" cy="1206501"/>
          </a:xfrm>
          <a:prstGeom prst="rect">
            <a:avLst/>
          </a:prstGeom>
        </p:spPr>
        <p:txBody>
          <a:bodyPr lIns="0" tIns="0" rIns="0" bIns="0" rtlCol="0" anchor="t">
            <a:spAutoFit/>
          </a:bodyPr>
          <a:lstStyle/>
          <a:p>
            <a:pPr algn="l">
              <a:lnSpc>
                <a:spcPts val="4899"/>
              </a:lnSpc>
            </a:pPr>
            <a:r>
              <a:rPr lang="en-US" sz="3499" b="1" spc="-76">
                <a:solidFill>
                  <a:srgbClr val="FFFFFF"/>
                </a:solidFill>
                <a:latin typeface="Open Sans Bold"/>
                <a:ea typeface="Open Sans Bold"/>
                <a:cs typeface="Open Sans Bold"/>
                <a:sym typeface="Open Sans Bold"/>
              </a:rPr>
              <a:t>учасників з різних </a:t>
            </a:r>
          </a:p>
          <a:p>
            <a:pPr algn="l">
              <a:lnSpc>
                <a:spcPts val="4899"/>
              </a:lnSpc>
              <a:spcBef>
                <a:spcPct val="0"/>
              </a:spcBef>
            </a:pPr>
            <a:r>
              <a:rPr lang="en-US" sz="3499" b="1" spc="-76">
                <a:solidFill>
                  <a:srgbClr val="FFFFFF"/>
                </a:solidFill>
                <a:latin typeface="Open Sans Bold"/>
                <a:ea typeface="Open Sans Bold"/>
                <a:cs typeface="Open Sans Bold"/>
                <a:sym typeface="Open Sans Bold"/>
              </a:rPr>
              <a:t>міст України</a:t>
            </a:r>
          </a:p>
        </p:txBody>
      </p:sp>
      <p:sp>
        <p:nvSpPr>
          <p:cNvPr id="31" name="TextBox 31"/>
          <p:cNvSpPr txBox="1"/>
          <p:nvPr/>
        </p:nvSpPr>
        <p:spPr>
          <a:xfrm>
            <a:off x="11787803" y="5956597"/>
            <a:ext cx="1550433" cy="1203313"/>
          </a:xfrm>
          <a:prstGeom prst="rect">
            <a:avLst/>
          </a:prstGeom>
        </p:spPr>
        <p:txBody>
          <a:bodyPr lIns="0" tIns="0" rIns="0" bIns="0" rtlCol="0" anchor="t">
            <a:spAutoFit/>
          </a:bodyPr>
          <a:lstStyle/>
          <a:p>
            <a:pPr algn="ctr">
              <a:lnSpc>
                <a:spcPts val="9800"/>
              </a:lnSpc>
            </a:pPr>
            <a:r>
              <a:rPr lang="en-US" sz="7000" b="1">
                <a:solidFill>
                  <a:srgbClr val="FFFFFF"/>
                </a:solidFill>
                <a:latin typeface="Open Sans Bold"/>
                <a:ea typeface="Open Sans Bold"/>
                <a:cs typeface="Open Sans Bold"/>
                <a:sym typeface="Open Sans Bold"/>
              </a:rPr>
              <a:t>10</a:t>
            </a:r>
          </a:p>
        </p:txBody>
      </p:sp>
      <p:sp>
        <p:nvSpPr>
          <p:cNvPr id="32" name="TextBox 32"/>
          <p:cNvSpPr txBox="1"/>
          <p:nvPr/>
        </p:nvSpPr>
        <p:spPr>
          <a:xfrm>
            <a:off x="13338236" y="6015630"/>
            <a:ext cx="5046612" cy="1206501"/>
          </a:xfrm>
          <a:prstGeom prst="rect">
            <a:avLst/>
          </a:prstGeom>
        </p:spPr>
        <p:txBody>
          <a:bodyPr lIns="0" tIns="0" rIns="0" bIns="0" rtlCol="0" anchor="t">
            <a:spAutoFit/>
          </a:bodyPr>
          <a:lstStyle/>
          <a:p>
            <a:pPr algn="l">
              <a:lnSpc>
                <a:spcPts val="4899"/>
              </a:lnSpc>
              <a:spcBef>
                <a:spcPct val="0"/>
              </a:spcBef>
            </a:pPr>
            <a:r>
              <a:rPr lang="en-US" sz="3499" b="1" spc="-76">
                <a:solidFill>
                  <a:srgbClr val="FFFFFF"/>
                </a:solidFill>
                <a:latin typeface="Open Sans Bold"/>
                <a:ea typeface="Open Sans Bold"/>
                <a:cs typeface="Open Sans Bold"/>
                <a:sym typeface="Open Sans Bold"/>
              </a:rPr>
              <a:t>інтерактичних опитувань</a:t>
            </a:r>
          </a:p>
        </p:txBody>
      </p:sp>
      <p:sp>
        <p:nvSpPr>
          <p:cNvPr id="33" name="TextBox 33"/>
          <p:cNvSpPr txBox="1"/>
          <p:nvPr/>
        </p:nvSpPr>
        <p:spPr>
          <a:xfrm>
            <a:off x="12659493" y="7806083"/>
            <a:ext cx="1550433" cy="1203313"/>
          </a:xfrm>
          <a:prstGeom prst="rect">
            <a:avLst/>
          </a:prstGeom>
        </p:spPr>
        <p:txBody>
          <a:bodyPr lIns="0" tIns="0" rIns="0" bIns="0" rtlCol="0" anchor="t">
            <a:spAutoFit/>
          </a:bodyPr>
          <a:lstStyle/>
          <a:p>
            <a:pPr algn="l">
              <a:lnSpc>
                <a:spcPts val="9800"/>
              </a:lnSpc>
            </a:pPr>
            <a:r>
              <a:rPr lang="en-US" sz="7000" b="1">
                <a:solidFill>
                  <a:srgbClr val="FFFFFF"/>
                </a:solidFill>
                <a:latin typeface="Open Sans Bold"/>
                <a:ea typeface="Open Sans Bold"/>
                <a:cs typeface="Open Sans Bold"/>
                <a:sym typeface="Open Sans Bold"/>
              </a:rPr>
              <a:t>4</a:t>
            </a:r>
          </a:p>
        </p:txBody>
      </p:sp>
      <p:sp>
        <p:nvSpPr>
          <p:cNvPr id="34" name="TextBox 34"/>
          <p:cNvSpPr txBox="1"/>
          <p:nvPr/>
        </p:nvSpPr>
        <p:spPr>
          <a:xfrm>
            <a:off x="13674076" y="7847352"/>
            <a:ext cx="5046612" cy="1206501"/>
          </a:xfrm>
          <a:prstGeom prst="rect">
            <a:avLst/>
          </a:prstGeom>
        </p:spPr>
        <p:txBody>
          <a:bodyPr lIns="0" tIns="0" rIns="0" bIns="0" rtlCol="0" anchor="t">
            <a:spAutoFit/>
          </a:bodyPr>
          <a:lstStyle/>
          <a:p>
            <a:pPr algn="l">
              <a:lnSpc>
                <a:spcPts val="4899"/>
              </a:lnSpc>
            </a:pPr>
            <a:r>
              <a:rPr lang="en-US" sz="3499" b="1" spc="-76">
                <a:solidFill>
                  <a:srgbClr val="FFFFFF"/>
                </a:solidFill>
                <a:latin typeface="Open Sans Bold"/>
                <a:ea typeface="Open Sans Bold"/>
                <a:cs typeface="Open Sans Bold"/>
                <a:sym typeface="Open Sans Bold"/>
              </a:rPr>
              <a:t>огляди </a:t>
            </a:r>
          </a:p>
          <a:p>
            <a:pPr algn="l">
              <a:lnSpc>
                <a:spcPts val="4899"/>
              </a:lnSpc>
              <a:spcBef>
                <a:spcPct val="0"/>
              </a:spcBef>
            </a:pPr>
            <a:r>
              <a:rPr lang="en-US" sz="3499" b="1" spc="-76">
                <a:solidFill>
                  <a:srgbClr val="FFFFFF"/>
                </a:solidFill>
                <a:latin typeface="Open Sans Bold"/>
                <a:ea typeface="Open Sans Bold"/>
                <a:cs typeface="Open Sans Bold"/>
                <a:sym typeface="Open Sans Bold"/>
              </a:rPr>
              <a:t>лабораторій</a:t>
            </a:r>
          </a:p>
        </p:txBody>
      </p:sp>
      <p:sp>
        <p:nvSpPr>
          <p:cNvPr id="35" name="Freeform 35"/>
          <p:cNvSpPr/>
          <p:nvPr/>
        </p:nvSpPr>
        <p:spPr>
          <a:xfrm rot="5400000">
            <a:off x="8696676" y="9652742"/>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11">
              <a:extLst>
                <a:ext uri="{96DAC541-7B7A-43D3-8B79-37D633B846F1}">
                  <asvg:svgBlip xmlns="" xmlns:asvg="http://schemas.microsoft.com/office/drawing/2016/SVG/main" r:embed="rId12"/>
                </a:ext>
              </a:extLst>
            </a:blip>
            <a:stretch>
              <a:fillRect/>
            </a:stretch>
          </a:blipFill>
        </p:spPr>
      </p:sp>
      <p:sp>
        <p:nvSpPr>
          <p:cNvPr id="36" name="Freeform 36"/>
          <p:cNvSpPr/>
          <p:nvPr/>
        </p:nvSpPr>
        <p:spPr>
          <a:xfrm rot="5400000">
            <a:off x="5315736" y="-1472540"/>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11">
              <a:extLst>
                <a:ext uri="{96DAC541-7B7A-43D3-8B79-37D633B846F1}">
                  <asvg:svgBlip xmlns="" xmlns:asvg="http://schemas.microsoft.com/office/drawing/2016/SVG/main" r:embed="rId12"/>
                </a:ext>
              </a:extLst>
            </a:blip>
            <a:stretch>
              <a:fillRect/>
            </a:stretch>
          </a:blipFill>
        </p:spPr>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142525"/>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Freeform 6"/>
          <p:cNvSpPr/>
          <p:nvPr/>
        </p:nvSpPr>
        <p:spPr>
          <a:xfrm>
            <a:off x="-1431226" y="2041347"/>
            <a:ext cx="13907546" cy="7718688"/>
          </a:xfrm>
          <a:custGeom>
            <a:avLst/>
            <a:gdLst/>
            <a:ahLst/>
            <a:cxnLst/>
            <a:rect l="l" t="t" r="r" b="b"/>
            <a:pathLst>
              <a:path w="13907546" h="7718688">
                <a:moveTo>
                  <a:pt x="0" y="0"/>
                </a:moveTo>
                <a:lnTo>
                  <a:pt x="13907545" y="0"/>
                </a:lnTo>
                <a:lnTo>
                  <a:pt x="13907545" y="7718688"/>
                </a:lnTo>
                <a:lnTo>
                  <a:pt x="0" y="7718688"/>
                </a:lnTo>
                <a:lnTo>
                  <a:pt x="0" y="0"/>
                </a:lnTo>
                <a:close/>
              </a:path>
            </a:pathLst>
          </a:custGeom>
          <a:blipFill>
            <a:blip r:embed="rId3"/>
            <a:stretch>
              <a:fillRect/>
            </a:stretch>
          </a:blipFill>
        </p:spPr>
      </p:sp>
      <p:grpSp>
        <p:nvGrpSpPr>
          <p:cNvPr id="7" name="Group 7"/>
          <p:cNvGrpSpPr/>
          <p:nvPr/>
        </p:nvGrpSpPr>
        <p:grpSpPr>
          <a:xfrm>
            <a:off x="10933269" y="883464"/>
            <a:ext cx="8413243" cy="1498559"/>
            <a:chOff x="0" y="0"/>
            <a:chExt cx="2215834" cy="394682"/>
          </a:xfrm>
        </p:grpSpPr>
        <p:sp>
          <p:nvSpPr>
            <p:cNvPr id="8" name="Freeform 8"/>
            <p:cNvSpPr/>
            <p:nvPr/>
          </p:nvSpPr>
          <p:spPr>
            <a:xfrm>
              <a:off x="0" y="0"/>
              <a:ext cx="2215834" cy="394682"/>
            </a:xfrm>
            <a:custGeom>
              <a:avLst/>
              <a:gdLst/>
              <a:ahLst/>
              <a:cxnLst/>
              <a:rect l="l" t="t" r="r" b="b"/>
              <a:pathLst>
                <a:path w="2215834" h="394682">
                  <a:moveTo>
                    <a:pt x="46931" y="0"/>
                  </a:moveTo>
                  <a:lnTo>
                    <a:pt x="2168903" y="0"/>
                  </a:lnTo>
                  <a:cubicBezTo>
                    <a:pt x="2181350" y="0"/>
                    <a:pt x="2193287" y="4944"/>
                    <a:pt x="2202088" y="13746"/>
                  </a:cubicBezTo>
                  <a:cubicBezTo>
                    <a:pt x="2210889" y="22547"/>
                    <a:pt x="2215834" y="34484"/>
                    <a:pt x="2215834" y="46931"/>
                  </a:cubicBezTo>
                  <a:lnTo>
                    <a:pt x="2215834" y="347752"/>
                  </a:lnTo>
                  <a:cubicBezTo>
                    <a:pt x="2215834" y="360198"/>
                    <a:pt x="2210889" y="372135"/>
                    <a:pt x="2202088" y="380937"/>
                  </a:cubicBezTo>
                  <a:cubicBezTo>
                    <a:pt x="2193287" y="389738"/>
                    <a:pt x="2181350" y="394682"/>
                    <a:pt x="2168903" y="394682"/>
                  </a:cubicBezTo>
                  <a:lnTo>
                    <a:pt x="46931" y="394682"/>
                  </a:lnTo>
                  <a:cubicBezTo>
                    <a:pt x="34484" y="394682"/>
                    <a:pt x="22547" y="389738"/>
                    <a:pt x="13746" y="380937"/>
                  </a:cubicBezTo>
                  <a:cubicBezTo>
                    <a:pt x="4944" y="372135"/>
                    <a:pt x="0" y="360198"/>
                    <a:pt x="0" y="347752"/>
                  </a:cubicBezTo>
                  <a:lnTo>
                    <a:pt x="0" y="46931"/>
                  </a:lnTo>
                  <a:cubicBezTo>
                    <a:pt x="0" y="34484"/>
                    <a:pt x="4944" y="22547"/>
                    <a:pt x="13746" y="13746"/>
                  </a:cubicBezTo>
                  <a:cubicBezTo>
                    <a:pt x="22547" y="4944"/>
                    <a:pt x="34484" y="0"/>
                    <a:pt x="46931" y="0"/>
                  </a:cubicBezTo>
                  <a:close/>
                </a:path>
              </a:pathLst>
            </a:custGeom>
            <a:solidFill>
              <a:srgbClr val="FFFFFF"/>
            </a:solidFill>
          </p:spPr>
        </p:sp>
        <p:sp>
          <p:nvSpPr>
            <p:cNvPr id="9" name="TextBox 9"/>
            <p:cNvSpPr txBox="1"/>
            <p:nvPr/>
          </p:nvSpPr>
          <p:spPr>
            <a:xfrm>
              <a:off x="0" y="-19050"/>
              <a:ext cx="2215834" cy="413732"/>
            </a:xfrm>
            <a:prstGeom prst="rect">
              <a:avLst/>
            </a:prstGeom>
          </p:spPr>
          <p:txBody>
            <a:bodyPr lIns="50800" tIns="50800" rIns="50800" bIns="50800" rtlCol="0" anchor="ctr"/>
            <a:lstStyle/>
            <a:p>
              <a:pPr algn="ctr">
                <a:lnSpc>
                  <a:spcPts val="2859"/>
                </a:lnSpc>
              </a:pPr>
              <a:endParaRPr/>
            </a:p>
          </p:txBody>
        </p:sp>
      </p:grpSp>
      <p:grpSp>
        <p:nvGrpSpPr>
          <p:cNvPr id="10" name="Group 10"/>
          <p:cNvGrpSpPr/>
          <p:nvPr/>
        </p:nvGrpSpPr>
        <p:grpSpPr>
          <a:xfrm>
            <a:off x="10933269" y="2744176"/>
            <a:ext cx="8413243" cy="1498559"/>
            <a:chOff x="0" y="0"/>
            <a:chExt cx="2215834" cy="394682"/>
          </a:xfrm>
        </p:grpSpPr>
        <p:sp>
          <p:nvSpPr>
            <p:cNvPr id="11" name="Freeform 11"/>
            <p:cNvSpPr/>
            <p:nvPr/>
          </p:nvSpPr>
          <p:spPr>
            <a:xfrm>
              <a:off x="0" y="0"/>
              <a:ext cx="2215834" cy="394682"/>
            </a:xfrm>
            <a:custGeom>
              <a:avLst/>
              <a:gdLst/>
              <a:ahLst/>
              <a:cxnLst/>
              <a:rect l="l" t="t" r="r" b="b"/>
              <a:pathLst>
                <a:path w="2215834" h="394682">
                  <a:moveTo>
                    <a:pt x="46931" y="0"/>
                  </a:moveTo>
                  <a:lnTo>
                    <a:pt x="2168903" y="0"/>
                  </a:lnTo>
                  <a:cubicBezTo>
                    <a:pt x="2181350" y="0"/>
                    <a:pt x="2193287" y="4944"/>
                    <a:pt x="2202088" y="13746"/>
                  </a:cubicBezTo>
                  <a:cubicBezTo>
                    <a:pt x="2210889" y="22547"/>
                    <a:pt x="2215834" y="34484"/>
                    <a:pt x="2215834" y="46931"/>
                  </a:cubicBezTo>
                  <a:lnTo>
                    <a:pt x="2215834" y="347752"/>
                  </a:lnTo>
                  <a:cubicBezTo>
                    <a:pt x="2215834" y="360198"/>
                    <a:pt x="2210889" y="372135"/>
                    <a:pt x="2202088" y="380937"/>
                  </a:cubicBezTo>
                  <a:cubicBezTo>
                    <a:pt x="2193287" y="389738"/>
                    <a:pt x="2181350" y="394682"/>
                    <a:pt x="2168903" y="394682"/>
                  </a:cubicBezTo>
                  <a:lnTo>
                    <a:pt x="46931" y="394682"/>
                  </a:lnTo>
                  <a:cubicBezTo>
                    <a:pt x="34484" y="394682"/>
                    <a:pt x="22547" y="389738"/>
                    <a:pt x="13746" y="380937"/>
                  </a:cubicBezTo>
                  <a:cubicBezTo>
                    <a:pt x="4944" y="372135"/>
                    <a:pt x="0" y="360198"/>
                    <a:pt x="0" y="347752"/>
                  </a:cubicBezTo>
                  <a:lnTo>
                    <a:pt x="0" y="46931"/>
                  </a:lnTo>
                  <a:cubicBezTo>
                    <a:pt x="0" y="34484"/>
                    <a:pt x="4944" y="22547"/>
                    <a:pt x="13746" y="13746"/>
                  </a:cubicBezTo>
                  <a:cubicBezTo>
                    <a:pt x="22547" y="4944"/>
                    <a:pt x="34484" y="0"/>
                    <a:pt x="46931" y="0"/>
                  </a:cubicBezTo>
                  <a:close/>
                </a:path>
              </a:pathLst>
            </a:custGeom>
            <a:solidFill>
              <a:srgbClr val="FFFFFF"/>
            </a:solidFill>
          </p:spPr>
        </p:sp>
        <p:sp>
          <p:nvSpPr>
            <p:cNvPr id="12" name="TextBox 12"/>
            <p:cNvSpPr txBox="1"/>
            <p:nvPr/>
          </p:nvSpPr>
          <p:spPr>
            <a:xfrm>
              <a:off x="0" y="-19050"/>
              <a:ext cx="2215834" cy="413732"/>
            </a:xfrm>
            <a:prstGeom prst="rect">
              <a:avLst/>
            </a:prstGeom>
          </p:spPr>
          <p:txBody>
            <a:bodyPr lIns="50800" tIns="50800" rIns="50800" bIns="50800" rtlCol="0" anchor="ctr"/>
            <a:lstStyle/>
            <a:p>
              <a:pPr algn="ctr">
                <a:lnSpc>
                  <a:spcPts val="2859"/>
                </a:lnSpc>
              </a:pPr>
              <a:endParaRPr/>
            </a:p>
          </p:txBody>
        </p:sp>
      </p:grpSp>
      <p:grpSp>
        <p:nvGrpSpPr>
          <p:cNvPr id="13" name="Group 13"/>
          <p:cNvGrpSpPr/>
          <p:nvPr/>
        </p:nvGrpSpPr>
        <p:grpSpPr>
          <a:xfrm>
            <a:off x="11703934" y="4604889"/>
            <a:ext cx="7642579" cy="1498559"/>
            <a:chOff x="0" y="0"/>
            <a:chExt cx="2012860" cy="394682"/>
          </a:xfrm>
        </p:grpSpPr>
        <p:sp>
          <p:nvSpPr>
            <p:cNvPr id="14" name="Freeform 14"/>
            <p:cNvSpPr/>
            <p:nvPr/>
          </p:nvSpPr>
          <p:spPr>
            <a:xfrm>
              <a:off x="0" y="0"/>
              <a:ext cx="2012860" cy="394682"/>
            </a:xfrm>
            <a:custGeom>
              <a:avLst/>
              <a:gdLst/>
              <a:ahLst/>
              <a:cxnLst/>
              <a:rect l="l" t="t" r="r" b="b"/>
              <a:pathLst>
                <a:path w="2012860" h="394682">
                  <a:moveTo>
                    <a:pt x="51663" y="0"/>
                  </a:moveTo>
                  <a:lnTo>
                    <a:pt x="1961197" y="0"/>
                  </a:lnTo>
                  <a:cubicBezTo>
                    <a:pt x="1974899" y="0"/>
                    <a:pt x="1988040" y="5443"/>
                    <a:pt x="1997729" y="15132"/>
                  </a:cubicBezTo>
                  <a:cubicBezTo>
                    <a:pt x="2007417" y="24820"/>
                    <a:pt x="2012860" y="37961"/>
                    <a:pt x="2012860" y="51663"/>
                  </a:cubicBezTo>
                  <a:lnTo>
                    <a:pt x="2012860" y="343019"/>
                  </a:lnTo>
                  <a:cubicBezTo>
                    <a:pt x="2012860" y="356721"/>
                    <a:pt x="2007417" y="369862"/>
                    <a:pt x="1997729" y="379551"/>
                  </a:cubicBezTo>
                  <a:cubicBezTo>
                    <a:pt x="1988040" y="389239"/>
                    <a:pt x="1974899" y="394682"/>
                    <a:pt x="1961197" y="394682"/>
                  </a:cubicBezTo>
                  <a:lnTo>
                    <a:pt x="51663" y="394682"/>
                  </a:lnTo>
                  <a:cubicBezTo>
                    <a:pt x="37961" y="394682"/>
                    <a:pt x="24820" y="389239"/>
                    <a:pt x="15132" y="379551"/>
                  </a:cubicBezTo>
                  <a:cubicBezTo>
                    <a:pt x="5443" y="369862"/>
                    <a:pt x="0" y="356721"/>
                    <a:pt x="0" y="343019"/>
                  </a:cubicBezTo>
                  <a:lnTo>
                    <a:pt x="0" y="51663"/>
                  </a:lnTo>
                  <a:cubicBezTo>
                    <a:pt x="0" y="37961"/>
                    <a:pt x="5443" y="24820"/>
                    <a:pt x="15132" y="15132"/>
                  </a:cubicBezTo>
                  <a:cubicBezTo>
                    <a:pt x="24820" y="5443"/>
                    <a:pt x="37961" y="0"/>
                    <a:pt x="51663" y="0"/>
                  </a:cubicBezTo>
                  <a:close/>
                </a:path>
              </a:pathLst>
            </a:custGeom>
            <a:solidFill>
              <a:srgbClr val="FFFFFF"/>
            </a:solidFill>
          </p:spPr>
        </p:sp>
        <p:sp>
          <p:nvSpPr>
            <p:cNvPr id="15" name="TextBox 15"/>
            <p:cNvSpPr txBox="1"/>
            <p:nvPr/>
          </p:nvSpPr>
          <p:spPr>
            <a:xfrm>
              <a:off x="0" y="-19050"/>
              <a:ext cx="2012860" cy="413732"/>
            </a:xfrm>
            <a:prstGeom prst="rect">
              <a:avLst/>
            </a:prstGeom>
          </p:spPr>
          <p:txBody>
            <a:bodyPr lIns="50800" tIns="50800" rIns="50800" bIns="50800" rtlCol="0" anchor="ctr"/>
            <a:lstStyle/>
            <a:p>
              <a:pPr algn="ctr">
                <a:lnSpc>
                  <a:spcPts val="2859"/>
                </a:lnSpc>
              </a:pPr>
              <a:endParaRPr/>
            </a:p>
          </p:txBody>
        </p:sp>
      </p:grpSp>
      <p:grpSp>
        <p:nvGrpSpPr>
          <p:cNvPr id="16" name="Group 16"/>
          <p:cNvGrpSpPr/>
          <p:nvPr/>
        </p:nvGrpSpPr>
        <p:grpSpPr>
          <a:xfrm>
            <a:off x="10933269" y="6465602"/>
            <a:ext cx="8413243" cy="1498559"/>
            <a:chOff x="0" y="0"/>
            <a:chExt cx="2215834" cy="394682"/>
          </a:xfrm>
        </p:grpSpPr>
        <p:sp>
          <p:nvSpPr>
            <p:cNvPr id="17" name="Freeform 17"/>
            <p:cNvSpPr/>
            <p:nvPr/>
          </p:nvSpPr>
          <p:spPr>
            <a:xfrm>
              <a:off x="0" y="0"/>
              <a:ext cx="2215834" cy="394682"/>
            </a:xfrm>
            <a:custGeom>
              <a:avLst/>
              <a:gdLst/>
              <a:ahLst/>
              <a:cxnLst/>
              <a:rect l="l" t="t" r="r" b="b"/>
              <a:pathLst>
                <a:path w="2215834" h="394682">
                  <a:moveTo>
                    <a:pt x="46931" y="0"/>
                  </a:moveTo>
                  <a:lnTo>
                    <a:pt x="2168903" y="0"/>
                  </a:lnTo>
                  <a:cubicBezTo>
                    <a:pt x="2181350" y="0"/>
                    <a:pt x="2193287" y="4944"/>
                    <a:pt x="2202088" y="13746"/>
                  </a:cubicBezTo>
                  <a:cubicBezTo>
                    <a:pt x="2210889" y="22547"/>
                    <a:pt x="2215834" y="34484"/>
                    <a:pt x="2215834" y="46931"/>
                  </a:cubicBezTo>
                  <a:lnTo>
                    <a:pt x="2215834" y="347752"/>
                  </a:lnTo>
                  <a:cubicBezTo>
                    <a:pt x="2215834" y="360198"/>
                    <a:pt x="2210889" y="372135"/>
                    <a:pt x="2202088" y="380937"/>
                  </a:cubicBezTo>
                  <a:cubicBezTo>
                    <a:pt x="2193287" y="389738"/>
                    <a:pt x="2181350" y="394682"/>
                    <a:pt x="2168903" y="394682"/>
                  </a:cubicBezTo>
                  <a:lnTo>
                    <a:pt x="46931" y="394682"/>
                  </a:lnTo>
                  <a:cubicBezTo>
                    <a:pt x="34484" y="394682"/>
                    <a:pt x="22547" y="389738"/>
                    <a:pt x="13746" y="380937"/>
                  </a:cubicBezTo>
                  <a:cubicBezTo>
                    <a:pt x="4944" y="372135"/>
                    <a:pt x="0" y="360198"/>
                    <a:pt x="0" y="347752"/>
                  </a:cubicBezTo>
                  <a:lnTo>
                    <a:pt x="0" y="46931"/>
                  </a:lnTo>
                  <a:cubicBezTo>
                    <a:pt x="0" y="34484"/>
                    <a:pt x="4944" y="22547"/>
                    <a:pt x="13746" y="13746"/>
                  </a:cubicBezTo>
                  <a:cubicBezTo>
                    <a:pt x="22547" y="4944"/>
                    <a:pt x="34484" y="0"/>
                    <a:pt x="46931" y="0"/>
                  </a:cubicBezTo>
                  <a:close/>
                </a:path>
              </a:pathLst>
            </a:custGeom>
            <a:solidFill>
              <a:srgbClr val="FFFFFF"/>
            </a:solidFill>
          </p:spPr>
        </p:sp>
        <p:sp>
          <p:nvSpPr>
            <p:cNvPr id="18" name="TextBox 18"/>
            <p:cNvSpPr txBox="1"/>
            <p:nvPr/>
          </p:nvSpPr>
          <p:spPr>
            <a:xfrm>
              <a:off x="0" y="-19050"/>
              <a:ext cx="2215834" cy="413732"/>
            </a:xfrm>
            <a:prstGeom prst="rect">
              <a:avLst/>
            </a:prstGeom>
          </p:spPr>
          <p:txBody>
            <a:bodyPr lIns="50800" tIns="50800" rIns="50800" bIns="50800" rtlCol="0" anchor="ctr"/>
            <a:lstStyle/>
            <a:p>
              <a:pPr algn="ctr">
                <a:lnSpc>
                  <a:spcPts val="2859"/>
                </a:lnSpc>
              </a:pPr>
              <a:endParaRPr/>
            </a:p>
          </p:txBody>
        </p:sp>
      </p:grpSp>
      <p:grpSp>
        <p:nvGrpSpPr>
          <p:cNvPr id="19" name="Group 19"/>
          <p:cNvGrpSpPr/>
          <p:nvPr/>
        </p:nvGrpSpPr>
        <p:grpSpPr>
          <a:xfrm>
            <a:off x="10933269" y="8326314"/>
            <a:ext cx="8413243" cy="1498559"/>
            <a:chOff x="0" y="0"/>
            <a:chExt cx="2215834" cy="394682"/>
          </a:xfrm>
        </p:grpSpPr>
        <p:sp>
          <p:nvSpPr>
            <p:cNvPr id="20" name="Freeform 20"/>
            <p:cNvSpPr/>
            <p:nvPr/>
          </p:nvSpPr>
          <p:spPr>
            <a:xfrm>
              <a:off x="0" y="0"/>
              <a:ext cx="2215834" cy="394682"/>
            </a:xfrm>
            <a:custGeom>
              <a:avLst/>
              <a:gdLst/>
              <a:ahLst/>
              <a:cxnLst/>
              <a:rect l="l" t="t" r="r" b="b"/>
              <a:pathLst>
                <a:path w="2215834" h="394682">
                  <a:moveTo>
                    <a:pt x="46931" y="0"/>
                  </a:moveTo>
                  <a:lnTo>
                    <a:pt x="2168903" y="0"/>
                  </a:lnTo>
                  <a:cubicBezTo>
                    <a:pt x="2181350" y="0"/>
                    <a:pt x="2193287" y="4944"/>
                    <a:pt x="2202088" y="13746"/>
                  </a:cubicBezTo>
                  <a:cubicBezTo>
                    <a:pt x="2210889" y="22547"/>
                    <a:pt x="2215834" y="34484"/>
                    <a:pt x="2215834" y="46931"/>
                  </a:cubicBezTo>
                  <a:lnTo>
                    <a:pt x="2215834" y="347752"/>
                  </a:lnTo>
                  <a:cubicBezTo>
                    <a:pt x="2215834" y="360198"/>
                    <a:pt x="2210889" y="372135"/>
                    <a:pt x="2202088" y="380937"/>
                  </a:cubicBezTo>
                  <a:cubicBezTo>
                    <a:pt x="2193287" y="389738"/>
                    <a:pt x="2181350" y="394682"/>
                    <a:pt x="2168903" y="394682"/>
                  </a:cubicBezTo>
                  <a:lnTo>
                    <a:pt x="46931" y="394682"/>
                  </a:lnTo>
                  <a:cubicBezTo>
                    <a:pt x="34484" y="394682"/>
                    <a:pt x="22547" y="389738"/>
                    <a:pt x="13746" y="380937"/>
                  </a:cubicBezTo>
                  <a:cubicBezTo>
                    <a:pt x="4944" y="372135"/>
                    <a:pt x="0" y="360198"/>
                    <a:pt x="0" y="347752"/>
                  </a:cubicBezTo>
                  <a:lnTo>
                    <a:pt x="0" y="46931"/>
                  </a:lnTo>
                  <a:cubicBezTo>
                    <a:pt x="0" y="34484"/>
                    <a:pt x="4944" y="22547"/>
                    <a:pt x="13746" y="13746"/>
                  </a:cubicBezTo>
                  <a:cubicBezTo>
                    <a:pt x="22547" y="4944"/>
                    <a:pt x="34484" y="0"/>
                    <a:pt x="46931" y="0"/>
                  </a:cubicBezTo>
                  <a:close/>
                </a:path>
              </a:pathLst>
            </a:custGeom>
            <a:solidFill>
              <a:srgbClr val="FFFFFF"/>
            </a:solidFill>
          </p:spPr>
        </p:sp>
        <p:sp>
          <p:nvSpPr>
            <p:cNvPr id="21" name="TextBox 21"/>
            <p:cNvSpPr txBox="1"/>
            <p:nvPr/>
          </p:nvSpPr>
          <p:spPr>
            <a:xfrm>
              <a:off x="0" y="-19050"/>
              <a:ext cx="2215834" cy="413732"/>
            </a:xfrm>
            <a:prstGeom prst="rect">
              <a:avLst/>
            </a:prstGeom>
          </p:spPr>
          <p:txBody>
            <a:bodyPr lIns="50800" tIns="50800" rIns="50800" bIns="50800" rtlCol="0" anchor="ctr"/>
            <a:lstStyle/>
            <a:p>
              <a:pPr algn="ctr">
                <a:lnSpc>
                  <a:spcPts val="2859"/>
                </a:lnSpc>
              </a:pPr>
              <a:endParaRPr/>
            </a:p>
          </p:txBody>
        </p:sp>
      </p:grpSp>
      <p:sp>
        <p:nvSpPr>
          <p:cNvPr id="22" name="TextBox 22"/>
          <p:cNvSpPr txBox="1"/>
          <p:nvPr/>
        </p:nvSpPr>
        <p:spPr>
          <a:xfrm>
            <a:off x="12222567" y="4668802"/>
            <a:ext cx="507504" cy="1203313"/>
          </a:xfrm>
          <a:prstGeom prst="rect">
            <a:avLst/>
          </a:prstGeom>
        </p:spPr>
        <p:txBody>
          <a:bodyPr lIns="0" tIns="0" rIns="0" bIns="0" rtlCol="0" anchor="t">
            <a:spAutoFit/>
          </a:bodyPr>
          <a:lstStyle/>
          <a:p>
            <a:pPr algn="ctr">
              <a:lnSpc>
                <a:spcPts val="9800"/>
              </a:lnSpc>
            </a:pPr>
            <a:r>
              <a:rPr lang="en-US" sz="7000" b="1">
                <a:solidFill>
                  <a:srgbClr val="2E6E64"/>
                </a:solidFill>
                <a:latin typeface="Open Sans Bold"/>
                <a:ea typeface="Open Sans Bold"/>
                <a:cs typeface="Open Sans Bold"/>
                <a:sym typeface="Open Sans Bold"/>
              </a:rPr>
              <a:t>6</a:t>
            </a:r>
          </a:p>
        </p:txBody>
      </p:sp>
      <p:sp>
        <p:nvSpPr>
          <p:cNvPr id="23" name="TextBox 23"/>
          <p:cNvSpPr txBox="1"/>
          <p:nvPr/>
        </p:nvSpPr>
        <p:spPr>
          <a:xfrm>
            <a:off x="13051823" y="4700546"/>
            <a:ext cx="4876791" cy="1216026"/>
          </a:xfrm>
          <a:prstGeom prst="rect">
            <a:avLst/>
          </a:prstGeom>
        </p:spPr>
        <p:txBody>
          <a:bodyPr lIns="0" tIns="0" rIns="0" bIns="0" rtlCol="0" anchor="t">
            <a:spAutoFit/>
          </a:bodyPr>
          <a:lstStyle/>
          <a:p>
            <a:pPr algn="l">
              <a:lnSpc>
                <a:spcPts val="4899"/>
              </a:lnSpc>
            </a:pPr>
            <a:r>
              <a:rPr lang="en-US" sz="3499" b="1" spc="-76">
                <a:solidFill>
                  <a:srgbClr val="2E6E64"/>
                </a:solidFill>
                <a:latin typeface="Montserrat Bold"/>
                <a:ea typeface="Montserrat Bold"/>
                <a:cs typeface="Montserrat Bold"/>
                <a:sym typeface="Montserrat Bold"/>
              </a:rPr>
              <a:t> університетів - </a:t>
            </a:r>
          </a:p>
          <a:p>
            <a:pPr algn="l">
              <a:lnSpc>
                <a:spcPts val="4899"/>
              </a:lnSpc>
              <a:spcBef>
                <a:spcPct val="0"/>
              </a:spcBef>
            </a:pPr>
            <a:r>
              <a:rPr lang="en-US" sz="3499" b="1" spc="-76">
                <a:solidFill>
                  <a:srgbClr val="2E6E64"/>
                </a:solidFill>
                <a:latin typeface="Montserrat Bold"/>
                <a:ea typeface="Montserrat Bold"/>
                <a:cs typeface="Montserrat Bold"/>
                <a:sym typeface="Montserrat Bold"/>
              </a:rPr>
              <a:t>партнерів програми</a:t>
            </a:r>
          </a:p>
        </p:txBody>
      </p:sp>
      <p:sp>
        <p:nvSpPr>
          <p:cNvPr id="24" name="TextBox 24"/>
          <p:cNvSpPr txBox="1"/>
          <p:nvPr/>
        </p:nvSpPr>
        <p:spPr>
          <a:xfrm>
            <a:off x="11641124" y="2785620"/>
            <a:ext cx="1100077" cy="1203313"/>
          </a:xfrm>
          <a:prstGeom prst="rect">
            <a:avLst/>
          </a:prstGeom>
        </p:spPr>
        <p:txBody>
          <a:bodyPr lIns="0" tIns="0" rIns="0" bIns="0" rtlCol="0" anchor="t">
            <a:spAutoFit/>
          </a:bodyPr>
          <a:lstStyle/>
          <a:p>
            <a:pPr algn="ctr">
              <a:lnSpc>
                <a:spcPts val="9800"/>
              </a:lnSpc>
            </a:pPr>
            <a:r>
              <a:rPr lang="en-US" sz="7000" b="1">
                <a:solidFill>
                  <a:srgbClr val="2E6E64"/>
                </a:solidFill>
                <a:latin typeface="Open Sans Bold"/>
                <a:ea typeface="Open Sans Bold"/>
                <a:cs typeface="Open Sans Bold"/>
                <a:sym typeface="Open Sans Bold"/>
              </a:rPr>
              <a:t>12</a:t>
            </a:r>
          </a:p>
        </p:txBody>
      </p:sp>
      <p:sp>
        <p:nvSpPr>
          <p:cNvPr id="25" name="TextBox 25"/>
          <p:cNvSpPr txBox="1"/>
          <p:nvPr/>
        </p:nvSpPr>
        <p:spPr>
          <a:xfrm>
            <a:off x="13051823" y="2817363"/>
            <a:ext cx="5300506" cy="1216026"/>
          </a:xfrm>
          <a:prstGeom prst="rect">
            <a:avLst/>
          </a:prstGeom>
        </p:spPr>
        <p:txBody>
          <a:bodyPr lIns="0" tIns="0" rIns="0" bIns="0" rtlCol="0" anchor="t">
            <a:spAutoFit/>
          </a:bodyPr>
          <a:lstStyle/>
          <a:p>
            <a:pPr algn="l">
              <a:lnSpc>
                <a:spcPts val="4899"/>
              </a:lnSpc>
              <a:spcBef>
                <a:spcPct val="0"/>
              </a:spcBef>
            </a:pPr>
            <a:r>
              <a:rPr lang="en-US" sz="3499" b="1" spc="-76">
                <a:solidFill>
                  <a:srgbClr val="2E6E64"/>
                </a:solidFill>
                <a:latin typeface="Montserrat Bold"/>
                <a:ea typeface="Montserrat Bold"/>
                <a:cs typeface="Montserrat Bold"/>
                <a:sym typeface="Montserrat Bold"/>
              </a:rPr>
              <a:t>спікерів з числа провідних науковців</a:t>
            </a:r>
          </a:p>
        </p:txBody>
      </p:sp>
      <p:sp>
        <p:nvSpPr>
          <p:cNvPr id="26" name="TextBox 26"/>
          <p:cNvSpPr txBox="1"/>
          <p:nvPr/>
        </p:nvSpPr>
        <p:spPr>
          <a:xfrm>
            <a:off x="11238164" y="974737"/>
            <a:ext cx="1550433" cy="1203313"/>
          </a:xfrm>
          <a:prstGeom prst="rect">
            <a:avLst/>
          </a:prstGeom>
        </p:spPr>
        <p:txBody>
          <a:bodyPr lIns="0" tIns="0" rIns="0" bIns="0" rtlCol="0" anchor="t">
            <a:spAutoFit/>
          </a:bodyPr>
          <a:lstStyle/>
          <a:p>
            <a:pPr algn="ctr">
              <a:lnSpc>
                <a:spcPts val="9800"/>
              </a:lnSpc>
            </a:pPr>
            <a:r>
              <a:rPr lang="en-US" sz="7000" b="1">
                <a:solidFill>
                  <a:srgbClr val="2E6E64"/>
                </a:solidFill>
                <a:latin typeface="Open Sans Bold"/>
                <a:ea typeface="Open Sans Bold"/>
                <a:cs typeface="Open Sans Bold"/>
                <a:sym typeface="Open Sans Bold"/>
              </a:rPr>
              <a:t>213</a:t>
            </a:r>
          </a:p>
        </p:txBody>
      </p:sp>
      <p:sp>
        <p:nvSpPr>
          <p:cNvPr id="27" name="TextBox 27"/>
          <p:cNvSpPr txBox="1"/>
          <p:nvPr/>
        </p:nvSpPr>
        <p:spPr>
          <a:xfrm>
            <a:off x="13051823" y="962025"/>
            <a:ext cx="4517238" cy="1216026"/>
          </a:xfrm>
          <a:prstGeom prst="rect">
            <a:avLst/>
          </a:prstGeom>
        </p:spPr>
        <p:txBody>
          <a:bodyPr lIns="0" tIns="0" rIns="0" bIns="0" rtlCol="0" anchor="t">
            <a:spAutoFit/>
          </a:bodyPr>
          <a:lstStyle/>
          <a:p>
            <a:pPr algn="l">
              <a:lnSpc>
                <a:spcPts val="4899"/>
              </a:lnSpc>
            </a:pPr>
            <a:r>
              <a:rPr lang="en-US" sz="3499" b="1" spc="-76">
                <a:solidFill>
                  <a:srgbClr val="2E6E64"/>
                </a:solidFill>
                <a:latin typeface="Montserrat Bold"/>
                <a:ea typeface="Montserrat Bold"/>
                <a:cs typeface="Montserrat Bold"/>
                <a:sym typeface="Montserrat Bold"/>
              </a:rPr>
              <a:t>учасників з різних </a:t>
            </a:r>
          </a:p>
          <a:p>
            <a:pPr algn="l">
              <a:lnSpc>
                <a:spcPts val="4899"/>
              </a:lnSpc>
              <a:spcBef>
                <a:spcPct val="0"/>
              </a:spcBef>
            </a:pPr>
            <a:r>
              <a:rPr lang="en-US" sz="3499" b="1" spc="-76">
                <a:solidFill>
                  <a:srgbClr val="2E6E64"/>
                </a:solidFill>
                <a:latin typeface="Montserrat Bold"/>
                <a:ea typeface="Montserrat Bold"/>
                <a:cs typeface="Montserrat Bold"/>
                <a:sym typeface="Montserrat Bold"/>
              </a:rPr>
              <a:t>міст України</a:t>
            </a:r>
          </a:p>
        </p:txBody>
      </p:sp>
      <p:sp>
        <p:nvSpPr>
          <p:cNvPr id="28" name="TextBox 28"/>
          <p:cNvSpPr txBox="1"/>
          <p:nvPr/>
        </p:nvSpPr>
        <p:spPr>
          <a:xfrm>
            <a:off x="11655711" y="6521249"/>
            <a:ext cx="1085490" cy="1203313"/>
          </a:xfrm>
          <a:prstGeom prst="rect">
            <a:avLst/>
          </a:prstGeom>
        </p:spPr>
        <p:txBody>
          <a:bodyPr lIns="0" tIns="0" rIns="0" bIns="0" rtlCol="0" anchor="t">
            <a:spAutoFit/>
          </a:bodyPr>
          <a:lstStyle/>
          <a:p>
            <a:pPr algn="r">
              <a:lnSpc>
                <a:spcPts val="9800"/>
              </a:lnSpc>
            </a:pPr>
            <a:r>
              <a:rPr lang="en-US" sz="7000" b="1">
                <a:solidFill>
                  <a:srgbClr val="2E6E64"/>
                </a:solidFill>
                <a:latin typeface="Open Sans Bold"/>
                <a:ea typeface="Open Sans Bold"/>
                <a:cs typeface="Open Sans Bold"/>
                <a:sym typeface="Open Sans Bold"/>
              </a:rPr>
              <a:t>46</a:t>
            </a:r>
          </a:p>
        </p:txBody>
      </p:sp>
      <p:sp>
        <p:nvSpPr>
          <p:cNvPr id="29" name="TextBox 29"/>
          <p:cNvSpPr txBox="1"/>
          <p:nvPr/>
        </p:nvSpPr>
        <p:spPr>
          <a:xfrm>
            <a:off x="13051823" y="6542005"/>
            <a:ext cx="3946729" cy="1216026"/>
          </a:xfrm>
          <a:prstGeom prst="rect">
            <a:avLst/>
          </a:prstGeom>
        </p:spPr>
        <p:txBody>
          <a:bodyPr lIns="0" tIns="0" rIns="0" bIns="0" rtlCol="0" anchor="t">
            <a:spAutoFit/>
          </a:bodyPr>
          <a:lstStyle/>
          <a:p>
            <a:pPr algn="l">
              <a:lnSpc>
                <a:spcPts val="4899"/>
              </a:lnSpc>
              <a:spcBef>
                <a:spcPct val="0"/>
              </a:spcBef>
            </a:pPr>
            <a:r>
              <a:rPr lang="en-US" sz="3499" b="1" spc="-76">
                <a:solidFill>
                  <a:srgbClr val="2E6E64"/>
                </a:solidFill>
                <a:latin typeface="Montserrat Bold"/>
                <a:ea typeface="Montserrat Bold"/>
                <a:cs typeface="Montserrat Bold"/>
                <a:sym typeface="Montserrat Bold"/>
              </a:rPr>
              <a:t>представники з закладів освіти</a:t>
            </a:r>
          </a:p>
        </p:txBody>
      </p:sp>
      <p:sp>
        <p:nvSpPr>
          <p:cNvPr id="30" name="TextBox 30"/>
          <p:cNvSpPr txBox="1"/>
          <p:nvPr/>
        </p:nvSpPr>
        <p:spPr>
          <a:xfrm>
            <a:off x="11703934" y="8386652"/>
            <a:ext cx="1037268" cy="1203313"/>
          </a:xfrm>
          <a:prstGeom prst="rect">
            <a:avLst/>
          </a:prstGeom>
        </p:spPr>
        <p:txBody>
          <a:bodyPr lIns="0" tIns="0" rIns="0" bIns="0" rtlCol="0" anchor="t">
            <a:spAutoFit/>
          </a:bodyPr>
          <a:lstStyle/>
          <a:p>
            <a:pPr algn="l">
              <a:lnSpc>
                <a:spcPts val="9800"/>
              </a:lnSpc>
            </a:pPr>
            <a:r>
              <a:rPr lang="en-US" sz="7000" b="1">
                <a:solidFill>
                  <a:srgbClr val="2E6E64"/>
                </a:solidFill>
                <a:latin typeface="Open Sans Bold"/>
                <a:ea typeface="Open Sans Bold"/>
                <a:cs typeface="Open Sans Bold"/>
                <a:sym typeface="Open Sans Bold"/>
              </a:rPr>
              <a:t>10</a:t>
            </a:r>
          </a:p>
        </p:txBody>
      </p:sp>
      <p:sp>
        <p:nvSpPr>
          <p:cNvPr id="31" name="TextBox 31"/>
          <p:cNvSpPr txBox="1"/>
          <p:nvPr/>
        </p:nvSpPr>
        <p:spPr>
          <a:xfrm>
            <a:off x="13051823" y="8373939"/>
            <a:ext cx="2964845" cy="1216026"/>
          </a:xfrm>
          <a:prstGeom prst="rect">
            <a:avLst/>
          </a:prstGeom>
        </p:spPr>
        <p:txBody>
          <a:bodyPr lIns="0" tIns="0" rIns="0" bIns="0" rtlCol="0" anchor="t">
            <a:spAutoFit/>
          </a:bodyPr>
          <a:lstStyle/>
          <a:p>
            <a:pPr algn="l">
              <a:lnSpc>
                <a:spcPts val="4899"/>
              </a:lnSpc>
              <a:spcBef>
                <a:spcPct val="0"/>
              </a:spcBef>
            </a:pPr>
            <a:r>
              <a:rPr lang="en-US" sz="3499" b="1" spc="-76">
                <a:solidFill>
                  <a:srgbClr val="2E6E64"/>
                </a:solidFill>
                <a:latin typeface="Montserrat Bold"/>
                <a:ea typeface="Montserrat Bold"/>
                <a:cs typeface="Montserrat Bold"/>
                <a:sym typeface="Montserrat Bold"/>
              </a:rPr>
              <a:t>насичених днів</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00956" y="-269212"/>
            <a:ext cx="18528810" cy="10632412"/>
            <a:chOff x="0" y="0"/>
            <a:chExt cx="4880016" cy="2800306"/>
          </a:xfrm>
        </p:grpSpPr>
        <p:sp>
          <p:nvSpPr>
            <p:cNvPr id="3" name="Freeform 3"/>
            <p:cNvSpPr/>
            <p:nvPr/>
          </p:nvSpPr>
          <p:spPr>
            <a:xfrm>
              <a:off x="0" y="0"/>
              <a:ext cx="4880016" cy="2800306"/>
            </a:xfrm>
            <a:custGeom>
              <a:avLst/>
              <a:gdLst/>
              <a:ahLst/>
              <a:cxnLst/>
              <a:rect l="l" t="t" r="r" b="b"/>
              <a:pathLst>
                <a:path w="4880016" h="2800306">
                  <a:moveTo>
                    <a:pt x="0" y="0"/>
                  </a:moveTo>
                  <a:lnTo>
                    <a:pt x="4880016" y="0"/>
                  </a:lnTo>
                  <a:lnTo>
                    <a:pt x="4880016" y="2800306"/>
                  </a:lnTo>
                  <a:lnTo>
                    <a:pt x="0" y="2800306"/>
                  </a:lnTo>
                  <a:close/>
                </a:path>
              </a:pathLst>
            </a:custGeom>
            <a:solidFill>
              <a:srgbClr val="2E6E64"/>
            </a:solidFill>
          </p:spPr>
        </p:sp>
        <p:sp>
          <p:nvSpPr>
            <p:cNvPr id="4" name="TextBox 4"/>
            <p:cNvSpPr txBox="1"/>
            <p:nvPr/>
          </p:nvSpPr>
          <p:spPr>
            <a:xfrm>
              <a:off x="0" y="-19050"/>
              <a:ext cx="4880016" cy="2819356"/>
            </a:xfrm>
            <a:prstGeom prst="rect">
              <a:avLst/>
            </a:prstGeom>
          </p:spPr>
          <p:txBody>
            <a:bodyPr lIns="50800" tIns="50800" rIns="50800" bIns="50800" rtlCol="0" anchor="ctr"/>
            <a:lstStyle/>
            <a:p>
              <a:pPr algn="ctr">
                <a:lnSpc>
                  <a:spcPts val="2379"/>
                </a:lnSpc>
              </a:pPr>
              <a:endParaRPr/>
            </a:p>
          </p:txBody>
        </p:sp>
      </p:grpSp>
      <p:sp>
        <p:nvSpPr>
          <p:cNvPr id="5" name="TextBox 5"/>
          <p:cNvSpPr txBox="1"/>
          <p:nvPr/>
        </p:nvSpPr>
        <p:spPr>
          <a:xfrm>
            <a:off x="1028700" y="9074710"/>
            <a:ext cx="3680135" cy="787903"/>
          </a:xfrm>
          <a:prstGeom prst="rect">
            <a:avLst/>
          </a:prstGeom>
        </p:spPr>
        <p:txBody>
          <a:bodyPr lIns="0" tIns="0" rIns="0" bIns="0" rtlCol="0" anchor="t">
            <a:spAutoFit/>
          </a:bodyPr>
          <a:lstStyle/>
          <a:p>
            <a:pPr algn="just">
              <a:lnSpc>
                <a:spcPts val="2990"/>
              </a:lnSpc>
            </a:pPr>
            <a:r>
              <a:rPr lang="en-US" sz="2600">
                <a:solidFill>
                  <a:srgbClr val="FFFFFF"/>
                </a:solidFill>
                <a:latin typeface="Codec Pro ExtraBold"/>
                <a:ea typeface="Codec Pro ExtraBold"/>
                <a:cs typeface="Codec Pro ExtraBold"/>
                <a:sym typeface="Codec Pro ExtraBold"/>
              </a:rPr>
              <a:t>НАУКОВА</a:t>
            </a:r>
          </a:p>
          <a:p>
            <a:pPr algn="just">
              <a:lnSpc>
                <a:spcPts val="2990"/>
              </a:lnSpc>
            </a:pPr>
            <a:r>
              <a:rPr lang="en-US" sz="2600">
                <a:solidFill>
                  <a:srgbClr val="FFFFFF"/>
                </a:solidFill>
                <a:latin typeface="Codec Pro ExtraBold"/>
                <a:ea typeface="Codec Pro ExtraBold"/>
                <a:cs typeface="Codec Pro ExtraBold"/>
                <a:sym typeface="Codec Pro ExtraBold"/>
              </a:rPr>
              <a:t>БІБЛІОТЕКА</a:t>
            </a:r>
          </a:p>
        </p:txBody>
      </p:sp>
      <p:sp>
        <p:nvSpPr>
          <p:cNvPr id="6" name="TextBox 6"/>
          <p:cNvSpPr txBox="1"/>
          <p:nvPr/>
        </p:nvSpPr>
        <p:spPr>
          <a:xfrm>
            <a:off x="5217820" y="9327159"/>
            <a:ext cx="3680135" cy="416494"/>
          </a:xfrm>
          <a:prstGeom prst="rect">
            <a:avLst/>
          </a:prstGeom>
        </p:spPr>
        <p:txBody>
          <a:bodyPr lIns="0" tIns="0" rIns="0" bIns="0" rtlCol="0" anchor="t">
            <a:spAutoFit/>
          </a:bodyPr>
          <a:lstStyle/>
          <a:p>
            <a:pPr algn="just">
              <a:lnSpc>
                <a:spcPts val="2990"/>
              </a:lnSpc>
            </a:pPr>
            <a:r>
              <a:rPr lang="en-US" sz="2600">
                <a:solidFill>
                  <a:srgbClr val="FFFFFF"/>
                </a:solidFill>
                <a:latin typeface="Codec Pro ExtraBold"/>
                <a:ea typeface="Codec Pro ExtraBold"/>
                <a:cs typeface="Codec Pro ExtraBold"/>
                <a:sym typeface="Codec Pro ExtraBold"/>
              </a:rPr>
              <a:t>ЦЕНТРИ</a:t>
            </a:r>
          </a:p>
        </p:txBody>
      </p:sp>
      <p:sp>
        <p:nvSpPr>
          <p:cNvPr id="7" name="TextBox 7"/>
          <p:cNvSpPr txBox="1"/>
          <p:nvPr/>
        </p:nvSpPr>
        <p:spPr>
          <a:xfrm>
            <a:off x="9406939" y="9327159"/>
            <a:ext cx="3680135" cy="416494"/>
          </a:xfrm>
          <a:prstGeom prst="rect">
            <a:avLst/>
          </a:prstGeom>
        </p:spPr>
        <p:txBody>
          <a:bodyPr lIns="0" tIns="0" rIns="0" bIns="0" rtlCol="0" anchor="t">
            <a:spAutoFit/>
          </a:bodyPr>
          <a:lstStyle/>
          <a:p>
            <a:pPr algn="just">
              <a:lnSpc>
                <a:spcPts val="2990"/>
              </a:lnSpc>
            </a:pPr>
            <a:r>
              <a:rPr lang="en-US" sz="2600">
                <a:solidFill>
                  <a:srgbClr val="FFFFFF"/>
                </a:solidFill>
                <a:latin typeface="Codec Pro ExtraBold"/>
                <a:ea typeface="Codec Pro ExtraBold"/>
                <a:cs typeface="Codec Pro ExtraBold"/>
                <a:sym typeface="Codec Pro ExtraBold"/>
              </a:rPr>
              <a:t>ВІДДІЛИ</a:t>
            </a:r>
          </a:p>
        </p:txBody>
      </p:sp>
      <p:sp>
        <p:nvSpPr>
          <p:cNvPr id="8" name="TextBox 8"/>
          <p:cNvSpPr txBox="1"/>
          <p:nvPr/>
        </p:nvSpPr>
        <p:spPr>
          <a:xfrm>
            <a:off x="13649740" y="8889047"/>
            <a:ext cx="3663241" cy="1159312"/>
          </a:xfrm>
          <a:prstGeom prst="rect">
            <a:avLst/>
          </a:prstGeom>
        </p:spPr>
        <p:txBody>
          <a:bodyPr lIns="0" tIns="0" rIns="0" bIns="0" rtlCol="0" anchor="t">
            <a:spAutoFit/>
          </a:bodyPr>
          <a:lstStyle/>
          <a:p>
            <a:pPr algn="just">
              <a:lnSpc>
                <a:spcPts val="2990"/>
              </a:lnSpc>
            </a:pPr>
            <a:r>
              <a:rPr lang="en-US" sz="2600">
                <a:solidFill>
                  <a:srgbClr val="FFFFFF"/>
                </a:solidFill>
                <a:latin typeface="Codec Pro ExtraBold"/>
                <a:ea typeface="Codec Pro ExtraBold"/>
                <a:cs typeface="Codec Pro ExtraBold"/>
                <a:sym typeface="Codec Pro ExtraBold"/>
              </a:rPr>
              <a:t>СТРУКТУРНІ ПІДРОЗДІЛИ УНІВЕРСИТЕТА</a:t>
            </a:r>
          </a:p>
        </p:txBody>
      </p:sp>
      <p:sp>
        <p:nvSpPr>
          <p:cNvPr id="9" name="TextBox 9"/>
          <p:cNvSpPr txBox="1"/>
          <p:nvPr/>
        </p:nvSpPr>
        <p:spPr>
          <a:xfrm>
            <a:off x="4203829" y="941938"/>
            <a:ext cx="4405892" cy="1130399"/>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МЕХАНІКО-ТЕХНОЛОГІЧНИЙ ФАКУЛЬТЕТ</a:t>
            </a:r>
          </a:p>
        </p:txBody>
      </p:sp>
      <p:sp>
        <p:nvSpPr>
          <p:cNvPr id="10" name="TextBox 10"/>
          <p:cNvSpPr txBox="1"/>
          <p:nvPr/>
        </p:nvSpPr>
        <p:spPr>
          <a:xfrm>
            <a:off x="336300" y="3743952"/>
            <a:ext cx="3276455" cy="1130399"/>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ФАКУЛЬТЕТ АГРОТЕХНОЛОГІЙ ТА ЕКОЛОГІЇ</a:t>
            </a:r>
          </a:p>
        </p:txBody>
      </p:sp>
      <p:sp>
        <p:nvSpPr>
          <p:cNvPr id="11" name="TextBox 11"/>
          <p:cNvSpPr txBox="1"/>
          <p:nvPr/>
        </p:nvSpPr>
        <p:spPr>
          <a:xfrm>
            <a:off x="-137453" y="6383224"/>
            <a:ext cx="3783516" cy="1492382"/>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ФАКУЛЬТЕТ </a:t>
            </a:r>
          </a:p>
          <a:p>
            <a:pPr algn="r">
              <a:lnSpc>
                <a:spcPts val="2874"/>
              </a:lnSpc>
            </a:pPr>
            <a:r>
              <a:rPr lang="en-US" sz="2499">
                <a:solidFill>
                  <a:srgbClr val="FFFFFF"/>
                </a:solidFill>
                <a:latin typeface="Codec Pro ExtraBold"/>
                <a:ea typeface="Codec Pro ExtraBold"/>
                <a:cs typeface="Codec Pro ExtraBold"/>
                <a:sym typeface="Codec Pro ExtraBold"/>
              </a:rPr>
              <a:t>ЕНЕРГЕТИКИ І КОМП’ЮТЕРНИХ ТЕХНОЛОГІЙ</a:t>
            </a:r>
          </a:p>
        </p:txBody>
      </p:sp>
      <p:sp>
        <p:nvSpPr>
          <p:cNvPr id="12" name="TextBox 12"/>
          <p:cNvSpPr txBox="1"/>
          <p:nvPr/>
        </p:nvSpPr>
        <p:spPr>
          <a:xfrm>
            <a:off x="8593519" y="6410865"/>
            <a:ext cx="4499265" cy="1492382"/>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НАВЧАЛЬНО-НАУКОВИЙ ІНСТИТУТ ЗАГАЛЬНОУНІВЕРСИТЕТ-</a:t>
            </a:r>
          </a:p>
          <a:p>
            <a:pPr algn="r">
              <a:lnSpc>
                <a:spcPts val="2874"/>
              </a:lnSpc>
            </a:pPr>
            <a:r>
              <a:rPr lang="en-US" sz="2499">
                <a:solidFill>
                  <a:srgbClr val="FFFFFF"/>
                </a:solidFill>
                <a:latin typeface="Codec Pro ExtraBold"/>
                <a:ea typeface="Codec Pro ExtraBold"/>
                <a:cs typeface="Codec Pro ExtraBold"/>
                <a:sym typeface="Codec Pro ExtraBold"/>
              </a:rPr>
              <a:t>СЬКОЇ ПІДГОТОВКИ</a:t>
            </a:r>
          </a:p>
        </p:txBody>
      </p:sp>
      <p:sp>
        <p:nvSpPr>
          <p:cNvPr id="13" name="TextBox 13"/>
          <p:cNvSpPr txBox="1"/>
          <p:nvPr/>
        </p:nvSpPr>
        <p:spPr>
          <a:xfrm>
            <a:off x="9366753" y="3743952"/>
            <a:ext cx="3726030" cy="1130399"/>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ФАКУЛЬТЕТ ЕКОНОМІКИ ТА БІЗНЕСУ</a:t>
            </a:r>
          </a:p>
        </p:txBody>
      </p:sp>
      <p:sp>
        <p:nvSpPr>
          <p:cNvPr id="14" name="TextBox 14"/>
          <p:cNvSpPr txBox="1"/>
          <p:nvPr/>
        </p:nvSpPr>
        <p:spPr>
          <a:xfrm>
            <a:off x="8897955" y="545136"/>
            <a:ext cx="8743257" cy="2050177"/>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Експлуатації та технічного сервісу машин</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Мехатронних систем тракторів та сільськогосподарських машин</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Обладнання переробних і харчових виробництв імені професора Ф. Ю. Ялпачика</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Інженерної механіки та комп’ютерного проектування </a:t>
            </a:r>
          </a:p>
        </p:txBody>
      </p:sp>
      <p:sp>
        <p:nvSpPr>
          <p:cNvPr id="15" name="TextBox 15"/>
          <p:cNvSpPr txBox="1"/>
          <p:nvPr/>
        </p:nvSpPr>
        <p:spPr>
          <a:xfrm>
            <a:off x="3898506" y="3323158"/>
            <a:ext cx="5496731" cy="2049557"/>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Харчових технологій та готельно-ресторанної справи</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Геоекології і землеустрою</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Рослинництва та садівництва імені професора В. В. Калитки</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Цивільної безпеки</a:t>
            </a:r>
          </a:p>
        </p:txBody>
      </p:sp>
      <p:sp>
        <p:nvSpPr>
          <p:cNvPr id="16" name="TextBox 16"/>
          <p:cNvSpPr txBox="1"/>
          <p:nvPr/>
        </p:nvSpPr>
        <p:spPr>
          <a:xfrm>
            <a:off x="3893712" y="5986294"/>
            <a:ext cx="5245494" cy="2392419"/>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Електроенергетики і електротехнологій</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Електротехніки і електромеханіки імені професора В. В. Овчарова</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Комп’ютерних наук</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Вищої математики та фізики</a:t>
            </a:r>
          </a:p>
        </p:txBody>
      </p:sp>
      <p:sp>
        <p:nvSpPr>
          <p:cNvPr id="17" name="TextBox 17"/>
          <p:cNvSpPr txBox="1"/>
          <p:nvPr/>
        </p:nvSpPr>
        <p:spPr>
          <a:xfrm>
            <a:off x="13367459" y="6356798"/>
            <a:ext cx="4227803" cy="1706694"/>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Суспільно-гуманітарних наук</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Іноземних мов</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фізичного виховання та спорту</a:t>
            </a:r>
          </a:p>
        </p:txBody>
      </p:sp>
      <p:sp>
        <p:nvSpPr>
          <p:cNvPr id="18" name="TextBox 18"/>
          <p:cNvSpPr txBox="1"/>
          <p:nvPr/>
        </p:nvSpPr>
        <p:spPr>
          <a:xfrm>
            <a:off x="13327852" y="3323158"/>
            <a:ext cx="4605727" cy="2049557"/>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Економіки і бізнесу</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Менеджменту та публічного адміністрування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Маркетингу</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Фінансів, обліку і оподаткування</a:t>
            </a:r>
          </a:p>
        </p:txBody>
      </p:sp>
      <p:grpSp>
        <p:nvGrpSpPr>
          <p:cNvPr id="19" name="Group 19"/>
          <p:cNvGrpSpPr/>
          <p:nvPr/>
        </p:nvGrpSpPr>
        <p:grpSpPr>
          <a:xfrm>
            <a:off x="8822763" y="607537"/>
            <a:ext cx="47625" cy="1963474"/>
            <a:chOff x="0" y="0"/>
            <a:chExt cx="11367" cy="468654"/>
          </a:xfrm>
        </p:grpSpPr>
        <p:sp>
          <p:nvSpPr>
            <p:cNvPr id="20" name="Freeform 20"/>
            <p:cNvSpPr/>
            <p:nvPr/>
          </p:nvSpPr>
          <p:spPr>
            <a:xfrm>
              <a:off x="0" y="0"/>
              <a:ext cx="11367" cy="468654"/>
            </a:xfrm>
            <a:custGeom>
              <a:avLst/>
              <a:gdLst/>
              <a:ahLst/>
              <a:cxnLst/>
              <a:rect l="l" t="t" r="r" b="b"/>
              <a:pathLst>
                <a:path w="11367" h="468654">
                  <a:moveTo>
                    <a:pt x="0" y="0"/>
                  </a:moveTo>
                  <a:lnTo>
                    <a:pt x="11367" y="0"/>
                  </a:lnTo>
                  <a:lnTo>
                    <a:pt x="11367" y="468654"/>
                  </a:lnTo>
                  <a:lnTo>
                    <a:pt x="0" y="468654"/>
                  </a:lnTo>
                  <a:close/>
                </a:path>
              </a:pathLst>
            </a:custGeom>
            <a:solidFill>
              <a:srgbClr val="FFFFFF"/>
            </a:solidFill>
          </p:spPr>
        </p:sp>
        <p:sp>
          <p:nvSpPr>
            <p:cNvPr id="21" name="TextBox 21"/>
            <p:cNvSpPr txBox="1"/>
            <p:nvPr/>
          </p:nvSpPr>
          <p:spPr>
            <a:xfrm>
              <a:off x="0" y="-19050"/>
              <a:ext cx="11367" cy="487704"/>
            </a:xfrm>
            <a:prstGeom prst="rect">
              <a:avLst/>
            </a:prstGeom>
          </p:spPr>
          <p:txBody>
            <a:bodyPr lIns="50800" tIns="50800" rIns="50800" bIns="50800" rtlCol="0" anchor="ctr"/>
            <a:lstStyle/>
            <a:p>
              <a:pPr algn="ctr">
                <a:lnSpc>
                  <a:spcPts val="2859"/>
                </a:lnSpc>
              </a:pPr>
              <a:endParaRPr/>
            </a:p>
          </p:txBody>
        </p:sp>
      </p:grpSp>
      <p:grpSp>
        <p:nvGrpSpPr>
          <p:cNvPr id="22" name="Group 22"/>
          <p:cNvGrpSpPr/>
          <p:nvPr/>
        </p:nvGrpSpPr>
        <p:grpSpPr>
          <a:xfrm>
            <a:off x="3850881" y="3361258"/>
            <a:ext cx="47625" cy="2011457"/>
            <a:chOff x="0" y="0"/>
            <a:chExt cx="11367" cy="480106"/>
          </a:xfrm>
        </p:grpSpPr>
        <p:sp>
          <p:nvSpPr>
            <p:cNvPr id="23" name="Freeform 23"/>
            <p:cNvSpPr/>
            <p:nvPr/>
          </p:nvSpPr>
          <p:spPr>
            <a:xfrm>
              <a:off x="0" y="0"/>
              <a:ext cx="11367" cy="480106"/>
            </a:xfrm>
            <a:custGeom>
              <a:avLst/>
              <a:gdLst/>
              <a:ahLst/>
              <a:cxnLst/>
              <a:rect l="l" t="t" r="r" b="b"/>
              <a:pathLst>
                <a:path w="11367" h="480106">
                  <a:moveTo>
                    <a:pt x="0" y="0"/>
                  </a:moveTo>
                  <a:lnTo>
                    <a:pt x="11367" y="0"/>
                  </a:lnTo>
                  <a:lnTo>
                    <a:pt x="11367" y="480106"/>
                  </a:lnTo>
                  <a:lnTo>
                    <a:pt x="0" y="480106"/>
                  </a:lnTo>
                  <a:close/>
                </a:path>
              </a:pathLst>
            </a:custGeom>
            <a:solidFill>
              <a:srgbClr val="FFFFFF"/>
            </a:solidFill>
          </p:spPr>
        </p:sp>
        <p:sp>
          <p:nvSpPr>
            <p:cNvPr id="24" name="TextBox 24"/>
            <p:cNvSpPr txBox="1"/>
            <p:nvPr/>
          </p:nvSpPr>
          <p:spPr>
            <a:xfrm>
              <a:off x="0" y="-19050"/>
              <a:ext cx="11367" cy="499156"/>
            </a:xfrm>
            <a:prstGeom prst="rect">
              <a:avLst/>
            </a:prstGeom>
          </p:spPr>
          <p:txBody>
            <a:bodyPr lIns="50800" tIns="50800" rIns="50800" bIns="50800" rtlCol="0" anchor="ctr"/>
            <a:lstStyle/>
            <a:p>
              <a:pPr algn="ctr">
                <a:lnSpc>
                  <a:spcPts val="2859"/>
                </a:lnSpc>
              </a:pPr>
              <a:endParaRPr/>
            </a:p>
          </p:txBody>
        </p:sp>
      </p:grpSp>
      <p:grpSp>
        <p:nvGrpSpPr>
          <p:cNvPr id="25" name="Group 25"/>
          <p:cNvGrpSpPr/>
          <p:nvPr/>
        </p:nvGrpSpPr>
        <p:grpSpPr>
          <a:xfrm>
            <a:off x="3846087" y="6089812"/>
            <a:ext cx="47625" cy="2288901"/>
            <a:chOff x="0" y="0"/>
            <a:chExt cx="11367" cy="546329"/>
          </a:xfrm>
        </p:grpSpPr>
        <p:sp>
          <p:nvSpPr>
            <p:cNvPr id="26" name="Freeform 26"/>
            <p:cNvSpPr/>
            <p:nvPr/>
          </p:nvSpPr>
          <p:spPr>
            <a:xfrm>
              <a:off x="0" y="0"/>
              <a:ext cx="11367" cy="546329"/>
            </a:xfrm>
            <a:custGeom>
              <a:avLst/>
              <a:gdLst/>
              <a:ahLst/>
              <a:cxnLst/>
              <a:rect l="l" t="t" r="r" b="b"/>
              <a:pathLst>
                <a:path w="11367" h="546329">
                  <a:moveTo>
                    <a:pt x="0" y="0"/>
                  </a:moveTo>
                  <a:lnTo>
                    <a:pt x="11367" y="0"/>
                  </a:lnTo>
                  <a:lnTo>
                    <a:pt x="11367" y="546329"/>
                  </a:lnTo>
                  <a:lnTo>
                    <a:pt x="0" y="546329"/>
                  </a:lnTo>
                  <a:close/>
                </a:path>
              </a:pathLst>
            </a:custGeom>
            <a:solidFill>
              <a:srgbClr val="FFFFFF"/>
            </a:solidFill>
          </p:spPr>
        </p:sp>
        <p:sp>
          <p:nvSpPr>
            <p:cNvPr id="27" name="TextBox 27"/>
            <p:cNvSpPr txBox="1"/>
            <p:nvPr/>
          </p:nvSpPr>
          <p:spPr>
            <a:xfrm>
              <a:off x="0" y="-19050"/>
              <a:ext cx="11367" cy="565379"/>
            </a:xfrm>
            <a:prstGeom prst="rect">
              <a:avLst/>
            </a:prstGeom>
          </p:spPr>
          <p:txBody>
            <a:bodyPr lIns="50800" tIns="50800" rIns="50800" bIns="50800" rtlCol="0" anchor="ctr"/>
            <a:lstStyle/>
            <a:p>
              <a:pPr algn="ctr">
                <a:lnSpc>
                  <a:spcPts val="2859"/>
                </a:lnSpc>
              </a:pPr>
              <a:endParaRPr/>
            </a:p>
          </p:txBody>
        </p:sp>
      </p:grpSp>
      <p:grpSp>
        <p:nvGrpSpPr>
          <p:cNvPr id="28" name="Group 28"/>
          <p:cNvGrpSpPr/>
          <p:nvPr/>
        </p:nvGrpSpPr>
        <p:grpSpPr>
          <a:xfrm>
            <a:off x="13292309" y="6291990"/>
            <a:ext cx="48485" cy="1819126"/>
            <a:chOff x="0" y="0"/>
            <a:chExt cx="11573" cy="434200"/>
          </a:xfrm>
        </p:grpSpPr>
        <p:sp>
          <p:nvSpPr>
            <p:cNvPr id="29" name="Freeform 29"/>
            <p:cNvSpPr/>
            <p:nvPr/>
          </p:nvSpPr>
          <p:spPr>
            <a:xfrm>
              <a:off x="0" y="0"/>
              <a:ext cx="11573" cy="434200"/>
            </a:xfrm>
            <a:custGeom>
              <a:avLst/>
              <a:gdLst/>
              <a:ahLst/>
              <a:cxnLst/>
              <a:rect l="l" t="t" r="r" b="b"/>
              <a:pathLst>
                <a:path w="11573" h="434200">
                  <a:moveTo>
                    <a:pt x="0" y="0"/>
                  </a:moveTo>
                  <a:lnTo>
                    <a:pt x="11573" y="0"/>
                  </a:lnTo>
                  <a:lnTo>
                    <a:pt x="11573" y="434200"/>
                  </a:lnTo>
                  <a:lnTo>
                    <a:pt x="0" y="434200"/>
                  </a:lnTo>
                  <a:close/>
                </a:path>
              </a:pathLst>
            </a:custGeom>
            <a:solidFill>
              <a:srgbClr val="FFFFFF"/>
            </a:solidFill>
          </p:spPr>
        </p:sp>
        <p:sp>
          <p:nvSpPr>
            <p:cNvPr id="30" name="TextBox 30"/>
            <p:cNvSpPr txBox="1"/>
            <p:nvPr/>
          </p:nvSpPr>
          <p:spPr>
            <a:xfrm>
              <a:off x="0" y="-19050"/>
              <a:ext cx="11573" cy="453250"/>
            </a:xfrm>
            <a:prstGeom prst="rect">
              <a:avLst/>
            </a:prstGeom>
          </p:spPr>
          <p:txBody>
            <a:bodyPr lIns="50800" tIns="50800" rIns="50800" bIns="50800" rtlCol="0" anchor="ctr"/>
            <a:lstStyle/>
            <a:p>
              <a:pPr algn="ctr">
                <a:lnSpc>
                  <a:spcPts val="2859"/>
                </a:lnSpc>
              </a:pPr>
              <a:endParaRPr/>
            </a:p>
          </p:txBody>
        </p:sp>
      </p:grpSp>
      <p:grpSp>
        <p:nvGrpSpPr>
          <p:cNvPr id="31" name="Group 31"/>
          <p:cNvGrpSpPr/>
          <p:nvPr/>
        </p:nvGrpSpPr>
        <p:grpSpPr>
          <a:xfrm>
            <a:off x="13280227" y="3361258"/>
            <a:ext cx="47625" cy="2011457"/>
            <a:chOff x="0" y="0"/>
            <a:chExt cx="11367" cy="480106"/>
          </a:xfrm>
        </p:grpSpPr>
        <p:sp>
          <p:nvSpPr>
            <p:cNvPr id="32" name="Freeform 32"/>
            <p:cNvSpPr/>
            <p:nvPr/>
          </p:nvSpPr>
          <p:spPr>
            <a:xfrm>
              <a:off x="0" y="0"/>
              <a:ext cx="11367" cy="480106"/>
            </a:xfrm>
            <a:custGeom>
              <a:avLst/>
              <a:gdLst/>
              <a:ahLst/>
              <a:cxnLst/>
              <a:rect l="l" t="t" r="r" b="b"/>
              <a:pathLst>
                <a:path w="11367" h="480106">
                  <a:moveTo>
                    <a:pt x="0" y="0"/>
                  </a:moveTo>
                  <a:lnTo>
                    <a:pt x="11367" y="0"/>
                  </a:lnTo>
                  <a:lnTo>
                    <a:pt x="11367" y="480106"/>
                  </a:lnTo>
                  <a:lnTo>
                    <a:pt x="0" y="480106"/>
                  </a:lnTo>
                  <a:close/>
                </a:path>
              </a:pathLst>
            </a:custGeom>
            <a:solidFill>
              <a:srgbClr val="FFFFFF"/>
            </a:solidFill>
          </p:spPr>
        </p:sp>
        <p:sp>
          <p:nvSpPr>
            <p:cNvPr id="33" name="TextBox 33"/>
            <p:cNvSpPr txBox="1"/>
            <p:nvPr/>
          </p:nvSpPr>
          <p:spPr>
            <a:xfrm>
              <a:off x="0" y="-19050"/>
              <a:ext cx="11367" cy="499156"/>
            </a:xfrm>
            <a:prstGeom prst="rect">
              <a:avLst/>
            </a:prstGeom>
          </p:spPr>
          <p:txBody>
            <a:bodyPr lIns="50800" tIns="50800" rIns="50800" bIns="50800" rtlCol="0" anchor="ctr"/>
            <a:lstStyle/>
            <a:p>
              <a:pPr algn="ctr">
                <a:lnSpc>
                  <a:spcPts val="2859"/>
                </a:lnSpc>
              </a:pPr>
              <a:endParaRPr/>
            </a:p>
          </p:txBody>
        </p:sp>
      </p:grpSp>
      <p:sp>
        <p:nvSpPr>
          <p:cNvPr id="34" name="Freeform 34"/>
          <p:cNvSpPr/>
          <p:nvPr/>
        </p:nvSpPr>
        <p:spPr>
          <a:xfrm>
            <a:off x="16764181" y="880603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sp>
        <p:nvSpPr>
          <p:cNvPr id="35" name="Freeform 35"/>
          <p:cNvSpPr/>
          <p:nvPr/>
        </p:nvSpPr>
        <p:spPr>
          <a:xfrm>
            <a:off x="-1566985" y="2113938"/>
            <a:ext cx="3806571" cy="1064381"/>
          </a:xfrm>
          <a:custGeom>
            <a:avLst/>
            <a:gdLst/>
            <a:ahLst/>
            <a:cxnLst/>
            <a:rect l="l" t="t" r="r" b="b"/>
            <a:pathLst>
              <a:path w="3806571" h="1064381">
                <a:moveTo>
                  <a:pt x="0" y="0"/>
                </a:moveTo>
                <a:lnTo>
                  <a:pt x="3806571" y="0"/>
                </a:lnTo>
                <a:lnTo>
                  <a:pt x="3806571" y="1064381"/>
                </a:lnTo>
                <a:lnTo>
                  <a:pt x="0" y="1064381"/>
                </a:lnTo>
                <a:lnTo>
                  <a:pt x="0" y="0"/>
                </a:lnTo>
                <a:close/>
              </a:path>
            </a:pathLst>
          </a:custGeom>
          <a:blipFill>
            <a:blip r:embed="rId2">
              <a:extLst>
                <a:ext uri="{96DAC541-7B7A-43D3-8B79-37D633B846F1}">
                  <asvg:svgBlip xmlns="" xmlns:asvg="http://schemas.microsoft.com/office/drawing/2016/SVG/main" r:embed="rId3"/>
                </a:ext>
              </a:extLst>
            </a:blip>
            <a:stretch>
              <a:fillRect b="-95722"/>
            </a:stretch>
          </a:blipFill>
        </p:spPr>
      </p:sp>
      <p:sp>
        <p:nvSpPr>
          <p:cNvPr id="36" name="Freeform 36"/>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4"/>
            <a:stretch>
              <a:fillRect/>
            </a:stretch>
          </a:blipFill>
        </p:spPr>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399800"/>
            <a:chOff x="0" y="0"/>
            <a:chExt cx="4816593" cy="368672"/>
          </a:xfrm>
        </p:grpSpPr>
        <p:sp>
          <p:nvSpPr>
            <p:cNvPr id="3" name="Freeform 3"/>
            <p:cNvSpPr/>
            <p:nvPr/>
          </p:nvSpPr>
          <p:spPr>
            <a:xfrm>
              <a:off x="0" y="0"/>
              <a:ext cx="4816592" cy="368672"/>
            </a:xfrm>
            <a:custGeom>
              <a:avLst/>
              <a:gdLst/>
              <a:ahLst/>
              <a:cxnLst/>
              <a:rect l="l" t="t" r="r" b="b"/>
              <a:pathLst>
                <a:path w="4816592" h="368672">
                  <a:moveTo>
                    <a:pt x="0" y="0"/>
                  </a:moveTo>
                  <a:lnTo>
                    <a:pt x="4816592" y="0"/>
                  </a:lnTo>
                  <a:lnTo>
                    <a:pt x="4816592" y="368672"/>
                  </a:lnTo>
                  <a:lnTo>
                    <a:pt x="0" y="368672"/>
                  </a:lnTo>
                  <a:close/>
                </a:path>
              </a:pathLst>
            </a:custGeom>
            <a:solidFill>
              <a:srgbClr val="2E6E64"/>
            </a:solidFill>
          </p:spPr>
        </p:sp>
        <p:sp>
          <p:nvSpPr>
            <p:cNvPr id="4" name="TextBox 4"/>
            <p:cNvSpPr txBox="1"/>
            <p:nvPr/>
          </p:nvSpPr>
          <p:spPr>
            <a:xfrm>
              <a:off x="0" y="-38100"/>
              <a:ext cx="4816593" cy="406772"/>
            </a:xfrm>
            <a:prstGeom prst="rect">
              <a:avLst/>
            </a:prstGeom>
          </p:spPr>
          <p:txBody>
            <a:bodyPr lIns="50800" tIns="50800" rIns="50800" bIns="50800" rtlCol="0" anchor="ctr"/>
            <a:lstStyle/>
            <a:p>
              <a:pPr algn="ctr">
                <a:lnSpc>
                  <a:spcPts val="3499"/>
                </a:lnSpc>
              </a:pPr>
              <a:endParaRPr/>
            </a:p>
          </p:txBody>
        </p:sp>
      </p:grpSp>
      <p:grpSp>
        <p:nvGrpSpPr>
          <p:cNvPr id="5" name="Group 5"/>
          <p:cNvGrpSpPr/>
          <p:nvPr/>
        </p:nvGrpSpPr>
        <p:grpSpPr>
          <a:xfrm>
            <a:off x="0" y="1393722"/>
            <a:ext cx="3426064" cy="8902803"/>
            <a:chOff x="0" y="0"/>
            <a:chExt cx="902338" cy="2344771"/>
          </a:xfrm>
        </p:grpSpPr>
        <p:sp>
          <p:nvSpPr>
            <p:cNvPr id="6" name="Freeform 6"/>
            <p:cNvSpPr/>
            <p:nvPr/>
          </p:nvSpPr>
          <p:spPr>
            <a:xfrm>
              <a:off x="0" y="0"/>
              <a:ext cx="902338" cy="2344771"/>
            </a:xfrm>
            <a:custGeom>
              <a:avLst/>
              <a:gdLst/>
              <a:ahLst/>
              <a:cxnLst/>
              <a:rect l="l" t="t" r="r" b="b"/>
              <a:pathLst>
                <a:path w="902338" h="2344771">
                  <a:moveTo>
                    <a:pt x="0" y="0"/>
                  </a:moveTo>
                  <a:lnTo>
                    <a:pt x="902338" y="0"/>
                  </a:lnTo>
                  <a:lnTo>
                    <a:pt x="902338" y="2344771"/>
                  </a:lnTo>
                  <a:lnTo>
                    <a:pt x="0" y="2344771"/>
                  </a:lnTo>
                  <a:close/>
                </a:path>
              </a:pathLst>
            </a:custGeom>
            <a:solidFill>
              <a:srgbClr val="479286">
                <a:alpha val="66667"/>
              </a:srgbClr>
            </a:solidFill>
          </p:spPr>
        </p:sp>
        <p:sp>
          <p:nvSpPr>
            <p:cNvPr id="7" name="TextBox 7"/>
            <p:cNvSpPr txBox="1"/>
            <p:nvPr/>
          </p:nvSpPr>
          <p:spPr>
            <a:xfrm>
              <a:off x="0" y="-38100"/>
              <a:ext cx="902338" cy="2382871"/>
            </a:xfrm>
            <a:prstGeom prst="rect">
              <a:avLst/>
            </a:prstGeom>
          </p:spPr>
          <p:txBody>
            <a:bodyPr lIns="50800" tIns="50800" rIns="50800" bIns="50800" rtlCol="0" anchor="ctr"/>
            <a:lstStyle/>
            <a:p>
              <a:pPr algn="ctr">
                <a:lnSpc>
                  <a:spcPts val="3499"/>
                </a:lnSpc>
              </a:pPr>
              <a:endParaRPr/>
            </a:p>
          </p:txBody>
        </p:sp>
      </p:grpSp>
      <p:grpSp>
        <p:nvGrpSpPr>
          <p:cNvPr id="8" name="Group 8"/>
          <p:cNvGrpSpPr/>
          <p:nvPr/>
        </p:nvGrpSpPr>
        <p:grpSpPr>
          <a:xfrm>
            <a:off x="0" y="1631506"/>
            <a:ext cx="18288000" cy="1531513"/>
            <a:chOff x="0" y="0"/>
            <a:chExt cx="4816593" cy="403361"/>
          </a:xfrm>
        </p:grpSpPr>
        <p:sp>
          <p:nvSpPr>
            <p:cNvPr id="9" name="Freeform 9"/>
            <p:cNvSpPr/>
            <p:nvPr/>
          </p:nvSpPr>
          <p:spPr>
            <a:xfrm>
              <a:off x="0" y="0"/>
              <a:ext cx="4816592" cy="403361"/>
            </a:xfrm>
            <a:custGeom>
              <a:avLst/>
              <a:gdLst/>
              <a:ahLst/>
              <a:cxnLst/>
              <a:rect l="l" t="t" r="r" b="b"/>
              <a:pathLst>
                <a:path w="4816592" h="403361">
                  <a:moveTo>
                    <a:pt x="0" y="0"/>
                  </a:moveTo>
                  <a:lnTo>
                    <a:pt x="4816592" y="0"/>
                  </a:lnTo>
                  <a:lnTo>
                    <a:pt x="4816592" y="403361"/>
                  </a:lnTo>
                  <a:lnTo>
                    <a:pt x="0" y="403361"/>
                  </a:lnTo>
                  <a:close/>
                </a:path>
              </a:pathLst>
            </a:custGeom>
            <a:solidFill>
              <a:srgbClr val="479286">
                <a:alpha val="66667"/>
              </a:srgbClr>
            </a:solidFill>
          </p:spPr>
        </p:sp>
        <p:sp>
          <p:nvSpPr>
            <p:cNvPr id="10" name="TextBox 10"/>
            <p:cNvSpPr txBox="1"/>
            <p:nvPr/>
          </p:nvSpPr>
          <p:spPr>
            <a:xfrm>
              <a:off x="0" y="-38100"/>
              <a:ext cx="4816593" cy="441461"/>
            </a:xfrm>
            <a:prstGeom prst="rect">
              <a:avLst/>
            </a:prstGeom>
          </p:spPr>
          <p:txBody>
            <a:bodyPr lIns="50800" tIns="50800" rIns="50800" bIns="50800" rtlCol="0" anchor="ctr"/>
            <a:lstStyle/>
            <a:p>
              <a:pPr algn="ctr">
                <a:lnSpc>
                  <a:spcPts val="3499"/>
                </a:lnSpc>
              </a:pPr>
              <a:endParaRPr/>
            </a:p>
          </p:txBody>
        </p:sp>
      </p:grpSp>
      <p:sp>
        <p:nvSpPr>
          <p:cNvPr id="11" name="TextBox 11"/>
          <p:cNvSpPr txBox="1"/>
          <p:nvPr/>
        </p:nvSpPr>
        <p:spPr>
          <a:xfrm>
            <a:off x="402691" y="1994967"/>
            <a:ext cx="2299055" cy="860425"/>
          </a:xfrm>
          <a:prstGeom prst="rect">
            <a:avLst/>
          </a:prstGeom>
        </p:spPr>
        <p:txBody>
          <a:bodyPr lIns="0" tIns="0" rIns="0" bIns="0" rtlCol="0" anchor="t">
            <a:spAutoFit/>
          </a:bodyPr>
          <a:lstStyle/>
          <a:p>
            <a:pPr algn="l">
              <a:lnSpc>
                <a:spcPts val="3499"/>
              </a:lnSpc>
              <a:spcBef>
                <a:spcPct val="0"/>
              </a:spcBef>
            </a:pPr>
            <a:r>
              <a:rPr lang="en-US" sz="2499" b="1">
                <a:solidFill>
                  <a:srgbClr val="FFFFFF"/>
                </a:solidFill>
                <a:latin typeface="Open Sans Bold"/>
                <a:ea typeface="Open Sans Bold"/>
                <a:cs typeface="Open Sans Bold"/>
                <a:sym typeface="Open Sans Bold"/>
              </a:rPr>
              <a:t>Заклади вищої освіти</a:t>
            </a:r>
          </a:p>
        </p:txBody>
      </p:sp>
      <p:sp>
        <p:nvSpPr>
          <p:cNvPr id="12" name="TextBox 12"/>
          <p:cNvSpPr txBox="1"/>
          <p:nvPr/>
        </p:nvSpPr>
        <p:spPr>
          <a:xfrm>
            <a:off x="3426064" y="1780853"/>
            <a:ext cx="14013068" cy="1189355"/>
          </a:xfrm>
          <a:prstGeom prst="rect">
            <a:avLst/>
          </a:prstGeom>
        </p:spPr>
        <p:txBody>
          <a:bodyPr lIns="0" tIns="0" rIns="0" bIns="0" rtlCol="0" anchor="t">
            <a:spAutoFit/>
          </a:bodyPr>
          <a:lstStyle/>
          <a:p>
            <a:pPr marL="496571" lvl="1" indent="-248285" algn="l">
              <a:lnSpc>
                <a:spcPts val="3220"/>
              </a:lnSpc>
              <a:buFont typeface="Arial"/>
              <a:buChar char="•"/>
            </a:pPr>
            <a:r>
              <a:rPr lang="en-US" sz="2300">
                <a:solidFill>
                  <a:srgbClr val="000000"/>
                </a:solidFill>
                <a:latin typeface="Open Sans"/>
                <a:ea typeface="Open Sans"/>
                <a:cs typeface="Open Sans"/>
                <a:sym typeface="Open Sans"/>
              </a:rPr>
              <a:t> Львівський національний університет природокористування (м. Львів)</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 Поліський національний університет (м. Житомир)</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 Запорізький національний університет (м. Запоріжжя)</a:t>
            </a:r>
          </a:p>
        </p:txBody>
      </p:sp>
      <p:grpSp>
        <p:nvGrpSpPr>
          <p:cNvPr id="13" name="Group 13"/>
          <p:cNvGrpSpPr/>
          <p:nvPr/>
        </p:nvGrpSpPr>
        <p:grpSpPr>
          <a:xfrm>
            <a:off x="0" y="3360217"/>
            <a:ext cx="18288000" cy="1766816"/>
            <a:chOff x="0" y="0"/>
            <a:chExt cx="4816593" cy="465334"/>
          </a:xfrm>
        </p:grpSpPr>
        <p:sp>
          <p:nvSpPr>
            <p:cNvPr id="14" name="Freeform 14"/>
            <p:cNvSpPr/>
            <p:nvPr/>
          </p:nvSpPr>
          <p:spPr>
            <a:xfrm>
              <a:off x="0" y="0"/>
              <a:ext cx="4816592" cy="465334"/>
            </a:xfrm>
            <a:custGeom>
              <a:avLst/>
              <a:gdLst/>
              <a:ahLst/>
              <a:cxnLst/>
              <a:rect l="l" t="t" r="r" b="b"/>
              <a:pathLst>
                <a:path w="4816592" h="465334">
                  <a:moveTo>
                    <a:pt x="0" y="0"/>
                  </a:moveTo>
                  <a:lnTo>
                    <a:pt x="4816592" y="0"/>
                  </a:lnTo>
                  <a:lnTo>
                    <a:pt x="4816592" y="465334"/>
                  </a:lnTo>
                  <a:lnTo>
                    <a:pt x="0" y="465334"/>
                  </a:lnTo>
                  <a:close/>
                </a:path>
              </a:pathLst>
            </a:custGeom>
            <a:solidFill>
              <a:srgbClr val="479286">
                <a:alpha val="66667"/>
              </a:srgbClr>
            </a:solidFill>
          </p:spPr>
        </p:sp>
        <p:sp>
          <p:nvSpPr>
            <p:cNvPr id="15" name="TextBox 15"/>
            <p:cNvSpPr txBox="1"/>
            <p:nvPr/>
          </p:nvSpPr>
          <p:spPr>
            <a:xfrm>
              <a:off x="0" y="-38100"/>
              <a:ext cx="4816593" cy="503434"/>
            </a:xfrm>
            <a:prstGeom prst="rect">
              <a:avLst/>
            </a:prstGeom>
          </p:spPr>
          <p:txBody>
            <a:bodyPr lIns="50800" tIns="50800" rIns="50800" bIns="50800" rtlCol="0" anchor="ctr"/>
            <a:lstStyle/>
            <a:p>
              <a:pPr algn="ctr">
                <a:lnSpc>
                  <a:spcPts val="3499"/>
                </a:lnSpc>
              </a:pPr>
              <a:endParaRPr/>
            </a:p>
          </p:txBody>
        </p:sp>
      </p:grpSp>
      <p:sp>
        <p:nvSpPr>
          <p:cNvPr id="16" name="TextBox 16"/>
          <p:cNvSpPr txBox="1"/>
          <p:nvPr/>
        </p:nvSpPr>
        <p:spPr>
          <a:xfrm>
            <a:off x="402691" y="3752731"/>
            <a:ext cx="2542448" cy="860425"/>
          </a:xfrm>
          <a:prstGeom prst="rect">
            <a:avLst/>
          </a:prstGeom>
        </p:spPr>
        <p:txBody>
          <a:bodyPr lIns="0" tIns="0" rIns="0" bIns="0" rtlCol="0" anchor="t">
            <a:spAutoFit/>
          </a:bodyPr>
          <a:lstStyle/>
          <a:p>
            <a:pPr algn="l">
              <a:lnSpc>
                <a:spcPts val="3499"/>
              </a:lnSpc>
              <a:spcBef>
                <a:spcPct val="0"/>
              </a:spcBef>
            </a:pPr>
            <a:r>
              <a:rPr lang="en-US" sz="2499" b="1">
                <a:solidFill>
                  <a:srgbClr val="FFFFFF"/>
                </a:solidFill>
                <a:latin typeface="Open Sans Bold"/>
                <a:ea typeface="Open Sans Bold"/>
                <a:cs typeface="Open Sans Bold"/>
                <a:sym typeface="Open Sans Bold"/>
              </a:rPr>
              <a:t>Підприємства, організаціЇ</a:t>
            </a:r>
          </a:p>
        </p:txBody>
      </p:sp>
      <p:sp>
        <p:nvSpPr>
          <p:cNvPr id="17" name="TextBox 17"/>
          <p:cNvSpPr txBox="1"/>
          <p:nvPr/>
        </p:nvSpPr>
        <p:spPr>
          <a:xfrm>
            <a:off x="3426064" y="3432853"/>
            <a:ext cx="14013068" cy="1589405"/>
          </a:xfrm>
          <a:prstGeom prst="rect">
            <a:avLst/>
          </a:prstGeom>
        </p:spPr>
        <p:txBody>
          <a:bodyPr lIns="0" tIns="0" rIns="0" bIns="0" rtlCol="0" anchor="t">
            <a:spAutoFit/>
          </a:bodyPr>
          <a:lstStyle/>
          <a:p>
            <a:pPr marL="496571" lvl="1" indent="-248285" algn="l">
              <a:lnSpc>
                <a:spcPts val="3220"/>
              </a:lnSpc>
              <a:buFont typeface="Arial"/>
              <a:buChar char="•"/>
            </a:pPr>
            <a:r>
              <a:rPr lang="en-US" sz="2300">
                <a:solidFill>
                  <a:srgbClr val="000000"/>
                </a:solidFill>
                <a:latin typeface="Open Sans"/>
                <a:ea typeface="Open Sans"/>
                <a:cs typeface="Open Sans"/>
                <a:sym typeface="Open Sans"/>
              </a:rPr>
              <a:t>ТОВ "Роботікс Дістрібьюшн" (Дрон.ua, м. Київ)</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ТОВ "Схід Сталь" (м. Запоріжжя)</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ТОВ "Перегіум" (м. Берегове)</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ТОВ "Ізатекс Інвест Групп" (м. Київ)</a:t>
            </a:r>
          </a:p>
        </p:txBody>
      </p:sp>
      <p:grpSp>
        <p:nvGrpSpPr>
          <p:cNvPr id="18" name="Group 18"/>
          <p:cNvGrpSpPr/>
          <p:nvPr/>
        </p:nvGrpSpPr>
        <p:grpSpPr>
          <a:xfrm>
            <a:off x="0" y="5327058"/>
            <a:ext cx="18288000" cy="1206139"/>
            <a:chOff x="0" y="0"/>
            <a:chExt cx="4816593" cy="317666"/>
          </a:xfrm>
        </p:grpSpPr>
        <p:sp>
          <p:nvSpPr>
            <p:cNvPr id="19" name="Freeform 19"/>
            <p:cNvSpPr/>
            <p:nvPr/>
          </p:nvSpPr>
          <p:spPr>
            <a:xfrm>
              <a:off x="0" y="0"/>
              <a:ext cx="4816592" cy="317666"/>
            </a:xfrm>
            <a:custGeom>
              <a:avLst/>
              <a:gdLst/>
              <a:ahLst/>
              <a:cxnLst/>
              <a:rect l="l" t="t" r="r" b="b"/>
              <a:pathLst>
                <a:path w="4816592" h="317666">
                  <a:moveTo>
                    <a:pt x="0" y="0"/>
                  </a:moveTo>
                  <a:lnTo>
                    <a:pt x="4816592" y="0"/>
                  </a:lnTo>
                  <a:lnTo>
                    <a:pt x="4816592" y="317666"/>
                  </a:lnTo>
                  <a:lnTo>
                    <a:pt x="0" y="317666"/>
                  </a:lnTo>
                  <a:close/>
                </a:path>
              </a:pathLst>
            </a:custGeom>
            <a:solidFill>
              <a:srgbClr val="479286">
                <a:alpha val="66667"/>
              </a:srgbClr>
            </a:solidFill>
          </p:spPr>
        </p:sp>
        <p:sp>
          <p:nvSpPr>
            <p:cNvPr id="20" name="TextBox 20"/>
            <p:cNvSpPr txBox="1"/>
            <p:nvPr/>
          </p:nvSpPr>
          <p:spPr>
            <a:xfrm>
              <a:off x="0" y="-38100"/>
              <a:ext cx="4816593" cy="355766"/>
            </a:xfrm>
            <a:prstGeom prst="rect">
              <a:avLst/>
            </a:prstGeom>
          </p:spPr>
          <p:txBody>
            <a:bodyPr lIns="50800" tIns="50800" rIns="50800" bIns="50800" rtlCol="0" anchor="ctr"/>
            <a:lstStyle/>
            <a:p>
              <a:pPr algn="ctr">
                <a:lnSpc>
                  <a:spcPts val="3499"/>
                </a:lnSpc>
              </a:pPr>
              <a:endParaRPr/>
            </a:p>
          </p:txBody>
        </p:sp>
      </p:grpSp>
      <p:sp>
        <p:nvSpPr>
          <p:cNvPr id="21" name="TextBox 21"/>
          <p:cNvSpPr txBox="1"/>
          <p:nvPr/>
        </p:nvSpPr>
        <p:spPr>
          <a:xfrm>
            <a:off x="402691" y="5415323"/>
            <a:ext cx="2542448" cy="860425"/>
          </a:xfrm>
          <a:prstGeom prst="rect">
            <a:avLst/>
          </a:prstGeom>
        </p:spPr>
        <p:txBody>
          <a:bodyPr lIns="0" tIns="0" rIns="0" bIns="0" rtlCol="0" anchor="t">
            <a:spAutoFit/>
          </a:bodyPr>
          <a:lstStyle/>
          <a:p>
            <a:pPr algn="l">
              <a:lnSpc>
                <a:spcPts val="3499"/>
              </a:lnSpc>
              <a:spcBef>
                <a:spcPct val="0"/>
              </a:spcBef>
            </a:pPr>
            <a:r>
              <a:rPr lang="en-US" sz="2499" b="1">
                <a:solidFill>
                  <a:srgbClr val="FFFFFF"/>
                </a:solidFill>
                <a:latin typeface="Open Sans Bold"/>
                <a:ea typeface="Open Sans Bold"/>
                <a:cs typeface="Open Sans Bold"/>
                <a:sym typeface="Open Sans Bold"/>
              </a:rPr>
              <a:t>Громадські організації</a:t>
            </a:r>
          </a:p>
        </p:txBody>
      </p:sp>
      <p:sp>
        <p:nvSpPr>
          <p:cNvPr id="22" name="TextBox 22"/>
          <p:cNvSpPr txBox="1"/>
          <p:nvPr/>
        </p:nvSpPr>
        <p:spPr>
          <a:xfrm>
            <a:off x="3426064" y="5450883"/>
            <a:ext cx="14516995" cy="789305"/>
          </a:xfrm>
          <a:prstGeom prst="rect">
            <a:avLst/>
          </a:prstGeom>
        </p:spPr>
        <p:txBody>
          <a:bodyPr lIns="0" tIns="0" rIns="0" bIns="0" rtlCol="0" anchor="t">
            <a:spAutoFit/>
          </a:bodyPr>
          <a:lstStyle/>
          <a:p>
            <a:pPr marL="496571" lvl="1" indent="-248285" algn="l">
              <a:lnSpc>
                <a:spcPts val="3220"/>
              </a:lnSpc>
              <a:buFont typeface="Arial"/>
              <a:buChar char="•"/>
            </a:pPr>
            <a:r>
              <a:rPr lang="en-US" sz="2300">
                <a:solidFill>
                  <a:srgbClr val="000000"/>
                </a:solidFill>
                <a:latin typeface="Open Sans"/>
                <a:ea typeface="Open Sans"/>
                <a:cs typeface="Open Sans"/>
                <a:sym typeface="Open Sans"/>
              </a:rPr>
              <a:t>ГО "Молодь онлайн" (м. Запоріжжя)</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Запорізька обласна ГО "Запорізький інформаційно-консультаційний центр "Агро-Таврія""</a:t>
            </a:r>
          </a:p>
        </p:txBody>
      </p:sp>
      <p:grpSp>
        <p:nvGrpSpPr>
          <p:cNvPr id="23" name="Group 23"/>
          <p:cNvGrpSpPr/>
          <p:nvPr/>
        </p:nvGrpSpPr>
        <p:grpSpPr>
          <a:xfrm>
            <a:off x="19050" y="6733222"/>
            <a:ext cx="18288000" cy="3200934"/>
            <a:chOff x="0" y="0"/>
            <a:chExt cx="4816593" cy="843044"/>
          </a:xfrm>
        </p:grpSpPr>
        <p:sp>
          <p:nvSpPr>
            <p:cNvPr id="24" name="Freeform 24"/>
            <p:cNvSpPr/>
            <p:nvPr/>
          </p:nvSpPr>
          <p:spPr>
            <a:xfrm>
              <a:off x="0" y="0"/>
              <a:ext cx="4816592" cy="843044"/>
            </a:xfrm>
            <a:custGeom>
              <a:avLst/>
              <a:gdLst/>
              <a:ahLst/>
              <a:cxnLst/>
              <a:rect l="l" t="t" r="r" b="b"/>
              <a:pathLst>
                <a:path w="4816592" h="843044">
                  <a:moveTo>
                    <a:pt x="0" y="0"/>
                  </a:moveTo>
                  <a:lnTo>
                    <a:pt x="4816592" y="0"/>
                  </a:lnTo>
                  <a:lnTo>
                    <a:pt x="4816592" y="843044"/>
                  </a:lnTo>
                  <a:lnTo>
                    <a:pt x="0" y="843044"/>
                  </a:lnTo>
                  <a:close/>
                </a:path>
              </a:pathLst>
            </a:custGeom>
            <a:solidFill>
              <a:srgbClr val="479286">
                <a:alpha val="66667"/>
              </a:srgbClr>
            </a:solidFill>
          </p:spPr>
        </p:sp>
        <p:sp>
          <p:nvSpPr>
            <p:cNvPr id="25" name="TextBox 25"/>
            <p:cNvSpPr txBox="1"/>
            <p:nvPr/>
          </p:nvSpPr>
          <p:spPr>
            <a:xfrm>
              <a:off x="0" y="-38100"/>
              <a:ext cx="4816593" cy="881144"/>
            </a:xfrm>
            <a:prstGeom prst="rect">
              <a:avLst/>
            </a:prstGeom>
          </p:spPr>
          <p:txBody>
            <a:bodyPr lIns="50800" tIns="50800" rIns="50800" bIns="50800" rtlCol="0" anchor="ctr"/>
            <a:lstStyle/>
            <a:p>
              <a:pPr algn="ctr">
                <a:lnSpc>
                  <a:spcPts val="3499"/>
                </a:lnSpc>
              </a:pPr>
              <a:endParaRPr/>
            </a:p>
          </p:txBody>
        </p:sp>
      </p:grpSp>
      <p:sp>
        <p:nvSpPr>
          <p:cNvPr id="26" name="TextBox 26"/>
          <p:cNvSpPr txBox="1"/>
          <p:nvPr/>
        </p:nvSpPr>
        <p:spPr>
          <a:xfrm>
            <a:off x="3426064" y="6857047"/>
            <a:ext cx="14013068" cy="2789555"/>
          </a:xfrm>
          <a:prstGeom prst="rect">
            <a:avLst/>
          </a:prstGeom>
        </p:spPr>
        <p:txBody>
          <a:bodyPr lIns="0" tIns="0" rIns="0" bIns="0" rtlCol="0" anchor="t">
            <a:spAutoFit/>
          </a:bodyPr>
          <a:lstStyle/>
          <a:p>
            <a:pPr marL="496571" lvl="1" indent="-248285" algn="l">
              <a:lnSpc>
                <a:spcPts val="3220"/>
              </a:lnSpc>
              <a:buFont typeface="Arial"/>
              <a:buChar char="•"/>
            </a:pPr>
            <a:r>
              <a:rPr lang="en-US" sz="2300">
                <a:solidFill>
                  <a:srgbClr val="000000"/>
                </a:solidFill>
                <a:latin typeface="Open Sans"/>
                <a:ea typeface="Open Sans"/>
                <a:cs typeface="Open Sans"/>
                <a:sym typeface="Open Sans"/>
              </a:rPr>
              <a:t>Тячівське міжрайонне управління водним господарством (м. Тячін)</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Якимівська селищна військова адміністрація</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Мелітопольська філія Запорізького обласного центру зайнятості</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АТ "Український науково-дослідний проєктно-конструкторський та технологічний інститут трансформаторобудування" (м. Запоріжжя)</a:t>
            </a:r>
          </a:p>
          <a:p>
            <a:pPr marL="496571" lvl="1" indent="-248285" algn="l">
              <a:lnSpc>
                <a:spcPts val="3220"/>
              </a:lnSpc>
              <a:buFont typeface="Arial"/>
              <a:buChar char="•"/>
            </a:pPr>
            <a:r>
              <a:rPr lang="en-US" sz="2300">
                <a:solidFill>
                  <a:srgbClr val="000000"/>
                </a:solidFill>
                <a:latin typeface="Open Sans"/>
                <a:ea typeface="Open Sans"/>
                <a:cs typeface="Open Sans"/>
                <a:sym typeface="Open Sans"/>
              </a:rPr>
              <a:t>Андрівська сільська військова адміністрація Бердянського району Запорізької області (м. Запоріжжя)</a:t>
            </a:r>
          </a:p>
        </p:txBody>
      </p:sp>
      <p:sp>
        <p:nvSpPr>
          <p:cNvPr id="27" name="TextBox 27"/>
          <p:cNvSpPr txBox="1"/>
          <p:nvPr/>
        </p:nvSpPr>
        <p:spPr>
          <a:xfrm>
            <a:off x="402691" y="7821612"/>
            <a:ext cx="2542448" cy="422275"/>
          </a:xfrm>
          <a:prstGeom prst="rect">
            <a:avLst/>
          </a:prstGeom>
        </p:spPr>
        <p:txBody>
          <a:bodyPr lIns="0" tIns="0" rIns="0" bIns="0" rtlCol="0" anchor="t">
            <a:spAutoFit/>
          </a:bodyPr>
          <a:lstStyle/>
          <a:p>
            <a:pPr algn="l">
              <a:lnSpc>
                <a:spcPts val="3499"/>
              </a:lnSpc>
              <a:spcBef>
                <a:spcPct val="0"/>
              </a:spcBef>
            </a:pPr>
            <a:r>
              <a:rPr lang="en-US" sz="2499" b="1">
                <a:solidFill>
                  <a:srgbClr val="FFFFFF"/>
                </a:solidFill>
                <a:latin typeface="Open Sans Bold"/>
                <a:ea typeface="Open Sans Bold"/>
                <a:cs typeface="Open Sans Bold"/>
                <a:sym typeface="Open Sans Bold"/>
              </a:rPr>
              <a:t>Установи</a:t>
            </a:r>
          </a:p>
        </p:txBody>
      </p:sp>
      <p:sp>
        <p:nvSpPr>
          <p:cNvPr id="28" name="TextBox 28"/>
          <p:cNvSpPr txBox="1"/>
          <p:nvPr/>
        </p:nvSpPr>
        <p:spPr>
          <a:xfrm>
            <a:off x="2029735" y="385575"/>
            <a:ext cx="15732349" cy="767836"/>
          </a:xfrm>
          <a:prstGeom prst="rect">
            <a:avLst/>
          </a:prstGeom>
        </p:spPr>
        <p:txBody>
          <a:bodyPr lIns="0" tIns="0" rIns="0" bIns="0" rtlCol="0" anchor="t">
            <a:spAutoFit/>
          </a:bodyPr>
          <a:lstStyle/>
          <a:p>
            <a:pPr algn="r">
              <a:lnSpc>
                <a:spcPts val="5316"/>
              </a:lnSpc>
            </a:pPr>
            <a:r>
              <a:rPr lang="en-US" sz="4968" b="1" spc="486">
                <a:solidFill>
                  <a:srgbClr val="FFFFFF"/>
                </a:solidFill>
                <a:latin typeface="Codec Pro ExtraBold Bold"/>
                <a:ea typeface="Codec Pro ExtraBold Bold"/>
                <a:cs typeface="Codec Pro ExtraBold Bold"/>
                <a:sym typeface="Codec Pro ExtraBold Bold"/>
              </a:rPr>
              <a:t>РОЗВИТОК СПІВПРАЦІ З ПАРТНЕРАМИ</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2265582"/>
            <a:chOff x="0" y="0"/>
            <a:chExt cx="4816593" cy="596697"/>
          </a:xfrm>
        </p:grpSpPr>
        <p:sp>
          <p:nvSpPr>
            <p:cNvPr id="3" name="Freeform 3"/>
            <p:cNvSpPr/>
            <p:nvPr/>
          </p:nvSpPr>
          <p:spPr>
            <a:xfrm>
              <a:off x="0" y="0"/>
              <a:ext cx="4816592" cy="596697"/>
            </a:xfrm>
            <a:custGeom>
              <a:avLst/>
              <a:gdLst/>
              <a:ahLst/>
              <a:cxnLst/>
              <a:rect l="l" t="t" r="r" b="b"/>
              <a:pathLst>
                <a:path w="4816592" h="596697">
                  <a:moveTo>
                    <a:pt x="0" y="0"/>
                  </a:moveTo>
                  <a:lnTo>
                    <a:pt x="4816592" y="0"/>
                  </a:lnTo>
                  <a:lnTo>
                    <a:pt x="4816592" y="596697"/>
                  </a:lnTo>
                  <a:lnTo>
                    <a:pt x="0" y="596697"/>
                  </a:lnTo>
                  <a:close/>
                </a:path>
              </a:pathLst>
            </a:custGeom>
            <a:solidFill>
              <a:srgbClr val="2E6E64"/>
            </a:solidFill>
          </p:spPr>
        </p:sp>
        <p:sp>
          <p:nvSpPr>
            <p:cNvPr id="4" name="TextBox 4"/>
            <p:cNvSpPr txBox="1"/>
            <p:nvPr/>
          </p:nvSpPr>
          <p:spPr>
            <a:xfrm>
              <a:off x="0" y="-38100"/>
              <a:ext cx="4816593" cy="634797"/>
            </a:xfrm>
            <a:prstGeom prst="rect">
              <a:avLst/>
            </a:prstGeom>
          </p:spPr>
          <p:txBody>
            <a:bodyPr lIns="50800" tIns="50800" rIns="50800" bIns="50800" rtlCol="0" anchor="ctr"/>
            <a:lstStyle/>
            <a:p>
              <a:pPr algn="ctr">
                <a:lnSpc>
                  <a:spcPts val="3499"/>
                </a:lnSpc>
              </a:pPr>
              <a:endParaRPr/>
            </a:p>
          </p:txBody>
        </p:sp>
      </p:grpSp>
      <p:pic>
        <p:nvPicPr>
          <p:cNvPr id="5" name="Picture 5"/>
          <p:cNvPicPr>
            <a:picLocks noChangeAspect="1"/>
          </p:cNvPicPr>
          <p:nvPr/>
        </p:nvPicPr>
        <p:blipFill>
          <a:blip r:embed="rId2"/>
          <a:stretch>
            <a:fillRect/>
          </a:stretch>
        </p:blipFill>
        <p:spPr>
          <a:xfrm>
            <a:off x="148160" y="1645113"/>
            <a:ext cx="11285927" cy="6364400"/>
          </a:xfrm>
          <a:prstGeom prst="rect">
            <a:avLst/>
          </a:prstGeom>
        </p:spPr>
      </p:pic>
      <p:grpSp>
        <p:nvGrpSpPr>
          <p:cNvPr id="6" name="Group 6"/>
          <p:cNvGrpSpPr/>
          <p:nvPr/>
        </p:nvGrpSpPr>
        <p:grpSpPr>
          <a:xfrm>
            <a:off x="0" y="7476994"/>
            <a:ext cx="18288000" cy="2775368"/>
            <a:chOff x="0" y="0"/>
            <a:chExt cx="4816593" cy="730961"/>
          </a:xfrm>
        </p:grpSpPr>
        <p:sp>
          <p:nvSpPr>
            <p:cNvPr id="7" name="Freeform 7"/>
            <p:cNvSpPr/>
            <p:nvPr/>
          </p:nvSpPr>
          <p:spPr>
            <a:xfrm>
              <a:off x="0" y="0"/>
              <a:ext cx="4816592" cy="730961"/>
            </a:xfrm>
            <a:custGeom>
              <a:avLst/>
              <a:gdLst/>
              <a:ahLst/>
              <a:cxnLst/>
              <a:rect l="l" t="t" r="r" b="b"/>
              <a:pathLst>
                <a:path w="4816592" h="730961">
                  <a:moveTo>
                    <a:pt x="0" y="0"/>
                  </a:moveTo>
                  <a:lnTo>
                    <a:pt x="4816592" y="0"/>
                  </a:lnTo>
                  <a:lnTo>
                    <a:pt x="4816592" y="730961"/>
                  </a:lnTo>
                  <a:lnTo>
                    <a:pt x="0" y="730961"/>
                  </a:lnTo>
                  <a:close/>
                </a:path>
              </a:pathLst>
            </a:custGeom>
            <a:solidFill>
              <a:srgbClr val="2E6E64"/>
            </a:solidFill>
          </p:spPr>
        </p:sp>
        <p:sp>
          <p:nvSpPr>
            <p:cNvPr id="8" name="TextBox 8"/>
            <p:cNvSpPr txBox="1"/>
            <p:nvPr/>
          </p:nvSpPr>
          <p:spPr>
            <a:xfrm>
              <a:off x="0" y="-38100"/>
              <a:ext cx="4816593" cy="769061"/>
            </a:xfrm>
            <a:prstGeom prst="rect">
              <a:avLst/>
            </a:prstGeom>
          </p:spPr>
          <p:txBody>
            <a:bodyPr lIns="50800" tIns="50800" rIns="50800" bIns="50800" rtlCol="0" anchor="ctr"/>
            <a:lstStyle/>
            <a:p>
              <a:pPr algn="ctr">
                <a:lnSpc>
                  <a:spcPts val="3499"/>
                </a:lnSpc>
              </a:pPr>
              <a:endParaRPr/>
            </a:p>
          </p:txBody>
        </p:sp>
      </p:grpSp>
      <p:sp>
        <p:nvSpPr>
          <p:cNvPr id="9" name="Freeform 9"/>
          <p:cNvSpPr/>
          <p:nvPr/>
        </p:nvSpPr>
        <p:spPr>
          <a:xfrm>
            <a:off x="4852496" y="7564344"/>
            <a:ext cx="3708616" cy="2600667"/>
          </a:xfrm>
          <a:custGeom>
            <a:avLst/>
            <a:gdLst/>
            <a:ahLst/>
            <a:cxnLst/>
            <a:rect l="l" t="t" r="r" b="b"/>
            <a:pathLst>
              <a:path w="3708616" h="2600667">
                <a:moveTo>
                  <a:pt x="0" y="0"/>
                </a:moveTo>
                <a:lnTo>
                  <a:pt x="3708617" y="0"/>
                </a:lnTo>
                <a:lnTo>
                  <a:pt x="3708617" y="2600667"/>
                </a:lnTo>
                <a:lnTo>
                  <a:pt x="0" y="2600667"/>
                </a:lnTo>
                <a:lnTo>
                  <a:pt x="0" y="0"/>
                </a:lnTo>
                <a:close/>
              </a:path>
            </a:pathLst>
          </a:custGeom>
          <a:blipFill>
            <a:blip r:embed="rId3"/>
            <a:stretch>
              <a:fillRect/>
            </a:stretch>
          </a:blipFill>
        </p:spPr>
      </p:sp>
      <p:sp>
        <p:nvSpPr>
          <p:cNvPr id="10" name="Freeform 10"/>
          <p:cNvSpPr/>
          <p:nvPr/>
        </p:nvSpPr>
        <p:spPr>
          <a:xfrm>
            <a:off x="618219" y="7564344"/>
            <a:ext cx="3715239" cy="2600667"/>
          </a:xfrm>
          <a:custGeom>
            <a:avLst/>
            <a:gdLst/>
            <a:ahLst/>
            <a:cxnLst/>
            <a:rect l="l" t="t" r="r" b="b"/>
            <a:pathLst>
              <a:path w="3715239" h="2600667">
                <a:moveTo>
                  <a:pt x="0" y="0"/>
                </a:moveTo>
                <a:lnTo>
                  <a:pt x="3715239" y="0"/>
                </a:lnTo>
                <a:lnTo>
                  <a:pt x="3715239" y="2600667"/>
                </a:lnTo>
                <a:lnTo>
                  <a:pt x="0" y="2600667"/>
                </a:lnTo>
                <a:lnTo>
                  <a:pt x="0" y="0"/>
                </a:lnTo>
                <a:close/>
              </a:path>
            </a:pathLst>
          </a:custGeom>
          <a:blipFill>
            <a:blip r:embed="rId4"/>
            <a:stretch>
              <a:fillRect/>
            </a:stretch>
          </a:blipFill>
        </p:spPr>
      </p:sp>
      <p:sp>
        <p:nvSpPr>
          <p:cNvPr id="11" name="Freeform 11"/>
          <p:cNvSpPr/>
          <p:nvPr/>
        </p:nvSpPr>
        <p:spPr>
          <a:xfrm>
            <a:off x="9080152" y="7564344"/>
            <a:ext cx="3662912" cy="2600667"/>
          </a:xfrm>
          <a:custGeom>
            <a:avLst/>
            <a:gdLst/>
            <a:ahLst/>
            <a:cxnLst/>
            <a:rect l="l" t="t" r="r" b="b"/>
            <a:pathLst>
              <a:path w="3662912" h="2600667">
                <a:moveTo>
                  <a:pt x="0" y="0"/>
                </a:moveTo>
                <a:lnTo>
                  <a:pt x="3662911" y="0"/>
                </a:lnTo>
                <a:lnTo>
                  <a:pt x="3662911" y="2600667"/>
                </a:lnTo>
                <a:lnTo>
                  <a:pt x="0" y="2600667"/>
                </a:lnTo>
                <a:lnTo>
                  <a:pt x="0" y="0"/>
                </a:lnTo>
                <a:close/>
              </a:path>
            </a:pathLst>
          </a:custGeom>
          <a:blipFill>
            <a:blip r:embed="rId5"/>
            <a:stretch>
              <a:fillRect/>
            </a:stretch>
          </a:blipFill>
        </p:spPr>
      </p:sp>
      <p:pic>
        <p:nvPicPr>
          <p:cNvPr id="12" name="Picture 12"/>
          <p:cNvPicPr>
            <a:picLocks noChangeAspect="1"/>
          </p:cNvPicPr>
          <p:nvPr/>
        </p:nvPicPr>
        <p:blipFill>
          <a:blip r:embed="rId6"/>
          <a:stretch>
            <a:fillRect/>
          </a:stretch>
        </p:blipFill>
        <p:spPr>
          <a:xfrm>
            <a:off x="11184558" y="1959994"/>
            <a:ext cx="5987004" cy="5611257"/>
          </a:xfrm>
          <a:prstGeom prst="rect">
            <a:avLst/>
          </a:prstGeom>
        </p:spPr>
      </p:pic>
      <p:sp>
        <p:nvSpPr>
          <p:cNvPr id="13" name="Freeform 13"/>
          <p:cNvSpPr/>
          <p:nvPr/>
        </p:nvSpPr>
        <p:spPr>
          <a:xfrm>
            <a:off x="13257413" y="7564344"/>
            <a:ext cx="4412368" cy="2600667"/>
          </a:xfrm>
          <a:custGeom>
            <a:avLst/>
            <a:gdLst/>
            <a:ahLst/>
            <a:cxnLst/>
            <a:rect l="l" t="t" r="r" b="b"/>
            <a:pathLst>
              <a:path w="4412368" h="2600667">
                <a:moveTo>
                  <a:pt x="0" y="0"/>
                </a:moveTo>
                <a:lnTo>
                  <a:pt x="4412368" y="0"/>
                </a:lnTo>
                <a:lnTo>
                  <a:pt x="4412368" y="2600667"/>
                </a:lnTo>
                <a:lnTo>
                  <a:pt x="0" y="2600667"/>
                </a:lnTo>
                <a:lnTo>
                  <a:pt x="0" y="0"/>
                </a:lnTo>
                <a:close/>
              </a:path>
            </a:pathLst>
          </a:custGeom>
          <a:blipFill>
            <a:blip r:embed="rId7"/>
            <a:stretch>
              <a:fillRect/>
            </a:stretch>
          </a:blipFill>
        </p:spPr>
      </p:sp>
      <p:sp>
        <p:nvSpPr>
          <p:cNvPr id="14" name="TextBox 14"/>
          <p:cNvSpPr txBox="1"/>
          <p:nvPr/>
        </p:nvSpPr>
        <p:spPr>
          <a:xfrm>
            <a:off x="2176354" y="370581"/>
            <a:ext cx="15732349" cy="2308146"/>
          </a:xfrm>
          <a:prstGeom prst="rect">
            <a:avLst/>
          </a:prstGeom>
        </p:spPr>
        <p:txBody>
          <a:bodyPr lIns="0" tIns="0" rIns="0" bIns="0" rtlCol="0" anchor="t">
            <a:spAutoFit/>
          </a:bodyPr>
          <a:lstStyle/>
          <a:p>
            <a:pPr algn="r">
              <a:lnSpc>
                <a:spcPts val="5863"/>
              </a:lnSpc>
            </a:pPr>
            <a:r>
              <a:rPr lang="en-US" sz="4968" b="1" spc="486">
                <a:solidFill>
                  <a:srgbClr val="FFFFFF"/>
                </a:solidFill>
                <a:latin typeface="Codec Pro ExtraBold Bold"/>
                <a:ea typeface="Codec Pro ExtraBold Bold"/>
                <a:cs typeface="Codec Pro ExtraBold Bold"/>
                <a:sym typeface="Codec Pro ExtraBold Bold"/>
              </a:rPr>
              <a:t>ОРГАНІЗАЦІЯ СТАЖУВАННЯ</a:t>
            </a:r>
          </a:p>
          <a:p>
            <a:pPr algn="r">
              <a:lnSpc>
                <a:spcPts val="5863"/>
              </a:lnSpc>
            </a:pPr>
            <a:r>
              <a:rPr lang="en-US" sz="4968" b="1" spc="486">
                <a:solidFill>
                  <a:srgbClr val="FFFFFF"/>
                </a:solidFill>
                <a:latin typeface="Codec Pro ExtraBold Bold"/>
                <a:ea typeface="Codec Pro ExtraBold Bold"/>
                <a:cs typeface="Codec Pro ExtraBold Bold"/>
                <a:sym typeface="Codec Pro ExtraBold Bold"/>
              </a:rPr>
              <a:t>ВИКЛАДАЧІВ ВСП ТДАТУ</a:t>
            </a:r>
          </a:p>
          <a:p>
            <a:pPr algn="r">
              <a:lnSpc>
                <a:spcPts val="5863"/>
              </a:lnSpc>
            </a:pPr>
            <a:endParaRPr lang="en-US" sz="4968" b="1" spc="486">
              <a:solidFill>
                <a:srgbClr val="FFFFFF"/>
              </a:solidFill>
              <a:latin typeface="Codec Pro ExtraBold Bold"/>
              <a:ea typeface="Codec Pro ExtraBold Bold"/>
              <a:cs typeface="Codec Pro ExtraBold Bold"/>
              <a:sym typeface="Codec Pro ExtraBold Bold"/>
            </a:endParaRPr>
          </a:p>
        </p:txBody>
      </p:sp>
      <p:sp>
        <p:nvSpPr>
          <p:cNvPr id="15" name="Freeform 1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8"/>
            <a:stretch>
              <a:fillRect/>
            </a:stretch>
          </a:blipFill>
        </p:spPr>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0" y="0"/>
            <a:ext cx="18328731" cy="10287000"/>
          </a:xfrm>
          <a:custGeom>
            <a:avLst/>
            <a:gdLst/>
            <a:ahLst/>
            <a:cxnLst/>
            <a:rect l="l" t="t" r="r" b="b"/>
            <a:pathLst>
              <a:path w="18328731" h="10287000">
                <a:moveTo>
                  <a:pt x="0" y="0"/>
                </a:moveTo>
                <a:lnTo>
                  <a:pt x="18328731" y="0"/>
                </a:lnTo>
                <a:lnTo>
                  <a:pt x="18328731" y="10287000"/>
                </a:lnTo>
                <a:lnTo>
                  <a:pt x="0" y="10287000"/>
                </a:lnTo>
                <a:lnTo>
                  <a:pt x="0" y="0"/>
                </a:lnTo>
                <a:close/>
              </a:path>
            </a:pathLst>
          </a:custGeom>
          <a:blipFill>
            <a:blip r:embed="rId2"/>
            <a:stretch>
              <a:fillRect/>
            </a:stretch>
          </a:blipFill>
        </p:spPr>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70805" y="5227447"/>
            <a:ext cx="9022395" cy="5097653"/>
          </a:xfrm>
          <a:custGeom>
            <a:avLst/>
            <a:gdLst/>
            <a:ahLst/>
            <a:cxnLst/>
            <a:rect l="l" t="t" r="r" b="b"/>
            <a:pathLst>
              <a:path w="9022395" h="5097653">
                <a:moveTo>
                  <a:pt x="0" y="0"/>
                </a:moveTo>
                <a:lnTo>
                  <a:pt x="9022395" y="0"/>
                </a:lnTo>
                <a:lnTo>
                  <a:pt x="9022395" y="5097653"/>
                </a:lnTo>
                <a:lnTo>
                  <a:pt x="0" y="5097653"/>
                </a:lnTo>
                <a:lnTo>
                  <a:pt x="0" y="0"/>
                </a:lnTo>
                <a:close/>
              </a:path>
            </a:pathLst>
          </a:custGeom>
          <a:blipFill>
            <a:blip r:embed="rId2"/>
            <a:stretch>
              <a:fillRect/>
            </a:stretch>
          </a:blipFill>
        </p:spPr>
      </p:sp>
      <p:sp>
        <p:nvSpPr>
          <p:cNvPr id="3" name="Freeform 3"/>
          <p:cNvSpPr/>
          <p:nvPr/>
        </p:nvSpPr>
        <p:spPr>
          <a:xfrm>
            <a:off x="50800" y="28575"/>
            <a:ext cx="9042400" cy="5086350"/>
          </a:xfrm>
          <a:custGeom>
            <a:avLst/>
            <a:gdLst/>
            <a:ahLst/>
            <a:cxnLst/>
            <a:rect l="l" t="t" r="r" b="b"/>
            <a:pathLst>
              <a:path w="9042400" h="5086350">
                <a:moveTo>
                  <a:pt x="0" y="0"/>
                </a:moveTo>
                <a:lnTo>
                  <a:pt x="9042400" y="0"/>
                </a:lnTo>
                <a:lnTo>
                  <a:pt x="9042400" y="5086350"/>
                </a:lnTo>
                <a:lnTo>
                  <a:pt x="0" y="5086350"/>
                </a:lnTo>
                <a:lnTo>
                  <a:pt x="0" y="0"/>
                </a:lnTo>
                <a:close/>
              </a:path>
            </a:pathLst>
          </a:custGeom>
          <a:blipFill>
            <a:blip r:embed="rId3"/>
            <a:stretch>
              <a:fillRect l="-561" r="-561"/>
            </a:stretch>
          </a:blipFill>
        </p:spPr>
      </p:sp>
      <p:sp>
        <p:nvSpPr>
          <p:cNvPr id="4" name="Freeform 4"/>
          <p:cNvSpPr/>
          <p:nvPr/>
        </p:nvSpPr>
        <p:spPr>
          <a:xfrm>
            <a:off x="9192683" y="5550684"/>
            <a:ext cx="9095317" cy="4451178"/>
          </a:xfrm>
          <a:custGeom>
            <a:avLst/>
            <a:gdLst/>
            <a:ahLst/>
            <a:cxnLst/>
            <a:rect l="l" t="t" r="r" b="b"/>
            <a:pathLst>
              <a:path w="9095317" h="4451178">
                <a:moveTo>
                  <a:pt x="0" y="0"/>
                </a:moveTo>
                <a:lnTo>
                  <a:pt x="9095317" y="0"/>
                </a:lnTo>
                <a:lnTo>
                  <a:pt x="9095317" y="4451179"/>
                </a:lnTo>
                <a:lnTo>
                  <a:pt x="0" y="4451179"/>
                </a:lnTo>
                <a:lnTo>
                  <a:pt x="0" y="0"/>
                </a:lnTo>
                <a:close/>
              </a:path>
            </a:pathLst>
          </a:custGeom>
          <a:blipFill>
            <a:blip r:embed="rId4"/>
            <a:stretch>
              <a:fillRect r="-4229" b="-2838"/>
            </a:stretch>
          </a:blipFill>
        </p:spPr>
      </p:sp>
      <p:sp>
        <p:nvSpPr>
          <p:cNvPr id="5" name="Freeform 5"/>
          <p:cNvSpPr/>
          <p:nvPr/>
        </p:nvSpPr>
        <p:spPr>
          <a:xfrm>
            <a:off x="9192683" y="9525"/>
            <a:ext cx="9076267" cy="5105400"/>
          </a:xfrm>
          <a:custGeom>
            <a:avLst/>
            <a:gdLst/>
            <a:ahLst/>
            <a:cxnLst/>
            <a:rect l="l" t="t" r="r" b="b"/>
            <a:pathLst>
              <a:path w="9076267" h="5105400">
                <a:moveTo>
                  <a:pt x="0" y="0"/>
                </a:moveTo>
                <a:lnTo>
                  <a:pt x="9076267" y="0"/>
                </a:lnTo>
                <a:lnTo>
                  <a:pt x="9076267" y="5105400"/>
                </a:lnTo>
                <a:lnTo>
                  <a:pt x="0" y="5105400"/>
                </a:lnTo>
                <a:lnTo>
                  <a:pt x="0" y="0"/>
                </a:lnTo>
                <a:close/>
              </a:path>
            </a:pathLst>
          </a:custGeom>
          <a:blipFill>
            <a:blip r:embed="rId5"/>
            <a:stretch>
              <a:fillRect/>
            </a:stretch>
          </a:blipFill>
        </p:spPr>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2889505" y="508643"/>
            <a:ext cx="14369795" cy="161234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ПРОФОРІЄНТАЦІЙНА ДІЯЛЬНІСТЬ</a:t>
            </a:r>
          </a:p>
          <a:p>
            <a:pPr algn="r">
              <a:lnSpc>
                <a:spcPts val="6167"/>
              </a:lnSpc>
            </a:pPr>
            <a:endParaRPr lang="en-US" sz="4468" b="1" spc="437">
              <a:solidFill>
                <a:srgbClr val="FFFFFF"/>
              </a:solidFill>
              <a:latin typeface="Codec Pro ExtraBold Bold"/>
              <a:ea typeface="Codec Pro ExtraBold Bold"/>
              <a:cs typeface="Codec Pro ExtraBold Bold"/>
              <a:sym typeface="Codec Pro ExtraBold Bold"/>
            </a:endParaRPr>
          </a:p>
        </p:txBody>
      </p:sp>
      <p:sp>
        <p:nvSpPr>
          <p:cNvPr id="7" name="TextBox 7"/>
          <p:cNvSpPr txBox="1"/>
          <p:nvPr/>
        </p:nvSpPr>
        <p:spPr>
          <a:xfrm>
            <a:off x="1837543" y="2466318"/>
            <a:ext cx="15188691" cy="1250061"/>
          </a:xfrm>
          <a:prstGeom prst="rect">
            <a:avLst/>
          </a:prstGeom>
        </p:spPr>
        <p:txBody>
          <a:bodyPr lIns="0" tIns="0" rIns="0" bIns="0" rtlCol="0" anchor="t">
            <a:spAutoFit/>
          </a:bodyPr>
          <a:lstStyle/>
          <a:p>
            <a:pPr algn="l">
              <a:lnSpc>
                <a:spcPts val="3312"/>
              </a:lnSpc>
            </a:pPr>
            <a:r>
              <a:rPr lang="en-US" sz="2400" spc="235">
                <a:solidFill>
                  <a:srgbClr val="FFFFFF"/>
                </a:solidFill>
                <a:latin typeface="Open Sauce"/>
                <a:ea typeface="Open Sauce"/>
                <a:cs typeface="Open Sauce"/>
                <a:sym typeface="Open Sauce"/>
              </a:rPr>
              <a:t>Профорієнтаційна діяльність ТДАТУ здійснюється відповідно до плану, затвердженого Вченою радою у жовтні 2023 року. У 2023-2024 навчальному році цю роботу виконували п’ять груп викладачів. </a:t>
            </a:r>
          </a:p>
        </p:txBody>
      </p:sp>
      <p:sp>
        <p:nvSpPr>
          <p:cNvPr id="8" name="TextBox 8"/>
          <p:cNvSpPr txBox="1"/>
          <p:nvPr/>
        </p:nvSpPr>
        <p:spPr>
          <a:xfrm>
            <a:off x="1837543" y="4637112"/>
            <a:ext cx="1253602" cy="406400"/>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ГРУПА 1</a:t>
            </a:r>
          </a:p>
        </p:txBody>
      </p:sp>
      <p:sp>
        <p:nvSpPr>
          <p:cNvPr id="9" name="TextBox 9"/>
          <p:cNvSpPr txBox="1"/>
          <p:nvPr/>
        </p:nvSpPr>
        <p:spPr>
          <a:xfrm>
            <a:off x="1837543" y="6705274"/>
            <a:ext cx="1322458" cy="406400"/>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ГРУПА 2</a:t>
            </a:r>
          </a:p>
        </p:txBody>
      </p:sp>
      <p:sp>
        <p:nvSpPr>
          <p:cNvPr id="10" name="TextBox 10"/>
          <p:cNvSpPr txBox="1"/>
          <p:nvPr/>
        </p:nvSpPr>
        <p:spPr>
          <a:xfrm>
            <a:off x="1702802" y="8761952"/>
            <a:ext cx="1388343" cy="406400"/>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ГРУПА 3</a:t>
            </a:r>
          </a:p>
        </p:txBody>
      </p:sp>
      <p:sp>
        <p:nvSpPr>
          <p:cNvPr id="11" name="TextBox 11"/>
          <p:cNvSpPr txBox="1"/>
          <p:nvPr/>
        </p:nvSpPr>
        <p:spPr>
          <a:xfrm>
            <a:off x="10259471" y="6705274"/>
            <a:ext cx="1390795" cy="406400"/>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ГРУПА 5</a:t>
            </a:r>
          </a:p>
        </p:txBody>
      </p:sp>
      <p:sp>
        <p:nvSpPr>
          <p:cNvPr id="12" name="TextBox 12"/>
          <p:cNvSpPr txBox="1"/>
          <p:nvPr/>
        </p:nvSpPr>
        <p:spPr>
          <a:xfrm>
            <a:off x="10281422" y="4631113"/>
            <a:ext cx="1346894" cy="406400"/>
          </a:xfrm>
          <a:prstGeom prst="rect">
            <a:avLst/>
          </a:prstGeom>
        </p:spPr>
        <p:txBody>
          <a:bodyPr lIns="0" tIns="0" rIns="0" bIns="0" rtlCol="0" anchor="t">
            <a:spAutoFit/>
          </a:bodyPr>
          <a:lstStyle/>
          <a:p>
            <a:pPr algn="r">
              <a:lnSpc>
                <a:spcPts val="2874"/>
              </a:lnSpc>
            </a:pPr>
            <a:r>
              <a:rPr lang="en-US" sz="2499">
                <a:solidFill>
                  <a:srgbClr val="FFFFFF"/>
                </a:solidFill>
                <a:latin typeface="Codec Pro ExtraBold"/>
                <a:ea typeface="Codec Pro ExtraBold"/>
                <a:cs typeface="Codec Pro ExtraBold"/>
                <a:sym typeface="Codec Pro ExtraBold"/>
              </a:rPr>
              <a:t>ГРУПА 4</a:t>
            </a:r>
          </a:p>
        </p:txBody>
      </p:sp>
      <p:sp>
        <p:nvSpPr>
          <p:cNvPr id="13" name="TextBox 13"/>
          <p:cNvSpPr txBox="1"/>
          <p:nvPr/>
        </p:nvSpPr>
        <p:spPr>
          <a:xfrm>
            <a:off x="3744303" y="4325009"/>
            <a:ext cx="4523224" cy="1021080"/>
          </a:xfrm>
          <a:prstGeom prst="rect">
            <a:avLst/>
          </a:prstGeom>
        </p:spPr>
        <p:txBody>
          <a:bodyPr lIns="0" tIns="0" rIns="0" bIns="0" rtlCol="0" anchor="t">
            <a:spAutoFit/>
          </a:bodyPr>
          <a:lstStyle/>
          <a:p>
            <a:pPr algn="l">
              <a:lnSpc>
                <a:spcPts val="2760"/>
              </a:lnSpc>
            </a:pPr>
            <a:r>
              <a:rPr lang="en-US" sz="2000" spc="196" dirty="0" err="1">
                <a:solidFill>
                  <a:srgbClr val="FFFFFF"/>
                </a:solidFill>
                <a:latin typeface="Open Sauce"/>
                <a:ea typeface="Open Sauce"/>
                <a:cs typeface="Open Sauce"/>
                <a:sym typeface="Open Sauce"/>
              </a:rPr>
              <a:t>створення</a:t>
            </a:r>
            <a:r>
              <a:rPr lang="en-US" sz="2000" spc="196" dirty="0">
                <a:solidFill>
                  <a:srgbClr val="FFFFFF"/>
                </a:solidFill>
                <a:latin typeface="Open Sauce"/>
                <a:ea typeface="Open Sauce"/>
                <a:cs typeface="Open Sauce"/>
                <a:sym typeface="Open Sauce"/>
              </a:rPr>
              <a:t> </a:t>
            </a:r>
            <a:r>
              <a:rPr lang="en-US" sz="2000" spc="196" dirty="0" err="1">
                <a:solidFill>
                  <a:srgbClr val="FFFFFF"/>
                </a:solidFill>
                <a:latin typeface="Open Sauce"/>
                <a:ea typeface="Open Sauce"/>
                <a:cs typeface="Open Sauce"/>
                <a:sym typeface="Open Sauce"/>
              </a:rPr>
              <a:t>інформаційного</a:t>
            </a:r>
            <a:r>
              <a:rPr lang="en-US" sz="2000" spc="196" dirty="0">
                <a:solidFill>
                  <a:srgbClr val="FFFFFF"/>
                </a:solidFill>
                <a:latin typeface="Open Sauce"/>
                <a:ea typeface="Open Sauce"/>
                <a:cs typeface="Open Sauce"/>
                <a:sym typeface="Open Sauce"/>
              </a:rPr>
              <a:t> </a:t>
            </a:r>
            <a:r>
              <a:rPr lang="en-US" sz="2000" spc="196" dirty="0" err="1">
                <a:solidFill>
                  <a:srgbClr val="FFFFFF"/>
                </a:solidFill>
                <a:latin typeface="Open Sauce"/>
                <a:ea typeface="Open Sauce"/>
                <a:cs typeface="Open Sauce"/>
                <a:sym typeface="Open Sauce"/>
              </a:rPr>
              <a:t>контенту</a:t>
            </a:r>
            <a:r>
              <a:rPr lang="en-US" sz="2000" spc="196" dirty="0">
                <a:solidFill>
                  <a:srgbClr val="FFFFFF"/>
                </a:solidFill>
                <a:latin typeface="Open Sauce"/>
                <a:ea typeface="Open Sauce"/>
                <a:cs typeface="Open Sauce"/>
                <a:sym typeface="Open Sauce"/>
              </a:rPr>
              <a:t> </a:t>
            </a:r>
            <a:r>
              <a:rPr lang="en-US" sz="2000" spc="196" dirty="0" err="1">
                <a:solidFill>
                  <a:srgbClr val="FFFFFF"/>
                </a:solidFill>
                <a:latin typeface="Open Sauce"/>
                <a:ea typeface="Open Sauce"/>
                <a:cs typeface="Open Sauce"/>
                <a:sym typeface="Open Sauce"/>
              </a:rPr>
              <a:t>щодо</a:t>
            </a:r>
            <a:r>
              <a:rPr lang="en-US" sz="2000" spc="196" dirty="0">
                <a:solidFill>
                  <a:srgbClr val="FFFFFF"/>
                </a:solidFill>
                <a:latin typeface="Open Sauce"/>
                <a:ea typeface="Open Sauce"/>
                <a:cs typeface="Open Sauce"/>
                <a:sym typeface="Open Sauce"/>
              </a:rPr>
              <a:t> </a:t>
            </a:r>
            <a:r>
              <a:rPr lang="en-US" sz="2000" spc="196" dirty="0" err="1">
                <a:solidFill>
                  <a:srgbClr val="FFFFFF"/>
                </a:solidFill>
                <a:latin typeface="Open Sauce"/>
                <a:ea typeface="Open Sauce"/>
                <a:cs typeface="Open Sauce"/>
                <a:sym typeface="Open Sauce"/>
              </a:rPr>
              <a:t>спеціальностей</a:t>
            </a:r>
            <a:r>
              <a:rPr lang="en-US" sz="2000" spc="196" dirty="0">
                <a:solidFill>
                  <a:srgbClr val="FFFFFF"/>
                </a:solidFill>
                <a:latin typeface="Open Sauce"/>
                <a:ea typeface="Open Sauce"/>
                <a:cs typeface="Open Sauce"/>
                <a:sym typeface="Open Sauce"/>
              </a:rPr>
              <a:t> </a:t>
            </a:r>
            <a:r>
              <a:rPr lang="en-US" sz="2000" spc="196" dirty="0" err="1">
                <a:solidFill>
                  <a:srgbClr val="FFFFFF"/>
                </a:solidFill>
                <a:latin typeface="Open Sauce"/>
                <a:ea typeface="Open Sauce"/>
                <a:cs typeface="Open Sauce"/>
                <a:sym typeface="Open Sauce"/>
              </a:rPr>
              <a:t>університету</a:t>
            </a:r>
            <a:r>
              <a:rPr lang="en-US" sz="2000" spc="196" dirty="0">
                <a:solidFill>
                  <a:srgbClr val="FFFFFF"/>
                </a:solidFill>
                <a:latin typeface="Open Sauce"/>
                <a:ea typeface="Open Sauce"/>
                <a:cs typeface="Open Sauce"/>
                <a:sym typeface="Open Sauce"/>
              </a:rPr>
              <a:t>.</a:t>
            </a:r>
          </a:p>
        </p:txBody>
      </p:sp>
      <p:sp>
        <p:nvSpPr>
          <p:cNvPr id="14" name="TextBox 14"/>
          <p:cNvSpPr txBox="1"/>
          <p:nvPr/>
        </p:nvSpPr>
        <p:spPr>
          <a:xfrm>
            <a:off x="3709313" y="6221721"/>
            <a:ext cx="5057480" cy="1363980"/>
          </a:xfrm>
          <a:prstGeom prst="rect">
            <a:avLst/>
          </a:prstGeom>
        </p:spPr>
        <p:txBody>
          <a:bodyPr lIns="0" tIns="0" rIns="0" bIns="0" rtlCol="0" anchor="t">
            <a:spAutoFit/>
          </a:bodyPr>
          <a:lstStyle/>
          <a:p>
            <a:pPr algn="l">
              <a:lnSpc>
                <a:spcPts val="2760"/>
              </a:lnSpc>
            </a:pPr>
            <a:r>
              <a:rPr lang="en-US" sz="2000" spc="196">
                <a:solidFill>
                  <a:srgbClr val="FFFFFF"/>
                </a:solidFill>
                <a:latin typeface="Open Sauce"/>
                <a:ea typeface="Open Sauce"/>
                <a:cs typeface="Open Sauce"/>
                <a:sym typeface="Open Sauce"/>
              </a:rPr>
              <a:t>персональне консультування вступників з питань вибору спеціальності, подачі документів і процесу зарахування до ТДАТУ.</a:t>
            </a:r>
          </a:p>
        </p:txBody>
      </p:sp>
      <p:sp>
        <p:nvSpPr>
          <p:cNvPr id="15" name="TextBox 15"/>
          <p:cNvSpPr txBox="1"/>
          <p:nvPr/>
        </p:nvSpPr>
        <p:spPr>
          <a:xfrm>
            <a:off x="3744303" y="8438366"/>
            <a:ext cx="4523224" cy="1021080"/>
          </a:xfrm>
          <a:prstGeom prst="rect">
            <a:avLst/>
          </a:prstGeom>
        </p:spPr>
        <p:txBody>
          <a:bodyPr lIns="0" tIns="0" rIns="0" bIns="0" rtlCol="0" anchor="t">
            <a:spAutoFit/>
          </a:bodyPr>
          <a:lstStyle/>
          <a:p>
            <a:pPr algn="l">
              <a:lnSpc>
                <a:spcPts val="2760"/>
              </a:lnSpc>
            </a:pPr>
            <a:r>
              <a:rPr lang="en-US" sz="2000" spc="196">
                <a:solidFill>
                  <a:srgbClr val="FFFFFF"/>
                </a:solidFill>
                <a:latin typeface="Open Sauce"/>
                <a:ea typeface="Open Sauce"/>
                <a:cs typeface="Open Sauce"/>
                <a:sym typeface="Open Sauce"/>
              </a:rPr>
              <a:t>організація вступної компанії та документообігу (технічні секретарі). </a:t>
            </a:r>
          </a:p>
        </p:txBody>
      </p:sp>
      <p:sp>
        <p:nvSpPr>
          <p:cNvPr id="16" name="TextBox 16"/>
          <p:cNvSpPr txBox="1"/>
          <p:nvPr/>
        </p:nvSpPr>
        <p:spPr>
          <a:xfrm>
            <a:off x="12133141" y="6221721"/>
            <a:ext cx="5353195" cy="1363980"/>
          </a:xfrm>
          <a:prstGeom prst="rect">
            <a:avLst/>
          </a:prstGeom>
        </p:spPr>
        <p:txBody>
          <a:bodyPr lIns="0" tIns="0" rIns="0" bIns="0" rtlCol="0" anchor="t">
            <a:spAutoFit/>
          </a:bodyPr>
          <a:lstStyle/>
          <a:p>
            <a:pPr algn="l">
              <a:lnSpc>
                <a:spcPts val="2760"/>
              </a:lnSpc>
            </a:pPr>
            <a:r>
              <a:rPr lang="en-US" sz="2000" spc="196">
                <a:solidFill>
                  <a:srgbClr val="FFFFFF"/>
                </a:solidFill>
                <a:latin typeface="Open Sauce"/>
                <a:ea typeface="Open Sauce"/>
                <a:cs typeface="Open Sauce"/>
                <a:sym typeface="Open Sauce"/>
              </a:rPr>
              <a:t>розробка медіаплану та популяризація ТДАТУ у соціальних мережах та офіційному сайті ТДАТУ.</a:t>
            </a:r>
          </a:p>
        </p:txBody>
      </p:sp>
      <p:sp>
        <p:nvSpPr>
          <p:cNvPr id="17" name="TextBox 17"/>
          <p:cNvSpPr txBox="1"/>
          <p:nvPr/>
        </p:nvSpPr>
        <p:spPr>
          <a:xfrm>
            <a:off x="12133141" y="4106904"/>
            <a:ext cx="4893093" cy="1706880"/>
          </a:xfrm>
          <a:prstGeom prst="rect">
            <a:avLst/>
          </a:prstGeom>
        </p:spPr>
        <p:txBody>
          <a:bodyPr lIns="0" tIns="0" rIns="0" bIns="0" rtlCol="0" anchor="t">
            <a:spAutoFit/>
          </a:bodyPr>
          <a:lstStyle/>
          <a:p>
            <a:pPr algn="l">
              <a:lnSpc>
                <a:spcPts val="2760"/>
              </a:lnSpc>
            </a:pPr>
            <a:r>
              <a:rPr lang="en-US" sz="2000" spc="196">
                <a:solidFill>
                  <a:srgbClr val="FFFFFF"/>
                </a:solidFill>
                <a:latin typeface="Open Sauce"/>
                <a:ea typeface="Open Sauce"/>
                <a:cs typeface="Open Sauce"/>
                <a:sym typeface="Open Sauce"/>
              </a:rPr>
              <a:t>розробка тестів на освітньому порталі університету для підготовки абітурієнтів до складання НМТ, ЄВІ та ЄФВВ. </a:t>
            </a:r>
          </a:p>
          <a:p>
            <a:pPr algn="l">
              <a:lnSpc>
                <a:spcPts val="2760"/>
              </a:lnSpc>
            </a:pPr>
            <a:endParaRPr lang="en-US" sz="2000" spc="196">
              <a:solidFill>
                <a:srgbClr val="FFFFFF"/>
              </a:solidFill>
              <a:latin typeface="Open Sauce"/>
              <a:ea typeface="Open Sauce"/>
              <a:cs typeface="Open Sauce"/>
              <a:sym typeface="Open Sauce"/>
            </a:endParaRPr>
          </a:p>
        </p:txBody>
      </p:sp>
      <p:grpSp>
        <p:nvGrpSpPr>
          <p:cNvPr id="18" name="Group 18"/>
          <p:cNvGrpSpPr/>
          <p:nvPr/>
        </p:nvGrpSpPr>
        <p:grpSpPr>
          <a:xfrm>
            <a:off x="3391878" y="4418281"/>
            <a:ext cx="47625" cy="950776"/>
            <a:chOff x="0" y="0"/>
            <a:chExt cx="11367" cy="226937"/>
          </a:xfrm>
        </p:grpSpPr>
        <p:sp>
          <p:nvSpPr>
            <p:cNvPr id="19" name="Freeform 19"/>
            <p:cNvSpPr/>
            <p:nvPr/>
          </p:nvSpPr>
          <p:spPr>
            <a:xfrm>
              <a:off x="0" y="0"/>
              <a:ext cx="11367" cy="226937"/>
            </a:xfrm>
            <a:custGeom>
              <a:avLst/>
              <a:gdLst/>
              <a:ahLst/>
              <a:cxnLst/>
              <a:rect l="l" t="t" r="r" b="b"/>
              <a:pathLst>
                <a:path w="11367" h="226937">
                  <a:moveTo>
                    <a:pt x="0" y="0"/>
                  </a:moveTo>
                  <a:lnTo>
                    <a:pt x="11367" y="0"/>
                  </a:lnTo>
                  <a:lnTo>
                    <a:pt x="11367" y="226937"/>
                  </a:lnTo>
                  <a:lnTo>
                    <a:pt x="0" y="226937"/>
                  </a:lnTo>
                  <a:close/>
                </a:path>
              </a:pathLst>
            </a:custGeom>
            <a:solidFill>
              <a:srgbClr val="FFFFFF"/>
            </a:solidFill>
          </p:spPr>
        </p:sp>
        <p:sp>
          <p:nvSpPr>
            <p:cNvPr id="20" name="TextBox 20"/>
            <p:cNvSpPr txBox="1"/>
            <p:nvPr/>
          </p:nvSpPr>
          <p:spPr>
            <a:xfrm>
              <a:off x="0" y="-19050"/>
              <a:ext cx="11367" cy="245987"/>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a:off x="3433088" y="6314993"/>
            <a:ext cx="47625" cy="1270709"/>
            <a:chOff x="0" y="0"/>
            <a:chExt cx="11367" cy="303300"/>
          </a:xfrm>
        </p:grpSpPr>
        <p:sp>
          <p:nvSpPr>
            <p:cNvPr id="22" name="Freeform 22"/>
            <p:cNvSpPr/>
            <p:nvPr/>
          </p:nvSpPr>
          <p:spPr>
            <a:xfrm>
              <a:off x="0" y="0"/>
              <a:ext cx="11367" cy="303300"/>
            </a:xfrm>
            <a:custGeom>
              <a:avLst/>
              <a:gdLst/>
              <a:ahLst/>
              <a:cxnLst/>
              <a:rect l="l" t="t" r="r" b="b"/>
              <a:pathLst>
                <a:path w="11367" h="303300">
                  <a:moveTo>
                    <a:pt x="0" y="0"/>
                  </a:moveTo>
                  <a:lnTo>
                    <a:pt x="11367" y="0"/>
                  </a:lnTo>
                  <a:lnTo>
                    <a:pt x="11367" y="303300"/>
                  </a:lnTo>
                  <a:lnTo>
                    <a:pt x="0" y="303300"/>
                  </a:lnTo>
                  <a:close/>
                </a:path>
              </a:pathLst>
            </a:custGeom>
            <a:solidFill>
              <a:srgbClr val="FFFFFF"/>
            </a:solidFill>
          </p:spPr>
        </p:sp>
        <p:sp>
          <p:nvSpPr>
            <p:cNvPr id="23" name="TextBox 23"/>
            <p:cNvSpPr txBox="1"/>
            <p:nvPr/>
          </p:nvSpPr>
          <p:spPr>
            <a:xfrm>
              <a:off x="0" y="-19050"/>
              <a:ext cx="11367" cy="322350"/>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3391878" y="8531637"/>
            <a:ext cx="47625" cy="950776"/>
            <a:chOff x="0" y="0"/>
            <a:chExt cx="11367" cy="226937"/>
          </a:xfrm>
        </p:grpSpPr>
        <p:sp>
          <p:nvSpPr>
            <p:cNvPr id="25" name="Freeform 25"/>
            <p:cNvSpPr/>
            <p:nvPr/>
          </p:nvSpPr>
          <p:spPr>
            <a:xfrm>
              <a:off x="0" y="0"/>
              <a:ext cx="11367" cy="226937"/>
            </a:xfrm>
            <a:custGeom>
              <a:avLst/>
              <a:gdLst/>
              <a:ahLst/>
              <a:cxnLst/>
              <a:rect l="l" t="t" r="r" b="b"/>
              <a:pathLst>
                <a:path w="11367" h="226937">
                  <a:moveTo>
                    <a:pt x="0" y="0"/>
                  </a:moveTo>
                  <a:lnTo>
                    <a:pt x="11367" y="0"/>
                  </a:lnTo>
                  <a:lnTo>
                    <a:pt x="11367" y="226937"/>
                  </a:lnTo>
                  <a:lnTo>
                    <a:pt x="0" y="226937"/>
                  </a:lnTo>
                  <a:close/>
                </a:path>
              </a:pathLst>
            </a:custGeom>
            <a:solidFill>
              <a:srgbClr val="FFFFFF"/>
            </a:solidFill>
          </p:spPr>
        </p:sp>
        <p:sp>
          <p:nvSpPr>
            <p:cNvPr id="26" name="TextBox 26"/>
            <p:cNvSpPr txBox="1"/>
            <p:nvPr/>
          </p:nvSpPr>
          <p:spPr>
            <a:xfrm>
              <a:off x="0" y="-19050"/>
              <a:ext cx="11367" cy="245987"/>
            </a:xfrm>
            <a:prstGeom prst="rect">
              <a:avLst/>
            </a:prstGeom>
          </p:spPr>
          <p:txBody>
            <a:bodyPr lIns="50800" tIns="50800" rIns="50800" bIns="50800" rtlCol="0" anchor="ctr"/>
            <a:lstStyle/>
            <a:p>
              <a:pPr algn="ctr">
                <a:lnSpc>
                  <a:spcPts val="2859"/>
                </a:lnSpc>
              </a:pPr>
              <a:endParaRPr/>
            </a:p>
          </p:txBody>
        </p:sp>
      </p:grpSp>
      <p:grpSp>
        <p:nvGrpSpPr>
          <p:cNvPr id="27" name="Group 27"/>
          <p:cNvGrpSpPr/>
          <p:nvPr/>
        </p:nvGrpSpPr>
        <p:grpSpPr>
          <a:xfrm>
            <a:off x="11904541" y="6303636"/>
            <a:ext cx="47625" cy="1270709"/>
            <a:chOff x="0" y="0"/>
            <a:chExt cx="11367" cy="303300"/>
          </a:xfrm>
        </p:grpSpPr>
        <p:sp>
          <p:nvSpPr>
            <p:cNvPr id="28" name="Freeform 28"/>
            <p:cNvSpPr/>
            <p:nvPr/>
          </p:nvSpPr>
          <p:spPr>
            <a:xfrm>
              <a:off x="0" y="0"/>
              <a:ext cx="11367" cy="303300"/>
            </a:xfrm>
            <a:custGeom>
              <a:avLst/>
              <a:gdLst/>
              <a:ahLst/>
              <a:cxnLst/>
              <a:rect l="l" t="t" r="r" b="b"/>
              <a:pathLst>
                <a:path w="11367" h="303300">
                  <a:moveTo>
                    <a:pt x="0" y="0"/>
                  </a:moveTo>
                  <a:lnTo>
                    <a:pt x="11367" y="0"/>
                  </a:lnTo>
                  <a:lnTo>
                    <a:pt x="11367" y="303300"/>
                  </a:lnTo>
                  <a:lnTo>
                    <a:pt x="0" y="303300"/>
                  </a:lnTo>
                  <a:close/>
                </a:path>
              </a:pathLst>
            </a:custGeom>
            <a:solidFill>
              <a:srgbClr val="FFFFFF"/>
            </a:solidFill>
          </p:spPr>
        </p:sp>
        <p:sp>
          <p:nvSpPr>
            <p:cNvPr id="29" name="TextBox 29"/>
            <p:cNvSpPr txBox="1"/>
            <p:nvPr/>
          </p:nvSpPr>
          <p:spPr>
            <a:xfrm>
              <a:off x="0" y="-19050"/>
              <a:ext cx="11367" cy="322350"/>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a:off x="11856916" y="4228750"/>
            <a:ext cx="47625" cy="1225684"/>
            <a:chOff x="0" y="0"/>
            <a:chExt cx="11367" cy="292554"/>
          </a:xfrm>
        </p:grpSpPr>
        <p:sp>
          <p:nvSpPr>
            <p:cNvPr id="31" name="Freeform 31"/>
            <p:cNvSpPr/>
            <p:nvPr/>
          </p:nvSpPr>
          <p:spPr>
            <a:xfrm>
              <a:off x="0" y="0"/>
              <a:ext cx="11367" cy="292554"/>
            </a:xfrm>
            <a:custGeom>
              <a:avLst/>
              <a:gdLst/>
              <a:ahLst/>
              <a:cxnLst/>
              <a:rect l="l" t="t" r="r" b="b"/>
              <a:pathLst>
                <a:path w="11367" h="292554">
                  <a:moveTo>
                    <a:pt x="0" y="0"/>
                  </a:moveTo>
                  <a:lnTo>
                    <a:pt x="11367" y="0"/>
                  </a:lnTo>
                  <a:lnTo>
                    <a:pt x="11367" y="292554"/>
                  </a:lnTo>
                  <a:lnTo>
                    <a:pt x="0" y="292554"/>
                  </a:lnTo>
                  <a:close/>
                </a:path>
              </a:pathLst>
            </a:custGeom>
            <a:solidFill>
              <a:srgbClr val="FFFFFF"/>
            </a:solidFill>
          </p:spPr>
        </p:sp>
        <p:sp>
          <p:nvSpPr>
            <p:cNvPr id="32" name="TextBox 32"/>
            <p:cNvSpPr txBox="1"/>
            <p:nvPr/>
          </p:nvSpPr>
          <p:spPr>
            <a:xfrm>
              <a:off x="0" y="-19050"/>
              <a:ext cx="11367" cy="311604"/>
            </a:xfrm>
            <a:prstGeom prst="rect">
              <a:avLst/>
            </a:prstGeom>
          </p:spPr>
          <p:txBody>
            <a:bodyPr lIns="50800" tIns="50800" rIns="50800" bIns="50800" rtlCol="0" anchor="ctr"/>
            <a:lstStyle/>
            <a:p>
              <a:pPr algn="ctr">
                <a:lnSpc>
                  <a:spcPts val="2859"/>
                </a:lnSpc>
              </a:pPr>
              <a:endParaRPr/>
            </a:p>
          </p:txBody>
        </p:sp>
      </p:grpSp>
      <p:sp>
        <p:nvSpPr>
          <p:cNvPr id="33" name="Freeform 33"/>
          <p:cNvSpPr/>
          <p:nvPr/>
        </p:nvSpPr>
        <p:spPr>
          <a:xfrm rot="-10800000">
            <a:off x="15996378" y="8895302"/>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2010705" y="4898254"/>
            <a:ext cx="68276" cy="4917951"/>
            <a:chOff x="0" y="0"/>
            <a:chExt cx="16297" cy="1173846"/>
          </a:xfrm>
        </p:grpSpPr>
        <p:sp>
          <p:nvSpPr>
            <p:cNvPr id="7" name="Freeform 7"/>
            <p:cNvSpPr/>
            <p:nvPr/>
          </p:nvSpPr>
          <p:spPr>
            <a:xfrm>
              <a:off x="0" y="0"/>
              <a:ext cx="16297" cy="1173846"/>
            </a:xfrm>
            <a:custGeom>
              <a:avLst/>
              <a:gdLst/>
              <a:ahLst/>
              <a:cxnLst/>
              <a:rect l="l" t="t" r="r" b="b"/>
              <a:pathLst>
                <a:path w="16297" h="1173846">
                  <a:moveTo>
                    <a:pt x="0" y="0"/>
                  </a:moveTo>
                  <a:lnTo>
                    <a:pt x="16297" y="0"/>
                  </a:lnTo>
                  <a:lnTo>
                    <a:pt x="16297" y="1173846"/>
                  </a:lnTo>
                  <a:lnTo>
                    <a:pt x="0" y="1173846"/>
                  </a:lnTo>
                  <a:close/>
                </a:path>
              </a:pathLst>
            </a:custGeom>
            <a:solidFill>
              <a:srgbClr val="FFFFFF"/>
            </a:solidFill>
          </p:spPr>
        </p:sp>
        <p:sp>
          <p:nvSpPr>
            <p:cNvPr id="8" name="TextBox 8"/>
            <p:cNvSpPr txBox="1"/>
            <p:nvPr/>
          </p:nvSpPr>
          <p:spPr>
            <a:xfrm>
              <a:off x="0" y="-19050"/>
              <a:ext cx="16297" cy="1192896"/>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2010705" y="3495675"/>
            <a:ext cx="14563467" cy="974875"/>
            <a:chOff x="0" y="0"/>
            <a:chExt cx="3835646" cy="256757"/>
          </a:xfrm>
        </p:grpSpPr>
        <p:sp>
          <p:nvSpPr>
            <p:cNvPr id="10" name="Freeform 10"/>
            <p:cNvSpPr/>
            <p:nvPr/>
          </p:nvSpPr>
          <p:spPr>
            <a:xfrm>
              <a:off x="0" y="0"/>
              <a:ext cx="3835646" cy="256757"/>
            </a:xfrm>
            <a:custGeom>
              <a:avLst/>
              <a:gdLst/>
              <a:ahLst/>
              <a:cxnLst/>
              <a:rect l="l" t="t" r="r" b="b"/>
              <a:pathLst>
                <a:path w="3835646" h="256757">
                  <a:moveTo>
                    <a:pt x="27112" y="0"/>
                  </a:moveTo>
                  <a:lnTo>
                    <a:pt x="3808534" y="0"/>
                  </a:lnTo>
                  <a:cubicBezTo>
                    <a:pt x="3823507" y="0"/>
                    <a:pt x="3835646" y="12138"/>
                    <a:pt x="3835646" y="27112"/>
                  </a:cubicBezTo>
                  <a:lnTo>
                    <a:pt x="3835646" y="229646"/>
                  </a:lnTo>
                  <a:cubicBezTo>
                    <a:pt x="3835646" y="244619"/>
                    <a:pt x="3823507" y="256757"/>
                    <a:pt x="3808534" y="256757"/>
                  </a:cubicBezTo>
                  <a:lnTo>
                    <a:pt x="27112" y="256757"/>
                  </a:lnTo>
                  <a:cubicBezTo>
                    <a:pt x="12138" y="256757"/>
                    <a:pt x="0" y="244619"/>
                    <a:pt x="0" y="229646"/>
                  </a:cubicBezTo>
                  <a:lnTo>
                    <a:pt x="0" y="27112"/>
                  </a:lnTo>
                  <a:cubicBezTo>
                    <a:pt x="0" y="12138"/>
                    <a:pt x="12138" y="0"/>
                    <a:pt x="27112" y="0"/>
                  </a:cubicBezTo>
                  <a:close/>
                </a:path>
              </a:pathLst>
            </a:custGeom>
            <a:solidFill>
              <a:srgbClr val="FDFBFB"/>
            </a:solidFill>
          </p:spPr>
        </p:sp>
        <p:sp>
          <p:nvSpPr>
            <p:cNvPr id="11" name="TextBox 11"/>
            <p:cNvSpPr txBox="1"/>
            <p:nvPr/>
          </p:nvSpPr>
          <p:spPr>
            <a:xfrm>
              <a:off x="0" y="-19050"/>
              <a:ext cx="3835646" cy="275807"/>
            </a:xfrm>
            <a:prstGeom prst="rect">
              <a:avLst/>
            </a:prstGeom>
          </p:spPr>
          <p:txBody>
            <a:bodyPr lIns="50800" tIns="50800" rIns="50800" bIns="50800" rtlCol="0" anchor="ctr"/>
            <a:lstStyle/>
            <a:p>
              <a:pPr algn="ctr">
                <a:lnSpc>
                  <a:spcPts val="2859"/>
                </a:lnSpc>
              </a:pPr>
              <a:endParaRPr/>
            </a:p>
          </p:txBody>
        </p:sp>
      </p:grpSp>
      <p:sp>
        <p:nvSpPr>
          <p:cNvPr id="12" name="TextBox 12"/>
          <p:cNvSpPr txBox="1"/>
          <p:nvPr/>
        </p:nvSpPr>
        <p:spPr>
          <a:xfrm>
            <a:off x="2889505" y="508643"/>
            <a:ext cx="14369795" cy="161234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ПРОФОРІЄНТАЦІЙНА ДІЯЛЬНІСТЬ</a:t>
            </a:r>
          </a:p>
          <a:p>
            <a:pPr algn="r">
              <a:lnSpc>
                <a:spcPts val="6167"/>
              </a:lnSpc>
            </a:pPr>
            <a:endParaRPr lang="en-US" sz="4468" b="1" spc="437">
              <a:solidFill>
                <a:srgbClr val="FFFFFF"/>
              </a:solidFill>
              <a:latin typeface="Codec Pro ExtraBold Bold"/>
              <a:ea typeface="Codec Pro ExtraBold Bold"/>
              <a:cs typeface="Codec Pro ExtraBold Bold"/>
              <a:sym typeface="Codec Pro ExtraBold Bold"/>
            </a:endParaRPr>
          </a:p>
        </p:txBody>
      </p:sp>
      <p:sp>
        <p:nvSpPr>
          <p:cNvPr id="13" name="TextBox 13"/>
          <p:cNvSpPr txBox="1"/>
          <p:nvPr/>
        </p:nvSpPr>
        <p:spPr>
          <a:xfrm>
            <a:off x="2010705" y="2171659"/>
            <a:ext cx="14722429" cy="821436"/>
          </a:xfrm>
          <a:prstGeom prst="rect">
            <a:avLst/>
          </a:prstGeom>
        </p:spPr>
        <p:txBody>
          <a:bodyPr lIns="0" tIns="0" rIns="0" bIns="0" rtlCol="0" anchor="t">
            <a:spAutoFit/>
          </a:bodyPr>
          <a:lstStyle/>
          <a:p>
            <a:pPr algn="l">
              <a:lnSpc>
                <a:spcPts val="3312"/>
              </a:lnSpc>
            </a:pPr>
            <a:r>
              <a:rPr lang="en-US" sz="2400" spc="235">
                <a:solidFill>
                  <a:srgbClr val="FFFFFF"/>
                </a:solidFill>
                <a:latin typeface="Open Sans"/>
                <a:ea typeface="Open Sans"/>
                <a:cs typeface="Open Sans"/>
                <a:sym typeface="Open Sans"/>
              </a:rPr>
              <a:t>З 2022 року для проведення профорієнтаційної роботи, розміщення інформації для вступників щодо вступу до ТДАТУ, було створено телеграм-канал Вступ ТДАТУ. </a:t>
            </a:r>
          </a:p>
        </p:txBody>
      </p:sp>
      <p:sp>
        <p:nvSpPr>
          <p:cNvPr id="14" name="TextBox 14"/>
          <p:cNvSpPr txBox="1"/>
          <p:nvPr/>
        </p:nvSpPr>
        <p:spPr>
          <a:xfrm>
            <a:off x="2078981" y="4797764"/>
            <a:ext cx="13555318" cy="5018441"/>
          </a:xfrm>
          <a:prstGeom prst="rect">
            <a:avLst/>
          </a:prstGeom>
        </p:spPr>
        <p:txBody>
          <a:bodyPr lIns="0" tIns="0" rIns="0" bIns="0" rtlCol="0" anchor="t">
            <a:spAutoFit/>
          </a:bodyPr>
          <a:lstStyle/>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Порядок проведення співбесіди у тдату - 6864</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Вступай до ТДАТУ за квотою-2 – 4851</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Вступай до ТДАТУ без НМТ/ЗНО за співбесідою - 3352</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Дайджест спеціальностей ТДАТУ – 1700 переглядів</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Друга вища освіта за ваучером – 1578</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Для вступників до магістратури та аспірантури -1076</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Нововведення вступної кампанії – 898</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Наші випускники – наша гордість і наш бренд! – 729</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Як написати мотиваційний лист- 720</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Вступ на контракт -715</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Студенти розкажуть.. про спеціальності АТЕ- 678</a:t>
            </a:r>
          </a:p>
          <a:p>
            <a:pPr marL="501935" lvl="1" indent="-250968" algn="l">
              <a:lnSpc>
                <a:spcPts val="3324"/>
              </a:lnSpc>
              <a:buFont typeface="Arial"/>
              <a:buChar char="•"/>
            </a:pPr>
            <a:r>
              <a:rPr lang="en-US" sz="2324" spc="227">
                <a:solidFill>
                  <a:srgbClr val="FFFFFF"/>
                </a:solidFill>
                <a:latin typeface="Open Sans"/>
                <a:ea typeface="Open Sans"/>
                <a:cs typeface="Open Sans"/>
                <a:sym typeface="Open Sans"/>
              </a:rPr>
              <a:t>Серед спеціальностей найбільше переглядів набрала екологія – 901</a:t>
            </a:r>
          </a:p>
        </p:txBody>
      </p:sp>
      <p:sp>
        <p:nvSpPr>
          <p:cNvPr id="15" name="TextBox 15"/>
          <p:cNvSpPr txBox="1"/>
          <p:nvPr/>
        </p:nvSpPr>
        <p:spPr>
          <a:xfrm>
            <a:off x="3026125" y="3554106"/>
            <a:ext cx="12235750" cy="819150"/>
          </a:xfrm>
          <a:prstGeom prst="rect">
            <a:avLst/>
          </a:prstGeom>
        </p:spPr>
        <p:txBody>
          <a:bodyPr lIns="0" tIns="0" rIns="0" bIns="0" rtlCol="0" anchor="t">
            <a:spAutoFit/>
          </a:bodyPr>
          <a:lstStyle/>
          <a:p>
            <a:pPr algn="ctr">
              <a:lnSpc>
                <a:spcPts val="3149"/>
              </a:lnSpc>
            </a:pPr>
            <a:r>
              <a:rPr lang="en-US" sz="2499" b="1" spc="244">
                <a:solidFill>
                  <a:srgbClr val="2E6E64"/>
                </a:solidFill>
                <a:latin typeface="Codec Pro ExtraBold Bold"/>
                <a:ea typeface="Codec Pro ExtraBold Bold"/>
                <a:cs typeface="Codec Pro ExtraBold Bold"/>
                <a:sym typeface="Codec Pro ExtraBold Bold"/>
              </a:rPr>
              <a:t>Статистика ТГ каналу демонструє зацікавленість вступників матеріалами каналу. Найбільша кількість переглядів постів:</a:t>
            </a:r>
          </a:p>
        </p:txBody>
      </p:sp>
      <p:sp>
        <p:nvSpPr>
          <p:cNvPr id="16" name="Freeform 16"/>
          <p:cNvSpPr/>
          <p:nvPr/>
        </p:nvSpPr>
        <p:spPr>
          <a:xfrm rot="-10800000">
            <a:off x="15967803" y="8916681"/>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245406" y="-114506"/>
            <a:ext cx="18533406" cy="10516012"/>
            <a:chOff x="0" y="0"/>
            <a:chExt cx="4881226" cy="2769649"/>
          </a:xfrm>
        </p:grpSpPr>
        <p:sp>
          <p:nvSpPr>
            <p:cNvPr id="6" name="Freeform 6"/>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7" name="TextBox 7"/>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9" name="Group 9"/>
          <p:cNvGrpSpPr/>
          <p:nvPr/>
        </p:nvGrpSpPr>
        <p:grpSpPr>
          <a:xfrm>
            <a:off x="4792773" y="1673310"/>
            <a:ext cx="8676150" cy="935694"/>
            <a:chOff x="0" y="0"/>
            <a:chExt cx="2285077" cy="246438"/>
          </a:xfrm>
        </p:grpSpPr>
        <p:sp>
          <p:nvSpPr>
            <p:cNvPr id="10" name="Freeform 10"/>
            <p:cNvSpPr/>
            <p:nvPr/>
          </p:nvSpPr>
          <p:spPr>
            <a:xfrm>
              <a:off x="0" y="0"/>
              <a:ext cx="2285077" cy="246438"/>
            </a:xfrm>
            <a:custGeom>
              <a:avLst/>
              <a:gdLst/>
              <a:ahLst/>
              <a:cxnLst/>
              <a:rect l="l" t="t" r="r" b="b"/>
              <a:pathLst>
                <a:path w="2285077" h="246438">
                  <a:moveTo>
                    <a:pt x="45508" y="0"/>
                  </a:moveTo>
                  <a:lnTo>
                    <a:pt x="2239568" y="0"/>
                  </a:lnTo>
                  <a:cubicBezTo>
                    <a:pt x="2264702" y="0"/>
                    <a:pt x="2285077" y="20375"/>
                    <a:pt x="2285077" y="45508"/>
                  </a:cubicBezTo>
                  <a:lnTo>
                    <a:pt x="2285077" y="200929"/>
                  </a:lnTo>
                  <a:cubicBezTo>
                    <a:pt x="2285077" y="212999"/>
                    <a:pt x="2280282" y="224574"/>
                    <a:pt x="2271748" y="233109"/>
                  </a:cubicBezTo>
                  <a:cubicBezTo>
                    <a:pt x="2263213" y="241643"/>
                    <a:pt x="2251638" y="246438"/>
                    <a:pt x="2239568" y="246438"/>
                  </a:cubicBezTo>
                  <a:lnTo>
                    <a:pt x="45508" y="246438"/>
                  </a:lnTo>
                  <a:cubicBezTo>
                    <a:pt x="20375" y="246438"/>
                    <a:pt x="0" y="226063"/>
                    <a:pt x="0" y="200929"/>
                  </a:cubicBezTo>
                  <a:lnTo>
                    <a:pt x="0" y="45508"/>
                  </a:lnTo>
                  <a:cubicBezTo>
                    <a:pt x="0" y="20375"/>
                    <a:pt x="20375" y="0"/>
                    <a:pt x="45508" y="0"/>
                  </a:cubicBezTo>
                  <a:close/>
                </a:path>
              </a:pathLst>
            </a:custGeom>
            <a:solidFill>
              <a:srgbClr val="FFFFFF"/>
            </a:solidFill>
          </p:spPr>
        </p:sp>
        <p:sp>
          <p:nvSpPr>
            <p:cNvPr id="11" name="TextBox 11"/>
            <p:cNvSpPr txBox="1"/>
            <p:nvPr/>
          </p:nvSpPr>
          <p:spPr>
            <a:xfrm>
              <a:off x="0" y="-66675"/>
              <a:ext cx="2285077" cy="313113"/>
            </a:xfrm>
            <a:prstGeom prst="rect">
              <a:avLst/>
            </a:prstGeom>
          </p:spPr>
          <p:txBody>
            <a:bodyPr lIns="50800" tIns="50800" rIns="50800" bIns="50800" rtlCol="0" anchor="ctr"/>
            <a:lstStyle/>
            <a:p>
              <a:pPr algn="ctr">
                <a:lnSpc>
                  <a:spcPts val="4829"/>
                </a:lnSpc>
              </a:pPr>
              <a:endParaRPr/>
            </a:p>
          </p:txBody>
        </p:sp>
      </p:grpSp>
      <p:grpSp>
        <p:nvGrpSpPr>
          <p:cNvPr id="12" name="Group 12"/>
          <p:cNvGrpSpPr/>
          <p:nvPr/>
        </p:nvGrpSpPr>
        <p:grpSpPr>
          <a:xfrm>
            <a:off x="12051142" y="3006156"/>
            <a:ext cx="5638001" cy="2768426"/>
            <a:chOff x="0" y="0"/>
            <a:chExt cx="1484906" cy="729133"/>
          </a:xfrm>
        </p:grpSpPr>
        <p:sp>
          <p:nvSpPr>
            <p:cNvPr id="13" name="Freeform 13"/>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14" name="TextBox 14"/>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a:off x="12051142" y="5984133"/>
            <a:ext cx="5638001" cy="2768426"/>
            <a:chOff x="0" y="0"/>
            <a:chExt cx="1484906" cy="729133"/>
          </a:xfrm>
        </p:grpSpPr>
        <p:sp>
          <p:nvSpPr>
            <p:cNvPr id="16" name="Freeform 16"/>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17" name="TextBox 17"/>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505851" y="8988718"/>
            <a:ext cx="17183293" cy="984566"/>
            <a:chOff x="0" y="0"/>
            <a:chExt cx="4525641" cy="259310"/>
          </a:xfrm>
        </p:grpSpPr>
        <p:sp>
          <p:nvSpPr>
            <p:cNvPr id="19" name="Freeform 19"/>
            <p:cNvSpPr/>
            <p:nvPr/>
          </p:nvSpPr>
          <p:spPr>
            <a:xfrm>
              <a:off x="0" y="0"/>
              <a:ext cx="4525641" cy="259310"/>
            </a:xfrm>
            <a:custGeom>
              <a:avLst/>
              <a:gdLst/>
              <a:ahLst/>
              <a:cxnLst/>
              <a:rect l="l" t="t" r="r" b="b"/>
              <a:pathLst>
                <a:path w="4525641" h="259310">
                  <a:moveTo>
                    <a:pt x="22978" y="0"/>
                  </a:moveTo>
                  <a:lnTo>
                    <a:pt x="4502663" y="0"/>
                  </a:lnTo>
                  <a:cubicBezTo>
                    <a:pt x="4515353" y="0"/>
                    <a:pt x="4525641" y="10288"/>
                    <a:pt x="4525641" y="22978"/>
                  </a:cubicBezTo>
                  <a:lnTo>
                    <a:pt x="4525641" y="236332"/>
                  </a:lnTo>
                  <a:cubicBezTo>
                    <a:pt x="4525641" y="249022"/>
                    <a:pt x="4515353" y="259310"/>
                    <a:pt x="4502663" y="259310"/>
                  </a:cubicBezTo>
                  <a:lnTo>
                    <a:pt x="22978" y="259310"/>
                  </a:lnTo>
                  <a:cubicBezTo>
                    <a:pt x="10288" y="259310"/>
                    <a:pt x="0" y="249022"/>
                    <a:pt x="0" y="236332"/>
                  </a:cubicBezTo>
                  <a:lnTo>
                    <a:pt x="0" y="22978"/>
                  </a:lnTo>
                  <a:cubicBezTo>
                    <a:pt x="0" y="10288"/>
                    <a:pt x="10288" y="0"/>
                    <a:pt x="22978" y="0"/>
                  </a:cubicBezTo>
                  <a:close/>
                </a:path>
              </a:pathLst>
            </a:custGeom>
            <a:solidFill>
              <a:srgbClr val="FFFFFF"/>
            </a:solidFill>
          </p:spPr>
        </p:sp>
        <p:sp>
          <p:nvSpPr>
            <p:cNvPr id="20" name="TextBox 20"/>
            <p:cNvSpPr txBox="1"/>
            <p:nvPr/>
          </p:nvSpPr>
          <p:spPr>
            <a:xfrm>
              <a:off x="0" y="-19050"/>
              <a:ext cx="4525641" cy="278360"/>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a:off x="6279791" y="3006156"/>
            <a:ext cx="5638001" cy="2768426"/>
            <a:chOff x="0" y="0"/>
            <a:chExt cx="1484906" cy="729133"/>
          </a:xfrm>
        </p:grpSpPr>
        <p:sp>
          <p:nvSpPr>
            <p:cNvPr id="22" name="Freeform 22"/>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23" name="TextBox 23"/>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6279791" y="5984133"/>
            <a:ext cx="5638001" cy="2768426"/>
            <a:chOff x="0" y="0"/>
            <a:chExt cx="1484906" cy="729133"/>
          </a:xfrm>
        </p:grpSpPr>
        <p:sp>
          <p:nvSpPr>
            <p:cNvPr id="25" name="Freeform 25"/>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26" name="TextBox 26"/>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grpSp>
        <p:nvGrpSpPr>
          <p:cNvPr id="27" name="Group 27"/>
          <p:cNvGrpSpPr/>
          <p:nvPr/>
        </p:nvGrpSpPr>
        <p:grpSpPr>
          <a:xfrm>
            <a:off x="505851" y="3006156"/>
            <a:ext cx="5638001" cy="2768426"/>
            <a:chOff x="0" y="0"/>
            <a:chExt cx="1484906" cy="729133"/>
          </a:xfrm>
        </p:grpSpPr>
        <p:sp>
          <p:nvSpPr>
            <p:cNvPr id="28" name="Freeform 28"/>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29" name="TextBox 29"/>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a:off x="505851" y="5984133"/>
            <a:ext cx="5638001" cy="2768426"/>
            <a:chOff x="0" y="0"/>
            <a:chExt cx="1484906" cy="729133"/>
          </a:xfrm>
        </p:grpSpPr>
        <p:sp>
          <p:nvSpPr>
            <p:cNvPr id="31" name="Freeform 31"/>
            <p:cNvSpPr/>
            <p:nvPr/>
          </p:nvSpPr>
          <p:spPr>
            <a:xfrm>
              <a:off x="0" y="0"/>
              <a:ext cx="1484906" cy="729133"/>
            </a:xfrm>
            <a:custGeom>
              <a:avLst/>
              <a:gdLst/>
              <a:ahLst/>
              <a:cxnLst/>
              <a:rect l="l" t="t" r="r" b="b"/>
              <a:pathLst>
                <a:path w="1484906" h="729133">
                  <a:moveTo>
                    <a:pt x="70032" y="0"/>
                  </a:moveTo>
                  <a:lnTo>
                    <a:pt x="1414874" y="0"/>
                  </a:lnTo>
                  <a:cubicBezTo>
                    <a:pt x="1453552" y="0"/>
                    <a:pt x="1484906" y="31354"/>
                    <a:pt x="1484906" y="70032"/>
                  </a:cubicBezTo>
                  <a:lnTo>
                    <a:pt x="1484906" y="659101"/>
                  </a:lnTo>
                  <a:cubicBezTo>
                    <a:pt x="1484906" y="677675"/>
                    <a:pt x="1477527" y="695488"/>
                    <a:pt x="1464394" y="708621"/>
                  </a:cubicBezTo>
                  <a:cubicBezTo>
                    <a:pt x="1451261" y="721755"/>
                    <a:pt x="1433448" y="729133"/>
                    <a:pt x="1414874" y="729133"/>
                  </a:cubicBezTo>
                  <a:lnTo>
                    <a:pt x="70032" y="729133"/>
                  </a:lnTo>
                  <a:cubicBezTo>
                    <a:pt x="31354" y="729133"/>
                    <a:pt x="0" y="697779"/>
                    <a:pt x="0" y="659101"/>
                  </a:cubicBezTo>
                  <a:lnTo>
                    <a:pt x="0" y="70032"/>
                  </a:lnTo>
                  <a:cubicBezTo>
                    <a:pt x="0" y="31354"/>
                    <a:pt x="31354" y="0"/>
                    <a:pt x="70032" y="0"/>
                  </a:cubicBezTo>
                  <a:close/>
                </a:path>
              </a:pathLst>
            </a:custGeom>
            <a:solidFill>
              <a:srgbClr val="FFFFFF"/>
            </a:solidFill>
          </p:spPr>
        </p:sp>
        <p:sp>
          <p:nvSpPr>
            <p:cNvPr id="32" name="TextBox 32"/>
            <p:cNvSpPr txBox="1"/>
            <p:nvPr/>
          </p:nvSpPr>
          <p:spPr>
            <a:xfrm>
              <a:off x="0" y="-19050"/>
              <a:ext cx="1484906" cy="748183"/>
            </a:xfrm>
            <a:prstGeom prst="rect">
              <a:avLst/>
            </a:prstGeom>
          </p:spPr>
          <p:txBody>
            <a:bodyPr lIns="50800" tIns="50800" rIns="50800" bIns="50800" rtlCol="0" anchor="ctr"/>
            <a:lstStyle/>
            <a:p>
              <a:pPr algn="ctr">
                <a:lnSpc>
                  <a:spcPts val="2859"/>
                </a:lnSpc>
              </a:pPr>
              <a:endParaRPr/>
            </a:p>
          </p:txBody>
        </p:sp>
      </p:grpSp>
      <p:sp>
        <p:nvSpPr>
          <p:cNvPr id="33" name="TextBox 33"/>
          <p:cNvSpPr txBox="1"/>
          <p:nvPr/>
        </p:nvSpPr>
        <p:spPr>
          <a:xfrm>
            <a:off x="2889505" y="508643"/>
            <a:ext cx="14369795" cy="161234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ПРОФОРІЄНТАЦІЙНА ДІЯЛЬНІСТЬ</a:t>
            </a:r>
          </a:p>
          <a:p>
            <a:pPr algn="r">
              <a:lnSpc>
                <a:spcPts val="6167"/>
              </a:lnSpc>
            </a:pPr>
            <a:endParaRPr lang="en-US" sz="4468" b="1" spc="437">
              <a:solidFill>
                <a:srgbClr val="FFFFFF"/>
              </a:solidFill>
              <a:latin typeface="Codec Pro ExtraBold Bold"/>
              <a:ea typeface="Codec Pro ExtraBold Bold"/>
              <a:cs typeface="Codec Pro ExtraBold Bold"/>
              <a:sym typeface="Codec Pro ExtraBold Bold"/>
            </a:endParaRPr>
          </a:p>
        </p:txBody>
      </p:sp>
      <p:sp>
        <p:nvSpPr>
          <p:cNvPr id="34" name="TextBox 34"/>
          <p:cNvSpPr txBox="1"/>
          <p:nvPr/>
        </p:nvSpPr>
        <p:spPr>
          <a:xfrm>
            <a:off x="4306066" y="1771620"/>
            <a:ext cx="9430463" cy="643890"/>
          </a:xfrm>
          <a:prstGeom prst="rect">
            <a:avLst/>
          </a:prstGeom>
        </p:spPr>
        <p:txBody>
          <a:bodyPr lIns="0" tIns="0" rIns="0" bIns="0" rtlCol="0" anchor="t">
            <a:spAutoFit/>
          </a:bodyPr>
          <a:lstStyle/>
          <a:p>
            <a:pPr algn="ctr">
              <a:lnSpc>
                <a:spcPts val="4829"/>
              </a:lnSpc>
            </a:pPr>
            <a:r>
              <a:rPr lang="en-US" sz="3499" b="1" spc="342">
                <a:solidFill>
                  <a:srgbClr val="2E6E64"/>
                </a:solidFill>
                <a:latin typeface="Codec Pro ExtraBold Bold"/>
                <a:ea typeface="Codec Pro ExtraBold Bold"/>
                <a:cs typeface="Codec Pro ExtraBold Bold"/>
                <a:sym typeface="Codec Pro ExtraBold Bold"/>
              </a:rPr>
              <a:t>Профорієнтаційні заходи</a:t>
            </a:r>
          </a:p>
        </p:txBody>
      </p:sp>
      <p:sp>
        <p:nvSpPr>
          <p:cNvPr id="35" name="TextBox 35"/>
          <p:cNvSpPr txBox="1"/>
          <p:nvPr/>
        </p:nvSpPr>
        <p:spPr>
          <a:xfrm>
            <a:off x="869632" y="3463031"/>
            <a:ext cx="4910438" cy="1835627"/>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ns Bold"/>
                <a:ea typeface="Open Sans Bold"/>
                <a:cs typeface="Open Sans Bold"/>
                <a:sym typeface="Open Sans Bold"/>
              </a:rPr>
              <a:t>З 12 квітня до 29 травня</a:t>
            </a:r>
            <a:r>
              <a:rPr lang="en-US" sz="1924" spc="188">
                <a:solidFill>
                  <a:srgbClr val="2E6E64"/>
                </a:solidFill>
                <a:latin typeface="Open Sans"/>
                <a:ea typeface="Open Sans"/>
                <a:cs typeface="Open Sans"/>
                <a:sym typeface="Open Sans"/>
              </a:rPr>
              <a:t> у ТДАТУ проходили дебати та складалися з 10 ігор. У заході взяли участь 10 команд із різних навчальних закладів Запорізької області (загалом 72 учня).</a:t>
            </a:r>
          </a:p>
        </p:txBody>
      </p:sp>
      <p:sp>
        <p:nvSpPr>
          <p:cNvPr id="36" name="TextBox 36"/>
          <p:cNvSpPr txBox="1"/>
          <p:nvPr/>
        </p:nvSpPr>
        <p:spPr>
          <a:xfrm>
            <a:off x="6566078" y="3158231"/>
            <a:ext cx="4910438" cy="2445227"/>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ns Bold"/>
                <a:ea typeface="Open Sans Bold"/>
                <a:cs typeface="Open Sans Bold"/>
                <a:sym typeface="Open Sans Bold"/>
              </a:rPr>
              <a:t>З 11 квітня по 30 травня 2024 року</a:t>
            </a:r>
            <a:r>
              <a:rPr lang="en-US" sz="1924" spc="188">
                <a:solidFill>
                  <a:srgbClr val="2E6E64"/>
                </a:solidFill>
                <a:latin typeface="Open Sans"/>
                <a:ea typeface="Open Sans"/>
                <a:cs typeface="Open Sans"/>
                <a:sym typeface="Open Sans"/>
              </a:rPr>
              <a:t> на базі Центру соціального захисту були проведені майстер класи для учнів переміщених сімей Мелітополя. Було проведено серію профорієнтаційних тренінгів і майстер-класів для 12 учнів.</a:t>
            </a:r>
          </a:p>
        </p:txBody>
      </p:sp>
      <p:sp>
        <p:nvSpPr>
          <p:cNvPr id="37" name="TextBox 37"/>
          <p:cNvSpPr txBox="1"/>
          <p:nvPr/>
        </p:nvSpPr>
        <p:spPr>
          <a:xfrm>
            <a:off x="12414924" y="3463031"/>
            <a:ext cx="4910438" cy="1835627"/>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ns Bold"/>
                <a:ea typeface="Open Sans Bold"/>
                <a:cs typeface="Open Sans Bold"/>
                <a:sym typeface="Open Sans Bold"/>
              </a:rPr>
              <a:t> 9 квітня 2024 року</a:t>
            </a:r>
            <a:r>
              <a:rPr lang="en-US" sz="1924" spc="188">
                <a:solidFill>
                  <a:srgbClr val="2E6E64"/>
                </a:solidFill>
                <a:latin typeface="Open Sans"/>
                <a:ea typeface="Open Sans"/>
                <a:cs typeface="Open Sans"/>
                <a:sym typeface="Open Sans"/>
              </a:rPr>
              <a:t> ТДАТУ за ініціативи Департаменту освіти Запорізької ОДА організував інтерактивний захід для вступників «Таврійський ДАТУ: перше знайомство».</a:t>
            </a:r>
          </a:p>
        </p:txBody>
      </p:sp>
      <p:sp>
        <p:nvSpPr>
          <p:cNvPr id="38" name="TextBox 38"/>
          <p:cNvSpPr txBox="1"/>
          <p:nvPr/>
        </p:nvSpPr>
        <p:spPr>
          <a:xfrm>
            <a:off x="12414924" y="6136207"/>
            <a:ext cx="4910438" cy="2445227"/>
          </a:xfrm>
          <a:prstGeom prst="rect">
            <a:avLst/>
          </a:prstGeom>
        </p:spPr>
        <p:txBody>
          <a:bodyPr lIns="0" tIns="0" rIns="0" bIns="0" rtlCol="0" anchor="t">
            <a:spAutoFit/>
          </a:bodyPr>
          <a:lstStyle/>
          <a:p>
            <a:pPr algn="ctr">
              <a:lnSpc>
                <a:spcPts val="2406"/>
              </a:lnSpc>
            </a:pPr>
            <a:r>
              <a:rPr lang="en-US" sz="1924" spc="188">
                <a:solidFill>
                  <a:srgbClr val="2E6E64"/>
                </a:solidFill>
                <a:latin typeface="Open Sans"/>
                <a:ea typeface="Open Sans"/>
                <a:cs typeface="Open Sans"/>
                <a:sym typeface="Open Sans"/>
              </a:rPr>
              <a:t> </a:t>
            </a:r>
            <a:r>
              <a:rPr lang="en-US" sz="1924" b="1" spc="188">
                <a:solidFill>
                  <a:srgbClr val="2E6E64"/>
                </a:solidFill>
                <a:latin typeface="Open Sans Bold"/>
                <a:ea typeface="Open Sans Bold"/>
                <a:cs typeface="Open Sans Bold"/>
                <a:sym typeface="Open Sans Bold"/>
              </a:rPr>
              <a:t>30 травня 2024 року</a:t>
            </a:r>
            <a:r>
              <a:rPr lang="en-US" sz="1924" spc="188">
                <a:solidFill>
                  <a:srgbClr val="2E6E64"/>
                </a:solidFill>
                <a:latin typeface="Open Sans"/>
                <a:ea typeface="Open Sans"/>
                <a:cs typeface="Open Sans"/>
                <a:sym typeface="Open Sans"/>
              </a:rPr>
              <a:t> відбувся «ТДАТУ-АБІТFEST». Захід проходив у форматі інтерактивної подорожі роками навчання, де учасники змогли отримати відповіді на актуальні питання про вступ та навчання у ТДАТУ.</a:t>
            </a:r>
          </a:p>
          <a:p>
            <a:pPr algn="ctr">
              <a:lnSpc>
                <a:spcPts val="2406"/>
              </a:lnSpc>
            </a:pPr>
            <a:endParaRPr lang="en-US" sz="1924" spc="188">
              <a:solidFill>
                <a:srgbClr val="2E6E64"/>
              </a:solidFill>
              <a:latin typeface="Open Sans"/>
              <a:ea typeface="Open Sans"/>
              <a:cs typeface="Open Sans"/>
              <a:sym typeface="Open Sans"/>
            </a:endParaRPr>
          </a:p>
        </p:txBody>
      </p:sp>
      <p:sp>
        <p:nvSpPr>
          <p:cNvPr id="39" name="TextBox 39"/>
          <p:cNvSpPr txBox="1"/>
          <p:nvPr/>
        </p:nvSpPr>
        <p:spPr>
          <a:xfrm>
            <a:off x="1028700" y="9172788"/>
            <a:ext cx="16230600" cy="616427"/>
          </a:xfrm>
          <a:prstGeom prst="rect">
            <a:avLst/>
          </a:prstGeom>
        </p:spPr>
        <p:txBody>
          <a:bodyPr lIns="0" tIns="0" rIns="0" bIns="0" rtlCol="0" anchor="t">
            <a:spAutoFit/>
          </a:bodyPr>
          <a:lstStyle/>
          <a:p>
            <a:pPr algn="ctr">
              <a:lnSpc>
                <a:spcPts val="2406"/>
              </a:lnSpc>
            </a:pPr>
            <a:r>
              <a:rPr lang="en-US" sz="1924" b="1" spc="188">
                <a:solidFill>
                  <a:srgbClr val="2E6E64"/>
                </a:solidFill>
                <a:latin typeface="Open Sans Bold"/>
                <a:ea typeface="Open Sans Bold"/>
                <a:cs typeface="Open Sans Bold"/>
                <a:sym typeface="Open Sans Bold"/>
              </a:rPr>
              <a:t>У червні</a:t>
            </a:r>
            <a:r>
              <a:rPr lang="en-US" sz="1924" spc="188">
                <a:solidFill>
                  <a:srgbClr val="2E6E64"/>
                </a:solidFill>
                <a:latin typeface="Open Sans"/>
                <a:ea typeface="Open Sans"/>
                <a:cs typeface="Open Sans"/>
                <a:sym typeface="Open Sans"/>
              </a:rPr>
              <a:t> викладачі ТДАТУ активно співпрацювали з регіональними центрами «Саме тут» у Запоріжжі, Львові, Дніпрі та Києві.</a:t>
            </a:r>
          </a:p>
        </p:txBody>
      </p:sp>
      <p:sp>
        <p:nvSpPr>
          <p:cNvPr id="40" name="TextBox 40"/>
          <p:cNvSpPr txBox="1"/>
          <p:nvPr/>
        </p:nvSpPr>
        <p:spPr>
          <a:xfrm>
            <a:off x="771886" y="6155583"/>
            <a:ext cx="5105930" cy="2445227"/>
          </a:xfrm>
          <a:prstGeom prst="rect">
            <a:avLst/>
          </a:prstGeom>
        </p:spPr>
        <p:txBody>
          <a:bodyPr lIns="0" tIns="0" rIns="0" bIns="0" rtlCol="0" anchor="t">
            <a:spAutoFit/>
          </a:bodyPr>
          <a:lstStyle/>
          <a:p>
            <a:pPr algn="ctr">
              <a:lnSpc>
                <a:spcPts val="2406"/>
              </a:lnSpc>
            </a:pPr>
            <a:r>
              <a:rPr lang="en-US" sz="1924" spc="188">
                <a:solidFill>
                  <a:srgbClr val="2E6E64"/>
                </a:solidFill>
                <a:latin typeface="Open Sans"/>
                <a:ea typeface="Open Sans"/>
                <a:cs typeface="Open Sans"/>
                <a:sym typeface="Open Sans"/>
              </a:rPr>
              <a:t> </a:t>
            </a:r>
            <a:r>
              <a:rPr lang="en-US" sz="1924" b="1" spc="188">
                <a:solidFill>
                  <a:srgbClr val="2E6E64"/>
                </a:solidFill>
                <a:latin typeface="Open Sans Bold"/>
                <a:ea typeface="Open Sans Bold"/>
                <a:cs typeface="Open Sans Bold"/>
                <a:sym typeface="Open Sans Bold"/>
              </a:rPr>
              <a:t>15 травня 2024 року</a:t>
            </a:r>
            <a:r>
              <a:rPr lang="en-US" sz="1924" spc="188">
                <a:solidFill>
                  <a:srgbClr val="2E6E64"/>
                </a:solidFill>
                <a:latin typeface="Open Sans"/>
                <a:ea typeface="Open Sans"/>
                <a:cs typeface="Open Sans"/>
                <a:sym typeface="Open Sans"/>
              </a:rPr>
              <a:t> в Запоріжжі, за ініціативи Департаменту освіти і науки Запорізької обласної військової адміністрації, відбулась спеціалізована виставка закладів вищої освіти регіону «Плануй майбутнє сьогодні. Едукативна магістраль в Запоріжжі».</a:t>
            </a:r>
          </a:p>
        </p:txBody>
      </p:sp>
      <p:sp>
        <p:nvSpPr>
          <p:cNvPr id="41" name="TextBox 41"/>
          <p:cNvSpPr txBox="1"/>
          <p:nvPr/>
        </p:nvSpPr>
        <p:spPr>
          <a:xfrm>
            <a:off x="6461571" y="6109543"/>
            <a:ext cx="5364857" cy="2539157"/>
          </a:xfrm>
          <a:prstGeom prst="rect">
            <a:avLst/>
          </a:prstGeom>
        </p:spPr>
        <p:txBody>
          <a:bodyPr wrap="square" lIns="0" tIns="0" rIns="0" bIns="0" rtlCol="0" anchor="t">
            <a:spAutoFit/>
          </a:bodyPr>
          <a:lstStyle/>
          <a:p>
            <a:pPr algn="ctr">
              <a:lnSpc>
                <a:spcPts val="2155"/>
              </a:lnSpc>
            </a:pPr>
            <a:r>
              <a:rPr lang="en-US" sz="1924" b="1" spc="188" dirty="0">
                <a:solidFill>
                  <a:srgbClr val="2E6E64"/>
                </a:solidFill>
                <a:latin typeface="Open Sans Bold"/>
                <a:ea typeface="Open Sans Bold"/>
                <a:cs typeface="Open Sans Bold"/>
                <a:sym typeface="Open Sans Bold"/>
              </a:rPr>
              <a:t> 16 </a:t>
            </a:r>
            <a:r>
              <a:rPr lang="en-US" sz="1924" b="1" spc="188" dirty="0" err="1">
                <a:solidFill>
                  <a:srgbClr val="2E6E64"/>
                </a:solidFill>
                <a:latin typeface="Open Sans Bold"/>
                <a:ea typeface="Open Sans Bold"/>
                <a:cs typeface="Open Sans Bold"/>
                <a:sym typeface="Open Sans Bold"/>
              </a:rPr>
              <a:t>травня</a:t>
            </a:r>
            <a:r>
              <a:rPr lang="en-US" sz="1924" b="1" spc="188" dirty="0">
                <a:solidFill>
                  <a:srgbClr val="2E6E64"/>
                </a:solidFill>
                <a:latin typeface="Open Sans Bold"/>
                <a:ea typeface="Open Sans Bold"/>
                <a:cs typeface="Open Sans Bold"/>
                <a:sym typeface="Open Sans Bold"/>
              </a:rPr>
              <a:t> 2024 </a:t>
            </a:r>
            <a:r>
              <a:rPr lang="en-US" sz="1924" b="1" spc="188" dirty="0" err="1">
                <a:solidFill>
                  <a:srgbClr val="2E6E64"/>
                </a:solidFill>
                <a:latin typeface="Open Sans Bold"/>
                <a:ea typeface="Open Sans Bold"/>
                <a:cs typeface="Open Sans Bold"/>
                <a:sym typeface="Open Sans Bold"/>
              </a:rPr>
              <a:t>році</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воркшоп</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отримав</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символічну</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назву</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Лідери</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ідей</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другий</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подих</a:t>
            </a:r>
            <a:r>
              <a:rPr lang="en-US" sz="1924" spc="188" dirty="0">
                <a:solidFill>
                  <a:srgbClr val="2E6E64"/>
                </a:solidFill>
                <a:latin typeface="Open Sans"/>
                <a:ea typeface="Open Sans"/>
                <a:cs typeface="Open Sans"/>
                <a:sym typeface="Open Sans"/>
              </a:rPr>
              <a:t>» і </a:t>
            </a:r>
            <a:r>
              <a:rPr lang="en-US" sz="1924" spc="188" dirty="0" err="1">
                <a:solidFill>
                  <a:srgbClr val="2E6E64"/>
                </a:solidFill>
                <a:latin typeface="Open Sans"/>
                <a:ea typeface="Open Sans"/>
                <a:cs typeface="Open Sans"/>
                <a:sym typeface="Open Sans"/>
              </a:rPr>
              <a:t>об’єднав</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креативних</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та</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ініціативних</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учасників</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За</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результатами</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голосування</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кожен</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проєкт</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був</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відзначений</a:t>
            </a:r>
            <a:r>
              <a:rPr lang="en-US" sz="1924" spc="188" dirty="0">
                <a:solidFill>
                  <a:srgbClr val="2E6E64"/>
                </a:solidFill>
                <a:latin typeface="Open Sans"/>
                <a:ea typeface="Open Sans"/>
                <a:cs typeface="Open Sans"/>
                <a:sym typeface="Open Sans"/>
              </a:rPr>
              <a:t> у </a:t>
            </a:r>
            <a:r>
              <a:rPr lang="en-US" sz="1924" spc="188" dirty="0" err="1">
                <a:solidFill>
                  <a:srgbClr val="2E6E64"/>
                </a:solidFill>
                <a:latin typeface="Open Sans"/>
                <a:ea typeface="Open Sans"/>
                <a:cs typeface="Open Sans"/>
                <a:sym typeface="Open Sans"/>
              </a:rPr>
              <a:t>відповідній</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номінації</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Оригінальне</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рішення</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Сміливий</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крок</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Креативне</a:t>
            </a:r>
            <a:r>
              <a:rPr lang="en-US" sz="1924" spc="188" dirty="0">
                <a:solidFill>
                  <a:srgbClr val="2E6E64"/>
                </a:solidFill>
                <a:latin typeface="Open Sans"/>
                <a:ea typeface="Open Sans"/>
                <a:cs typeface="Open Sans"/>
                <a:sym typeface="Open Sans"/>
              </a:rPr>
              <a:t> </a:t>
            </a:r>
            <a:r>
              <a:rPr lang="en-US" sz="1924" spc="188" dirty="0" err="1">
                <a:solidFill>
                  <a:srgbClr val="2E6E64"/>
                </a:solidFill>
                <a:latin typeface="Open Sans"/>
                <a:ea typeface="Open Sans"/>
                <a:cs typeface="Open Sans"/>
                <a:sym typeface="Open Sans"/>
              </a:rPr>
              <a:t>бачення</a:t>
            </a:r>
            <a:r>
              <a:rPr lang="en-US" sz="1924" spc="188" dirty="0">
                <a:solidFill>
                  <a:srgbClr val="2E6E64"/>
                </a:solidFill>
                <a:latin typeface="Open Sans"/>
                <a:ea typeface="Open Sans"/>
                <a:cs typeface="Open Sans"/>
                <a:sym typeface="Open Sans"/>
              </a:rPr>
              <a: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245406" y="-114506"/>
            <a:ext cx="18533406" cy="10516012"/>
            <a:chOff x="0" y="0"/>
            <a:chExt cx="4881226" cy="2769649"/>
          </a:xfrm>
        </p:grpSpPr>
        <p:sp>
          <p:nvSpPr>
            <p:cNvPr id="6" name="Freeform 6"/>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7" name="TextBox 7"/>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9" name="Group 9"/>
          <p:cNvGrpSpPr/>
          <p:nvPr/>
        </p:nvGrpSpPr>
        <p:grpSpPr>
          <a:xfrm>
            <a:off x="1848438" y="7557611"/>
            <a:ext cx="7110191" cy="1046668"/>
            <a:chOff x="0" y="0"/>
            <a:chExt cx="2470079" cy="363612"/>
          </a:xfrm>
        </p:grpSpPr>
        <p:sp>
          <p:nvSpPr>
            <p:cNvPr id="10" name="Freeform 10"/>
            <p:cNvSpPr/>
            <p:nvPr/>
          </p:nvSpPr>
          <p:spPr>
            <a:xfrm>
              <a:off x="0" y="0"/>
              <a:ext cx="2470079" cy="363612"/>
            </a:xfrm>
            <a:custGeom>
              <a:avLst/>
              <a:gdLst/>
              <a:ahLst/>
              <a:cxnLst/>
              <a:rect l="l" t="t" r="r" b="b"/>
              <a:pathLst>
                <a:path w="2470079" h="363612">
                  <a:moveTo>
                    <a:pt x="55531" y="0"/>
                  </a:moveTo>
                  <a:lnTo>
                    <a:pt x="2414548" y="0"/>
                  </a:lnTo>
                  <a:cubicBezTo>
                    <a:pt x="2445217" y="0"/>
                    <a:pt x="2470079" y="24862"/>
                    <a:pt x="2470079" y="55531"/>
                  </a:cubicBezTo>
                  <a:lnTo>
                    <a:pt x="2470079" y="308081"/>
                  </a:lnTo>
                  <a:cubicBezTo>
                    <a:pt x="2470079" y="338750"/>
                    <a:pt x="2445217" y="363612"/>
                    <a:pt x="2414548" y="363612"/>
                  </a:cubicBezTo>
                  <a:lnTo>
                    <a:pt x="55531" y="363612"/>
                  </a:lnTo>
                  <a:cubicBezTo>
                    <a:pt x="24862" y="363612"/>
                    <a:pt x="0" y="338750"/>
                    <a:pt x="0" y="308081"/>
                  </a:cubicBezTo>
                  <a:lnTo>
                    <a:pt x="0" y="55531"/>
                  </a:lnTo>
                  <a:cubicBezTo>
                    <a:pt x="0" y="24862"/>
                    <a:pt x="24862" y="0"/>
                    <a:pt x="55531" y="0"/>
                  </a:cubicBezTo>
                  <a:close/>
                </a:path>
              </a:pathLst>
            </a:custGeom>
            <a:solidFill>
              <a:srgbClr val="FFFFFF"/>
            </a:solidFill>
          </p:spPr>
        </p:sp>
        <p:sp>
          <p:nvSpPr>
            <p:cNvPr id="11" name="TextBox 11"/>
            <p:cNvSpPr txBox="1"/>
            <p:nvPr/>
          </p:nvSpPr>
          <p:spPr>
            <a:xfrm>
              <a:off x="0" y="-19050"/>
              <a:ext cx="2470079" cy="382662"/>
            </a:xfrm>
            <a:prstGeom prst="rect">
              <a:avLst/>
            </a:prstGeom>
          </p:spPr>
          <p:txBody>
            <a:bodyPr lIns="50800" tIns="50800" rIns="50800" bIns="50800" rtlCol="0" anchor="ctr"/>
            <a:lstStyle/>
            <a:p>
              <a:pPr algn="ctr">
                <a:lnSpc>
                  <a:spcPts val="2859"/>
                </a:lnSpc>
              </a:pPr>
              <a:endParaRPr/>
            </a:p>
          </p:txBody>
        </p:sp>
      </p:grpSp>
      <p:grpSp>
        <p:nvGrpSpPr>
          <p:cNvPr id="12" name="Group 12"/>
          <p:cNvGrpSpPr/>
          <p:nvPr/>
        </p:nvGrpSpPr>
        <p:grpSpPr>
          <a:xfrm>
            <a:off x="9234121" y="7557611"/>
            <a:ext cx="7091141" cy="1046668"/>
            <a:chOff x="0" y="0"/>
            <a:chExt cx="2463461" cy="363612"/>
          </a:xfrm>
        </p:grpSpPr>
        <p:sp>
          <p:nvSpPr>
            <p:cNvPr id="13" name="Freeform 13"/>
            <p:cNvSpPr/>
            <p:nvPr/>
          </p:nvSpPr>
          <p:spPr>
            <a:xfrm>
              <a:off x="0" y="0"/>
              <a:ext cx="2463461" cy="363612"/>
            </a:xfrm>
            <a:custGeom>
              <a:avLst/>
              <a:gdLst/>
              <a:ahLst/>
              <a:cxnLst/>
              <a:rect l="l" t="t" r="r" b="b"/>
              <a:pathLst>
                <a:path w="2463461" h="363612">
                  <a:moveTo>
                    <a:pt x="55680" y="0"/>
                  </a:moveTo>
                  <a:lnTo>
                    <a:pt x="2407781" y="0"/>
                  </a:lnTo>
                  <a:cubicBezTo>
                    <a:pt x="2422548" y="0"/>
                    <a:pt x="2436711" y="5866"/>
                    <a:pt x="2447153" y="16308"/>
                  </a:cubicBezTo>
                  <a:cubicBezTo>
                    <a:pt x="2457595" y="26751"/>
                    <a:pt x="2463461" y="40913"/>
                    <a:pt x="2463461" y="55680"/>
                  </a:cubicBezTo>
                  <a:lnTo>
                    <a:pt x="2463461" y="307932"/>
                  </a:lnTo>
                  <a:cubicBezTo>
                    <a:pt x="2463461" y="338683"/>
                    <a:pt x="2438532" y="363612"/>
                    <a:pt x="2407781" y="363612"/>
                  </a:cubicBezTo>
                  <a:lnTo>
                    <a:pt x="55680" y="363612"/>
                  </a:lnTo>
                  <a:cubicBezTo>
                    <a:pt x="24929" y="363612"/>
                    <a:pt x="0" y="338683"/>
                    <a:pt x="0" y="307932"/>
                  </a:cubicBezTo>
                  <a:lnTo>
                    <a:pt x="0" y="55680"/>
                  </a:lnTo>
                  <a:cubicBezTo>
                    <a:pt x="0" y="40913"/>
                    <a:pt x="5866" y="26751"/>
                    <a:pt x="16308" y="16308"/>
                  </a:cubicBezTo>
                  <a:cubicBezTo>
                    <a:pt x="26751" y="5866"/>
                    <a:pt x="40913" y="0"/>
                    <a:pt x="55680" y="0"/>
                  </a:cubicBezTo>
                  <a:close/>
                </a:path>
              </a:pathLst>
            </a:custGeom>
            <a:solidFill>
              <a:srgbClr val="FFFFFF"/>
            </a:solidFill>
          </p:spPr>
        </p:sp>
        <p:sp>
          <p:nvSpPr>
            <p:cNvPr id="14" name="TextBox 14"/>
            <p:cNvSpPr txBox="1"/>
            <p:nvPr/>
          </p:nvSpPr>
          <p:spPr>
            <a:xfrm>
              <a:off x="0" y="-19050"/>
              <a:ext cx="2463461" cy="382662"/>
            </a:xfrm>
            <a:prstGeom prst="rect">
              <a:avLst/>
            </a:prstGeom>
          </p:spPr>
          <p:txBody>
            <a:bodyPr lIns="50800" tIns="50800" rIns="50800" bIns="50800" rtlCol="0" anchor="ctr"/>
            <a:lstStyle/>
            <a:p>
              <a:pPr algn="ctr">
                <a:lnSpc>
                  <a:spcPts val="2859"/>
                </a:lnSpc>
              </a:pPr>
              <a:endParaRPr/>
            </a:p>
          </p:txBody>
        </p:sp>
      </p:grpSp>
      <p:grpSp>
        <p:nvGrpSpPr>
          <p:cNvPr id="15" name="Group 15"/>
          <p:cNvGrpSpPr/>
          <p:nvPr/>
        </p:nvGrpSpPr>
        <p:grpSpPr>
          <a:xfrm>
            <a:off x="1882531" y="3985074"/>
            <a:ext cx="7091141" cy="1046668"/>
            <a:chOff x="0" y="0"/>
            <a:chExt cx="2463461" cy="363612"/>
          </a:xfrm>
        </p:grpSpPr>
        <p:sp>
          <p:nvSpPr>
            <p:cNvPr id="16" name="Freeform 16"/>
            <p:cNvSpPr/>
            <p:nvPr/>
          </p:nvSpPr>
          <p:spPr>
            <a:xfrm>
              <a:off x="0" y="0"/>
              <a:ext cx="2463461" cy="363612"/>
            </a:xfrm>
            <a:custGeom>
              <a:avLst/>
              <a:gdLst/>
              <a:ahLst/>
              <a:cxnLst/>
              <a:rect l="l" t="t" r="r" b="b"/>
              <a:pathLst>
                <a:path w="2463461" h="363612">
                  <a:moveTo>
                    <a:pt x="55680" y="0"/>
                  </a:moveTo>
                  <a:lnTo>
                    <a:pt x="2407781" y="0"/>
                  </a:lnTo>
                  <a:cubicBezTo>
                    <a:pt x="2422548" y="0"/>
                    <a:pt x="2436711" y="5866"/>
                    <a:pt x="2447153" y="16308"/>
                  </a:cubicBezTo>
                  <a:cubicBezTo>
                    <a:pt x="2457595" y="26751"/>
                    <a:pt x="2463461" y="40913"/>
                    <a:pt x="2463461" y="55680"/>
                  </a:cubicBezTo>
                  <a:lnTo>
                    <a:pt x="2463461" y="307932"/>
                  </a:lnTo>
                  <a:cubicBezTo>
                    <a:pt x="2463461" y="338683"/>
                    <a:pt x="2438532" y="363612"/>
                    <a:pt x="2407781" y="363612"/>
                  </a:cubicBezTo>
                  <a:lnTo>
                    <a:pt x="55680" y="363612"/>
                  </a:lnTo>
                  <a:cubicBezTo>
                    <a:pt x="24929" y="363612"/>
                    <a:pt x="0" y="338683"/>
                    <a:pt x="0" y="307932"/>
                  </a:cubicBezTo>
                  <a:lnTo>
                    <a:pt x="0" y="55680"/>
                  </a:lnTo>
                  <a:cubicBezTo>
                    <a:pt x="0" y="40913"/>
                    <a:pt x="5866" y="26751"/>
                    <a:pt x="16308" y="16308"/>
                  </a:cubicBezTo>
                  <a:cubicBezTo>
                    <a:pt x="26751" y="5866"/>
                    <a:pt x="40913" y="0"/>
                    <a:pt x="55680" y="0"/>
                  </a:cubicBezTo>
                  <a:close/>
                </a:path>
              </a:pathLst>
            </a:custGeom>
            <a:solidFill>
              <a:srgbClr val="FFFFFF"/>
            </a:solidFill>
          </p:spPr>
        </p:sp>
        <p:sp>
          <p:nvSpPr>
            <p:cNvPr id="17" name="TextBox 17"/>
            <p:cNvSpPr txBox="1"/>
            <p:nvPr/>
          </p:nvSpPr>
          <p:spPr>
            <a:xfrm>
              <a:off x="0" y="-19050"/>
              <a:ext cx="2463461" cy="382662"/>
            </a:xfrm>
            <a:prstGeom prst="rect">
              <a:avLst/>
            </a:prstGeom>
          </p:spPr>
          <p:txBody>
            <a:bodyPr lIns="50800" tIns="50800" rIns="50800" bIns="50800" rtlCol="0" anchor="ctr"/>
            <a:lstStyle/>
            <a:p>
              <a:pPr algn="ctr">
                <a:lnSpc>
                  <a:spcPts val="2859"/>
                </a:lnSpc>
              </a:pPr>
              <a:endParaRPr/>
            </a:p>
          </p:txBody>
        </p:sp>
      </p:grpSp>
      <p:grpSp>
        <p:nvGrpSpPr>
          <p:cNvPr id="18" name="Group 18"/>
          <p:cNvGrpSpPr/>
          <p:nvPr/>
        </p:nvGrpSpPr>
        <p:grpSpPr>
          <a:xfrm>
            <a:off x="9201150" y="3985074"/>
            <a:ext cx="7091141" cy="1046668"/>
            <a:chOff x="0" y="0"/>
            <a:chExt cx="2463461" cy="363612"/>
          </a:xfrm>
        </p:grpSpPr>
        <p:sp>
          <p:nvSpPr>
            <p:cNvPr id="19" name="Freeform 19"/>
            <p:cNvSpPr/>
            <p:nvPr/>
          </p:nvSpPr>
          <p:spPr>
            <a:xfrm>
              <a:off x="0" y="0"/>
              <a:ext cx="2463461" cy="363612"/>
            </a:xfrm>
            <a:custGeom>
              <a:avLst/>
              <a:gdLst/>
              <a:ahLst/>
              <a:cxnLst/>
              <a:rect l="l" t="t" r="r" b="b"/>
              <a:pathLst>
                <a:path w="2463461" h="363612">
                  <a:moveTo>
                    <a:pt x="55680" y="0"/>
                  </a:moveTo>
                  <a:lnTo>
                    <a:pt x="2407781" y="0"/>
                  </a:lnTo>
                  <a:cubicBezTo>
                    <a:pt x="2422548" y="0"/>
                    <a:pt x="2436711" y="5866"/>
                    <a:pt x="2447153" y="16308"/>
                  </a:cubicBezTo>
                  <a:cubicBezTo>
                    <a:pt x="2457595" y="26751"/>
                    <a:pt x="2463461" y="40913"/>
                    <a:pt x="2463461" y="55680"/>
                  </a:cubicBezTo>
                  <a:lnTo>
                    <a:pt x="2463461" y="307932"/>
                  </a:lnTo>
                  <a:cubicBezTo>
                    <a:pt x="2463461" y="338683"/>
                    <a:pt x="2438532" y="363612"/>
                    <a:pt x="2407781" y="363612"/>
                  </a:cubicBezTo>
                  <a:lnTo>
                    <a:pt x="55680" y="363612"/>
                  </a:lnTo>
                  <a:cubicBezTo>
                    <a:pt x="24929" y="363612"/>
                    <a:pt x="0" y="338683"/>
                    <a:pt x="0" y="307932"/>
                  </a:cubicBezTo>
                  <a:lnTo>
                    <a:pt x="0" y="55680"/>
                  </a:lnTo>
                  <a:cubicBezTo>
                    <a:pt x="0" y="40913"/>
                    <a:pt x="5866" y="26751"/>
                    <a:pt x="16308" y="16308"/>
                  </a:cubicBezTo>
                  <a:cubicBezTo>
                    <a:pt x="26751" y="5866"/>
                    <a:pt x="40913" y="0"/>
                    <a:pt x="55680" y="0"/>
                  </a:cubicBezTo>
                  <a:close/>
                </a:path>
              </a:pathLst>
            </a:custGeom>
            <a:solidFill>
              <a:srgbClr val="FFFFFF"/>
            </a:solidFill>
          </p:spPr>
        </p:sp>
        <p:sp>
          <p:nvSpPr>
            <p:cNvPr id="20" name="TextBox 20"/>
            <p:cNvSpPr txBox="1"/>
            <p:nvPr/>
          </p:nvSpPr>
          <p:spPr>
            <a:xfrm>
              <a:off x="0" y="-19050"/>
              <a:ext cx="2463461" cy="382662"/>
            </a:xfrm>
            <a:prstGeom prst="rect">
              <a:avLst/>
            </a:prstGeom>
          </p:spPr>
          <p:txBody>
            <a:bodyPr lIns="50800" tIns="50800" rIns="50800" bIns="50800" rtlCol="0" anchor="ctr"/>
            <a:lstStyle/>
            <a:p>
              <a:pPr algn="ctr">
                <a:lnSpc>
                  <a:spcPts val="2859"/>
                </a:lnSpc>
              </a:pPr>
              <a:endParaRPr/>
            </a:p>
          </p:txBody>
        </p:sp>
      </p:grpSp>
      <p:grpSp>
        <p:nvGrpSpPr>
          <p:cNvPr id="21" name="Group 21"/>
          <p:cNvGrpSpPr/>
          <p:nvPr/>
        </p:nvGrpSpPr>
        <p:grpSpPr>
          <a:xfrm>
            <a:off x="1867488" y="5193666"/>
            <a:ext cx="7091141" cy="1046668"/>
            <a:chOff x="0" y="0"/>
            <a:chExt cx="2463461" cy="363612"/>
          </a:xfrm>
        </p:grpSpPr>
        <p:sp>
          <p:nvSpPr>
            <p:cNvPr id="22" name="Freeform 22"/>
            <p:cNvSpPr/>
            <p:nvPr/>
          </p:nvSpPr>
          <p:spPr>
            <a:xfrm>
              <a:off x="0" y="0"/>
              <a:ext cx="2463461" cy="363612"/>
            </a:xfrm>
            <a:custGeom>
              <a:avLst/>
              <a:gdLst/>
              <a:ahLst/>
              <a:cxnLst/>
              <a:rect l="l" t="t" r="r" b="b"/>
              <a:pathLst>
                <a:path w="2463461" h="363612">
                  <a:moveTo>
                    <a:pt x="55680" y="0"/>
                  </a:moveTo>
                  <a:lnTo>
                    <a:pt x="2407781" y="0"/>
                  </a:lnTo>
                  <a:cubicBezTo>
                    <a:pt x="2422548" y="0"/>
                    <a:pt x="2436711" y="5866"/>
                    <a:pt x="2447153" y="16308"/>
                  </a:cubicBezTo>
                  <a:cubicBezTo>
                    <a:pt x="2457595" y="26751"/>
                    <a:pt x="2463461" y="40913"/>
                    <a:pt x="2463461" y="55680"/>
                  </a:cubicBezTo>
                  <a:lnTo>
                    <a:pt x="2463461" y="307932"/>
                  </a:lnTo>
                  <a:cubicBezTo>
                    <a:pt x="2463461" y="338683"/>
                    <a:pt x="2438532" y="363612"/>
                    <a:pt x="2407781" y="363612"/>
                  </a:cubicBezTo>
                  <a:lnTo>
                    <a:pt x="55680" y="363612"/>
                  </a:lnTo>
                  <a:cubicBezTo>
                    <a:pt x="24929" y="363612"/>
                    <a:pt x="0" y="338683"/>
                    <a:pt x="0" y="307932"/>
                  </a:cubicBezTo>
                  <a:lnTo>
                    <a:pt x="0" y="55680"/>
                  </a:lnTo>
                  <a:cubicBezTo>
                    <a:pt x="0" y="40913"/>
                    <a:pt x="5866" y="26751"/>
                    <a:pt x="16308" y="16308"/>
                  </a:cubicBezTo>
                  <a:cubicBezTo>
                    <a:pt x="26751" y="5866"/>
                    <a:pt x="40913" y="0"/>
                    <a:pt x="55680" y="0"/>
                  </a:cubicBezTo>
                  <a:close/>
                </a:path>
              </a:pathLst>
            </a:custGeom>
            <a:solidFill>
              <a:srgbClr val="FFFFFF"/>
            </a:solidFill>
          </p:spPr>
        </p:sp>
        <p:sp>
          <p:nvSpPr>
            <p:cNvPr id="23" name="TextBox 23"/>
            <p:cNvSpPr txBox="1"/>
            <p:nvPr/>
          </p:nvSpPr>
          <p:spPr>
            <a:xfrm>
              <a:off x="0" y="-19050"/>
              <a:ext cx="2463461" cy="382662"/>
            </a:xfrm>
            <a:prstGeom prst="rect">
              <a:avLst/>
            </a:prstGeom>
          </p:spPr>
          <p:txBody>
            <a:bodyPr lIns="50800" tIns="50800" rIns="50800" bIns="50800" rtlCol="0" anchor="ctr"/>
            <a:lstStyle/>
            <a:p>
              <a:pPr algn="ctr">
                <a:lnSpc>
                  <a:spcPts val="2859"/>
                </a:lnSpc>
              </a:pPr>
              <a:endParaRPr/>
            </a:p>
          </p:txBody>
        </p:sp>
      </p:grpSp>
      <p:grpSp>
        <p:nvGrpSpPr>
          <p:cNvPr id="24" name="Group 24"/>
          <p:cNvGrpSpPr/>
          <p:nvPr/>
        </p:nvGrpSpPr>
        <p:grpSpPr>
          <a:xfrm>
            <a:off x="9234121" y="5193666"/>
            <a:ext cx="7091141" cy="1046668"/>
            <a:chOff x="0" y="0"/>
            <a:chExt cx="2463461" cy="363612"/>
          </a:xfrm>
        </p:grpSpPr>
        <p:sp>
          <p:nvSpPr>
            <p:cNvPr id="25" name="Freeform 25"/>
            <p:cNvSpPr/>
            <p:nvPr/>
          </p:nvSpPr>
          <p:spPr>
            <a:xfrm>
              <a:off x="0" y="0"/>
              <a:ext cx="2463461" cy="363612"/>
            </a:xfrm>
            <a:custGeom>
              <a:avLst/>
              <a:gdLst/>
              <a:ahLst/>
              <a:cxnLst/>
              <a:rect l="l" t="t" r="r" b="b"/>
              <a:pathLst>
                <a:path w="2463461" h="363612">
                  <a:moveTo>
                    <a:pt x="55680" y="0"/>
                  </a:moveTo>
                  <a:lnTo>
                    <a:pt x="2407781" y="0"/>
                  </a:lnTo>
                  <a:cubicBezTo>
                    <a:pt x="2422548" y="0"/>
                    <a:pt x="2436711" y="5866"/>
                    <a:pt x="2447153" y="16308"/>
                  </a:cubicBezTo>
                  <a:cubicBezTo>
                    <a:pt x="2457595" y="26751"/>
                    <a:pt x="2463461" y="40913"/>
                    <a:pt x="2463461" y="55680"/>
                  </a:cubicBezTo>
                  <a:lnTo>
                    <a:pt x="2463461" y="307932"/>
                  </a:lnTo>
                  <a:cubicBezTo>
                    <a:pt x="2463461" y="338683"/>
                    <a:pt x="2438532" y="363612"/>
                    <a:pt x="2407781" y="363612"/>
                  </a:cubicBezTo>
                  <a:lnTo>
                    <a:pt x="55680" y="363612"/>
                  </a:lnTo>
                  <a:cubicBezTo>
                    <a:pt x="24929" y="363612"/>
                    <a:pt x="0" y="338683"/>
                    <a:pt x="0" y="307932"/>
                  </a:cubicBezTo>
                  <a:lnTo>
                    <a:pt x="0" y="55680"/>
                  </a:lnTo>
                  <a:cubicBezTo>
                    <a:pt x="0" y="40913"/>
                    <a:pt x="5866" y="26751"/>
                    <a:pt x="16308" y="16308"/>
                  </a:cubicBezTo>
                  <a:cubicBezTo>
                    <a:pt x="26751" y="5866"/>
                    <a:pt x="40913" y="0"/>
                    <a:pt x="55680" y="0"/>
                  </a:cubicBezTo>
                  <a:close/>
                </a:path>
              </a:pathLst>
            </a:custGeom>
            <a:solidFill>
              <a:srgbClr val="FFFFFF"/>
            </a:solidFill>
          </p:spPr>
        </p:sp>
        <p:sp>
          <p:nvSpPr>
            <p:cNvPr id="26" name="TextBox 26"/>
            <p:cNvSpPr txBox="1"/>
            <p:nvPr/>
          </p:nvSpPr>
          <p:spPr>
            <a:xfrm>
              <a:off x="0" y="-19050"/>
              <a:ext cx="2463461" cy="382662"/>
            </a:xfrm>
            <a:prstGeom prst="rect">
              <a:avLst/>
            </a:prstGeom>
          </p:spPr>
          <p:txBody>
            <a:bodyPr lIns="50800" tIns="50800" rIns="50800" bIns="50800" rtlCol="0" anchor="ctr"/>
            <a:lstStyle/>
            <a:p>
              <a:pPr algn="ctr">
                <a:lnSpc>
                  <a:spcPts val="2859"/>
                </a:lnSpc>
              </a:pPr>
              <a:endParaRPr/>
            </a:p>
          </p:txBody>
        </p:sp>
      </p:grpSp>
      <p:grpSp>
        <p:nvGrpSpPr>
          <p:cNvPr id="27" name="Group 27"/>
          <p:cNvGrpSpPr/>
          <p:nvPr/>
        </p:nvGrpSpPr>
        <p:grpSpPr>
          <a:xfrm>
            <a:off x="1848438" y="8737628"/>
            <a:ext cx="7110191" cy="1046668"/>
            <a:chOff x="0" y="0"/>
            <a:chExt cx="2470079" cy="363612"/>
          </a:xfrm>
        </p:grpSpPr>
        <p:sp>
          <p:nvSpPr>
            <p:cNvPr id="28" name="Freeform 28"/>
            <p:cNvSpPr/>
            <p:nvPr/>
          </p:nvSpPr>
          <p:spPr>
            <a:xfrm>
              <a:off x="0" y="0"/>
              <a:ext cx="2470079" cy="363612"/>
            </a:xfrm>
            <a:custGeom>
              <a:avLst/>
              <a:gdLst/>
              <a:ahLst/>
              <a:cxnLst/>
              <a:rect l="l" t="t" r="r" b="b"/>
              <a:pathLst>
                <a:path w="2470079" h="363612">
                  <a:moveTo>
                    <a:pt x="55531" y="0"/>
                  </a:moveTo>
                  <a:lnTo>
                    <a:pt x="2414548" y="0"/>
                  </a:lnTo>
                  <a:cubicBezTo>
                    <a:pt x="2445217" y="0"/>
                    <a:pt x="2470079" y="24862"/>
                    <a:pt x="2470079" y="55531"/>
                  </a:cubicBezTo>
                  <a:lnTo>
                    <a:pt x="2470079" y="308081"/>
                  </a:lnTo>
                  <a:cubicBezTo>
                    <a:pt x="2470079" y="338750"/>
                    <a:pt x="2445217" y="363612"/>
                    <a:pt x="2414548" y="363612"/>
                  </a:cubicBezTo>
                  <a:lnTo>
                    <a:pt x="55531" y="363612"/>
                  </a:lnTo>
                  <a:cubicBezTo>
                    <a:pt x="24862" y="363612"/>
                    <a:pt x="0" y="338750"/>
                    <a:pt x="0" y="308081"/>
                  </a:cubicBezTo>
                  <a:lnTo>
                    <a:pt x="0" y="55531"/>
                  </a:lnTo>
                  <a:cubicBezTo>
                    <a:pt x="0" y="24862"/>
                    <a:pt x="24862" y="0"/>
                    <a:pt x="55531" y="0"/>
                  </a:cubicBezTo>
                  <a:close/>
                </a:path>
              </a:pathLst>
            </a:custGeom>
            <a:solidFill>
              <a:srgbClr val="FFFFFF"/>
            </a:solidFill>
          </p:spPr>
        </p:sp>
        <p:sp>
          <p:nvSpPr>
            <p:cNvPr id="29" name="TextBox 29"/>
            <p:cNvSpPr txBox="1"/>
            <p:nvPr/>
          </p:nvSpPr>
          <p:spPr>
            <a:xfrm>
              <a:off x="0" y="-19050"/>
              <a:ext cx="2470079" cy="382662"/>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a:off x="9215071" y="8737628"/>
            <a:ext cx="7110191" cy="1046668"/>
            <a:chOff x="0" y="0"/>
            <a:chExt cx="2470079" cy="363612"/>
          </a:xfrm>
        </p:grpSpPr>
        <p:sp>
          <p:nvSpPr>
            <p:cNvPr id="31" name="Freeform 31"/>
            <p:cNvSpPr/>
            <p:nvPr/>
          </p:nvSpPr>
          <p:spPr>
            <a:xfrm>
              <a:off x="0" y="0"/>
              <a:ext cx="2470079" cy="363612"/>
            </a:xfrm>
            <a:custGeom>
              <a:avLst/>
              <a:gdLst/>
              <a:ahLst/>
              <a:cxnLst/>
              <a:rect l="l" t="t" r="r" b="b"/>
              <a:pathLst>
                <a:path w="2470079" h="363612">
                  <a:moveTo>
                    <a:pt x="55531" y="0"/>
                  </a:moveTo>
                  <a:lnTo>
                    <a:pt x="2414548" y="0"/>
                  </a:lnTo>
                  <a:cubicBezTo>
                    <a:pt x="2445217" y="0"/>
                    <a:pt x="2470079" y="24862"/>
                    <a:pt x="2470079" y="55531"/>
                  </a:cubicBezTo>
                  <a:lnTo>
                    <a:pt x="2470079" y="308081"/>
                  </a:lnTo>
                  <a:cubicBezTo>
                    <a:pt x="2470079" y="338750"/>
                    <a:pt x="2445217" y="363612"/>
                    <a:pt x="2414548" y="363612"/>
                  </a:cubicBezTo>
                  <a:lnTo>
                    <a:pt x="55531" y="363612"/>
                  </a:lnTo>
                  <a:cubicBezTo>
                    <a:pt x="24862" y="363612"/>
                    <a:pt x="0" y="338750"/>
                    <a:pt x="0" y="308081"/>
                  </a:cubicBezTo>
                  <a:lnTo>
                    <a:pt x="0" y="55531"/>
                  </a:lnTo>
                  <a:cubicBezTo>
                    <a:pt x="0" y="24862"/>
                    <a:pt x="24862" y="0"/>
                    <a:pt x="55531" y="0"/>
                  </a:cubicBezTo>
                  <a:close/>
                </a:path>
              </a:pathLst>
            </a:custGeom>
            <a:solidFill>
              <a:srgbClr val="FFFFFF"/>
            </a:solidFill>
          </p:spPr>
        </p:sp>
        <p:sp>
          <p:nvSpPr>
            <p:cNvPr id="32" name="TextBox 32"/>
            <p:cNvSpPr txBox="1"/>
            <p:nvPr/>
          </p:nvSpPr>
          <p:spPr>
            <a:xfrm>
              <a:off x="0" y="-19050"/>
              <a:ext cx="2470079" cy="382662"/>
            </a:xfrm>
            <a:prstGeom prst="rect">
              <a:avLst/>
            </a:prstGeom>
          </p:spPr>
          <p:txBody>
            <a:bodyPr lIns="50800" tIns="50800" rIns="50800" bIns="50800" rtlCol="0" anchor="ctr"/>
            <a:lstStyle/>
            <a:p>
              <a:pPr algn="ctr">
                <a:lnSpc>
                  <a:spcPts val="2859"/>
                </a:lnSpc>
              </a:pPr>
              <a:endParaRPr/>
            </a:p>
          </p:txBody>
        </p:sp>
      </p:grpSp>
      <p:sp>
        <p:nvSpPr>
          <p:cNvPr id="33" name="TextBox 33"/>
          <p:cNvSpPr txBox="1"/>
          <p:nvPr/>
        </p:nvSpPr>
        <p:spPr>
          <a:xfrm>
            <a:off x="2889505" y="527693"/>
            <a:ext cx="14369795" cy="761950"/>
          </a:xfrm>
          <a:prstGeom prst="rect">
            <a:avLst/>
          </a:prstGeom>
        </p:spPr>
        <p:txBody>
          <a:bodyPr lIns="0" tIns="0" rIns="0" bIns="0" rtlCol="0" anchor="t">
            <a:spAutoFit/>
          </a:bodyPr>
          <a:lstStyle/>
          <a:p>
            <a:pPr algn="r">
              <a:lnSpc>
                <a:spcPts val="5753"/>
              </a:lnSpc>
            </a:pPr>
            <a:r>
              <a:rPr lang="en-US" sz="4168" b="1" spc="408">
                <a:solidFill>
                  <a:srgbClr val="FFFFFF"/>
                </a:solidFill>
                <a:latin typeface="Codec Pro ExtraBold Bold"/>
                <a:ea typeface="Codec Pro ExtraBold Bold"/>
                <a:cs typeface="Codec Pro ExtraBold Bold"/>
                <a:sym typeface="Codec Pro ExtraBold Bold"/>
              </a:rPr>
              <a:t>ПРОФОРІЄНТАЦІЙНА ДІЯЛЬНІСТЬ</a:t>
            </a:r>
          </a:p>
        </p:txBody>
      </p:sp>
      <p:sp>
        <p:nvSpPr>
          <p:cNvPr id="34" name="TextBox 34"/>
          <p:cNvSpPr txBox="1"/>
          <p:nvPr/>
        </p:nvSpPr>
        <p:spPr>
          <a:xfrm>
            <a:off x="1943688" y="1973691"/>
            <a:ext cx="13769608" cy="643890"/>
          </a:xfrm>
          <a:prstGeom prst="rect">
            <a:avLst/>
          </a:prstGeom>
        </p:spPr>
        <p:txBody>
          <a:bodyPr lIns="0" tIns="0" rIns="0" bIns="0" rtlCol="0" anchor="t">
            <a:spAutoFit/>
          </a:bodyPr>
          <a:lstStyle/>
          <a:p>
            <a:pPr algn="ctr">
              <a:lnSpc>
                <a:spcPts val="4829"/>
              </a:lnSpc>
            </a:pPr>
            <a:r>
              <a:rPr lang="en-US" sz="3499" b="1" spc="342">
                <a:solidFill>
                  <a:srgbClr val="FFFFFF"/>
                </a:solidFill>
                <a:latin typeface="Codec Pro ExtraBold Bold"/>
                <a:ea typeface="Codec Pro ExtraBold Bold"/>
                <a:cs typeface="Codec Pro ExtraBold Bold"/>
                <a:sym typeface="Codec Pro ExtraBold Bold"/>
              </a:rPr>
              <a:t>ПІДГОТОВКА ДО ВСТУПУ НА ОСВІТНЬОМУ ПОРТАЛІ</a:t>
            </a:r>
          </a:p>
        </p:txBody>
      </p:sp>
      <p:sp>
        <p:nvSpPr>
          <p:cNvPr id="35" name="TextBox 35"/>
          <p:cNvSpPr txBox="1"/>
          <p:nvPr/>
        </p:nvSpPr>
        <p:spPr>
          <a:xfrm>
            <a:off x="3166670" y="4202525"/>
            <a:ext cx="4223248" cy="572041"/>
          </a:xfrm>
          <a:prstGeom prst="rect">
            <a:avLst/>
          </a:prstGeom>
        </p:spPr>
        <p:txBody>
          <a:bodyPr lIns="0" tIns="0" rIns="0" bIns="0" rtlCol="0" anchor="t">
            <a:spAutoFit/>
          </a:bodyPr>
          <a:lstStyle/>
          <a:p>
            <a:pPr algn="ctr">
              <a:lnSpc>
                <a:spcPts val="4261"/>
              </a:lnSpc>
            </a:pPr>
            <a:r>
              <a:rPr lang="en-US" sz="3088" b="1" spc="302">
                <a:solidFill>
                  <a:srgbClr val="2E6E64"/>
                </a:solidFill>
                <a:latin typeface="Codec Pro ExtraBold Bold"/>
                <a:ea typeface="Codec Pro ExtraBold Bold"/>
                <a:cs typeface="Codec Pro ExtraBold Bold"/>
                <a:sym typeface="Codec Pro ExtraBold Bold"/>
              </a:rPr>
              <a:t>українська мова</a:t>
            </a:r>
          </a:p>
        </p:txBody>
      </p:sp>
      <p:sp>
        <p:nvSpPr>
          <p:cNvPr id="36" name="TextBox 36"/>
          <p:cNvSpPr txBox="1"/>
          <p:nvPr/>
        </p:nvSpPr>
        <p:spPr>
          <a:xfrm>
            <a:off x="3463881" y="7833295"/>
            <a:ext cx="3628826" cy="487224"/>
          </a:xfrm>
          <a:prstGeom prst="rect">
            <a:avLst/>
          </a:prstGeom>
        </p:spPr>
        <p:txBody>
          <a:bodyPr lIns="0" tIns="0" rIns="0" bIns="0" rtlCol="0" anchor="t">
            <a:spAutoFit/>
          </a:bodyPr>
          <a:lstStyle/>
          <a:p>
            <a:pPr algn="ctr">
              <a:lnSpc>
                <a:spcPts val="3661"/>
              </a:lnSpc>
            </a:pPr>
            <a:r>
              <a:rPr lang="en-US" sz="2653" b="1" spc="260">
                <a:solidFill>
                  <a:srgbClr val="2E6E64"/>
                </a:solidFill>
                <a:latin typeface="Codec Pro ExtraBold Bold"/>
                <a:ea typeface="Codec Pro ExtraBold Bold"/>
                <a:cs typeface="Codec Pro ExtraBold Bold"/>
                <a:sym typeface="Codec Pro ExtraBold Bold"/>
              </a:rPr>
              <a:t>ЄВІ</a:t>
            </a:r>
          </a:p>
        </p:txBody>
      </p:sp>
      <p:sp>
        <p:nvSpPr>
          <p:cNvPr id="37" name="TextBox 37"/>
          <p:cNvSpPr txBox="1"/>
          <p:nvPr/>
        </p:nvSpPr>
        <p:spPr>
          <a:xfrm>
            <a:off x="10974181" y="7833295"/>
            <a:ext cx="3628826" cy="487224"/>
          </a:xfrm>
          <a:prstGeom prst="rect">
            <a:avLst/>
          </a:prstGeom>
        </p:spPr>
        <p:txBody>
          <a:bodyPr lIns="0" tIns="0" rIns="0" bIns="0" rtlCol="0" anchor="t">
            <a:spAutoFit/>
          </a:bodyPr>
          <a:lstStyle/>
          <a:p>
            <a:pPr algn="ctr">
              <a:lnSpc>
                <a:spcPts val="3661"/>
              </a:lnSpc>
            </a:pPr>
            <a:r>
              <a:rPr lang="en-US" sz="2653" b="1" spc="260">
                <a:solidFill>
                  <a:srgbClr val="2E6E64"/>
                </a:solidFill>
                <a:latin typeface="Codec Pro ExtraBold Bold"/>
                <a:ea typeface="Codec Pro ExtraBold Bold"/>
                <a:cs typeface="Codec Pro ExtraBold Bold"/>
                <a:sym typeface="Codec Pro ExtraBold Bold"/>
              </a:rPr>
              <a:t>ТЗНК</a:t>
            </a:r>
          </a:p>
        </p:txBody>
      </p:sp>
      <p:sp>
        <p:nvSpPr>
          <p:cNvPr id="38" name="TextBox 38"/>
          <p:cNvSpPr txBox="1"/>
          <p:nvPr/>
        </p:nvSpPr>
        <p:spPr>
          <a:xfrm>
            <a:off x="2038862" y="8853966"/>
            <a:ext cx="6729343" cy="810794"/>
          </a:xfrm>
          <a:prstGeom prst="rect">
            <a:avLst/>
          </a:prstGeom>
        </p:spPr>
        <p:txBody>
          <a:bodyPr lIns="0" tIns="0" rIns="0" bIns="0" rtlCol="0" anchor="t">
            <a:spAutoFit/>
          </a:bodyPr>
          <a:lstStyle/>
          <a:p>
            <a:pPr algn="ctr">
              <a:lnSpc>
                <a:spcPts val="3024"/>
              </a:lnSpc>
            </a:pPr>
            <a:r>
              <a:rPr lang="en-US" sz="2653" b="1" spc="260">
                <a:solidFill>
                  <a:srgbClr val="2E6E64"/>
                </a:solidFill>
                <a:latin typeface="Codec Pro ExtraBold Bold"/>
                <a:ea typeface="Codec Pro ExtraBold Bold"/>
                <a:cs typeface="Codec Pro ExtraBold Bold"/>
                <a:sym typeface="Codec Pro ExtraBold Bold"/>
              </a:rPr>
              <a:t>предметного тесту «Управління та адміністрування»</a:t>
            </a:r>
          </a:p>
        </p:txBody>
      </p:sp>
      <p:sp>
        <p:nvSpPr>
          <p:cNvPr id="39" name="TextBox 39"/>
          <p:cNvSpPr txBox="1"/>
          <p:nvPr/>
        </p:nvSpPr>
        <p:spPr>
          <a:xfrm>
            <a:off x="9483559" y="8873016"/>
            <a:ext cx="6610071" cy="1191794"/>
          </a:xfrm>
          <a:prstGeom prst="rect">
            <a:avLst/>
          </a:prstGeom>
        </p:spPr>
        <p:txBody>
          <a:bodyPr lIns="0" tIns="0" rIns="0" bIns="0" rtlCol="0" anchor="t">
            <a:spAutoFit/>
          </a:bodyPr>
          <a:lstStyle/>
          <a:p>
            <a:pPr algn="ctr">
              <a:lnSpc>
                <a:spcPts val="3024"/>
              </a:lnSpc>
            </a:pPr>
            <a:r>
              <a:rPr lang="en-US" sz="2653" b="1" spc="260">
                <a:solidFill>
                  <a:srgbClr val="2E6E64"/>
                </a:solidFill>
                <a:latin typeface="Codec Pro ExtraBold Bold"/>
                <a:ea typeface="Codec Pro ExtraBold Bold"/>
                <a:cs typeface="Codec Pro ExtraBold Bold"/>
                <a:sym typeface="Codec Pro ExtraBold Bold"/>
              </a:rPr>
              <a:t>предметного тесту «Облік і фінанси». </a:t>
            </a:r>
          </a:p>
          <a:p>
            <a:pPr algn="ctr">
              <a:lnSpc>
                <a:spcPts val="3024"/>
              </a:lnSpc>
            </a:pPr>
            <a:endParaRPr lang="en-US" sz="2653" b="1" spc="260">
              <a:solidFill>
                <a:srgbClr val="2E6E64"/>
              </a:solidFill>
              <a:latin typeface="Codec Pro ExtraBold Bold"/>
              <a:ea typeface="Codec Pro ExtraBold Bold"/>
              <a:cs typeface="Codec Pro ExtraBold Bold"/>
              <a:sym typeface="Codec Pro ExtraBold Bold"/>
            </a:endParaRPr>
          </a:p>
        </p:txBody>
      </p:sp>
      <p:sp>
        <p:nvSpPr>
          <p:cNvPr id="40" name="TextBox 40"/>
          <p:cNvSpPr txBox="1"/>
          <p:nvPr/>
        </p:nvSpPr>
        <p:spPr>
          <a:xfrm>
            <a:off x="10635097" y="4169999"/>
            <a:ext cx="4223248" cy="572041"/>
          </a:xfrm>
          <a:prstGeom prst="rect">
            <a:avLst/>
          </a:prstGeom>
        </p:spPr>
        <p:txBody>
          <a:bodyPr lIns="0" tIns="0" rIns="0" bIns="0" rtlCol="0" anchor="t">
            <a:spAutoFit/>
          </a:bodyPr>
          <a:lstStyle/>
          <a:p>
            <a:pPr algn="ctr">
              <a:lnSpc>
                <a:spcPts val="4261"/>
              </a:lnSpc>
            </a:pPr>
            <a:r>
              <a:rPr lang="en-US" sz="3088" b="1" spc="302">
                <a:solidFill>
                  <a:srgbClr val="2E6E64"/>
                </a:solidFill>
                <a:latin typeface="Codec Pro ExtraBold Bold"/>
                <a:ea typeface="Codec Pro ExtraBold Bold"/>
                <a:cs typeface="Codec Pro ExtraBold Bold"/>
                <a:sym typeface="Codec Pro ExtraBold Bold"/>
              </a:rPr>
              <a:t>історія України</a:t>
            </a:r>
          </a:p>
        </p:txBody>
      </p:sp>
      <p:sp>
        <p:nvSpPr>
          <p:cNvPr id="41" name="TextBox 41"/>
          <p:cNvSpPr txBox="1"/>
          <p:nvPr/>
        </p:nvSpPr>
        <p:spPr>
          <a:xfrm>
            <a:off x="9577611" y="5250294"/>
            <a:ext cx="6338218" cy="952462"/>
          </a:xfrm>
          <a:prstGeom prst="rect">
            <a:avLst/>
          </a:prstGeom>
        </p:spPr>
        <p:txBody>
          <a:bodyPr lIns="0" tIns="0" rIns="0" bIns="0" rtlCol="0" anchor="t">
            <a:spAutoFit/>
          </a:bodyPr>
          <a:lstStyle/>
          <a:p>
            <a:pPr algn="ctr">
              <a:lnSpc>
                <a:spcPts val="3520"/>
              </a:lnSpc>
            </a:pPr>
            <a:r>
              <a:rPr lang="en-US" sz="3088" b="1" spc="302">
                <a:solidFill>
                  <a:srgbClr val="2E6E64"/>
                </a:solidFill>
                <a:latin typeface="Codec Pro ExtraBold Bold"/>
                <a:ea typeface="Codec Pro ExtraBold Bold"/>
                <a:cs typeface="Codec Pro ExtraBold Bold"/>
                <a:sym typeface="Codec Pro ExtraBold Bold"/>
              </a:rPr>
              <a:t>німецька мова та англійська мова</a:t>
            </a:r>
          </a:p>
        </p:txBody>
      </p:sp>
      <p:sp>
        <p:nvSpPr>
          <p:cNvPr id="42" name="TextBox 42"/>
          <p:cNvSpPr txBox="1"/>
          <p:nvPr/>
        </p:nvSpPr>
        <p:spPr>
          <a:xfrm>
            <a:off x="3166670" y="5378592"/>
            <a:ext cx="4223248" cy="572041"/>
          </a:xfrm>
          <a:prstGeom prst="rect">
            <a:avLst/>
          </a:prstGeom>
        </p:spPr>
        <p:txBody>
          <a:bodyPr lIns="0" tIns="0" rIns="0" bIns="0" rtlCol="0" anchor="t">
            <a:spAutoFit/>
          </a:bodyPr>
          <a:lstStyle/>
          <a:p>
            <a:pPr algn="ctr">
              <a:lnSpc>
                <a:spcPts val="4261"/>
              </a:lnSpc>
            </a:pPr>
            <a:r>
              <a:rPr lang="en-US" sz="3088" b="1" spc="302">
                <a:solidFill>
                  <a:srgbClr val="2E6E64"/>
                </a:solidFill>
                <a:latin typeface="Codec Pro ExtraBold Bold"/>
                <a:ea typeface="Codec Pro ExtraBold Bold"/>
                <a:cs typeface="Codec Pro ExtraBold Bold"/>
                <a:sym typeface="Codec Pro ExtraBold Bold"/>
              </a:rPr>
              <a:t>математика</a:t>
            </a:r>
          </a:p>
        </p:txBody>
      </p:sp>
      <p:sp>
        <p:nvSpPr>
          <p:cNvPr id="43" name="TextBox 43"/>
          <p:cNvSpPr txBox="1"/>
          <p:nvPr/>
        </p:nvSpPr>
        <p:spPr>
          <a:xfrm>
            <a:off x="1962738" y="2948514"/>
            <a:ext cx="14362524" cy="821436"/>
          </a:xfrm>
          <a:prstGeom prst="rect">
            <a:avLst/>
          </a:prstGeom>
        </p:spPr>
        <p:txBody>
          <a:bodyPr lIns="0" tIns="0" rIns="0" bIns="0" rtlCol="0" anchor="t">
            <a:spAutoFit/>
          </a:bodyPr>
          <a:lstStyle/>
          <a:p>
            <a:pPr algn="l">
              <a:lnSpc>
                <a:spcPts val="3312"/>
              </a:lnSpc>
            </a:pPr>
            <a:r>
              <a:rPr lang="en-US" sz="2400" spc="235">
                <a:solidFill>
                  <a:srgbClr val="FFFFFF"/>
                </a:solidFill>
                <a:latin typeface="Open Sans"/>
                <a:ea typeface="Open Sans"/>
                <a:cs typeface="Open Sans"/>
                <a:sym typeface="Open Sans"/>
              </a:rPr>
              <a:t>Для вступників на освітній рівень «Бакалавр» до НМТ були створені тести за предметами:</a:t>
            </a:r>
          </a:p>
        </p:txBody>
      </p:sp>
      <p:sp>
        <p:nvSpPr>
          <p:cNvPr id="44" name="TextBox 44"/>
          <p:cNvSpPr txBox="1"/>
          <p:nvPr/>
        </p:nvSpPr>
        <p:spPr>
          <a:xfrm>
            <a:off x="1962738" y="6507034"/>
            <a:ext cx="14476824" cy="821436"/>
          </a:xfrm>
          <a:prstGeom prst="rect">
            <a:avLst/>
          </a:prstGeom>
        </p:spPr>
        <p:txBody>
          <a:bodyPr lIns="0" tIns="0" rIns="0" bIns="0" rtlCol="0" anchor="t">
            <a:spAutoFit/>
          </a:bodyPr>
          <a:lstStyle/>
          <a:p>
            <a:pPr algn="l">
              <a:lnSpc>
                <a:spcPts val="3312"/>
              </a:lnSpc>
            </a:pPr>
            <a:r>
              <a:rPr lang="en-US" sz="2400" spc="235">
                <a:solidFill>
                  <a:srgbClr val="FFFFFF"/>
                </a:solidFill>
                <a:latin typeface="Open Sans"/>
                <a:ea typeface="Open Sans"/>
                <a:cs typeface="Open Sans"/>
                <a:sym typeface="Open Sans"/>
              </a:rPr>
              <a:t>Для вступників на освітні рівні «Магістр» та «Доктор філософії» були створені тести для складання:</a:t>
            </a:r>
          </a:p>
        </p:txBody>
      </p:sp>
      <p:sp>
        <p:nvSpPr>
          <p:cNvPr id="45" name="Freeform 45"/>
          <p:cNvSpPr/>
          <p:nvPr/>
        </p:nvSpPr>
        <p:spPr>
          <a:xfrm rot="-10800000">
            <a:off x="17259300" y="4157102"/>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46" name="Freeform 46"/>
          <p:cNvSpPr/>
          <p:nvPr/>
        </p:nvSpPr>
        <p:spPr>
          <a:xfrm rot="-10800000">
            <a:off x="-2710608" y="7696012"/>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0" y="-484390"/>
            <a:ext cx="18533074" cy="11027179"/>
          </a:xfrm>
          <a:custGeom>
            <a:avLst/>
            <a:gdLst/>
            <a:ahLst/>
            <a:cxnLst/>
            <a:rect l="l" t="t" r="r" b="b"/>
            <a:pathLst>
              <a:path w="18533074" h="11027179">
                <a:moveTo>
                  <a:pt x="0" y="0"/>
                </a:moveTo>
                <a:lnTo>
                  <a:pt x="18533074" y="0"/>
                </a:lnTo>
                <a:lnTo>
                  <a:pt x="18533074" y="11027180"/>
                </a:lnTo>
                <a:lnTo>
                  <a:pt x="0" y="11027180"/>
                </a:lnTo>
                <a:lnTo>
                  <a:pt x="0" y="0"/>
                </a:lnTo>
                <a:close/>
              </a:path>
            </a:pathLst>
          </a:custGeom>
          <a:blipFill>
            <a:blip r:embed="rId2"/>
            <a:stretch>
              <a:fillRect/>
            </a:stretch>
          </a:blipFill>
        </p:spPr>
      </p:sp>
      <p:sp>
        <p:nvSpPr>
          <p:cNvPr id="3" name="TextBox 3"/>
          <p:cNvSpPr txBox="1"/>
          <p:nvPr/>
        </p:nvSpPr>
        <p:spPr>
          <a:xfrm>
            <a:off x="2899030" y="251468"/>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ВСТУПНА КАМПАНІЯ 2024</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sp>
        <p:nvSpPr>
          <p:cNvPr id="2" name="Freeform 2"/>
          <p:cNvSpPr/>
          <p:nvPr/>
        </p:nvSpPr>
        <p:spPr>
          <a:xfrm>
            <a:off x="0" y="-489585"/>
            <a:ext cx="18304178" cy="10776585"/>
          </a:xfrm>
          <a:custGeom>
            <a:avLst/>
            <a:gdLst/>
            <a:ahLst/>
            <a:cxnLst/>
            <a:rect l="l" t="t" r="r" b="b"/>
            <a:pathLst>
              <a:path w="18304178" h="10776585">
                <a:moveTo>
                  <a:pt x="0" y="0"/>
                </a:moveTo>
                <a:lnTo>
                  <a:pt x="18304178" y="0"/>
                </a:lnTo>
                <a:lnTo>
                  <a:pt x="18304178" y="10776585"/>
                </a:lnTo>
                <a:lnTo>
                  <a:pt x="0" y="10776585"/>
                </a:lnTo>
                <a:lnTo>
                  <a:pt x="0" y="0"/>
                </a:lnTo>
                <a:close/>
              </a:path>
            </a:pathLst>
          </a:custGeom>
          <a:blipFill>
            <a:blip r:embed="rId2"/>
            <a:stretch>
              <a:fillRect/>
            </a:stretch>
          </a:blipFill>
        </p:spPr>
      </p:sp>
      <p:sp>
        <p:nvSpPr>
          <p:cNvPr id="3" name="TextBox 3"/>
          <p:cNvSpPr txBox="1"/>
          <p:nvPr/>
        </p:nvSpPr>
        <p:spPr>
          <a:xfrm>
            <a:off x="2899030" y="251468"/>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ВСТУПНА КАМПАНІЯ 2024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93535" y="-192712"/>
            <a:ext cx="18767586" cy="10764940"/>
            <a:chOff x="0" y="0"/>
            <a:chExt cx="4942903" cy="2835210"/>
          </a:xfrm>
        </p:grpSpPr>
        <p:sp>
          <p:nvSpPr>
            <p:cNvPr id="3" name="Freeform 3"/>
            <p:cNvSpPr/>
            <p:nvPr/>
          </p:nvSpPr>
          <p:spPr>
            <a:xfrm>
              <a:off x="0" y="0"/>
              <a:ext cx="4942903" cy="2835210"/>
            </a:xfrm>
            <a:custGeom>
              <a:avLst/>
              <a:gdLst/>
              <a:ahLst/>
              <a:cxnLst/>
              <a:rect l="l" t="t" r="r" b="b"/>
              <a:pathLst>
                <a:path w="4942903" h="2835210">
                  <a:moveTo>
                    <a:pt x="0" y="0"/>
                  </a:moveTo>
                  <a:lnTo>
                    <a:pt x="4942903" y="0"/>
                  </a:lnTo>
                  <a:lnTo>
                    <a:pt x="4942903" y="2835210"/>
                  </a:lnTo>
                  <a:lnTo>
                    <a:pt x="0" y="2835210"/>
                  </a:lnTo>
                  <a:close/>
                </a:path>
              </a:pathLst>
            </a:custGeom>
            <a:solidFill>
              <a:srgbClr val="2E6E64"/>
            </a:solidFill>
          </p:spPr>
        </p:sp>
        <p:sp>
          <p:nvSpPr>
            <p:cNvPr id="4" name="TextBox 4"/>
            <p:cNvSpPr txBox="1"/>
            <p:nvPr/>
          </p:nvSpPr>
          <p:spPr>
            <a:xfrm>
              <a:off x="0" y="-19050"/>
              <a:ext cx="4942903" cy="2854260"/>
            </a:xfrm>
            <a:prstGeom prst="rect">
              <a:avLst/>
            </a:prstGeom>
          </p:spPr>
          <p:txBody>
            <a:bodyPr lIns="50800" tIns="50800" rIns="50800" bIns="50800" rtlCol="0" anchor="ctr"/>
            <a:lstStyle/>
            <a:p>
              <a:pPr algn="ctr">
                <a:lnSpc>
                  <a:spcPts val="2379"/>
                </a:lnSpc>
              </a:pPr>
              <a:endParaRPr/>
            </a:p>
          </p:txBody>
        </p:sp>
      </p:grpSp>
      <p:grpSp>
        <p:nvGrpSpPr>
          <p:cNvPr id="5" name="Group 5"/>
          <p:cNvGrpSpPr/>
          <p:nvPr/>
        </p:nvGrpSpPr>
        <p:grpSpPr>
          <a:xfrm>
            <a:off x="1550884" y="2437788"/>
            <a:ext cx="15186232" cy="1255259"/>
            <a:chOff x="0" y="0"/>
            <a:chExt cx="3999666" cy="330603"/>
          </a:xfrm>
        </p:grpSpPr>
        <p:sp>
          <p:nvSpPr>
            <p:cNvPr id="6" name="Freeform 6"/>
            <p:cNvSpPr/>
            <p:nvPr/>
          </p:nvSpPr>
          <p:spPr>
            <a:xfrm>
              <a:off x="0" y="0"/>
              <a:ext cx="3999666" cy="330603"/>
            </a:xfrm>
            <a:custGeom>
              <a:avLst/>
              <a:gdLst/>
              <a:ahLst/>
              <a:cxnLst/>
              <a:rect l="l" t="t" r="r" b="b"/>
              <a:pathLst>
                <a:path w="3999666" h="330603">
                  <a:moveTo>
                    <a:pt x="26000" y="0"/>
                  </a:moveTo>
                  <a:lnTo>
                    <a:pt x="3973667" y="0"/>
                  </a:lnTo>
                  <a:cubicBezTo>
                    <a:pt x="3988026" y="0"/>
                    <a:pt x="3999666" y="11640"/>
                    <a:pt x="3999666" y="26000"/>
                  </a:cubicBezTo>
                  <a:lnTo>
                    <a:pt x="3999666" y="304603"/>
                  </a:lnTo>
                  <a:cubicBezTo>
                    <a:pt x="3999666" y="318963"/>
                    <a:pt x="3988026" y="330603"/>
                    <a:pt x="3973667" y="330603"/>
                  </a:cubicBezTo>
                  <a:lnTo>
                    <a:pt x="26000" y="330603"/>
                  </a:lnTo>
                  <a:cubicBezTo>
                    <a:pt x="11640" y="330603"/>
                    <a:pt x="0" y="318963"/>
                    <a:pt x="0" y="304603"/>
                  </a:cubicBezTo>
                  <a:lnTo>
                    <a:pt x="0" y="26000"/>
                  </a:lnTo>
                  <a:cubicBezTo>
                    <a:pt x="0" y="11640"/>
                    <a:pt x="11640" y="0"/>
                    <a:pt x="26000" y="0"/>
                  </a:cubicBezTo>
                  <a:close/>
                </a:path>
              </a:pathLst>
            </a:custGeom>
            <a:solidFill>
              <a:srgbClr val="FFFFFF"/>
            </a:solidFill>
          </p:spPr>
        </p:sp>
        <p:sp>
          <p:nvSpPr>
            <p:cNvPr id="7" name="TextBox 7"/>
            <p:cNvSpPr txBox="1"/>
            <p:nvPr/>
          </p:nvSpPr>
          <p:spPr>
            <a:xfrm>
              <a:off x="0" y="-19050"/>
              <a:ext cx="3999666" cy="349653"/>
            </a:xfrm>
            <a:prstGeom prst="rect">
              <a:avLst/>
            </a:prstGeom>
          </p:spPr>
          <p:txBody>
            <a:bodyPr lIns="50800" tIns="50800" rIns="50800" bIns="50800" rtlCol="0" anchor="ctr"/>
            <a:lstStyle/>
            <a:p>
              <a:pPr algn="ctr">
                <a:lnSpc>
                  <a:spcPts val="2379"/>
                </a:lnSpc>
              </a:pPr>
              <a:endParaRPr/>
            </a:p>
          </p:txBody>
        </p:sp>
      </p:grpSp>
      <p:sp>
        <p:nvSpPr>
          <p:cNvPr id="8" name="TextBox 8"/>
          <p:cNvSpPr txBox="1"/>
          <p:nvPr/>
        </p:nvSpPr>
        <p:spPr>
          <a:xfrm>
            <a:off x="2176051" y="2734666"/>
            <a:ext cx="13935897" cy="796847"/>
          </a:xfrm>
          <a:prstGeom prst="rect">
            <a:avLst/>
          </a:prstGeom>
        </p:spPr>
        <p:txBody>
          <a:bodyPr lIns="0" tIns="0" rIns="0" bIns="0" rtlCol="0" anchor="t">
            <a:spAutoFit/>
          </a:bodyPr>
          <a:lstStyle/>
          <a:p>
            <a:pPr algn="r">
              <a:lnSpc>
                <a:spcPts val="5297"/>
              </a:lnSpc>
            </a:pPr>
            <a:r>
              <a:rPr lang="en-US" sz="5518">
                <a:solidFill>
                  <a:srgbClr val="2E6E64"/>
                </a:solidFill>
                <a:latin typeface="Codec Pro ExtraBold"/>
                <a:ea typeface="Codec Pro ExtraBold"/>
                <a:cs typeface="Codec Pro ExtraBold"/>
                <a:sym typeface="Codec Pro ExtraBold"/>
              </a:rPr>
              <a:t>НАУКОВО-ДОСЛІДНІ ІНСТИТУТИ ТДАТУ</a:t>
            </a:r>
          </a:p>
        </p:txBody>
      </p:sp>
      <p:sp>
        <p:nvSpPr>
          <p:cNvPr id="9" name="TextBox 9"/>
          <p:cNvSpPr txBox="1"/>
          <p:nvPr/>
        </p:nvSpPr>
        <p:spPr>
          <a:xfrm>
            <a:off x="1698034" y="4477717"/>
            <a:ext cx="15334074" cy="3723719"/>
          </a:xfrm>
          <a:prstGeom prst="rect">
            <a:avLst/>
          </a:prstGeom>
        </p:spPr>
        <p:txBody>
          <a:bodyPr lIns="0" tIns="0" rIns="0" bIns="0" rtlCol="0" anchor="t">
            <a:spAutoFit/>
          </a:bodyPr>
          <a:lstStyle/>
          <a:p>
            <a:pPr marL="762387" lvl="1" indent="-381193" algn="l">
              <a:lnSpc>
                <a:spcPts val="4166"/>
              </a:lnSpc>
              <a:buFont typeface="Arial"/>
              <a:buChar char="•"/>
            </a:pPr>
            <a:r>
              <a:rPr lang="en-US" sz="3531">
                <a:solidFill>
                  <a:srgbClr val="FFFFFF"/>
                </a:solidFill>
                <a:latin typeface="Codec Pro ExtraBold"/>
                <a:ea typeface="Codec Pro ExtraBold"/>
                <a:cs typeface="Codec Pro ExtraBold"/>
                <a:sym typeface="Codec Pro ExtraBold"/>
              </a:rPr>
              <a:t>НДІ МЕХАНІЗАЦІЇ ЗЕМЛЕРОБСТВА ПІВДНЯ УКРАЇНИ (2004) ;</a:t>
            </a:r>
          </a:p>
          <a:p>
            <a:pPr algn="l">
              <a:lnSpc>
                <a:spcPts val="4166"/>
              </a:lnSpc>
            </a:pPr>
            <a:endParaRPr lang="en-US" sz="3531">
              <a:solidFill>
                <a:srgbClr val="FFFFFF"/>
              </a:solidFill>
              <a:latin typeface="Codec Pro ExtraBold"/>
              <a:ea typeface="Codec Pro ExtraBold"/>
              <a:cs typeface="Codec Pro ExtraBold"/>
              <a:sym typeface="Codec Pro ExtraBold"/>
            </a:endParaRPr>
          </a:p>
          <a:p>
            <a:pPr marL="762387" lvl="1" indent="-381193" algn="l">
              <a:lnSpc>
                <a:spcPts val="4166"/>
              </a:lnSpc>
              <a:buFont typeface="Arial"/>
              <a:buChar char="•"/>
            </a:pPr>
            <a:r>
              <a:rPr lang="en-US" sz="3531">
                <a:solidFill>
                  <a:srgbClr val="FFFFFF"/>
                </a:solidFill>
                <a:latin typeface="Codec Pro ExtraBold"/>
                <a:ea typeface="Codec Pro ExtraBold"/>
                <a:cs typeface="Codec Pro ExtraBold"/>
                <a:sym typeface="Codec Pro ExtraBold"/>
              </a:rPr>
              <a:t>НДІ АГРОТЕХНОЛОГІЙ ТА ЕКОЛОГІЇ (2007);</a:t>
            </a:r>
          </a:p>
          <a:p>
            <a:pPr algn="l">
              <a:lnSpc>
                <a:spcPts val="4166"/>
              </a:lnSpc>
            </a:pPr>
            <a:endParaRPr lang="en-US" sz="3531">
              <a:solidFill>
                <a:srgbClr val="FFFFFF"/>
              </a:solidFill>
              <a:latin typeface="Codec Pro ExtraBold"/>
              <a:ea typeface="Codec Pro ExtraBold"/>
              <a:cs typeface="Codec Pro ExtraBold"/>
              <a:sym typeface="Codec Pro ExtraBold"/>
            </a:endParaRPr>
          </a:p>
          <a:p>
            <a:pPr marL="762387" lvl="1" indent="-381193" algn="l">
              <a:lnSpc>
                <a:spcPts val="4166"/>
              </a:lnSpc>
              <a:buFont typeface="Arial"/>
              <a:buChar char="•"/>
            </a:pPr>
            <a:r>
              <a:rPr lang="en-US" sz="3531">
                <a:solidFill>
                  <a:srgbClr val="FFFFFF"/>
                </a:solidFill>
                <a:latin typeface="Codec Pro ExtraBold"/>
                <a:ea typeface="Codec Pro ExtraBold"/>
                <a:cs typeface="Codec Pro ExtraBold"/>
                <a:sym typeface="Codec Pro ExtraBold"/>
              </a:rPr>
              <a:t>НДІ СОЦІАЛЬНО-ЕКОНОМІЧНОГО РОЗВИТКУ (2007);</a:t>
            </a:r>
          </a:p>
          <a:p>
            <a:pPr algn="l">
              <a:lnSpc>
                <a:spcPts val="4166"/>
              </a:lnSpc>
            </a:pPr>
            <a:endParaRPr lang="en-US" sz="3531">
              <a:solidFill>
                <a:srgbClr val="FFFFFF"/>
              </a:solidFill>
              <a:latin typeface="Codec Pro ExtraBold"/>
              <a:ea typeface="Codec Pro ExtraBold"/>
              <a:cs typeface="Codec Pro ExtraBold"/>
              <a:sym typeface="Codec Pro ExtraBold"/>
            </a:endParaRPr>
          </a:p>
          <a:p>
            <a:pPr marL="762387" lvl="1" indent="-381193" algn="l">
              <a:lnSpc>
                <a:spcPts val="4166"/>
              </a:lnSpc>
              <a:buFont typeface="Arial"/>
              <a:buChar char="•"/>
            </a:pPr>
            <a:r>
              <a:rPr lang="en-US" sz="3531">
                <a:solidFill>
                  <a:srgbClr val="FFFFFF"/>
                </a:solidFill>
                <a:latin typeface="Codec Pro ExtraBold"/>
                <a:ea typeface="Codec Pro ExtraBold"/>
                <a:cs typeface="Codec Pro ExtraBold"/>
                <a:sym typeface="Codec Pro ExtraBold"/>
              </a:rPr>
              <a:t>НДІ НАНОТЕХНОЛОГІЙ І НАНОМАТЕРІАЛІВ (2021)</a:t>
            </a:r>
          </a:p>
        </p:txBody>
      </p:sp>
      <p:grpSp>
        <p:nvGrpSpPr>
          <p:cNvPr id="10" name="Group 10"/>
          <p:cNvGrpSpPr/>
          <p:nvPr/>
        </p:nvGrpSpPr>
        <p:grpSpPr>
          <a:xfrm>
            <a:off x="1698034" y="4563442"/>
            <a:ext cx="72610" cy="3516167"/>
            <a:chOff x="0" y="0"/>
            <a:chExt cx="17331" cy="839260"/>
          </a:xfrm>
        </p:grpSpPr>
        <p:sp>
          <p:nvSpPr>
            <p:cNvPr id="11" name="Freeform 11"/>
            <p:cNvSpPr/>
            <p:nvPr/>
          </p:nvSpPr>
          <p:spPr>
            <a:xfrm>
              <a:off x="0" y="0"/>
              <a:ext cx="17331" cy="839260"/>
            </a:xfrm>
            <a:custGeom>
              <a:avLst/>
              <a:gdLst/>
              <a:ahLst/>
              <a:cxnLst/>
              <a:rect l="l" t="t" r="r" b="b"/>
              <a:pathLst>
                <a:path w="17331" h="839260">
                  <a:moveTo>
                    <a:pt x="0" y="0"/>
                  </a:moveTo>
                  <a:lnTo>
                    <a:pt x="17331" y="0"/>
                  </a:lnTo>
                  <a:lnTo>
                    <a:pt x="17331" y="839260"/>
                  </a:lnTo>
                  <a:lnTo>
                    <a:pt x="0" y="839260"/>
                  </a:lnTo>
                  <a:close/>
                </a:path>
              </a:pathLst>
            </a:custGeom>
            <a:solidFill>
              <a:srgbClr val="FFFFFF"/>
            </a:solidFill>
          </p:spPr>
        </p:sp>
        <p:sp>
          <p:nvSpPr>
            <p:cNvPr id="12" name="TextBox 12"/>
            <p:cNvSpPr txBox="1"/>
            <p:nvPr/>
          </p:nvSpPr>
          <p:spPr>
            <a:xfrm>
              <a:off x="0" y="-19050"/>
              <a:ext cx="17331" cy="858310"/>
            </a:xfrm>
            <a:prstGeom prst="rect">
              <a:avLst/>
            </a:prstGeom>
          </p:spPr>
          <p:txBody>
            <a:bodyPr lIns="50800" tIns="50800" rIns="50800" bIns="50800" rtlCol="0" anchor="ctr"/>
            <a:lstStyle/>
            <a:p>
              <a:pPr algn="ctr">
                <a:lnSpc>
                  <a:spcPts val="2859"/>
                </a:lnSpc>
              </a:pPr>
              <a:endParaRPr/>
            </a:p>
          </p:txBody>
        </p:sp>
      </p:grpSp>
      <p:sp>
        <p:nvSpPr>
          <p:cNvPr id="13" name="Freeform 13"/>
          <p:cNvSpPr/>
          <p:nvPr/>
        </p:nvSpPr>
        <p:spPr>
          <a:xfrm>
            <a:off x="15927515" y="8450896"/>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sp>
        <p:nvSpPr>
          <p:cNvPr id="14" name="Freeform 14"/>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4"/>
            <a:stretch>
              <a:fillRect/>
            </a:stretch>
          </a:blipFill>
        </p:spPr>
      </p:sp>
      <p:sp>
        <p:nvSpPr>
          <p:cNvPr id="15" name="Freeform 15"/>
          <p:cNvSpPr/>
          <p:nvPr/>
        </p:nvSpPr>
        <p:spPr>
          <a:xfrm>
            <a:off x="-2777871" y="5996377"/>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10" name="Group 2">
            <a:extLst>
              <a:ext uri="{FF2B5EF4-FFF2-40B4-BE49-F238E27FC236}">
                <a16:creationId xmlns:a16="http://schemas.microsoft.com/office/drawing/2014/main" id="{9A039947-BE7A-4D51-B15D-C38C86B70886}"/>
              </a:ext>
            </a:extLst>
          </p:cNvPr>
          <p:cNvGrpSpPr/>
          <p:nvPr/>
        </p:nvGrpSpPr>
        <p:grpSpPr>
          <a:xfrm>
            <a:off x="-245406" y="-114506"/>
            <a:ext cx="18533406" cy="10516012"/>
            <a:chOff x="0" y="0"/>
            <a:chExt cx="4881226" cy="2769649"/>
          </a:xfrm>
        </p:grpSpPr>
        <p:sp>
          <p:nvSpPr>
            <p:cNvPr id="11" name="Freeform 3">
              <a:extLst>
                <a:ext uri="{FF2B5EF4-FFF2-40B4-BE49-F238E27FC236}">
                  <a16:creationId xmlns:a16="http://schemas.microsoft.com/office/drawing/2014/main" id="{1B132583-1958-47DA-B80A-ADFEDC9EB941}"/>
                </a:ext>
              </a:extLst>
            </p:cNvPr>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12" name="TextBox 4">
              <a:extLst>
                <a:ext uri="{FF2B5EF4-FFF2-40B4-BE49-F238E27FC236}">
                  <a16:creationId xmlns:a16="http://schemas.microsoft.com/office/drawing/2014/main" id="{891F28EB-6CB0-44C3-AC2B-43408860F554}"/>
                </a:ext>
              </a:extLst>
            </p:cNvPr>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13" name="Group 5">
            <a:extLst>
              <a:ext uri="{FF2B5EF4-FFF2-40B4-BE49-F238E27FC236}">
                <a16:creationId xmlns:a16="http://schemas.microsoft.com/office/drawing/2014/main" id="{435D6118-3B33-495F-BED1-1046A5B47733}"/>
              </a:ext>
            </a:extLst>
          </p:cNvPr>
          <p:cNvGrpSpPr/>
          <p:nvPr/>
        </p:nvGrpSpPr>
        <p:grpSpPr>
          <a:xfrm>
            <a:off x="-245406" y="-114506"/>
            <a:ext cx="18533406" cy="10516012"/>
            <a:chOff x="0" y="0"/>
            <a:chExt cx="4881226" cy="2769649"/>
          </a:xfrm>
        </p:grpSpPr>
        <p:sp>
          <p:nvSpPr>
            <p:cNvPr id="14" name="Freeform 6">
              <a:extLst>
                <a:ext uri="{FF2B5EF4-FFF2-40B4-BE49-F238E27FC236}">
                  <a16:creationId xmlns:a16="http://schemas.microsoft.com/office/drawing/2014/main" id="{193A4543-193B-4A5A-8747-D5A923FCD179}"/>
                </a:ext>
              </a:extLst>
            </p:cNvPr>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15" name="TextBox 7">
              <a:extLst>
                <a:ext uri="{FF2B5EF4-FFF2-40B4-BE49-F238E27FC236}">
                  <a16:creationId xmlns:a16="http://schemas.microsoft.com/office/drawing/2014/main" id="{BDBDEE90-34D5-4C95-A5B9-6C29013C3A0B}"/>
                </a:ext>
              </a:extLst>
            </p:cNvPr>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16" name="Freeform 8">
            <a:extLst>
              <a:ext uri="{FF2B5EF4-FFF2-40B4-BE49-F238E27FC236}">
                <a16:creationId xmlns:a16="http://schemas.microsoft.com/office/drawing/2014/main" id="{068F352B-5A6F-40F5-A410-813F76648F59}"/>
              </a:ext>
            </a:extLst>
          </p:cNvPr>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aphicFrame>
        <p:nvGraphicFramePr>
          <p:cNvPr id="17" name="Table 9">
            <a:extLst>
              <a:ext uri="{FF2B5EF4-FFF2-40B4-BE49-F238E27FC236}">
                <a16:creationId xmlns:a16="http://schemas.microsoft.com/office/drawing/2014/main" id="{29154438-66A4-4CBD-8099-6290AAC8D899}"/>
              </a:ext>
            </a:extLst>
          </p:cNvPr>
          <p:cNvGraphicFramePr>
            <a:graphicFrameLocks noGrp="1"/>
          </p:cNvGraphicFramePr>
          <p:nvPr>
            <p:extLst>
              <p:ext uri="{D42A27DB-BD31-4B8C-83A1-F6EECF244321}">
                <p14:modId xmlns:p14="http://schemas.microsoft.com/office/powerpoint/2010/main" val="3074089753"/>
              </p:ext>
            </p:extLst>
          </p:nvPr>
        </p:nvGraphicFramePr>
        <p:xfrm>
          <a:off x="356304" y="2801012"/>
          <a:ext cx="9243296" cy="3939117"/>
        </p:xfrm>
        <a:graphic>
          <a:graphicData uri="http://schemas.openxmlformats.org/drawingml/2006/table">
            <a:tbl>
              <a:tblPr/>
              <a:tblGrid>
                <a:gridCol w="785283">
                  <a:extLst>
                    <a:ext uri="{9D8B030D-6E8A-4147-A177-3AD203B41FA5}">
                      <a16:colId xmlns:a16="http://schemas.microsoft.com/office/drawing/2014/main" val="20000"/>
                    </a:ext>
                  </a:extLst>
                </a:gridCol>
                <a:gridCol w="3715996">
                  <a:extLst>
                    <a:ext uri="{9D8B030D-6E8A-4147-A177-3AD203B41FA5}">
                      <a16:colId xmlns:a16="http://schemas.microsoft.com/office/drawing/2014/main" val="20001"/>
                    </a:ext>
                  </a:extLst>
                </a:gridCol>
                <a:gridCol w="1616909">
                  <a:extLst>
                    <a:ext uri="{9D8B030D-6E8A-4147-A177-3AD203B41FA5}">
                      <a16:colId xmlns:a16="http://schemas.microsoft.com/office/drawing/2014/main" val="20002"/>
                    </a:ext>
                  </a:extLst>
                </a:gridCol>
                <a:gridCol w="1513861">
                  <a:extLst>
                    <a:ext uri="{9D8B030D-6E8A-4147-A177-3AD203B41FA5}">
                      <a16:colId xmlns:a16="http://schemas.microsoft.com/office/drawing/2014/main" val="20003"/>
                    </a:ext>
                  </a:extLst>
                </a:gridCol>
                <a:gridCol w="1611247">
                  <a:extLst>
                    <a:ext uri="{9D8B030D-6E8A-4147-A177-3AD203B41FA5}">
                      <a16:colId xmlns:a16="http://schemas.microsoft.com/office/drawing/2014/main" val="20004"/>
                    </a:ext>
                  </a:extLst>
                </a:gridCol>
              </a:tblGrid>
              <a:tr h="356021">
                <a:tc rowSpan="2">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 з/п</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rowSpan="2">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Джерело</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gridSpan="2">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Сума, грн</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hMerge="1">
                  <a:txBody>
                    <a:bodyPr/>
                    <a:lstStyle/>
                    <a:p>
                      <a:pPr algn="ctr">
                        <a:lnSpc>
                          <a:spcPts val="1707"/>
                        </a:lnSpc>
                        <a:defRPr/>
                      </a:pPr>
                      <a:r>
                        <a:rPr lang="en-US" sz="1524">
                          <a:solidFill>
                            <a:srgbClr val="FFFFFF"/>
                          </a:solidFill>
                          <a:latin typeface="Open Sans"/>
                          <a:ea typeface="Open Sans"/>
                          <a:cs typeface="Open Sans"/>
                          <a:sym typeface="Open Sans"/>
                        </a:rPr>
                        <a:t>Сума, грн</a:t>
                      </a:r>
                      <a:endParaRPr lang="en-US" sz="1100"/>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rowSpan="2">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Відхилення</a:t>
                      </a:r>
                      <a:endParaRPr lang="uk-UA" sz="1100" noProof="0">
                        <a:latin typeface="Open Sans" pitchFamily="2" charset="0"/>
                        <a:ea typeface="Open Sans" pitchFamily="2" charset="0"/>
                        <a:cs typeface="Open Sans" pitchFamily="2" charset="0"/>
                      </a:endParaRPr>
                    </a:p>
                    <a:p>
                      <a:pPr algn="ctr">
                        <a:lnSpc>
                          <a:spcPts val="1707"/>
                        </a:lnSpc>
                      </a:pPr>
                      <a:r>
                        <a:rPr lang="uk-UA" sz="1524" noProof="0">
                          <a:solidFill>
                            <a:srgbClr val="FFFFFF"/>
                          </a:solidFill>
                          <a:latin typeface="Open Sans" pitchFamily="2" charset="0"/>
                          <a:ea typeface="Open Sans" pitchFamily="2" charset="0"/>
                          <a:cs typeface="Open Sans" pitchFamily="2" charset="0"/>
                          <a:sym typeface="Open Sans"/>
                        </a:rPr>
                        <a:t>(+,-)</a:t>
                      </a: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0"/>
                  </a:ext>
                </a:extLst>
              </a:tr>
              <a:tr h="567709">
                <a:tc vMerge="1">
                  <a:txBody>
                    <a:bodyPr/>
                    <a:lstStyle/>
                    <a:p>
                      <a:pPr algn="ctr">
                        <a:lnSpc>
                          <a:spcPts val="1707"/>
                        </a:lnSpc>
                        <a:defRPr/>
                      </a:pPr>
                      <a:r>
                        <a:rPr lang="en-US" sz="1524">
                          <a:solidFill>
                            <a:srgbClr val="FFFFFF"/>
                          </a:solidFill>
                          <a:latin typeface="Open Sans"/>
                          <a:ea typeface="Open Sans"/>
                          <a:cs typeface="Open Sans"/>
                          <a:sym typeface="Open Sans"/>
                        </a:rPr>
                        <a:t>№ з/п</a:t>
                      </a:r>
                      <a:endParaRPr lang="en-US" sz="1100"/>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vMerge="1">
                  <a:txBody>
                    <a:bodyPr/>
                    <a:lstStyle/>
                    <a:p>
                      <a:pPr algn="ctr">
                        <a:lnSpc>
                          <a:spcPts val="1707"/>
                        </a:lnSpc>
                        <a:defRPr/>
                      </a:pPr>
                      <a:r>
                        <a:rPr lang="en-US" sz="1524">
                          <a:solidFill>
                            <a:srgbClr val="FFFFFF"/>
                          </a:solidFill>
                          <a:latin typeface="Open Sans"/>
                          <a:ea typeface="Open Sans"/>
                          <a:cs typeface="Open Sans"/>
                          <a:sym typeface="Open Sans"/>
                        </a:rPr>
                        <a:t>Джерело</a:t>
                      </a:r>
                      <a:endParaRPr lang="en-US" sz="1100"/>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з 01.01.23 по 31.12.23</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з 01.01.24 по 31.12.24</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vMerge="1">
                  <a:txBody>
                    <a:bodyPr/>
                    <a:lstStyle/>
                    <a:p>
                      <a:pPr algn="ctr">
                        <a:lnSpc>
                          <a:spcPts val="1707"/>
                        </a:lnSpc>
                        <a:defRPr/>
                      </a:pPr>
                      <a:r>
                        <a:rPr lang="en-US" sz="1524">
                          <a:solidFill>
                            <a:srgbClr val="FFFFFF"/>
                          </a:solidFill>
                          <a:latin typeface="Open Sans"/>
                          <a:ea typeface="Open Sans"/>
                          <a:cs typeface="Open Sans"/>
                          <a:sym typeface="Open Sans"/>
                        </a:rPr>
                        <a:t>Відхилення</a:t>
                      </a:r>
                      <a:endParaRPr lang="en-US" sz="1100"/>
                    </a:p>
                    <a:p>
                      <a:pPr algn="ctr">
                        <a:lnSpc>
                          <a:spcPts val="1707"/>
                        </a:lnSpc>
                      </a:pPr>
                      <a:r>
                        <a:rPr lang="en-US" sz="1524">
                          <a:solidFill>
                            <a:srgbClr val="FFFFFF"/>
                          </a:solidFill>
                          <a:latin typeface="Open Sans"/>
                          <a:ea typeface="Open Sans"/>
                          <a:cs typeface="Open Sans"/>
                          <a:sym typeface="Open Sans"/>
                        </a:rPr>
                        <a:t>(+,-)</a:t>
                      </a: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1"/>
                  </a:ext>
                </a:extLst>
              </a:tr>
              <a:tr h="356021">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Адміністрація університету</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2 156 491</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2 472 841,27</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+316 350,27</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2"/>
                  </a:ext>
                </a:extLst>
              </a:tr>
              <a:tr h="356021">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Профспілковий комітет </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180 880 </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343 900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+163 020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3"/>
                  </a:ext>
                </a:extLst>
              </a:tr>
              <a:tr h="356021">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співробітники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174 880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343 900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+163 020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4"/>
                  </a:ext>
                </a:extLst>
              </a:tr>
              <a:tr h="356021">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студенти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6 000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-6 000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5"/>
                  </a:ext>
                </a:extLst>
              </a:tr>
              <a:tr h="356021">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Благодійний фонд «Таврія» </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1 068 086</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264 800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-803 286</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6"/>
                  </a:ext>
                </a:extLst>
              </a:tr>
              <a:tr h="356021">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співробітники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20 000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+20 000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7"/>
                  </a:ext>
                </a:extLst>
              </a:tr>
              <a:tr h="356021">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студенти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244 800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+244 800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8"/>
                  </a:ext>
                </a:extLst>
              </a:tr>
              <a:tr h="356021">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4</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Загальна сума матеріальної допомоги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3 405 457</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3 081 541,27</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-323 915,73</a:t>
                      </a:r>
                      <a:endParaRPr lang="uk-UA" sz="1100" noProof="0" dirty="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graphicFrame>
        <p:nvGraphicFramePr>
          <p:cNvPr id="18" name="Table 10">
            <a:extLst>
              <a:ext uri="{FF2B5EF4-FFF2-40B4-BE49-F238E27FC236}">
                <a16:creationId xmlns:a16="http://schemas.microsoft.com/office/drawing/2014/main" id="{1BD1C42F-EAB4-4C92-BA9F-E2FA2EDF8498}"/>
              </a:ext>
            </a:extLst>
          </p:cNvPr>
          <p:cNvGraphicFramePr>
            <a:graphicFrameLocks noGrp="1"/>
          </p:cNvGraphicFramePr>
          <p:nvPr>
            <p:extLst>
              <p:ext uri="{D42A27DB-BD31-4B8C-83A1-F6EECF244321}">
                <p14:modId xmlns:p14="http://schemas.microsoft.com/office/powerpoint/2010/main" val="1998624406"/>
              </p:ext>
            </p:extLst>
          </p:nvPr>
        </p:nvGraphicFramePr>
        <p:xfrm>
          <a:off x="9864051" y="2801012"/>
          <a:ext cx="7738149" cy="7140569"/>
        </p:xfrm>
        <a:graphic>
          <a:graphicData uri="http://schemas.openxmlformats.org/drawingml/2006/table">
            <a:tbl>
              <a:tblPr/>
              <a:tblGrid>
                <a:gridCol w="3644116">
                  <a:extLst>
                    <a:ext uri="{9D8B030D-6E8A-4147-A177-3AD203B41FA5}">
                      <a16:colId xmlns:a16="http://schemas.microsoft.com/office/drawing/2014/main" val="20000"/>
                    </a:ext>
                  </a:extLst>
                </a:gridCol>
                <a:gridCol w="1403360">
                  <a:extLst>
                    <a:ext uri="{9D8B030D-6E8A-4147-A177-3AD203B41FA5}">
                      <a16:colId xmlns:a16="http://schemas.microsoft.com/office/drawing/2014/main" val="20001"/>
                    </a:ext>
                  </a:extLst>
                </a:gridCol>
                <a:gridCol w="1293357">
                  <a:extLst>
                    <a:ext uri="{9D8B030D-6E8A-4147-A177-3AD203B41FA5}">
                      <a16:colId xmlns:a16="http://schemas.microsoft.com/office/drawing/2014/main" val="20002"/>
                    </a:ext>
                  </a:extLst>
                </a:gridCol>
                <a:gridCol w="1397316">
                  <a:extLst>
                    <a:ext uri="{9D8B030D-6E8A-4147-A177-3AD203B41FA5}">
                      <a16:colId xmlns:a16="http://schemas.microsoft.com/office/drawing/2014/main" val="20003"/>
                    </a:ext>
                  </a:extLst>
                </a:gridCol>
              </a:tblGrid>
              <a:tr h="1020081">
                <a:tc>
                  <a:txBody>
                    <a:bodyPr/>
                    <a:lstStyle/>
                    <a:p>
                      <a:pPr algn="ctr">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Показник</a:t>
                      </a:r>
                      <a:endParaRPr lang="uk-UA" sz="1100" noProof="0" dirty="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з 01.01.22 по 31.12.22 р.</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з 01.01.23 по 31.12.23 р.</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з 01.01.24 по 31.12.24 р</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0"/>
                  </a:ext>
                </a:extLst>
              </a:tr>
              <a:tr h="856833">
                <a:tc>
                  <a:txBody>
                    <a:bodyPr/>
                    <a:lstStyle/>
                    <a:p>
                      <a:pPr algn="l">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Академічна</a:t>
                      </a: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стипендія</a:t>
                      </a: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грн</a:t>
                      </a:r>
                      <a:endParaRPr lang="uk-UA" sz="1100" noProof="0" dirty="0">
                        <a:latin typeface="Open Sans" pitchFamily="2" charset="0"/>
                        <a:ea typeface="Open Sans" pitchFamily="2" charset="0"/>
                        <a:cs typeface="Open Sans" pitchFamily="2" charset="0"/>
                      </a:endParaRP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2000; 2550,</a:t>
                      </a:r>
                      <a:endParaRPr lang="en-US" sz="1100">
                        <a:latin typeface="Open Sans" pitchFamily="2" charset="0"/>
                        <a:ea typeface="Open Sans" pitchFamily="2" charset="0"/>
                        <a:cs typeface="Open Sans" pitchFamily="2" charset="0"/>
                      </a:endParaRPr>
                    </a:p>
                    <a:p>
                      <a:pPr algn="ctr">
                        <a:lnSpc>
                          <a:spcPts val="1707"/>
                        </a:lnSpc>
                      </a:pPr>
                      <a:r>
                        <a:rPr lang="en-US" sz="1524">
                          <a:solidFill>
                            <a:srgbClr val="FFFFFF"/>
                          </a:solidFill>
                          <a:latin typeface="Open Sans" pitchFamily="2" charset="0"/>
                          <a:ea typeface="Open Sans" pitchFamily="2" charset="0"/>
                          <a:cs typeface="Open Sans" pitchFamily="2" charset="0"/>
                          <a:sym typeface="Open Sans"/>
                        </a:rPr>
                        <a:t>2910; 3711</a:t>
                      </a: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2000; 2550, 2910; 3711</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2000; 2550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1"/>
                  </a:ext>
                </a:extLst>
              </a:tr>
              <a:tr h="845918">
                <a:tc>
                  <a:txBody>
                    <a:bodyPr/>
                    <a:lstStyle/>
                    <a:p>
                      <a:pPr algn="l">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Соціальні</a:t>
                      </a: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стипендії, грн. у </a:t>
                      </a:r>
                      <a:r>
                        <a:rPr lang="uk-UA" sz="1524" noProof="0" dirty="0" err="1">
                          <a:solidFill>
                            <a:srgbClr val="FFFFFF"/>
                          </a:solidFill>
                          <a:latin typeface="Open Sans" pitchFamily="2" charset="0"/>
                          <a:ea typeface="Open Sans" pitchFamily="2" charset="0"/>
                          <a:cs typeface="Open Sans" pitchFamily="2" charset="0"/>
                          <a:sym typeface="Open Sans"/>
                        </a:rPr>
                        <a:t>т.ч</a:t>
                      </a:r>
                      <a:r>
                        <a:rPr lang="en-US" sz="1524" dirty="0">
                          <a:solidFill>
                            <a:srgbClr val="FFFFFF"/>
                          </a:solidFill>
                          <a:latin typeface="Open Sans" pitchFamily="2" charset="0"/>
                          <a:ea typeface="Open Sans" pitchFamily="2" charset="0"/>
                          <a:cs typeface="Open Sans" pitchFamily="2" charset="0"/>
                          <a:sym typeface="Open Sans"/>
                        </a:rPr>
                        <a:t>.</a:t>
                      </a:r>
                      <a:endParaRPr lang="en-US" sz="1100" dirty="0">
                        <a:latin typeface="Open Sans" pitchFamily="2" charset="0"/>
                        <a:ea typeface="Open Sans" pitchFamily="2" charset="0"/>
                        <a:cs typeface="Open Sans" pitchFamily="2" charset="0"/>
                      </a:endParaRP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2"/>
                  </a:ext>
                </a:extLst>
              </a:tr>
              <a:tr h="1050149">
                <a:tc>
                  <a:txBody>
                    <a:bodyPr/>
                    <a:lstStyle/>
                    <a:p>
                      <a:pPr algn="l">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студентам</a:t>
                      </a:r>
                      <a:r>
                        <a:rPr lang="en-US" sz="1524" dirty="0">
                          <a:solidFill>
                            <a:srgbClr val="FFFFFF"/>
                          </a:solidFill>
                          <a:latin typeface="Open Sans" pitchFamily="2" charset="0"/>
                          <a:ea typeface="Open Sans" pitchFamily="2" charset="0"/>
                          <a:cs typeface="Open Sans" pitchFamily="2" charset="0"/>
                          <a:sym typeface="Open Sans"/>
                        </a:rPr>
                        <a:t> з </a:t>
                      </a:r>
                      <a:r>
                        <a:rPr lang="uk-UA" sz="1524" noProof="0" dirty="0">
                          <a:solidFill>
                            <a:srgbClr val="FFFFFF"/>
                          </a:solidFill>
                          <a:latin typeface="Open Sans" pitchFamily="2" charset="0"/>
                          <a:ea typeface="Open Sans" pitchFamily="2" charset="0"/>
                          <a:cs typeface="Open Sans" pitchFamily="2" charset="0"/>
                          <a:sym typeface="Open Sans"/>
                        </a:rPr>
                        <a:t>числа </a:t>
                      </a:r>
                      <a:endParaRPr lang="uk-UA" sz="1100" noProof="0" dirty="0">
                        <a:latin typeface="Open Sans" pitchFamily="2" charset="0"/>
                        <a:ea typeface="Open Sans" pitchFamily="2" charset="0"/>
                        <a:cs typeface="Open Sans" pitchFamily="2" charset="0"/>
                      </a:endParaRPr>
                    </a:p>
                    <a:p>
                      <a:pPr algn="l">
                        <a:lnSpc>
                          <a:spcPts val="1707"/>
                        </a:lnSpc>
                      </a:pPr>
                      <a:r>
                        <a:rPr lang="uk-UA" sz="1524" noProof="0" dirty="0">
                          <a:solidFill>
                            <a:srgbClr val="FFFFFF"/>
                          </a:solidFill>
                          <a:latin typeface="Open Sans" pitchFamily="2" charset="0"/>
                          <a:ea typeface="Open Sans" pitchFamily="2" charset="0"/>
                          <a:cs typeface="Open Sans" pitchFamily="2" charset="0"/>
                          <a:sym typeface="Open Sans"/>
                        </a:rPr>
                        <a:t>дітей-сиріт до 18 років / після 18 років</a:t>
                      </a:r>
                      <a:r>
                        <a:rPr lang="en-US" sz="1524" dirty="0">
                          <a:solidFill>
                            <a:srgbClr val="FFFFFF"/>
                          </a:solidFill>
                          <a:latin typeface="Open Sans" pitchFamily="2" charset="0"/>
                          <a:ea typeface="Open Sans" pitchFamily="2" charset="0"/>
                          <a:cs typeface="Open Sans" pitchFamily="2" charset="0"/>
                          <a:sym typeface="Open Sans"/>
                        </a:rPr>
                        <a:t>  </a:t>
                      </a: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3722</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4026/4250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4794/4542</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3"/>
                  </a:ext>
                </a:extLst>
              </a:tr>
              <a:tr h="796665">
                <a:tc>
                  <a:txBody>
                    <a:bodyPr/>
                    <a:lstStyle/>
                    <a:p>
                      <a:pPr algn="l">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студентам з малозабезпечених сімей </a:t>
                      </a:r>
                      <a:endParaRPr lang="uk-UA" sz="1100" noProof="0" dirty="0">
                        <a:latin typeface="Open Sans" pitchFamily="2" charset="0"/>
                        <a:ea typeface="Open Sans" pitchFamily="2" charset="0"/>
                        <a:cs typeface="Open Sans" pitchFamily="2" charset="0"/>
                      </a:endParaRP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4"/>
                  </a:ext>
                </a:extLst>
              </a:tr>
              <a:tr h="1211307">
                <a:tc>
                  <a:txBody>
                    <a:bodyPr/>
                    <a:lstStyle/>
                    <a:p>
                      <a:pPr algn="l">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a:t>
                      </a:r>
                      <a:r>
                        <a:rPr lang="uk-UA"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студентам</a:t>
                      </a:r>
                      <a:r>
                        <a:rPr lang="en-US"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які</a:t>
                      </a:r>
                      <a:r>
                        <a:rPr lang="uk-UA" sz="1524" dirty="0">
                          <a:solidFill>
                            <a:srgbClr val="FFFFFF"/>
                          </a:solidFill>
                          <a:latin typeface="Open Sans" pitchFamily="2" charset="0"/>
                          <a:ea typeface="Open Sans" pitchFamily="2" charset="0"/>
                          <a:cs typeface="Open Sans" pitchFamily="2" charset="0"/>
                          <a:sym typeface="Open Sans"/>
                        </a:rPr>
                        <a:t> </a:t>
                      </a:r>
                      <a:r>
                        <a:rPr lang="en-US" sz="1524" dirty="0">
                          <a:solidFill>
                            <a:srgbClr val="FFFFFF"/>
                          </a:solidFill>
                          <a:latin typeface="Open Sans" pitchFamily="2" charset="0"/>
                          <a:ea typeface="Open Sans" pitchFamily="2" charset="0"/>
                          <a:cs typeface="Open Sans" pitchFamily="2" charset="0"/>
                          <a:sym typeface="Open Sans"/>
                        </a:rPr>
                        <a:t>є  </a:t>
                      </a:r>
                      <a:r>
                        <a:rPr lang="uk-UA" sz="1524" noProof="0" dirty="0">
                          <a:solidFill>
                            <a:srgbClr val="FFFFFF"/>
                          </a:solidFill>
                          <a:latin typeface="Open Sans" pitchFamily="2" charset="0"/>
                          <a:ea typeface="Open Sans" pitchFamily="2" charset="0"/>
                          <a:cs typeface="Open Sans" pitchFamily="2" charset="0"/>
                          <a:sym typeface="Open Sans"/>
                        </a:rPr>
                        <a:t>дітьми-інвалідами та інвалідами </a:t>
                      </a:r>
                      <a:r>
                        <a:rPr lang="en-US" sz="1524" dirty="0">
                          <a:solidFill>
                            <a:srgbClr val="FFFFFF"/>
                          </a:solidFill>
                          <a:latin typeface="Open Sans" pitchFamily="2" charset="0"/>
                          <a:ea typeface="Open Sans" pitchFamily="2" charset="0"/>
                          <a:cs typeface="Open Sans" pitchFamily="2" charset="0"/>
                          <a:sym typeface="Open Sans"/>
                        </a:rPr>
                        <a:t>I-III </a:t>
                      </a:r>
                      <a:r>
                        <a:rPr lang="uk-UA" sz="1524" noProof="0" dirty="0">
                          <a:solidFill>
                            <a:srgbClr val="FFFFFF"/>
                          </a:solidFill>
                          <a:latin typeface="Open Sans" pitchFamily="2" charset="0"/>
                          <a:ea typeface="Open Sans" pitchFamily="2" charset="0"/>
                          <a:cs typeface="Open Sans" pitchFamily="2" charset="0"/>
                          <a:sym typeface="Open Sans"/>
                        </a:rPr>
                        <a:t>групи, діти учасників АТО, учасники АТО, є ВПО</a:t>
                      </a:r>
                      <a:endParaRPr lang="uk-UA" sz="1100" noProof="0" dirty="0">
                        <a:latin typeface="Open Sans" pitchFamily="2" charset="0"/>
                        <a:ea typeface="Open Sans" pitchFamily="2" charset="0"/>
                        <a:cs typeface="Open Sans" pitchFamily="2" charset="0"/>
                      </a:endParaRP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1180</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5"/>
                  </a:ext>
                </a:extLst>
              </a:tr>
              <a:tr h="1359616">
                <a:tc>
                  <a:txBody>
                    <a:bodyPr/>
                    <a:lstStyle/>
                    <a:p>
                      <a:pPr algn="l">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a:t>
                      </a:r>
                      <a:r>
                        <a:rPr lang="uk-UA"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студентам, які мають сім’ї </a:t>
                      </a:r>
                      <a:r>
                        <a:rPr lang="en-US" sz="1524" dirty="0">
                          <a:solidFill>
                            <a:srgbClr val="FFFFFF"/>
                          </a:solidFill>
                          <a:latin typeface="Open Sans" pitchFamily="2" charset="0"/>
                          <a:ea typeface="Open Sans" pitchFamily="2" charset="0"/>
                          <a:cs typeface="Open Sans" pitchFamily="2" charset="0"/>
                          <a:sym typeface="Open Sans"/>
                        </a:rPr>
                        <a:t>з</a:t>
                      </a:r>
                      <a:r>
                        <a:rPr lang="uk-UA"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дітьми</a:t>
                      </a:r>
                      <a:r>
                        <a:rPr lang="en-US" sz="1524" dirty="0">
                          <a:solidFill>
                            <a:srgbClr val="FFFFFF"/>
                          </a:solidFill>
                          <a:latin typeface="Open Sans" pitchFamily="2" charset="0"/>
                          <a:ea typeface="Open Sans" pitchFamily="2" charset="0"/>
                          <a:cs typeface="Open Sans" pitchFamily="2" charset="0"/>
                          <a:sym typeface="Open Sans"/>
                        </a:rPr>
                        <a:t> і в</a:t>
                      </a:r>
                      <a:r>
                        <a:rPr lang="uk-UA" sz="1524" dirty="0">
                          <a:solidFill>
                            <a:srgbClr val="FFFFFF"/>
                          </a:solidFill>
                          <a:latin typeface="Open Sans" pitchFamily="2" charset="0"/>
                          <a:ea typeface="Open Sans" pitchFamily="2" charset="0"/>
                          <a:cs typeface="Open Sans" pitchFamily="2" charset="0"/>
                          <a:sym typeface="Open Sans"/>
                        </a:rPr>
                        <a:t> </a:t>
                      </a:r>
                      <a:r>
                        <a:rPr lang="uk-UA" sz="1524" noProof="0" dirty="0">
                          <a:solidFill>
                            <a:srgbClr val="FFFFFF"/>
                          </a:solidFill>
                          <a:latin typeface="Open Sans" pitchFamily="2" charset="0"/>
                          <a:ea typeface="Open Sans" pitchFamily="2" charset="0"/>
                          <a:cs typeface="Open Sans" pitchFamily="2" charset="0"/>
                          <a:sym typeface="Open Sans"/>
                        </a:rPr>
                        <a:t>яких </a:t>
                      </a:r>
                      <a:r>
                        <a:rPr lang="uk-UA" sz="1524" noProof="0" dirty="0" err="1">
                          <a:solidFill>
                            <a:srgbClr val="FFFFFF"/>
                          </a:solidFill>
                          <a:latin typeface="Open Sans" pitchFamily="2" charset="0"/>
                          <a:ea typeface="Open Sans" pitchFamily="2" charset="0"/>
                          <a:cs typeface="Open Sans" pitchFamily="2" charset="0"/>
                          <a:sym typeface="Open Sans"/>
                        </a:rPr>
                        <a:t>обої</a:t>
                      </a:r>
                      <a:r>
                        <a:rPr lang="uk-UA" sz="1524" noProof="0" dirty="0">
                          <a:solidFill>
                            <a:srgbClr val="FFFFFF"/>
                          </a:solidFill>
                          <a:latin typeface="Open Sans" pitchFamily="2" charset="0"/>
                          <a:ea typeface="Open Sans" pitchFamily="2" charset="0"/>
                          <a:cs typeface="Open Sans" pitchFamily="2" charset="0"/>
                          <a:sym typeface="Open Sans"/>
                        </a:rPr>
                        <a:t> з подружжя або одна мати (батько) навчається у вищому навчальному закладі за денною формою навчання</a:t>
                      </a:r>
                      <a:endParaRPr lang="uk-UA" sz="1100" noProof="0" dirty="0">
                        <a:latin typeface="Open Sans" pitchFamily="2" charset="0"/>
                        <a:ea typeface="Open Sans" pitchFamily="2" charset="0"/>
                        <a:cs typeface="Open Sans" pitchFamily="2" charset="0"/>
                      </a:endParaRPr>
                    </a:p>
                  </a:txBody>
                  <a:tcPr marL="137160" marR="137160" marT="137160" marB="13716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a:t>
                      </a:r>
                      <a:endParaRPr lang="en-US" sz="1100" dirty="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a:solidFill>
                            <a:srgbClr val="FFFFFF"/>
                          </a:solidFill>
                          <a:latin typeface="Open Sans" pitchFamily="2" charset="0"/>
                          <a:ea typeface="Open Sans" pitchFamily="2" charset="0"/>
                          <a:cs typeface="Open Sans" pitchFamily="2" charset="0"/>
                          <a:sym typeface="Open Sans"/>
                        </a:rPr>
                        <a:t>-</a:t>
                      </a:r>
                      <a:endParaRPr lang="en-US" sz="110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en-US" sz="1524" dirty="0">
                          <a:solidFill>
                            <a:srgbClr val="FFFFFF"/>
                          </a:solidFill>
                          <a:latin typeface="Open Sans" pitchFamily="2" charset="0"/>
                          <a:ea typeface="Open Sans" pitchFamily="2" charset="0"/>
                          <a:cs typeface="Open Sans" pitchFamily="2" charset="0"/>
                          <a:sym typeface="Open Sans"/>
                        </a:rPr>
                        <a:t>-</a:t>
                      </a:r>
                      <a:endParaRPr lang="en-US" sz="1100" dirty="0">
                        <a:latin typeface="Open Sans" pitchFamily="2" charset="0"/>
                        <a:ea typeface="Open Sans" pitchFamily="2" charset="0"/>
                        <a:cs typeface="Open Sans" pitchFamily="2" charset="0"/>
                      </a:endParaRPr>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19" name="Table 11">
            <a:extLst>
              <a:ext uri="{FF2B5EF4-FFF2-40B4-BE49-F238E27FC236}">
                <a16:creationId xmlns:a16="http://schemas.microsoft.com/office/drawing/2014/main" id="{CFF0CB92-CFFF-479F-B042-550CD8D1732F}"/>
              </a:ext>
            </a:extLst>
          </p:cNvPr>
          <p:cNvGraphicFramePr>
            <a:graphicFrameLocks noGrp="1"/>
          </p:cNvGraphicFramePr>
          <p:nvPr>
            <p:extLst>
              <p:ext uri="{D42A27DB-BD31-4B8C-83A1-F6EECF244321}">
                <p14:modId xmlns:p14="http://schemas.microsoft.com/office/powerpoint/2010/main" val="989017490"/>
              </p:ext>
            </p:extLst>
          </p:nvPr>
        </p:nvGraphicFramePr>
        <p:xfrm>
          <a:off x="356304" y="7365327"/>
          <a:ext cx="9243296" cy="2576254"/>
        </p:xfrm>
        <a:graphic>
          <a:graphicData uri="http://schemas.openxmlformats.org/drawingml/2006/table">
            <a:tbl>
              <a:tblPr/>
              <a:tblGrid>
                <a:gridCol w="4061007">
                  <a:extLst>
                    <a:ext uri="{9D8B030D-6E8A-4147-A177-3AD203B41FA5}">
                      <a16:colId xmlns:a16="http://schemas.microsoft.com/office/drawing/2014/main" val="20000"/>
                    </a:ext>
                  </a:extLst>
                </a:gridCol>
                <a:gridCol w="1767031">
                  <a:extLst>
                    <a:ext uri="{9D8B030D-6E8A-4147-A177-3AD203B41FA5}">
                      <a16:colId xmlns:a16="http://schemas.microsoft.com/office/drawing/2014/main" val="20001"/>
                    </a:ext>
                  </a:extLst>
                </a:gridCol>
                <a:gridCol w="1654415">
                  <a:extLst>
                    <a:ext uri="{9D8B030D-6E8A-4147-A177-3AD203B41FA5}">
                      <a16:colId xmlns:a16="http://schemas.microsoft.com/office/drawing/2014/main" val="20002"/>
                    </a:ext>
                  </a:extLst>
                </a:gridCol>
                <a:gridCol w="1760843">
                  <a:extLst>
                    <a:ext uri="{9D8B030D-6E8A-4147-A177-3AD203B41FA5}">
                      <a16:colId xmlns:a16="http://schemas.microsoft.com/office/drawing/2014/main" val="20003"/>
                    </a:ext>
                  </a:extLst>
                </a:gridCol>
              </a:tblGrid>
              <a:tr h="570411">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Показник</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з 01.01.22 по 31.12.22</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з 01.01.23 по 31.12.23</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з 01.01.24 по 31.12.24</a:t>
                      </a:r>
                      <a:endParaRPr lang="uk-UA" sz="1100" noProof="0" dirty="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0"/>
                  </a:ext>
                </a:extLst>
              </a:tr>
              <a:tr h="570411">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Матеріальна допомога за рахунок університету</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1"/>
                  </a:ext>
                </a:extLst>
              </a:tr>
              <a:tr h="357715">
                <a:tc>
                  <a:txBody>
                    <a:bodyPr/>
                    <a:lstStyle/>
                    <a:p>
                      <a:pPr algn="just">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Компенсація на:</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2"/>
                  </a:ext>
                </a:extLst>
              </a:tr>
              <a:tr h="357715">
                <a:tc>
                  <a:txBody>
                    <a:bodyPr/>
                    <a:lstStyle/>
                    <a:p>
                      <a:pPr algn="just">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 харчування</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1 842 570,38</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1 602 120,00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2 013 902,22</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3"/>
                  </a:ext>
                </a:extLst>
              </a:tr>
              <a:tr h="360001">
                <a:tc>
                  <a:txBody>
                    <a:bodyPr/>
                    <a:lstStyle/>
                    <a:p>
                      <a:pPr algn="l">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 придбання одягу</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21 271,25</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21 620,00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35 164,50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4"/>
                  </a:ext>
                </a:extLst>
              </a:tr>
              <a:tr h="360001">
                <a:tc>
                  <a:txBody>
                    <a:bodyPr/>
                    <a:lstStyle/>
                    <a:p>
                      <a:pPr algn="just">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 ін. трансферти</a:t>
                      </a:r>
                      <a:endParaRPr lang="uk-UA" sz="1100" noProof="0">
                        <a:latin typeface="Open Sans" pitchFamily="2" charset="0"/>
                        <a:ea typeface="Open Sans" pitchFamily="2" charset="0"/>
                        <a:cs typeface="Open Sans" pitchFamily="2" charset="0"/>
                      </a:endParaRPr>
                    </a:p>
                  </a:txBody>
                  <a:tcPr marL="45720" marR="4572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614 130,00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a:solidFill>
                            <a:srgbClr val="FFFFFF"/>
                          </a:solidFill>
                          <a:latin typeface="Open Sans" pitchFamily="2" charset="0"/>
                          <a:ea typeface="Open Sans" pitchFamily="2" charset="0"/>
                          <a:cs typeface="Open Sans" pitchFamily="2" charset="0"/>
                          <a:sym typeface="Open Sans"/>
                        </a:rPr>
                        <a:t>724 680,00</a:t>
                      </a:r>
                      <a:endParaRPr lang="uk-UA" sz="1100" noProof="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707"/>
                        </a:lnSpc>
                        <a:defRPr/>
                      </a:pPr>
                      <a:r>
                        <a:rPr lang="uk-UA" sz="1524" noProof="0" dirty="0">
                          <a:solidFill>
                            <a:srgbClr val="FFFFFF"/>
                          </a:solidFill>
                          <a:latin typeface="Open Sans" pitchFamily="2" charset="0"/>
                          <a:ea typeface="Open Sans" pitchFamily="2" charset="0"/>
                          <a:cs typeface="Open Sans" pitchFamily="2" charset="0"/>
                          <a:sym typeface="Open Sans"/>
                        </a:rPr>
                        <a:t>1 076 324,00</a:t>
                      </a:r>
                      <a:endParaRPr lang="uk-UA" sz="1100" noProof="0" dirty="0">
                        <a:latin typeface="Open Sans" pitchFamily="2" charset="0"/>
                        <a:ea typeface="Open Sans" pitchFamily="2" charset="0"/>
                        <a:cs typeface="Open Sans" pitchFamily="2" charset="0"/>
                      </a:endParaRPr>
                    </a:p>
                  </a:txBody>
                  <a:tcPr marL="0" marR="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0" name="TextBox 12">
            <a:extLst>
              <a:ext uri="{FF2B5EF4-FFF2-40B4-BE49-F238E27FC236}">
                <a16:creationId xmlns:a16="http://schemas.microsoft.com/office/drawing/2014/main" id="{FE41839A-3F6A-4836-A76A-7E81E3EBD1D4}"/>
              </a:ext>
            </a:extLst>
          </p:cNvPr>
          <p:cNvSpPr txBox="1"/>
          <p:nvPr/>
        </p:nvSpPr>
        <p:spPr>
          <a:xfrm>
            <a:off x="2889505" y="508643"/>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СОЦІАЛЬНИЙ ЗАХИСТ</a:t>
            </a:r>
          </a:p>
        </p:txBody>
      </p:sp>
      <p:sp>
        <p:nvSpPr>
          <p:cNvPr id="21" name="TextBox 13">
            <a:extLst>
              <a:ext uri="{FF2B5EF4-FFF2-40B4-BE49-F238E27FC236}">
                <a16:creationId xmlns:a16="http://schemas.microsoft.com/office/drawing/2014/main" id="{F21ED0A8-B33A-40BD-B0AD-B1D713A89316}"/>
              </a:ext>
            </a:extLst>
          </p:cNvPr>
          <p:cNvSpPr txBox="1"/>
          <p:nvPr/>
        </p:nvSpPr>
        <p:spPr>
          <a:xfrm>
            <a:off x="356304" y="6731574"/>
            <a:ext cx="9383504" cy="526884"/>
          </a:xfrm>
          <a:prstGeom prst="rect">
            <a:avLst/>
          </a:prstGeom>
        </p:spPr>
        <p:txBody>
          <a:bodyPr lIns="0" tIns="0" rIns="0" bIns="0" rtlCol="0" anchor="t">
            <a:spAutoFit/>
          </a:bodyPr>
          <a:lstStyle/>
          <a:p>
            <a:pPr algn="l">
              <a:lnSpc>
                <a:spcPts val="2111"/>
              </a:lnSpc>
            </a:pPr>
            <a:r>
              <a:rPr lang="uk-UA" sz="1529" spc="149">
                <a:solidFill>
                  <a:srgbClr val="FFFFFF"/>
                </a:solidFill>
                <a:latin typeface="Open Sauce"/>
                <a:ea typeface="Open Sauce"/>
                <a:cs typeface="Open Sauce"/>
                <a:sym typeface="Open Sauce"/>
              </a:rPr>
              <a:t>Розміри соціальних виплат, яку отримали студенти пільгових категорій університету протягом 2022-2024 рр., грн.</a:t>
            </a:r>
          </a:p>
        </p:txBody>
      </p:sp>
      <p:sp>
        <p:nvSpPr>
          <p:cNvPr id="22" name="TextBox 14">
            <a:extLst>
              <a:ext uri="{FF2B5EF4-FFF2-40B4-BE49-F238E27FC236}">
                <a16:creationId xmlns:a16="http://schemas.microsoft.com/office/drawing/2014/main" id="{D9825B1E-8866-4585-88B1-7321B6694D46}"/>
              </a:ext>
            </a:extLst>
          </p:cNvPr>
          <p:cNvSpPr txBox="1"/>
          <p:nvPr/>
        </p:nvSpPr>
        <p:spPr>
          <a:xfrm>
            <a:off x="356304" y="1941584"/>
            <a:ext cx="9243296" cy="521618"/>
          </a:xfrm>
          <a:prstGeom prst="rect">
            <a:avLst/>
          </a:prstGeom>
        </p:spPr>
        <p:txBody>
          <a:bodyPr lIns="0" tIns="0" rIns="0" bIns="0" rtlCol="0" anchor="t">
            <a:spAutoFit/>
          </a:bodyPr>
          <a:lstStyle/>
          <a:p>
            <a:pPr algn="l">
              <a:lnSpc>
                <a:spcPts val="2111"/>
              </a:lnSpc>
            </a:pPr>
            <a:r>
              <a:rPr lang="uk-UA" sz="1529" spc="149">
                <a:solidFill>
                  <a:srgbClr val="FFFFFF"/>
                </a:solidFill>
                <a:latin typeface="Open Sauce"/>
                <a:ea typeface="Open Sauce"/>
                <a:cs typeface="Open Sauce"/>
                <a:sym typeface="Open Sauce"/>
              </a:rPr>
              <a:t>Грошова допомога на поліпшення матеріального становища, матеріальна допомога на оздоровлення співробітників та студентів ТДАТУ протягом 2023-2024 рр.</a:t>
            </a:r>
          </a:p>
        </p:txBody>
      </p:sp>
      <p:sp>
        <p:nvSpPr>
          <p:cNvPr id="23" name="TextBox 15">
            <a:extLst>
              <a:ext uri="{FF2B5EF4-FFF2-40B4-BE49-F238E27FC236}">
                <a16:creationId xmlns:a16="http://schemas.microsoft.com/office/drawing/2014/main" id="{13BF2497-F595-4AB2-A647-4C093A9C9D0A}"/>
              </a:ext>
            </a:extLst>
          </p:cNvPr>
          <p:cNvSpPr txBox="1"/>
          <p:nvPr/>
        </p:nvSpPr>
        <p:spPr>
          <a:xfrm>
            <a:off x="9892626" y="1941584"/>
            <a:ext cx="6506202" cy="527241"/>
          </a:xfrm>
          <a:prstGeom prst="rect">
            <a:avLst/>
          </a:prstGeom>
        </p:spPr>
        <p:txBody>
          <a:bodyPr lIns="0" tIns="0" rIns="0" bIns="0" rtlCol="0" anchor="t">
            <a:spAutoFit/>
          </a:bodyPr>
          <a:lstStyle/>
          <a:p>
            <a:pPr algn="l">
              <a:lnSpc>
                <a:spcPts val="2111"/>
              </a:lnSpc>
            </a:pPr>
            <a:r>
              <a:rPr lang="uk-UA" sz="1529" spc="149">
                <a:solidFill>
                  <a:srgbClr val="FFFFFF"/>
                </a:solidFill>
                <a:latin typeface="Open Sauce"/>
                <a:ea typeface="Open Sauce"/>
                <a:cs typeface="Open Sauce"/>
                <a:sym typeface="Open Sauce"/>
              </a:rPr>
              <a:t>Розміри академічної та соціальних стипендій </a:t>
            </a:r>
          </a:p>
          <a:p>
            <a:pPr algn="l">
              <a:lnSpc>
                <a:spcPts val="2111"/>
              </a:lnSpc>
            </a:pPr>
            <a:r>
              <a:rPr lang="uk-UA" sz="1529" spc="149">
                <a:solidFill>
                  <a:srgbClr val="FFFFFF"/>
                </a:solidFill>
                <a:latin typeface="Open Sauce"/>
                <a:ea typeface="Open Sauce"/>
                <a:cs typeface="Open Sauce"/>
                <a:sym typeface="Open Sauce"/>
              </a:rPr>
              <a:t>протягом 2022 -2024 рр.</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245406" y="-114506"/>
            <a:ext cx="18533406" cy="10516012"/>
            <a:chOff x="0" y="0"/>
            <a:chExt cx="4881226" cy="2769649"/>
          </a:xfrm>
        </p:grpSpPr>
        <p:sp>
          <p:nvSpPr>
            <p:cNvPr id="6" name="Freeform 6"/>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7" name="TextBox 7"/>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9" name="TextBox 9"/>
          <p:cNvSpPr txBox="1"/>
          <p:nvPr/>
        </p:nvSpPr>
        <p:spPr>
          <a:xfrm>
            <a:off x="2889505" y="508643"/>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ФІНАНСОВА ДІЯЛЬНІСТЬ</a:t>
            </a:r>
          </a:p>
        </p:txBody>
      </p:sp>
      <p:graphicFrame>
        <p:nvGraphicFramePr>
          <p:cNvPr id="10" name="Таблиця 9">
            <a:extLst>
              <a:ext uri="{FF2B5EF4-FFF2-40B4-BE49-F238E27FC236}">
                <a16:creationId xmlns:a16="http://schemas.microsoft.com/office/drawing/2014/main" id="{BA6876EF-AD6E-456C-B4C7-391CF6A48EEE}"/>
              </a:ext>
            </a:extLst>
          </p:cNvPr>
          <p:cNvGraphicFramePr>
            <a:graphicFrameLocks noGrp="1"/>
          </p:cNvGraphicFramePr>
          <p:nvPr>
            <p:extLst>
              <p:ext uri="{D42A27DB-BD31-4B8C-83A1-F6EECF244321}">
                <p14:modId xmlns:p14="http://schemas.microsoft.com/office/powerpoint/2010/main" val="496637679"/>
              </p:ext>
            </p:extLst>
          </p:nvPr>
        </p:nvGraphicFramePr>
        <p:xfrm>
          <a:off x="274479" y="2552700"/>
          <a:ext cx="17563962" cy="7560895"/>
        </p:xfrm>
        <a:graphic>
          <a:graphicData uri="http://schemas.openxmlformats.org/drawingml/2006/table">
            <a:tbl>
              <a:tblPr firstRow="1" firstCol="1" lastRow="1" lastCol="1" bandRow="1" bandCol="1">
                <a:tableStyleId>{5940675A-B579-460E-94D1-54222C63F5DA}</a:tableStyleId>
              </a:tblPr>
              <a:tblGrid>
                <a:gridCol w="2488714">
                  <a:extLst>
                    <a:ext uri="{9D8B030D-6E8A-4147-A177-3AD203B41FA5}">
                      <a16:colId xmlns:a16="http://schemas.microsoft.com/office/drawing/2014/main" val="3039476515"/>
                    </a:ext>
                  </a:extLst>
                </a:gridCol>
                <a:gridCol w="1103093">
                  <a:extLst>
                    <a:ext uri="{9D8B030D-6E8A-4147-A177-3AD203B41FA5}">
                      <a16:colId xmlns:a16="http://schemas.microsoft.com/office/drawing/2014/main" val="3956008930"/>
                    </a:ext>
                  </a:extLst>
                </a:gridCol>
                <a:gridCol w="1193143">
                  <a:extLst>
                    <a:ext uri="{9D8B030D-6E8A-4147-A177-3AD203B41FA5}">
                      <a16:colId xmlns:a16="http://schemas.microsoft.com/office/drawing/2014/main" val="3437768228"/>
                    </a:ext>
                  </a:extLst>
                </a:gridCol>
                <a:gridCol w="1238169">
                  <a:extLst>
                    <a:ext uri="{9D8B030D-6E8A-4147-A177-3AD203B41FA5}">
                      <a16:colId xmlns:a16="http://schemas.microsoft.com/office/drawing/2014/main" val="3463791130"/>
                    </a:ext>
                  </a:extLst>
                </a:gridCol>
                <a:gridCol w="1193143">
                  <a:extLst>
                    <a:ext uri="{9D8B030D-6E8A-4147-A177-3AD203B41FA5}">
                      <a16:colId xmlns:a16="http://schemas.microsoft.com/office/drawing/2014/main" val="2484420480"/>
                    </a:ext>
                  </a:extLst>
                </a:gridCol>
                <a:gridCol w="1029931">
                  <a:extLst>
                    <a:ext uri="{9D8B030D-6E8A-4147-A177-3AD203B41FA5}">
                      <a16:colId xmlns:a16="http://schemas.microsoft.com/office/drawing/2014/main" val="1927598110"/>
                    </a:ext>
                  </a:extLst>
                </a:gridCol>
                <a:gridCol w="1264055">
                  <a:extLst>
                    <a:ext uri="{9D8B030D-6E8A-4147-A177-3AD203B41FA5}">
                      <a16:colId xmlns:a16="http://schemas.microsoft.com/office/drawing/2014/main" val="1111638660"/>
                    </a:ext>
                  </a:extLst>
                </a:gridCol>
                <a:gridCol w="1504937">
                  <a:extLst>
                    <a:ext uri="{9D8B030D-6E8A-4147-A177-3AD203B41FA5}">
                      <a16:colId xmlns:a16="http://schemas.microsoft.com/office/drawing/2014/main" val="2423136391"/>
                    </a:ext>
                  </a:extLst>
                </a:gridCol>
                <a:gridCol w="1506062">
                  <a:extLst>
                    <a:ext uri="{9D8B030D-6E8A-4147-A177-3AD203B41FA5}">
                      <a16:colId xmlns:a16="http://schemas.microsoft.com/office/drawing/2014/main" val="2249145514"/>
                    </a:ext>
                  </a:extLst>
                </a:gridCol>
                <a:gridCol w="1268556">
                  <a:extLst>
                    <a:ext uri="{9D8B030D-6E8A-4147-A177-3AD203B41FA5}">
                      <a16:colId xmlns:a16="http://schemas.microsoft.com/office/drawing/2014/main" val="1526535443"/>
                    </a:ext>
                  </a:extLst>
                </a:gridCol>
                <a:gridCol w="1229162">
                  <a:extLst>
                    <a:ext uri="{9D8B030D-6E8A-4147-A177-3AD203B41FA5}">
                      <a16:colId xmlns:a16="http://schemas.microsoft.com/office/drawing/2014/main" val="4284596172"/>
                    </a:ext>
                  </a:extLst>
                </a:gridCol>
                <a:gridCol w="1270810">
                  <a:extLst>
                    <a:ext uri="{9D8B030D-6E8A-4147-A177-3AD203B41FA5}">
                      <a16:colId xmlns:a16="http://schemas.microsoft.com/office/drawing/2014/main" val="938780150"/>
                    </a:ext>
                  </a:extLst>
                </a:gridCol>
                <a:gridCol w="1274187">
                  <a:extLst>
                    <a:ext uri="{9D8B030D-6E8A-4147-A177-3AD203B41FA5}">
                      <a16:colId xmlns:a16="http://schemas.microsoft.com/office/drawing/2014/main" val="1023984118"/>
                    </a:ext>
                  </a:extLst>
                </a:gridCol>
              </a:tblGrid>
              <a:tr h="277064">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gridSpan="6">
                  <a:txBody>
                    <a:bodyPr/>
                    <a:lstStyle/>
                    <a:p>
                      <a:pPr algn="ctr"/>
                      <a:r>
                        <a:rPr lang="uk-UA" sz="1300">
                          <a:ln>
                            <a:noFill/>
                          </a:ln>
                          <a:solidFill>
                            <a:schemeClr val="bg1"/>
                          </a:solidFill>
                          <a:effectLst/>
                        </a:rPr>
                        <a:t>Касові видатки по загальному фонду</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hMerge="1">
                  <a:txBody>
                    <a:bodyPr/>
                    <a:lstStyle/>
                    <a:p>
                      <a:endParaRPr lang="uk-UA"/>
                    </a:p>
                  </a:txBody>
                  <a:tcPr/>
                </a:tc>
                <a:tc gridSpan="4">
                  <a:txBody>
                    <a:bodyPr/>
                    <a:lstStyle/>
                    <a:p>
                      <a:pPr algn="ctr"/>
                      <a:r>
                        <a:rPr lang="uk-UA" sz="1300">
                          <a:ln>
                            <a:noFill/>
                          </a:ln>
                          <a:solidFill>
                            <a:schemeClr val="bg1"/>
                          </a:solidFill>
                          <a:effectLst/>
                        </a:rPr>
                        <a:t>Касові видатки по спеціальному фонду</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val="2627657682"/>
                  </a:ext>
                </a:extLst>
              </a:tr>
              <a:tr h="277064">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uk-UA" sz="1300">
                          <a:ln>
                            <a:noFill/>
                          </a:ln>
                          <a:solidFill>
                            <a:schemeClr val="bg1"/>
                          </a:solidFill>
                          <a:effectLst/>
                        </a:rPr>
                        <a:t>КПК 2201160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gridSpan="2">
                  <a:txBody>
                    <a:bodyPr/>
                    <a:lstStyle/>
                    <a:p>
                      <a:pPr algn="ctr"/>
                      <a:r>
                        <a:rPr lang="uk-UA" sz="1300">
                          <a:ln>
                            <a:noFill/>
                          </a:ln>
                          <a:solidFill>
                            <a:schemeClr val="bg1"/>
                          </a:solidFill>
                          <a:effectLst/>
                        </a:rPr>
                        <a:t>КПК 2201190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gridSpan="2">
                  <a:txBody>
                    <a:bodyPr/>
                    <a:lstStyle/>
                    <a:p>
                      <a:pPr algn="ctr"/>
                      <a:r>
                        <a:rPr lang="uk-UA" sz="1300">
                          <a:ln>
                            <a:noFill/>
                          </a:ln>
                          <a:solidFill>
                            <a:schemeClr val="bg1"/>
                          </a:solidFill>
                          <a:effectLst/>
                        </a:rPr>
                        <a:t>КПК 2201040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a:txBody>
                    <a:bodyPr/>
                    <a:lstStyle/>
                    <a:p>
                      <a:pPr algn="ctr"/>
                      <a:r>
                        <a:rPr lang="uk-UA" sz="1300">
                          <a:ln>
                            <a:noFill/>
                          </a:ln>
                          <a:solidFill>
                            <a:schemeClr val="bg1"/>
                          </a:solidFill>
                          <a:effectLst/>
                        </a:rPr>
                        <a:t>КПК 2201390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КПК 2201080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uk-UA" sz="1300">
                          <a:ln>
                            <a:noFill/>
                          </a:ln>
                          <a:solidFill>
                            <a:schemeClr val="bg1"/>
                          </a:solidFill>
                          <a:effectLst/>
                        </a:rPr>
                        <a:t>КПК 2201160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tc gridSpan="2">
                  <a:txBody>
                    <a:bodyPr/>
                    <a:lstStyle/>
                    <a:p>
                      <a:r>
                        <a:rPr lang="uk-UA" sz="1300">
                          <a:ln>
                            <a:noFill/>
                          </a:ln>
                          <a:solidFill>
                            <a:schemeClr val="bg1"/>
                          </a:solidFill>
                          <a:effectLst/>
                        </a:rPr>
                        <a:t>КПК 2201040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uk-UA"/>
                    </a:p>
                  </a:txBody>
                  <a:tcPr/>
                </a:tc>
                <a:extLst>
                  <a:ext uri="{0D108BD9-81ED-4DB2-BD59-A6C34878D82A}">
                    <a16:rowId xmlns:a16="http://schemas.microsoft.com/office/drawing/2014/main" val="3110419493"/>
                  </a:ext>
                </a:extLst>
              </a:tr>
              <a:tr h="1035343">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Загальний фонд</a:t>
                      </a:r>
                      <a:r>
                        <a:rPr lang="ru-RU" sz="1300" dirty="0">
                          <a:ln>
                            <a:noFill/>
                          </a:ln>
                          <a:solidFill>
                            <a:schemeClr val="bg1"/>
                          </a:solidFill>
                          <a:effectLst/>
                        </a:rPr>
                        <a:t> 2201160</a:t>
                      </a:r>
                      <a:endParaRPr lang="uk-UA" sz="1300" dirty="0">
                        <a:ln>
                          <a:noFill/>
                        </a:ln>
                        <a:solidFill>
                          <a:schemeClr val="bg1"/>
                        </a:solidFill>
                        <a:effectLst/>
                      </a:endParaRPr>
                    </a:p>
                    <a:p>
                      <a:pPr algn="ctr"/>
                      <a:r>
                        <a:rPr lang="ru-RU" sz="1300" dirty="0" err="1">
                          <a:ln>
                            <a:noFill/>
                          </a:ln>
                          <a:solidFill>
                            <a:schemeClr val="bg1"/>
                          </a:solidFill>
                          <a:effectLst/>
                        </a:rPr>
                        <a:t>Кас</a:t>
                      </a:r>
                      <a:r>
                        <a:rPr lang="uk-UA" sz="1300" dirty="0">
                          <a:ln>
                            <a:noFill/>
                          </a:ln>
                          <a:solidFill>
                            <a:schemeClr val="bg1"/>
                          </a:solidFill>
                          <a:effectLst/>
                        </a:rPr>
                        <a:t>.</a:t>
                      </a:r>
                      <a:r>
                        <a:rPr lang="ru-RU" sz="1300" dirty="0">
                          <a:ln>
                            <a:noFill/>
                          </a:ln>
                          <a:solidFill>
                            <a:schemeClr val="bg1"/>
                          </a:solidFill>
                          <a:effectLst/>
                        </a:rPr>
                        <a:t>вид</a:t>
                      </a:r>
                      <a:r>
                        <a:rPr lang="uk-UA" sz="1300" dirty="0">
                          <a:ln>
                            <a:noFill/>
                          </a:ln>
                          <a:solidFill>
                            <a:schemeClr val="bg1"/>
                          </a:solidFill>
                          <a:effectLst/>
                        </a:rPr>
                        <a:t>. </a:t>
                      </a:r>
                      <a:r>
                        <a:rPr lang="uk-UA" sz="1300" dirty="0" err="1">
                          <a:ln>
                            <a:noFill/>
                          </a:ln>
                          <a:solidFill>
                            <a:schemeClr val="bg1"/>
                          </a:solidFill>
                          <a:effectLst/>
                        </a:rPr>
                        <a:t>тис.грн</a:t>
                      </a:r>
                      <a:r>
                        <a:rPr lang="uk-UA" sz="1300" dirty="0">
                          <a:ln>
                            <a:noFill/>
                          </a:ln>
                          <a:solidFill>
                            <a:schemeClr val="bg1"/>
                          </a:solidFill>
                          <a:effectLst/>
                        </a:rPr>
                        <a:t>.</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Загальний фонд</a:t>
                      </a:r>
                      <a:r>
                        <a:rPr lang="ru-RU" sz="1300" dirty="0">
                          <a:ln>
                            <a:noFill/>
                          </a:ln>
                          <a:solidFill>
                            <a:schemeClr val="bg1"/>
                          </a:solidFill>
                          <a:effectLst/>
                        </a:rPr>
                        <a:t> 2201160</a:t>
                      </a:r>
                      <a:endParaRPr lang="uk-UA" sz="1300" dirty="0">
                        <a:ln>
                          <a:noFill/>
                        </a:ln>
                        <a:solidFill>
                          <a:schemeClr val="bg1"/>
                        </a:solidFill>
                        <a:effectLst/>
                      </a:endParaRPr>
                    </a:p>
                    <a:p>
                      <a:pPr algn="ctr"/>
                      <a:r>
                        <a:rPr lang="uk-UA" sz="1300" dirty="0">
                          <a:ln>
                            <a:noFill/>
                          </a:ln>
                          <a:solidFill>
                            <a:schemeClr val="bg1"/>
                          </a:solidFill>
                          <a:effectLst/>
                        </a:rPr>
                        <a:t>% </a:t>
                      </a:r>
                      <a:r>
                        <a:rPr lang="uk-UA" sz="1300" dirty="0" err="1">
                          <a:ln>
                            <a:noFill/>
                          </a:ln>
                          <a:solidFill>
                            <a:schemeClr val="bg1"/>
                          </a:solidFill>
                          <a:effectLst/>
                        </a:rPr>
                        <a:t>витр.заг.сум</a:t>
                      </a:r>
                      <a:r>
                        <a:rPr lang="uk-UA" sz="1300" dirty="0">
                          <a:ln>
                            <a:noFill/>
                          </a:ln>
                          <a:solidFill>
                            <a:schemeClr val="bg1"/>
                          </a:solidFill>
                          <a:effectLst/>
                        </a:rPr>
                        <a:t> </a:t>
                      </a:r>
                      <a:r>
                        <a:rPr lang="uk-UA" sz="1300" dirty="0" err="1">
                          <a:ln>
                            <a:noFill/>
                          </a:ln>
                          <a:solidFill>
                            <a:schemeClr val="bg1"/>
                          </a:solidFill>
                          <a:effectLst/>
                        </a:rPr>
                        <a:t>кас.вид</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Загальний</a:t>
                      </a:r>
                    </a:p>
                    <a:p>
                      <a:pPr algn="ctr"/>
                      <a:r>
                        <a:rPr lang="uk-UA" sz="1300">
                          <a:ln>
                            <a:noFill/>
                          </a:ln>
                          <a:solidFill>
                            <a:schemeClr val="bg1"/>
                          </a:solidFill>
                          <a:effectLst/>
                        </a:rPr>
                        <a:t> фонд </a:t>
                      </a:r>
                    </a:p>
                    <a:p>
                      <a:pPr algn="ctr"/>
                      <a:r>
                        <a:rPr lang="ru-RU" sz="1300">
                          <a:ln>
                            <a:noFill/>
                          </a:ln>
                          <a:solidFill>
                            <a:schemeClr val="bg1"/>
                          </a:solidFill>
                          <a:effectLst/>
                        </a:rPr>
                        <a:t>2201190</a:t>
                      </a:r>
                      <a:endParaRPr lang="uk-UA" sz="1300">
                        <a:ln>
                          <a:noFill/>
                        </a:ln>
                        <a:solidFill>
                          <a:schemeClr val="bg1"/>
                        </a:solidFill>
                        <a:effectLst/>
                      </a:endParaRPr>
                    </a:p>
                    <a:p>
                      <a:pPr algn="ctr"/>
                      <a:r>
                        <a:rPr lang="ru-RU" sz="1300">
                          <a:ln>
                            <a:noFill/>
                          </a:ln>
                          <a:solidFill>
                            <a:schemeClr val="bg1"/>
                          </a:solidFill>
                          <a:effectLst/>
                        </a:rPr>
                        <a:t>Кас</a:t>
                      </a:r>
                      <a:r>
                        <a:rPr lang="uk-UA" sz="1300">
                          <a:ln>
                            <a:noFill/>
                          </a:ln>
                          <a:solidFill>
                            <a:schemeClr val="bg1"/>
                          </a:solidFill>
                          <a:effectLst/>
                        </a:rPr>
                        <a:t>.</a:t>
                      </a:r>
                      <a:r>
                        <a:rPr lang="ru-RU" sz="1300">
                          <a:ln>
                            <a:noFill/>
                          </a:ln>
                          <a:solidFill>
                            <a:schemeClr val="bg1"/>
                          </a:solidFill>
                          <a:effectLst/>
                        </a:rPr>
                        <a:t>вид</a:t>
                      </a:r>
                      <a:r>
                        <a:rPr lang="uk-UA" sz="1300">
                          <a:ln>
                            <a:noFill/>
                          </a:ln>
                          <a:solidFill>
                            <a:schemeClr val="bg1"/>
                          </a:solidFill>
                          <a:effectLst/>
                        </a:rPr>
                        <a:t>. 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Загальний </a:t>
                      </a:r>
                    </a:p>
                    <a:p>
                      <a:pPr algn="ctr"/>
                      <a:r>
                        <a:rPr lang="uk-UA" sz="1300" dirty="0">
                          <a:ln>
                            <a:noFill/>
                          </a:ln>
                          <a:solidFill>
                            <a:schemeClr val="bg1"/>
                          </a:solidFill>
                          <a:effectLst/>
                        </a:rPr>
                        <a:t>фонд</a:t>
                      </a:r>
                      <a:r>
                        <a:rPr lang="ru-RU" sz="1300" dirty="0">
                          <a:ln>
                            <a:noFill/>
                          </a:ln>
                          <a:solidFill>
                            <a:schemeClr val="bg1"/>
                          </a:solidFill>
                          <a:effectLst/>
                        </a:rPr>
                        <a:t> 2201190</a:t>
                      </a:r>
                      <a:endParaRPr lang="uk-UA" sz="1300" dirty="0">
                        <a:ln>
                          <a:noFill/>
                        </a:ln>
                        <a:solidFill>
                          <a:schemeClr val="bg1"/>
                        </a:solidFill>
                        <a:effectLst/>
                      </a:endParaRPr>
                    </a:p>
                    <a:p>
                      <a:pPr algn="ctr"/>
                      <a:r>
                        <a:rPr lang="uk-UA" sz="1300" dirty="0">
                          <a:ln>
                            <a:noFill/>
                          </a:ln>
                          <a:solidFill>
                            <a:schemeClr val="bg1"/>
                          </a:solidFill>
                          <a:effectLst/>
                        </a:rPr>
                        <a:t>% </a:t>
                      </a:r>
                      <a:r>
                        <a:rPr lang="uk-UA" sz="1300" dirty="0" err="1">
                          <a:ln>
                            <a:noFill/>
                          </a:ln>
                          <a:solidFill>
                            <a:schemeClr val="bg1"/>
                          </a:solidFill>
                          <a:effectLst/>
                        </a:rPr>
                        <a:t>витр.заг.сум</a:t>
                      </a:r>
                      <a:r>
                        <a:rPr lang="uk-UA" sz="1300" dirty="0">
                          <a:ln>
                            <a:noFill/>
                          </a:ln>
                          <a:solidFill>
                            <a:schemeClr val="bg1"/>
                          </a:solidFill>
                          <a:effectLst/>
                        </a:rPr>
                        <a:t> </a:t>
                      </a:r>
                      <a:r>
                        <a:rPr lang="uk-UA" sz="1300" dirty="0" err="1">
                          <a:ln>
                            <a:noFill/>
                          </a:ln>
                          <a:solidFill>
                            <a:schemeClr val="bg1"/>
                          </a:solidFill>
                          <a:effectLst/>
                        </a:rPr>
                        <a:t>кас.вид</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Загальний фонд</a:t>
                      </a:r>
                      <a:r>
                        <a:rPr lang="ru-RU" sz="1300">
                          <a:ln>
                            <a:noFill/>
                          </a:ln>
                          <a:solidFill>
                            <a:schemeClr val="bg1"/>
                          </a:solidFill>
                          <a:effectLst/>
                        </a:rPr>
                        <a:t> </a:t>
                      </a:r>
                      <a:endParaRPr lang="uk-UA" sz="1300">
                        <a:ln>
                          <a:noFill/>
                        </a:ln>
                        <a:solidFill>
                          <a:schemeClr val="bg1"/>
                        </a:solidFill>
                        <a:effectLst/>
                      </a:endParaRPr>
                    </a:p>
                    <a:p>
                      <a:pPr algn="ctr"/>
                      <a:r>
                        <a:rPr lang="ru-RU" sz="1300">
                          <a:ln>
                            <a:noFill/>
                          </a:ln>
                          <a:solidFill>
                            <a:schemeClr val="bg1"/>
                          </a:solidFill>
                          <a:effectLst/>
                        </a:rPr>
                        <a:t>2201040</a:t>
                      </a:r>
                      <a:endParaRPr lang="uk-UA" sz="1300">
                        <a:ln>
                          <a:noFill/>
                        </a:ln>
                        <a:solidFill>
                          <a:schemeClr val="bg1"/>
                        </a:solidFill>
                        <a:effectLst/>
                      </a:endParaRPr>
                    </a:p>
                    <a:p>
                      <a:pPr algn="ctr"/>
                      <a:r>
                        <a:rPr lang="ru-RU" sz="1300">
                          <a:ln>
                            <a:noFill/>
                          </a:ln>
                          <a:solidFill>
                            <a:schemeClr val="bg1"/>
                          </a:solidFill>
                          <a:effectLst/>
                        </a:rPr>
                        <a:t>Кас</a:t>
                      </a:r>
                      <a:r>
                        <a:rPr lang="uk-UA" sz="1300">
                          <a:ln>
                            <a:noFill/>
                          </a:ln>
                          <a:solidFill>
                            <a:schemeClr val="bg1"/>
                          </a:solidFill>
                          <a:effectLst/>
                        </a:rPr>
                        <a:t>.</a:t>
                      </a:r>
                      <a:r>
                        <a:rPr lang="ru-RU" sz="1300">
                          <a:ln>
                            <a:noFill/>
                          </a:ln>
                          <a:solidFill>
                            <a:schemeClr val="bg1"/>
                          </a:solidFill>
                          <a:effectLst/>
                        </a:rPr>
                        <a:t>вид</a:t>
                      </a:r>
                      <a:r>
                        <a:rPr lang="uk-UA" sz="1300">
                          <a:ln>
                            <a:noFill/>
                          </a:ln>
                          <a:solidFill>
                            <a:schemeClr val="bg1"/>
                          </a:solidFill>
                          <a:effectLst/>
                        </a:rPr>
                        <a:t>. 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Загальний фонд</a:t>
                      </a:r>
                      <a:r>
                        <a:rPr lang="ru-RU" sz="1300" dirty="0">
                          <a:ln>
                            <a:noFill/>
                          </a:ln>
                          <a:solidFill>
                            <a:schemeClr val="bg1"/>
                          </a:solidFill>
                          <a:effectLst/>
                        </a:rPr>
                        <a:t> </a:t>
                      </a:r>
                      <a:endParaRPr lang="uk-UA" sz="1300" dirty="0">
                        <a:ln>
                          <a:noFill/>
                        </a:ln>
                        <a:solidFill>
                          <a:schemeClr val="bg1"/>
                        </a:solidFill>
                        <a:effectLst/>
                      </a:endParaRPr>
                    </a:p>
                    <a:p>
                      <a:pPr algn="ctr"/>
                      <a:r>
                        <a:rPr lang="ru-RU" sz="1300" dirty="0">
                          <a:ln>
                            <a:noFill/>
                          </a:ln>
                          <a:solidFill>
                            <a:schemeClr val="bg1"/>
                          </a:solidFill>
                          <a:effectLst/>
                        </a:rPr>
                        <a:t>2201040</a:t>
                      </a:r>
                      <a:endParaRPr lang="uk-UA" sz="1300" dirty="0">
                        <a:ln>
                          <a:noFill/>
                        </a:ln>
                        <a:solidFill>
                          <a:schemeClr val="bg1"/>
                        </a:solidFill>
                        <a:effectLst/>
                      </a:endParaRPr>
                    </a:p>
                    <a:p>
                      <a:pPr algn="ctr"/>
                      <a:r>
                        <a:rPr lang="uk-UA" sz="1300" dirty="0">
                          <a:ln>
                            <a:noFill/>
                          </a:ln>
                          <a:solidFill>
                            <a:schemeClr val="bg1"/>
                          </a:solidFill>
                          <a:effectLst/>
                        </a:rPr>
                        <a:t>% </a:t>
                      </a:r>
                      <a:r>
                        <a:rPr lang="uk-UA" sz="1300" dirty="0" err="1">
                          <a:ln>
                            <a:noFill/>
                          </a:ln>
                          <a:solidFill>
                            <a:schemeClr val="bg1"/>
                          </a:solidFill>
                          <a:effectLst/>
                        </a:rPr>
                        <a:t>витр.заг.сум</a:t>
                      </a:r>
                      <a:r>
                        <a:rPr lang="uk-UA" sz="1300" dirty="0">
                          <a:ln>
                            <a:noFill/>
                          </a:ln>
                          <a:solidFill>
                            <a:schemeClr val="bg1"/>
                          </a:solidFill>
                          <a:effectLst/>
                        </a:rPr>
                        <a:t> </a:t>
                      </a:r>
                      <a:r>
                        <a:rPr lang="uk-UA" sz="1300" dirty="0" err="1">
                          <a:ln>
                            <a:noFill/>
                          </a:ln>
                          <a:solidFill>
                            <a:schemeClr val="bg1"/>
                          </a:solidFill>
                          <a:effectLst/>
                        </a:rPr>
                        <a:t>кас.вид</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Загальний </a:t>
                      </a:r>
                    </a:p>
                    <a:p>
                      <a:pPr algn="ctr"/>
                      <a:r>
                        <a:rPr lang="uk-UA" sz="1300">
                          <a:ln>
                            <a:noFill/>
                          </a:ln>
                          <a:solidFill>
                            <a:schemeClr val="bg1"/>
                          </a:solidFill>
                          <a:effectLst/>
                        </a:rPr>
                        <a:t>фонд </a:t>
                      </a:r>
                    </a:p>
                    <a:p>
                      <a:pPr algn="ctr"/>
                      <a:r>
                        <a:rPr lang="uk-UA" sz="1300">
                          <a:ln>
                            <a:noFill/>
                          </a:ln>
                          <a:solidFill>
                            <a:schemeClr val="bg1"/>
                          </a:solidFill>
                          <a:effectLst/>
                        </a:rPr>
                        <a:t>2201390</a:t>
                      </a:r>
                    </a:p>
                    <a:p>
                      <a:pPr algn="ctr"/>
                      <a:r>
                        <a:rPr lang="uk-UA" sz="1300">
                          <a:ln>
                            <a:noFill/>
                          </a:ln>
                          <a:solidFill>
                            <a:schemeClr val="bg1"/>
                          </a:solidFill>
                          <a:effectLst/>
                        </a:rPr>
                        <a:t>Кас.вид. </a:t>
                      </a:r>
                    </a:p>
                    <a:p>
                      <a:pPr algn="ctr"/>
                      <a:r>
                        <a:rPr lang="uk-UA" sz="1300">
                          <a:ln>
                            <a:noFill/>
                          </a:ln>
                          <a:solidFill>
                            <a:schemeClr val="bg1"/>
                          </a:solidFill>
                          <a:effectLst/>
                        </a:rPr>
                        <a:t>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Загальний </a:t>
                      </a:r>
                    </a:p>
                    <a:p>
                      <a:pPr algn="ctr"/>
                      <a:r>
                        <a:rPr lang="uk-UA" sz="1300">
                          <a:ln>
                            <a:noFill/>
                          </a:ln>
                          <a:solidFill>
                            <a:schemeClr val="bg1"/>
                          </a:solidFill>
                          <a:effectLst/>
                        </a:rPr>
                        <a:t>фонд </a:t>
                      </a:r>
                    </a:p>
                    <a:p>
                      <a:pPr algn="ctr"/>
                      <a:r>
                        <a:rPr lang="uk-UA" sz="1300">
                          <a:ln>
                            <a:noFill/>
                          </a:ln>
                          <a:solidFill>
                            <a:schemeClr val="bg1"/>
                          </a:solidFill>
                          <a:effectLst/>
                        </a:rPr>
                        <a:t>2201080</a:t>
                      </a:r>
                    </a:p>
                    <a:p>
                      <a:pPr algn="ctr"/>
                      <a:r>
                        <a:rPr lang="uk-UA" sz="1300">
                          <a:ln>
                            <a:noFill/>
                          </a:ln>
                          <a:solidFill>
                            <a:schemeClr val="bg1"/>
                          </a:solidFill>
                          <a:effectLst/>
                        </a:rPr>
                        <a:t>Кас.вид. </a:t>
                      </a:r>
                    </a:p>
                    <a:p>
                      <a:pPr algn="ctr"/>
                      <a:r>
                        <a:rPr lang="uk-UA" sz="1300">
                          <a:ln>
                            <a:noFill/>
                          </a:ln>
                          <a:solidFill>
                            <a:schemeClr val="bg1"/>
                          </a:solidFill>
                          <a:effectLst/>
                        </a:rPr>
                        <a:t>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Спеціальний фонд 2201160</a:t>
                      </a:r>
                    </a:p>
                    <a:p>
                      <a:pPr algn="ctr"/>
                      <a:r>
                        <a:rPr lang="uk-UA" sz="1300">
                          <a:ln>
                            <a:noFill/>
                          </a:ln>
                          <a:solidFill>
                            <a:schemeClr val="bg1"/>
                          </a:solidFill>
                          <a:effectLst/>
                        </a:rPr>
                        <a:t>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Спеціальний фонд 2201160</a:t>
                      </a:r>
                    </a:p>
                    <a:p>
                      <a:pPr algn="ctr"/>
                      <a:r>
                        <a:rPr lang="uk-UA" sz="1300">
                          <a:ln>
                            <a:noFill/>
                          </a:ln>
                          <a:solidFill>
                            <a:schemeClr val="bg1"/>
                          </a:solidFill>
                          <a:effectLst/>
                        </a:rPr>
                        <a:t>% витр.заг.сум кас.вид.</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Спец. фонд </a:t>
                      </a:r>
                    </a:p>
                    <a:p>
                      <a:pPr algn="ctr"/>
                      <a:r>
                        <a:rPr lang="uk-UA" sz="1300">
                          <a:ln>
                            <a:noFill/>
                          </a:ln>
                          <a:solidFill>
                            <a:schemeClr val="bg1"/>
                          </a:solidFill>
                          <a:effectLst/>
                        </a:rPr>
                        <a:t>2201040</a:t>
                      </a:r>
                    </a:p>
                    <a:p>
                      <a:pPr algn="ctr"/>
                      <a:r>
                        <a:rPr lang="uk-UA" sz="1300">
                          <a:ln>
                            <a:noFill/>
                          </a:ln>
                          <a:solidFill>
                            <a:schemeClr val="bg1"/>
                          </a:solidFill>
                          <a:effectLst/>
                        </a:rPr>
                        <a:t>Кас.вид. тис.грн.</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Сец</a:t>
                      </a:r>
                    </a:p>
                    <a:p>
                      <a:pPr algn="ctr"/>
                      <a:r>
                        <a:rPr lang="uk-UA" sz="1300">
                          <a:ln>
                            <a:noFill/>
                          </a:ln>
                          <a:solidFill>
                            <a:schemeClr val="bg1"/>
                          </a:solidFill>
                          <a:effectLst/>
                        </a:rPr>
                        <a:t>фонд </a:t>
                      </a:r>
                    </a:p>
                    <a:p>
                      <a:pPr algn="ctr"/>
                      <a:r>
                        <a:rPr lang="uk-UA" sz="1300">
                          <a:ln>
                            <a:noFill/>
                          </a:ln>
                          <a:solidFill>
                            <a:schemeClr val="bg1"/>
                          </a:solidFill>
                          <a:effectLst/>
                        </a:rPr>
                        <a:t>2201040</a:t>
                      </a:r>
                    </a:p>
                    <a:p>
                      <a:pPr algn="ctr"/>
                      <a:r>
                        <a:rPr lang="uk-UA" sz="1300">
                          <a:ln>
                            <a:noFill/>
                          </a:ln>
                          <a:solidFill>
                            <a:schemeClr val="bg1"/>
                          </a:solidFill>
                          <a:effectLst/>
                        </a:rPr>
                        <a:t>% витр.заг.сум кас.вид</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44676070"/>
                  </a:ext>
                </a:extLst>
              </a:tr>
              <a:tr h="277064">
                <a:tc>
                  <a:txBody>
                    <a:bodyPr/>
                    <a:lstStyle/>
                    <a:p>
                      <a:pPr>
                        <a:lnSpc>
                          <a:spcPts val="1000"/>
                        </a:lnSpc>
                      </a:pPr>
                      <a:r>
                        <a:rPr lang="uk-UA" sz="1300">
                          <a:ln>
                            <a:noFill/>
                          </a:ln>
                          <a:solidFill>
                            <a:schemeClr val="bg1"/>
                          </a:solidFill>
                          <a:effectLst/>
                        </a:rPr>
                        <a:t>2111 Заробітна плата</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96087,2</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76,6</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ru-RU"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123,86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3223,3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61,55</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232,7</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92,23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82720585"/>
                  </a:ext>
                </a:extLst>
              </a:tr>
              <a:tr h="466633">
                <a:tc>
                  <a:txBody>
                    <a:bodyPr/>
                    <a:lstStyle/>
                    <a:p>
                      <a:pPr>
                        <a:lnSpc>
                          <a:spcPts val="1000"/>
                        </a:lnSpc>
                      </a:pPr>
                      <a:r>
                        <a:rPr lang="uk-UA" sz="1300">
                          <a:ln>
                            <a:noFill/>
                          </a:ln>
                          <a:solidFill>
                            <a:schemeClr val="bg1"/>
                          </a:solidFill>
                          <a:effectLst/>
                        </a:rPr>
                        <a:t>2120 Нарахування на заробітну плату</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21142,2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16,9</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26,67</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728,8</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13,92</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19,6</a:t>
                      </a:r>
                    </a:p>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7,77</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92153147"/>
                  </a:ext>
                </a:extLst>
              </a:tr>
              <a:tr h="462320">
                <a:tc>
                  <a:txBody>
                    <a:bodyPr/>
                    <a:lstStyle/>
                    <a:p>
                      <a:pPr>
                        <a:lnSpc>
                          <a:spcPts val="1000"/>
                        </a:lnSpc>
                      </a:pPr>
                      <a:r>
                        <a:rPr lang="uk-UA" sz="1300">
                          <a:ln>
                            <a:noFill/>
                          </a:ln>
                          <a:solidFill>
                            <a:schemeClr val="bg1"/>
                          </a:solidFill>
                          <a:effectLst/>
                        </a:rPr>
                        <a:t>2210 Предмети, матеріали, обладнання та інвентар,т.ч. м’який</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5111,7</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4,08</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ru-RU"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81,46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207,3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3,96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1753454"/>
                  </a:ext>
                </a:extLst>
              </a:tr>
              <a:tr h="541062">
                <a:tc>
                  <a:txBody>
                    <a:bodyPr/>
                    <a:lstStyle/>
                    <a:p>
                      <a:pPr>
                        <a:lnSpc>
                          <a:spcPts val="1000"/>
                        </a:lnSpc>
                      </a:pPr>
                      <a:r>
                        <a:rPr lang="uk-UA" sz="1300">
                          <a:ln>
                            <a:noFill/>
                          </a:ln>
                          <a:solidFill>
                            <a:schemeClr val="bg1"/>
                          </a:solidFill>
                          <a:effectLst/>
                        </a:rPr>
                        <a:t>2230 Продукти харчування виплати на продукти харчуванням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2013,9</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86087895"/>
                  </a:ext>
                </a:extLst>
              </a:tr>
              <a:tr h="340801">
                <a:tc>
                  <a:txBody>
                    <a:bodyPr/>
                    <a:lstStyle/>
                    <a:p>
                      <a:pPr algn="just">
                        <a:lnSpc>
                          <a:spcPts val="1000"/>
                        </a:lnSpc>
                      </a:pPr>
                      <a:r>
                        <a:rPr lang="uk-UA" sz="1300">
                          <a:ln>
                            <a:noFill/>
                          </a:ln>
                          <a:solidFill>
                            <a:schemeClr val="bg1"/>
                          </a:solidFill>
                          <a:effectLst/>
                        </a:rPr>
                        <a:t>2240 Оплата послуг (крім комунальних)</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497,1</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9,49</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11229295"/>
                  </a:ext>
                </a:extLst>
              </a:tr>
              <a:tr h="277064">
                <a:tc>
                  <a:txBody>
                    <a:bodyPr/>
                    <a:lstStyle/>
                    <a:p>
                      <a:pPr>
                        <a:lnSpc>
                          <a:spcPts val="1000"/>
                        </a:lnSpc>
                      </a:pPr>
                      <a:r>
                        <a:rPr lang="uk-UA" sz="1300">
                          <a:ln>
                            <a:noFill/>
                          </a:ln>
                          <a:solidFill>
                            <a:schemeClr val="bg1"/>
                          </a:solidFill>
                          <a:effectLst/>
                        </a:rPr>
                        <a:t>2250 Видатки на відрядження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51717599"/>
                  </a:ext>
                </a:extLst>
              </a:tr>
              <a:tr h="277064">
                <a:tc>
                  <a:txBody>
                    <a:bodyPr/>
                    <a:lstStyle/>
                    <a:p>
                      <a:pPr>
                        <a:lnSpc>
                          <a:spcPts val="1000"/>
                        </a:lnSpc>
                      </a:pPr>
                      <a:r>
                        <a:rPr lang="uk-UA" sz="1300">
                          <a:ln>
                            <a:noFill/>
                          </a:ln>
                          <a:solidFill>
                            <a:schemeClr val="bg1"/>
                          </a:solidFill>
                          <a:effectLst/>
                        </a:rPr>
                        <a:t>2271 Оплата теплопостачання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389,9</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7,45</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08600918"/>
                  </a:ext>
                </a:extLst>
              </a:tr>
              <a:tr h="277064">
                <a:tc>
                  <a:txBody>
                    <a:bodyPr/>
                    <a:lstStyle/>
                    <a:p>
                      <a:pPr>
                        <a:lnSpc>
                          <a:spcPts val="1000"/>
                        </a:lnSpc>
                      </a:pPr>
                      <a:r>
                        <a:rPr lang="uk-UA" sz="1300">
                          <a:ln>
                            <a:noFill/>
                          </a:ln>
                          <a:solidFill>
                            <a:schemeClr val="bg1"/>
                          </a:solidFill>
                          <a:effectLst/>
                        </a:rPr>
                        <a:t>2272 Оплата водопостачання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53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1,01</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92147697"/>
                  </a:ext>
                </a:extLst>
              </a:tr>
              <a:tr h="466633">
                <a:tc>
                  <a:txBody>
                    <a:bodyPr/>
                    <a:lstStyle/>
                    <a:p>
                      <a:pPr>
                        <a:lnSpc>
                          <a:spcPts val="1000"/>
                        </a:lnSpc>
                      </a:pPr>
                      <a:r>
                        <a:rPr lang="uk-UA" sz="1300">
                          <a:ln>
                            <a:noFill/>
                          </a:ln>
                          <a:solidFill>
                            <a:schemeClr val="bg1"/>
                          </a:solidFill>
                          <a:effectLst/>
                        </a:rPr>
                        <a:t>2273 Оплата електроенергії</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137,1 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2,62</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5082829"/>
                  </a:ext>
                </a:extLst>
              </a:tr>
              <a:tr h="277064">
                <a:tc>
                  <a:txBody>
                    <a:bodyPr/>
                    <a:lstStyle/>
                    <a:p>
                      <a:pPr>
                        <a:lnSpc>
                          <a:spcPts val="1000"/>
                        </a:lnSpc>
                      </a:pPr>
                      <a:r>
                        <a:rPr lang="uk-UA" sz="1300">
                          <a:ln>
                            <a:noFill/>
                          </a:ln>
                          <a:solidFill>
                            <a:schemeClr val="bg1"/>
                          </a:solidFill>
                          <a:effectLst/>
                        </a:rPr>
                        <a:t>2274 Оплата природного газу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54958914"/>
                  </a:ext>
                </a:extLst>
              </a:tr>
              <a:tr h="277064">
                <a:tc>
                  <a:txBody>
                    <a:bodyPr/>
                    <a:lstStyle/>
                    <a:p>
                      <a:pPr>
                        <a:lnSpc>
                          <a:spcPts val="1000"/>
                        </a:lnSpc>
                      </a:pPr>
                      <a:r>
                        <a:rPr lang="uk-UA" sz="1300">
                          <a:ln>
                            <a:noFill/>
                          </a:ln>
                          <a:solidFill>
                            <a:schemeClr val="bg1"/>
                          </a:solidFill>
                          <a:effectLst/>
                        </a:rPr>
                        <a:t>2730 Література сироти</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1076,3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0,82</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00150053"/>
                  </a:ext>
                </a:extLst>
              </a:tr>
              <a:tr h="277064">
                <a:tc>
                  <a:txBody>
                    <a:bodyPr/>
                    <a:lstStyle/>
                    <a:p>
                      <a:pPr>
                        <a:lnSpc>
                          <a:spcPts val="1000"/>
                        </a:lnSpc>
                      </a:pPr>
                      <a:r>
                        <a:rPr lang="uk-UA" sz="1300">
                          <a:ln>
                            <a:noFill/>
                          </a:ln>
                          <a:solidFill>
                            <a:schemeClr val="bg1"/>
                          </a:solidFill>
                          <a:effectLst/>
                        </a:rPr>
                        <a:t>2281 Дослідження і розробки</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15050606"/>
                  </a:ext>
                </a:extLst>
              </a:tr>
              <a:tr h="277064">
                <a:tc>
                  <a:txBody>
                    <a:bodyPr/>
                    <a:lstStyle/>
                    <a:p>
                      <a:pPr algn="just">
                        <a:lnSpc>
                          <a:spcPts val="1000"/>
                        </a:lnSpc>
                      </a:pPr>
                      <a:r>
                        <a:rPr lang="en-US" sz="1300">
                          <a:ln>
                            <a:noFill/>
                          </a:ln>
                          <a:solidFill>
                            <a:schemeClr val="bg1"/>
                          </a:solidFill>
                          <a:effectLst/>
                        </a:rPr>
                        <a:t>2800 </a:t>
                      </a:r>
                      <a:r>
                        <a:rPr lang="uk-UA" sz="1300">
                          <a:ln>
                            <a:noFill/>
                          </a:ln>
                          <a:solidFill>
                            <a:schemeClr val="bg1"/>
                          </a:solidFill>
                          <a:effectLst/>
                        </a:rPr>
                        <a:t>Інші видатки</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65194944"/>
                  </a:ext>
                </a:extLst>
              </a:tr>
              <a:tr h="277064">
                <a:tc>
                  <a:txBody>
                    <a:bodyPr/>
                    <a:lstStyle/>
                    <a:p>
                      <a:pPr algn="just">
                        <a:lnSpc>
                          <a:spcPts val="1000"/>
                        </a:lnSpc>
                      </a:pPr>
                      <a:r>
                        <a:rPr lang="uk-UA" sz="1300">
                          <a:ln>
                            <a:noFill/>
                          </a:ln>
                          <a:solidFill>
                            <a:schemeClr val="bg1"/>
                          </a:solidFill>
                          <a:effectLst/>
                        </a:rPr>
                        <a:t>2720 Стипендії</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20938,5</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190,76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95840217"/>
                  </a:ext>
                </a:extLst>
              </a:tr>
              <a:tr h="340801">
                <a:tc>
                  <a:txBody>
                    <a:bodyPr/>
                    <a:lstStyle/>
                    <a:p>
                      <a:pPr>
                        <a:lnSpc>
                          <a:spcPts val="1000"/>
                        </a:lnSpc>
                      </a:pPr>
                      <a:r>
                        <a:rPr lang="uk-UA" sz="1300">
                          <a:ln>
                            <a:noFill/>
                          </a:ln>
                          <a:solidFill>
                            <a:schemeClr val="bg1"/>
                          </a:solidFill>
                          <a:effectLst/>
                        </a:rPr>
                        <a:t>2730 Інші поточні трансфери населенню</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32293868"/>
                  </a:ext>
                </a:extLst>
              </a:tr>
              <a:tr h="340801">
                <a:tc>
                  <a:txBody>
                    <a:bodyPr/>
                    <a:lstStyle/>
                    <a:p>
                      <a:pPr>
                        <a:lnSpc>
                          <a:spcPts val="1000"/>
                        </a:lnSpc>
                      </a:pPr>
                      <a:r>
                        <a:rPr lang="uk-UA" sz="1300">
                          <a:ln>
                            <a:noFill/>
                          </a:ln>
                          <a:solidFill>
                            <a:schemeClr val="bg1"/>
                          </a:solidFill>
                          <a:effectLst/>
                        </a:rPr>
                        <a:t>3110 Придбання обладнання і предметів</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139,85</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 </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11929617"/>
                  </a:ext>
                </a:extLst>
              </a:tr>
              <a:tr h="277064">
                <a:tc>
                  <a:txBody>
                    <a:bodyPr/>
                    <a:lstStyle/>
                    <a:p>
                      <a:pPr algn="just"/>
                      <a:r>
                        <a:rPr lang="uk-UA" sz="1300">
                          <a:ln>
                            <a:noFill/>
                          </a:ln>
                          <a:solidFill>
                            <a:schemeClr val="bg1"/>
                          </a:solidFill>
                          <a:effectLst/>
                        </a:rPr>
                        <a:t>Разом</a:t>
                      </a:r>
                      <a:r>
                        <a:rPr lang="en-US"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125431,3</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20938,5</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 </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371,84</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190,76</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5236,5</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a:ln>
                            <a:noFill/>
                          </a:ln>
                          <a:solidFill>
                            <a:schemeClr val="bg1"/>
                          </a:solidFill>
                          <a:effectLst/>
                        </a:rPr>
                        <a:t>100</a:t>
                      </a:r>
                      <a:endParaRPr lang="uk-UA" sz="130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252,3</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uk-UA" sz="1300" dirty="0">
                          <a:ln>
                            <a:noFill/>
                          </a:ln>
                          <a:solidFill>
                            <a:schemeClr val="bg1"/>
                          </a:solidFill>
                          <a:effectLst/>
                        </a:rPr>
                        <a:t>100</a:t>
                      </a:r>
                      <a:endParaRPr lang="uk-UA" sz="1300" dirty="0">
                        <a:ln>
                          <a:noFill/>
                        </a:ln>
                        <a:solidFill>
                          <a:schemeClr val="bg1"/>
                        </a:solidFill>
                        <a:effectLst/>
                        <a:latin typeface="Times New Roman" panose="02020603050405020304" pitchFamily="18" charset="0"/>
                        <a:ea typeface="Open Sans" pitchFamily="2"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70408984"/>
                  </a:ext>
                </a:extLst>
              </a:tr>
            </a:tbl>
          </a:graphicData>
        </a:graphic>
      </p:graphicFrame>
      <p:sp>
        <p:nvSpPr>
          <p:cNvPr id="11" name="TextBox 14">
            <a:extLst>
              <a:ext uri="{FF2B5EF4-FFF2-40B4-BE49-F238E27FC236}">
                <a16:creationId xmlns:a16="http://schemas.microsoft.com/office/drawing/2014/main" id="{A6C44FB1-9703-4156-9AF1-E7B6259F392E}"/>
              </a:ext>
            </a:extLst>
          </p:cNvPr>
          <p:cNvSpPr txBox="1"/>
          <p:nvPr/>
        </p:nvSpPr>
        <p:spPr>
          <a:xfrm>
            <a:off x="274479" y="1562100"/>
            <a:ext cx="17563962" cy="830997"/>
          </a:xfrm>
          <a:prstGeom prst="rect">
            <a:avLst/>
          </a:prstGeom>
        </p:spPr>
        <p:txBody>
          <a:bodyPr wrap="square" lIns="0" tIns="0" rIns="0" bIns="0" rtlCol="0" anchor="t">
            <a:spAutoFit/>
          </a:bodyPr>
          <a:lstStyle/>
          <a:p>
            <a:pPr algn="ctr"/>
            <a:r>
              <a:rPr lang="uk-UA" sz="1800" dirty="0">
                <a:solidFill>
                  <a:schemeClr val="bg1"/>
                </a:solidFill>
                <a:effectLst/>
                <a:latin typeface="Times New Roman" panose="02020603050405020304" pitchFamily="18" charset="0"/>
                <a:ea typeface="Times New Roman" panose="02020603050405020304" pitchFamily="18" charset="0"/>
              </a:rPr>
              <a:t> </a:t>
            </a:r>
            <a:r>
              <a:rPr lang="uk-UA" sz="18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Д О В І Д К А </a:t>
            </a:r>
          </a:p>
          <a:p>
            <a:pPr algn="ctr"/>
            <a:r>
              <a:rPr lang="uk-UA" sz="18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про економічну ефективність та результативність показників фінансово-господарської діяльності, по Таврійському державному агротехнологічному університету імені Дмитра Моторного що належать до сфери управління МОН України. за 2024  рік</a:t>
            </a:r>
            <a:r>
              <a:rPr lang="ru-RU" sz="18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a:t>
            </a:r>
            <a:endParaRPr lang="uk-UA" sz="18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10" name="Group 2">
            <a:extLst>
              <a:ext uri="{FF2B5EF4-FFF2-40B4-BE49-F238E27FC236}">
                <a16:creationId xmlns:a16="http://schemas.microsoft.com/office/drawing/2014/main" id="{28ED972B-7667-419A-B541-3750D19B6DD2}"/>
              </a:ext>
            </a:extLst>
          </p:cNvPr>
          <p:cNvGrpSpPr/>
          <p:nvPr/>
        </p:nvGrpSpPr>
        <p:grpSpPr>
          <a:xfrm>
            <a:off x="-245406" y="-114506"/>
            <a:ext cx="18533406" cy="10516012"/>
            <a:chOff x="0" y="0"/>
            <a:chExt cx="4881226" cy="2769649"/>
          </a:xfrm>
        </p:grpSpPr>
        <p:sp>
          <p:nvSpPr>
            <p:cNvPr id="11" name="Freeform 3">
              <a:extLst>
                <a:ext uri="{FF2B5EF4-FFF2-40B4-BE49-F238E27FC236}">
                  <a16:creationId xmlns:a16="http://schemas.microsoft.com/office/drawing/2014/main" id="{C9A5CCA0-3AB1-4BD6-A101-92F8EE9C47DF}"/>
                </a:ext>
              </a:extLst>
            </p:cNvPr>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12" name="TextBox 4">
              <a:extLst>
                <a:ext uri="{FF2B5EF4-FFF2-40B4-BE49-F238E27FC236}">
                  <a16:creationId xmlns:a16="http://schemas.microsoft.com/office/drawing/2014/main" id="{D9015681-8A2E-4089-B936-AAC2005FAB36}"/>
                </a:ext>
              </a:extLst>
            </p:cNvPr>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13" name="Freeform 8">
            <a:extLst>
              <a:ext uri="{FF2B5EF4-FFF2-40B4-BE49-F238E27FC236}">
                <a16:creationId xmlns:a16="http://schemas.microsoft.com/office/drawing/2014/main" id="{186FAB6B-AE7E-4E69-9FEB-819DAB3DA668}"/>
              </a:ext>
            </a:extLst>
          </p:cNvPr>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14" name="TextBox 9">
            <a:extLst>
              <a:ext uri="{FF2B5EF4-FFF2-40B4-BE49-F238E27FC236}">
                <a16:creationId xmlns:a16="http://schemas.microsoft.com/office/drawing/2014/main" id="{AAA0C21D-4993-473B-9076-23B7E146927F}"/>
              </a:ext>
            </a:extLst>
          </p:cNvPr>
          <p:cNvSpPr txBox="1"/>
          <p:nvPr/>
        </p:nvSpPr>
        <p:spPr>
          <a:xfrm>
            <a:off x="2889505" y="508643"/>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МАТЕРІАЛЬНО-ТЕХНІЧНА БАЗА</a:t>
            </a:r>
          </a:p>
        </p:txBody>
      </p:sp>
      <p:graphicFrame>
        <p:nvGraphicFramePr>
          <p:cNvPr id="15" name="Table 10">
            <a:extLst>
              <a:ext uri="{FF2B5EF4-FFF2-40B4-BE49-F238E27FC236}">
                <a16:creationId xmlns:a16="http://schemas.microsoft.com/office/drawing/2014/main" id="{2D86E6AD-00E9-459C-B002-2CDBCE0DB67D}"/>
              </a:ext>
            </a:extLst>
          </p:cNvPr>
          <p:cNvGraphicFramePr>
            <a:graphicFrameLocks noGrp="1"/>
          </p:cNvGraphicFramePr>
          <p:nvPr>
            <p:extLst>
              <p:ext uri="{D42A27DB-BD31-4B8C-83A1-F6EECF244321}">
                <p14:modId xmlns:p14="http://schemas.microsoft.com/office/powerpoint/2010/main" val="4056304116"/>
              </p:ext>
            </p:extLst>
          </p:nvPr>
        </p:nvGraphicFramePr>
        <p:xfrm>
          <a:off x="709723" y="2102044"/>
          <a:ext cx="16549577" cy="5710323"/>
        </p:xfrm>
        <a:graphic>
          <a:graphicData uri="http://schemas.openxmlformats.org/drawingml/2006/table">
            <a:tbl>
              <a:tblPr/>
              <a:tblGrid>
                <a:gridCol w="9128267">
                  <a:extLst>
                    <a:ext uri="{9D8B030D-6E8A-4147-A177-3AD203B41FA5}">
                      <a16:colId xmlns:a16="http://schemas.microsoft.com/office/drawing/2014/main" val="20000"/>
                    </a:ext>
                  </a:extLst>
                </a:gridCol>
                <a:gridCol w="3832790">
                  <a:extLst>
                    <a:ext uri="{9D8B030D-6E8A-4147-A177-3AD203B41FA5}">
                      <a16:colId xmlns:a16="http://schemas.microsoft.com/office/drawing/2014/main" val="20001"/>
                    </a:ext>
                  </a:extLst>
                </a:gridCol>
                <a:gridCol w="3588520">
                  <a:extLst>
                    <a:ext uri="{9D8B030D-6E8A-4147-A177-3AD203B41FA5}">
                      <a16:colId xmlns:a16="http://schemas.microsoft.com/office/drawing/2014/main" val="20002"/>
                    </a:ext>
                  </a:extLst>
                </a:gridCol>
              </a:tblGrid>
              <a:tr h="529128">
                <a:tc>
                  <a:txBody>
                    <a:bodyPr/>
                    <a:lstStyle/>
                    <a:p>
                      <a:pPr algn="ctr">
                        <a:lnSpc>
                          <a:spcPts val="1931"/>
                        </a:lnSpc>
                        <a:defRPr/>
                      </a:pPr>
                      <a:r>
                        <a:rPr lang="en-US" sz="1724">
                          <a:solidFill>
                            <a:srgbClr val="FFFFFF"/>
                          </a:solidFill>
                          <a:latin typeface="Open Sans"/>
                          <a:ea typeface="Open Sans"/>
                          <a:cs typeface="Open Sans"/>
                          <a:sym typeface="Open Sans"/>
                        </a:rPr>
                        <a:t>Найменування</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Кількість</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Сума</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0"/>
                  </a:ext>
                </a:extLst>
              </a:tr>
              <a:tr h="799093">
                <a:tc>
                  <a:txBody>
                    <a:bodyPr/>
                    <a:lstStyle/>
                    <a:p>
                      <a:pPr algn="l">
                        <a:lnSpc>
                          <a:spcPts val="1931"/>
                        </a:lnSpc>
                        <a:defRPr/>
                      </a:pPr>
                      <a:r>
                        <a:rPr lang="en-US" sz="1724" b="1" dirty="0" err="1">
                          <a:solidFill>
                            <a:srgbClr val="FFFFFF"/>
                          </a:solidFill>
                          <a:latin typeface="Open Sans"/>
                          <a:ea typeface="Open Sans"/>
                          <a:cs typeface="Open Sans"/>
                          <a:sym typeface="Open Sans"/>
                        </a:rPr>
                        <a:t>Проектор</a:t>
                      </a:r>
                      <a:r>
                        <a:rPr lang="en-US" sz="1724" dirty="0">
                          <a:solidFill>
                            <a:srgbClr val="FFFFFF"/>
                          </a:solidFill>
                          <a:latin typeface="Open Sans"/>
                          <a:ea typeface="Open Sans"/>
                          <a:cs typeface="Open Sans"/>
                          <a:sym typeface="Open Sans"/>
                        </a:rPr>
                        <a:t> EPSON EB-E20 (V11H981040) XGA 3400 </a:t>
                      </a:r>
                      <a:r>
                        <a:rPr lang="en-US" sz="1724" dirty="0" err="1">
                          <a:solidFill>
                            <a:srgbClr val="FFFFFF"/>
                          </a:solidFill>
                          <a:latin typeface="Open Sans"/>
                          <a:ea typeface="Open Sans"/>
                          <a:cs typeface="Open Sans"/>
                          <a:sym typeface="Open Sans"/>
                        </a:rPr>
                        <a:t>lm</a:t>
                      </a:r>
                      <a:r>
                        <a:rPr lang="en-US" sz="1724" dirty="0">
                          <a:solidFill>
                            <a:srgbClr val="FFFFFF"/>
                          </a:solidFill>
                          <a:latin typeface="Open Sans"/>
                          <a:ea typeface="Open Sans"/>
                          <a:cs typeface="Open Sans"/>
                          <a:sym typeface="Open Sans"/>
                        </a:rPr>
                        <a:t> в </a:t>
                      </a:r>
                      <a:r>
                        <a:rPr lang="en-US" sz="1724" dirty="0" err="1">
                          <a:solidFill>
                            <a:srgbClr val="FFFFFF"/>
                          </a:solidFill>
                          <a:latin typeface="Open Sans"/>
                          <a:ea typeface="Open Sans"/>
                          <a:cs typeface="Open Sans"/>
                          <a:sym typeface="Open Sans"/>
                        </a:rPr>
                        <a:t>комплекті</a:t>
                      </a:r>
                      <a:r>
                        <a:rPr lang="en-US" sz="1724" dirty="0">
                          <a:solidFill>
                            <a:srgbClr val="FFFFFF"/>
                          </a:solidFill>
                          <a:latin typeface="Open Sans"/>
                          <a:ea typeface="Open Sans"/>
                          <a:cs typeface="Open Sans"/>
                          <a:sym typeface="Open Sans"/>
                        </a:rPr>
                        <a:t> з </a:t>
                      </a:r>
                      <a:r>
                        <a:rPr lang="en-US" sz="1724" dirty="0" err="1">
                          <a:solidFill>
                            <a:srgbClr val="FFFFFF"/>
                          </a:solidFill>
                          <a:latin typeface="Open Sans"/>
                          <a:ea typeface="Open Sans"/>
                          <a:cs typeface="Open Sans"/>
                          <a:sym typeface="Open Sans"/>
                        </a:rPr>
                        <a:t>інтерфейсним</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кабелем</a:t>
                      </a:r>
                      <a:r>
                        <a:rPr lang="en-US" sz="1724" dirty="0">
                          <a:solidFill>
                            <a:srgbClr val="FFFFFF"/>
                          </a:solidFill>
                          <a:latin typeface="Open Sans"/>
                          <a:ea typeface="Open Sans"/>
                          <a:cs typeface="Open Sans"/>
                          <a:sym typeface="Open Sans"/>
                        </a:rPr>
                        <a:t> HDMI </a:t>
                      </a:r>
                      <a:r>
                        <a:rPr lang="en-US" sz="1724" dirty="0" err="1">
                          <a:solidFill>
                            <a:srgbClr val="FFFFFF"/>
                          </a:solidFill>
                          <a:latin typeface="Open Sans"/>
                          <a:ea typeface="Open Sans"/>
                          <a:cs typeface="Open Sans"/>
                          <a:sym typeface="Open Sans"/>
                        </a:rPr>
                        <a:t>та</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кріпленням</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стельовим</a:t>
                      </a:r>
                      <a:endParaRPr lang="en-US" sz="1100"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30</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718</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959,60</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1"/>
                  </a:ext>
                </a:extLst>
              </a:tr>
              <a:tr h="529128">
                <a:tc>
                  <a:txBody>
                    <a:bodyPr/>
                    <a:lstStyle/>
                    <a:p>
                      <a:pPr algn="just">
                        <a:lnSpc>
                          <a:spcPts val="1931"/>
                        </a:lnSpc>
                        <a:defRPr/>
                      </a:pPr>
                      <a:r>
                        <a:rPr lang="en-US" sz="1724" b="1" dirty="0" err="1">
                          <a:solidFill>
                            <a:srgbClr val="FFFFFF"/>
                          </a:solidFill>
                          <a:latin typeface="Open Sans"/>
                          <a:ea typeface="Open Sans"/>
                          <a:cs typeface="Open Sans"/>
                          <a:sym typeface="Open Sans"/>
                        </a:rPr>
                        <a:t>Проектор</a:t>
                      </a:r>
                      <a:r>
                        <a:rPr lang="en-US" sz="1724" dirty="0">
                          <a:solidFill>
                            <a:srgbClr val="FFFFFF"/>
                          </a:solidFill>
                          <a:latin typeface="Open Sans"/>
                          <a:ea typeface="Open Sans"/>
                          <a:cs typeface="Open Sans"/>
                          <a:sym typeface="Open Sans"/>
                        </a:rPr>
                        <a:t> EPSON EB-E20 (V11H981040)</a:t>
                      </a:r>
                      <a:endParaRPr lang="en-US" sz="1100"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30</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610</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959,60</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2"/>
                  </a:ext>
                </a:extLst>
              </a:tr>
              <a:tr h="1339020">
                <a:tc>
                  <a:txBody>
                    <a:bodyPr/>
                    <a:lstStyle/>
                    <a:p>
                      <a:pPr algn="just">
                        <a:lnSpc>
                          <a:spcPts val="1931"/>
                        </a:lnSpc>
                        <a:defRPr/>
                      </a:pPr>
                      <a:r>
                        <a:rPr lang="en-US" sz="1724" b="1" dirty="0" err="1">
                          <a:solidFill>
                            <a:srgbClr val="FFFFFF"/>
                          </a:solidFill>
                          <a:latin typeface="Open Sans"/>
                          <a:ea typeface="Open Sans"/>
                          <a:cs typeface="Open Sans"/>
                          <a:sym typeface="Open Sans"/>
                        </a:rPr>
                        <a:t>Ноутбук</a:t>
                      </a:r>
                      <a:r>
                        <a:rPr lang="en-US" sz="1724" dirty="0">
                          <a:solidFill>
                            <a:srgbClr val="FFFFFF"/>
                          </a:solidFill>
                          <a:latin typeface="Open Sans"/>
                          <a:ea typeface="Open Sans"/>
                          <a:cs typeface="Open Sans"/>
                          <a:sym typeface="Open Sans"/>
                        </a:rPr>
                        <a:t> Lenovo V15 G4 IRU - </a:t>
                      </a:r>
                      <a:r>
                        <a:rPr lang="en-US" sz="1724" dirty="0" err="1">
                          <a:solidFill>
                            <a:srgbClr val="FFFFFF"/>
                          </a:solidFill>
                          <a:latin typeface="Open Sans"/>
                          <a:ea typeface="Open Sans"/>
                          <a:cs typeface="Open Sans"/>
                          <a:sym typeface="Open Sans"/>
                        </a:rPr>
                        <a:t>екран</a:t>
                      </a:r>
                      <a:r>
                        <a:rPr lang="en-US" sz="1724" dirty="0">
                          <a:solidFill>
                            <a:srgbClr val="FFFFFF"/>
                          </a:solidFill>
                          <a:latin typeface="Open Sans"/>
                          <a:ea typeface="Open Sans"/>
                          <a:cs typeface="Open Sans"/>
                          <a:sym typeface="Open Sans"/>
                        </a:rPr>
                        <a:t> 15.6", FHD (1920х1080), IPS, 60 </a:t>
                      </a:r>
                      <a:r>
                        <a:rPr lang="en-US" sz="1724" dirty="0" err="1">
                          <a:solidFill>
                            <a:srgbClr val="FFFFFF"/>
                          </a:solidFill>
                          <a:latin typeface="Open Sans"/>
                          <a:ea typeface="Open Sans"/>
                          <a:cs typeface="Open Sans"/>
                          <a:sym typeface="Open Sans"/>
                        </a:rPr>
                        <a:t>Гц</a:t>
                      </a:r>
                      <a:r>
                        <a:rPr lang="en-US" sz="1724" dirty="0">
                          <a:solidFill>
                            <a:srgbClr val="FFFFFF"/>
                          </a:solidFill>
                          <a:latin typeface="Open Sans"/>
                          <a:ea typeface="Open Sans"/>
                          <a:cs typeface="Open Sans"/>
                          <a:sym typeface="Open Sans"/>
                        </a:rPr>
                        <a:t>, з </a:t>
                      </a:r>
                      <a:r>
                        <a:rPr lang="en-US" sz="1724" dirty="0" err="1">
                          <a:solidFill>
                            <a:srgbClr val="FFFFFF"/>
                          </a:solidFill>
                          <a:latin typeface="Open Sans"/>
                          <a:ea typeface="Open Sans"/>
                          <a:cs typeface="Open Sans"/>
                          <a:sym typeface="Open Sans"/>
                        </a:rPr>
                        <a:t>покриттям</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проти</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відблиску</a:t>
                      </a:r>
                      <a:r>
                        <a:rPr lang="en-US" sz="1724" dirty="0">
                          <a:solidFill>
                            <a:srgbClr val="FFFFFF"/>
                          </a:solidFill>
                          <a:latin typeface="Open Sans"/>
                          <a:ea typeface="Open Sans"/>
                          <a:cs typeface="Open Sans"/>
                          <a:sym typeface="Open Sans"/>
                        </a:rPr>
                        <a:t>, Intel® Core™ i3-1315U (</a:t>
                      </a:r>
                      <a:r>
                        <a:rPr lang="en-US" sz="1724" dirty="0" err="1">
                          <a:solidFill>
                            <a:srgbClr val="FFFFFF"/>
                          </a:solidFill>
                          <a:latin typeface="Open Sans"/>
                          <a:ea typeface="Open Sans"/>
                          <a:cs typeface="Open Sans"/>
                          <a:sym typeface="Open Sans"/>
                        </a:rPr>
                        <a:t>кеш</a:t>
                      </a:r>
                      <a:r>
                        <a:rPr lang="en-US" sz="1724" dirty="0">
                          <a:solidFill>
                            <a:srgbClr val="FFFFFF"/>
                          </a:solidFill>
                          <a:latin typeface="Open Sans"/>
                          <a:ea typeface="Open Sans"/>
                          <a:cs typeface="Open Sans"/>
                          <a:sym typeface="Open Sans"/>
                        </a:rPr>
                        <a:t> 10 МБ, </a:t>
                      </a:r>
                      <a:r>
                        <a:rPr lang="en-US" sz="1724" dirty="0" err="1">
                          <a:solidFill>
                            <a:srgbClr val="FFFFFF"/>
                          </a:solidFill>
                          <a:latin typeface="Open Sans"/>
                          <a:ea typeface="Open Sans"/>
                          <a:cs typeface="Open Sans"/>
                          <a:sym typeface="Open Sans"/>
                        </a:rPr>
                        <a:t>до</a:t>
                      </a:r>
                      <a:r>
                        <a:rPr lang="en-US" sz="1724" dirty="0">
                          <a:solidFill>
                            <a:srgbClr val="FFFFFF"/>
                          </a:solidFill>
                          <a:latin typeface="Open Sans"/>
                          <a:ea typeface="Open Sans"/>
                          <a:cs typeface="Open Sans"/>
                          <a:sym typeface="Open Sans"/>
                        </a:rPr>
                        <a:t> 4,5 </a:t>
                      </a:r>
                      <a:r>
                        <a:rPr lang="en-US" sz="1724" dirty="0" err="1">
                          <a:solidFill>
                            <a:srgbClr val="FFFFFF"/>
                          </a:solidFill>
                          <a:latin typeface="Open Sans"/>
                          <a:ea typeface="Open Sans"/>
                          <a:cs typeface="Open Sans"/>
                          <a:sym typeface="Open Sans"/>
                        </a:rPr>
                        <a:t>ГГц</a:t>
                      </a:r>
                      <a:r>
                        <a:rPr lang="en-US" sz="1724" dirty="0">
                          <a:solidFill>
                            <a:srgbClr val="FFFFFF"/>
                          </a:solidFill>
                          <a:latin typeface="Open Sans"/>
                          <a:ea typeface="Open Sans"/>
                          <a:cs typeface="Open Sans"/>
                          <a:sym typeface="Open Sans"/>
                        </a:rPr>
                        <a:t>), 16 ГБ, DDR4-3200 </a:t>
                      </a:r>
                      <a:r>
                        <a:rPr lang="en-US" sz="1724" dirty="0" err="1">
                          <a:solidFill>
                            <a:srgbClr val="FFFFFF"/>
                          </a:solidFill>
                          <a:latin typeface="Open Sans"/>
                          <a:ea typeface="Open Sans"/>
                          <a:cs typeface="Open Sans"/>
                          <a:sym typeface="Open Sans"/>
                        </a:rPr>
                        <a:t>МГц</a:t>
                      </a:r>
                      <a:r>
                        <a:rPr lang="en-US" sz="1724" dirty="0">
                          <a:solidFill>
                            <a:srgbClr val="FFFFFF"/>
                          </a:solidFill>
                          <a:latin typeface="Open Sans"/>
                          <a:ea typeface="Open Sans"/>
                          <a:cs typeface="Open Sans"/>
                          <a:sym typeface="Open Sans"/>
                        </a:rPr>
                        <a:t>, SSD, 512ГБ </a:t>
                      </a:r>
                      <a:r>
                        <a:rPr lang="en-US" sz="1724" dirty="0" err="1">
                          <a:solidFill>
                            <a:srgbClr val="FFFFFF"/>
                          </a:solidFill>
                          <a:latin typeface="Open Sans"/>
                          <a:ea typeface="Open Sans"/>
                          <a:cs typeface="Open Sans"/>
                          <a:sym typeface="Open Sans"/>
                        </a:rPr>
                        <a:t>Інтегрований</a:t>
                      </a:r>
                      <a:r>
                        <a:rPr lang="en-US" sz="1724" dirty="0">
                          <a:solidFill>
                            <a:srgbClr val="FFFFFF"/>
                          </a:solidFill>
                          <a:latin typeface="Open Sans"/>
                          <a:ea typeface="Open Sans"/>
                          <a:cs typeface="Open Sans"/>
                          <a:sym typeface="Open Sans"/>
                        </a:rPr>
                        <a:t>, Intel® UHD Graphics, </a:t>
                      </a:r>
                      <a:r>
                        <a:rPr lang="en-US" sz="1724" dirty="0" err="1">
                          <a:solidFill>
                            <a:srgbClr val="FFFFFF"/>
                          </a:solidFill>
                          <a:latin typeface="Open Sans"/>
                          <a:ea typeface="Open Sans"/>
                          <a:cs typeface="Open Sans"/>
                          <a:sym typeface="Open Sans"/>
                        </a:rPr>
                        <a:t>виділено</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із</a:t>
                      </a:r>
                      <a:r>
                        <a:rPr lang="en-US" sz="1724" dirty="0">
                          <a:solidFill>
                            <a:srgbClr val="FFFFFF"/>
                          </a:solidFill>
                          <a:latin typeface="Open Sans"/>
                          <a:ea typeface="Open Sans"/>
                          <a:cs typeface="Open Sans"/>
                          <a:sym typeface="Open Sans"/>
                        </a:rPr>
                        <a:t> ОП, Wi-Fi AC, BT 5.2, Windows 11 Pro</a:t>
                      </a:r>
                      <a:endParaRPr lang="en-US" sz="1100"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100</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2</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386</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644</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3"/>
                  </a:ext>
                </a:extLst>
              </a:tr>
              <a:tr h="1339020">
                <a:tc>
                  <a:txBody>
                    <a:bodyPr/>
                    <a:lstStyle/>
                    <a:p>
                      <a:pPr algn="l">
                        <a:lnSpc>
                          <a:spcPts val="1931"/>
                        </a:lnSpc>
                        <a:defRPr/>
                      </a:pPr>
                      <a:r>
                        <a:rPr lang="en-US" sz="1724" b="1" dirty="0" err="1">
                          <a:solidFill>
                            <a:srgbClr val="FFFFFF"/>
                          </a:solidFill>
                          <a:latin typeface="Open Sans"/>
                          <a:ea typeface="Open Sans"/>
                          <a:cs typeface="Open Sans"/>
                          <a:sym typeface="Open Sans"/>
                        </a:rPr>
                        <a:t>Інтерактивна</a:t>
                      </a:r>
                      <a:r>
                        <a:rPr lang="en-US" sz="1724" b="1" dirty="0">
                          <a:solidFill>
                            <a:srgbClr val="FFFFFF"/>
                          </a:solidFill>
                          <a:latin typeface="Open Sans"/>
                          <a:ea typeface="Open Sans"/>
                          <a:cs typeface="Open Sans"/>
                          <a:sym typeface="Open Sans"/>
                        </a:rPr>
                        <a:t> </a:t>
                      </a:r>
                      <a:r>
                        <a:rPr lang="en-US" sz="1724" b="1" dirty="0" err="1">
                          <a:solidFill>
                            <a:srgbClr val="FFFFFF"/>
                          </a:solidFill>
                          <a:latin typeface="Open Sans"/>
                          <a:ea typeface="Open Sans"/>
                          <a:cs typeface="Open Sans"/>
                          <a:sym typeface="Open Sans"/>
                        </a:rPr>
                        <a:t>дошка</a:t>
                      </a:r>
                      <a:r>
                        <a:rPr lang="en-US" sz="1724" b="1"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INTBOARD UT-TBI82S </a:t>
                      </a:r>
                      <a:r>
                        <a:rPr lang="en-US" sz="1724" dirty="0" err="1">
                          <a:solidFill>
                            <a:srgbClr val="FFFFFF"/>
                          </a:solidFill>
                          <a:latin typeface="Open Sans"/>
                          <a:ea typeface="Open Sans"/>
                          <a:cs typeface="Open Sans"/>
                          <a:sym typeface="Open Sans"/>
                        </a:rPr>
                        <a:t>Комплект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поставки</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інтерактивна</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дошка</a:t>
                      </a:r>
                      <a:r>
                        <a:rPr lang="en-US" sz="1724" dirty="0">
                          <a:solidFill>
                            <a:srgbClr val="FFFFFF"/>
                          </a:solidFill>
                          <a:latin typeface="Open Sans"/>
                          <a:ea typeface="Open Sans"/>
                          <a:cs typeface="Open Sans"/>
                          <a:sym typeface="Open Sans"/>
                        </a:rPr>
                        <a:t> — 1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маркери</a:t>
                      </a:r>
                      <a:r>
                        <a:rPr lang="en-US" sz="1724" dirty="0">
                          <a:solidFill>
                            <a:srgbClr val="FFFFFF"/>
                          </a:solidFill>
                          <a:latin typeface="Open Sans"/>
                          <a:ea typeface="Open Sans"/>
                          <a:cs typeface="Open Sans"/>
                          <a:sym typeface="Open Sans"/>
                        </a:rPr>
                        <a:t> — 3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телескопічна</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указка</a:t>
                      </a:r>
                      <a:r>
                        <a:rPr lang="en-US" sz="1724" dirty="0">
                          <a:solidFill>
                            <a:srgbClr val="FFFFFF"/>
                          </a:solidFill>
                          <a:latin typeface="Open Sans"/>
                          <a:ea typeface="Open Sans"/>
                          <a:cs typeface="Open Sans"/>
                          <a:sym typeface="Open Sans"/>
                        </a:rPr>
                        <a:t> — 1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комплект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настінного</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кріплення</a:t>
                      </a:r>
                      <a:r>
                        <a:rPr lang="en-US" sz="1724" dirty="0">
                          <a:solidFill>
                            <a:srgbClr val="FFFFFF"/>
                          </a:solidFill>
                          <a:latin typeface="Open Sans"/>
                          <a:ea typeface="Open Sans"/>
                          <a:cs typeface="Open Sans"/>
                          <a:sym typeface="Open Sans"/>
                        </a:rPr>
                        <a:t> — 1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кабель</a:t>
                      </a:r>
                      <a:r>
                        <a:rPr lang="en-US" sz="1724" dirty="0">
                          <a:solidFill>
                            <a:srgbClr val="FFFFFF"/>
                          </a:solidFill>
                          <a:latin typeface="Open Sans"/>
                          <a:ea typeface="Open Sans"/>
                          <a:cs typeface="Open Sans"/>
                          <a:sym typeface="Open Sans"/>
                        </a:rPr>
                        <a:t> USB — 1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керівництво</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користувача</a:t>
                      </a:r>
                      <a:r>
                        <a:rPr lang="en-US" sz="1724" dirty="0">
                          <a:solidFill>
                            <a:srgbClr val="FFFFFF"/>
                          </a:solidFill>
                          <a:latin typeface="Open Sans"/>
                          <a:ea typeface="Open Sans"/>
                          <a:cs typeface="Open Sans"/>
                          <a:sym typeface="Open Sans"/>
                        </a:rPr>
                        <a:t> — 1 </a:t>
                      </a:r>
                      <a:r>
                        <a:rPr lang="en-US" sz="1724" dirty="0" err="1">
                          <a:solidFill>
                            <a:srgbClr val="FFFFFF"/>
                          </a:solidFill>
                          <a:latin typeface="Open Sans"/>
                          <a:ea typeface="Open Sans"/>
                          <a:cs typeface="Open Sans"/>
                          <a:sym typeface="Open Sans"/>
                        </a:rPr>
                        <a:t>шт</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програмне</a:t>
                      </a:r>
                      <a:r>
                        <a:rPr lang="en-US" sz="1724" dirty="0">
                          <a:solidFill>
                            <a:srgbClr val="FFFFFF"/>
                          </a:solidFill>
                          <a:latin typeface="Open Sans"/>
                          <a:ea typeface="Open Sans"/>
                          <a:cs typeface="Open Sans"/>
                          <a:sym typeface="Open Sans"/>
                        </a:rPr>
                        <a:t> </a:t>
                      </a:r>
                      <a:r>
                        <a:rPr lang="en-US" sz="1724" dirty="0" err="1">
                          <a:solidFill>
                            <a:srgbClr val="FFFFFF"/>
                          </a:solidFill>
                          <a:latin typeface="Open Sans"/>
                          <a:ea typeface="Open Sans"/>
                          <a:cs typeface="Open Sans"/>
                          <a:sym typeface="Open Sans"/>
                        </a:rPr>
                        <a:t>забезпечення</a:t>
                      </a:r>
                      <a:endParaRPr lang="en-US" sz="1100"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30</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716</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700,60</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4"/>
                  </a:ext>
                </a:extLst>
              </a:tr>
              <a:tr h="645806">
                <a:tc>
                  <a:txBody>
                    <a:bodyPr/>
                    <a:lstStyle/>
                    <a:p>
                      <a:pPr algn="just">
                        <a:lnSpc>
                          <a:spcPts val="1931"/>
                        </a:lnSpc>
                        <a:defRPr/>
                      </a:pPr>
                      <a:r>
                        <a:rPr lang="en-US" sz="1724" b="1" dirty="0">
                          <a:solidFill>
                            <a:srgbClr val="FFFFFF"/>
                          </a:solidFill>
                          <a:latin typeface="Open Sans"/>
                          <a:ea typeface="Open Sans"/>
                          <a:cs typeface="Open Sans"/>
                          <a:sym typeface="Open Sans"/>
                        </a:rPr>
                        <a:t>БФП</a:t>
                      </a:r>
                      <a:r>
                        <a:rPr lang="uk-UA" sz="1724" b="1" dirty="0">
                          <a:solidFill>
                            <a:srgbClr val="FFFFFF"/>
                          </a:solidFill>
                          <a:latin typeface="Open Sans"/>
                          <a:ea typeface="Open Sans"/>
                          <a:cs typeface="Open Sans"/>
                          <a:sym typeface="Open Sans"/>
                        </a:rPr>
                        <a:t> (багатофункціональний пристрій)</a:t>
                      </a:r>
                      <a:r>
                        <a:rPr lang="en-US" sz="1724" b="1"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Canon </a:t>
                      </a:r>
                      <a:r>
                        <a:rPr lang="en-US" sz="1724" dirty="0" err="1">
                          <a:solidFill>
                            <a:srgbClr val="FFFFFF"/>
                          </a:solidFill>
                          <a:latin typeface="Open Sans"/>
                          <a:ea typeface="Open Sans"/>
                          <a:cs typeface="Open Sans"/>
                          <a:sym typeface="Open Sans"/>
                        </a:rPr>
                        <a:t>i</a:t>
                      </a:r>
                      <a:r>
                        <a:rPr lang="en-US" sz="1724" dirty="0">
                          <a:solidFill>
                            <a:srgbClr val="FFFFFF"/>
                          </a:solidFill>
                          <a:latin typeface="Open Sans"/>
                          <a:ea typeface="Open Sans"/>
                          <a:cs typeface="Open Sans"/>
                          <a:sym typeface="Open Sans"/>
                        </a:rPr>
                        <a:t>-SENSYS MF3010 з 2-ма </a:t>
                      </a:r>
                      <a:r>
                        <a:rPr lang="en-US" sz="1724" dirty="0" err="1">
                          <a:solidFill>
                            <a:srgbClr val="FFFFFF"/>
                          </a:solidFill>
                          <a:latin typeface="Open Sans"/>
                          <a:ea typeface="Open Sans"/>
                          <a:cs typeface="Open Sans"/>
                          <a:sym typeface="Open Sans"/>
                        </a:rPr>
                        <a:t>картриджами</a:t>
                      </a:r>
                      <a:r>
                        <a:rPr lang="en-US" sz="1724" dirty="0">
                          <a:solidFill>
                            <a:srgbClr val="FFFFFF"/>
                          </a:solidFill>
                          <a:latin typeface="Open Sans"/>
                          <a:ea typeface="Open Sans"/>
                          <a:cs typeface="Open Sans"/>
                          <a:sym typeface="Open Sans"/>
                        </a:rPr>
                        <a:t> (5252В034АА)(5252В034)</a:t>
                      </a:r>
                      <a:endParaRPr lang="en-US" sz="1100"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a:solidFill>
                            <a:srgbClr val="FFFFFF"/>
                          </a:solidFill>
                          <a:latin typeface="Open Sans"/>
                          <a:ea typeface="Open Sans"/>
                          <a:cs typeface="Open Sans"/>
                          <a:sym typeface="Open Sans"/>
                        </a:rPr>
                        <a:t>40</a:t>
                      </a:r>
                      <a:endParaRPr lang="en-US" sz="110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dirty="0">
                          <a:solidFill>
                            <a:srgbClr val="FFFFFF"/>
                          </a:solidFill>
                          <a:latin typeface="Open Sans"/>
                          <a:ea typeface="Open Sans"/>
                          <a:cs typeface="Open Sans"/>
                          <a:sym typeface="Open Sans"/>
                        </a:rPr>
                        <a:t>547</a:t>
                      </a:r>
                      <a:r>
                        <a:rPr lang="uk-UA" sz="1724" dirty="0">
                          <a:solidFill>
                            <a:srgbClr val="FFFFFF"/>
                          </a:solidFill>
                          <a:latin typeface="Open Sans"/>
                          <a:ea typeface="Open Sans"/>
                          <a:cs typeface="Open Sans"/>
                          <a:sym typeface="Open Sans"/>
                        </a:rPr>
                        <a:t> </a:t>
                      </a:r>
                      <a:r>
                        <a:rPr lang="en-US" sz="1724" dirty="0">
                          <a:solidFill>
                            <a:srgbClr val="FFFFFF"/>
                          </a:solidFill>
                          <a:latin typeface="Open Sans"/>
                          <a:ea typeface="Open Sans"/>
                          <a:cs typeface="Open Sans"/>
                          <a:sym typeface="Open Sans"/>
                        </a:rPr>
                        <a:t>200,00</a:t>
                      </a: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5"/>
                  </a:ext>
                </a:extLst>
              </a:tr>
              <a:tr h="529128">
                <a:tc>
                  <a:txBody>
                    <a:bodyPr/>
                    <a:lstStyle/>
                    <a:p>
                      <a:pPr algn="just">
                        <a:lnSpc>
                          <a:spcPts val="1931"/>
                        </a:lnSpc>
                        <a:defRPr/>
                      </a:pPr>
                      <a:r>
                        <a:rPr lang="en-US" sz="1800" b="1" dirty="0" err="1">
                          <a:solidFill>
                            <a:srgbClr val="FFFFFF"/>
                          </a:solidFill>
                          <a:latin typeface="Open Sans"/>
                          <a:ea typeface="Open Sans"/>
                          <a:cs typeface="Open Sans"/>
                          <a:sym typeface="Open Sans"/>
                        </a:rPr>
                        <a:t>Всього</a:t>
                      </a:r>
                      <a:endParaRPr lang="en-US" sz="1800" b="1" dirty="0"/>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endParaRPr lang="en-US" sz="1100"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tc>
                  <a:txBody>
                    <a:bodyPr/>
                    <a:lstStyle/>
                    <a:p>
                      <a:pPr algn="ctr">
                        <a:lnSpc>
                          <a:spcPts val="1931"/>
                        </a:lnSpc>
                        <a:defRPr/>
                      </a:pPr>
                      <a:r>
                        <a:rPr lang="en-US" sz="1724" b="1" dirty="0">
                          <a:solidFill>
                            <a:srgbClr val="FFFFFF"/>
                          </a:solidFill>
                          <a:latin typeface="Open Sans"/>
                          <a:ea typeface="Open Sans"/>
                          <a:cs typeface="Open Sans"/>
                          <a:sym typeface="Open Sans"/>
                        </a:rPr>
                        <a:t>4</a:t>
                      </a:r>
                      <a:r>
                        <a:rPr lang="uk-UA" sz="1724" b="1" dirty="0">
                          <a:solidFill>
                            <a:srgbClr val="FFFFFF"/>
                          </a:solidFill>
                          <a:latin typeface="Open Sans"/>
                          <a:ea typeface="Open Sans"/>
                          <a:cs typeface="Open Sans"/>
                          <a:sym typeface="Open Sans"/>
                        </a:rPr>
                        <a:t> </a:t>
                      </a:r>
                      <a:r>
                        <a:rPr lang="en-US" sz="1724" b="1" dirty="0">
                          <a:solidFill>
                            <a:srgbClr val="FFFFFF"/>
                          </a:solidFill>
                          <a:latin typeface="Open Sans"/>
                          <a:ea typeface="Open Sans"/>
                          <a:cs typeface="Open Sans"/>
                          <a:sym typeface="Open Sans"/>
                        </a:rPr>
                        <a:t>980</a:t>
                      </a:r>
                      <a:r>
                        <a:rPr lang="uk-UA" sz="1724" b="1" dirty="0">
                          <a:solidFill>
                            <a:srgbClr val="FFFFFF"/>
                          </a:solidFill>
                          <a:latin typeface="Open Sans"/>
                          <a:ea typeface="Open Sans"/>
                          <a:cs typeface="Open Sans"/>
                          <a:sym typeface="Open Sans"/>
                        </a:rPr>
                        <a:t> </a:t>
                      </a:r>
                      <a:r>
                        <a:rPr lang="en-US" sz="1724" b="1" dirty="0">
                          <a:solidFill>
                            <a:srgbClr val="FFFFFF"/>
                          </a:solidFill>
                          <a:latin typeface="Open Sans"/>
                          <a:ea typeface="Open Sans"/>
                          <a:cs typeface="Open Sans"/>
                          <a:sym typeface="Open Sans"/>
                        </a:rPr>
                        <a:t>463,80</a:t>
                      </a:r>
                      <a:endParaRPr lang="en-US" sz="1100" b="1" dirty="0"/>
                    </a:p>
                  </a:txBody>
                  <a:tcPr marL="38100" marR="38100" marT="38100" marB="381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6" name="TextBox 11">
            <a:extLst>
              <a:ext uri="{FF2B5EF4-FFF2-40B4-BE49-F238E27FC236}">
                <a16:creationId xmlns:a16="http://schemas.microsoft.com/office/drawing/2014/main" id="{3B7C6D15-3C1F-4A7F-93FA-ED510A653D46}"/>
              </a:ext>
            </a:extLst>
          </p:cNvPr>
          <p:cNvSpPr txBox="1"/>
          <p:nvPr/>
        </p:nvSpPr>
        <p:spPr>
          <a:xfrm>
            <a:off x="709723" y="8191500"/>
            <a:ext cx="16549577" cy="1954574"/>
          </a:xfrm>
          <a:prstGeom prst="rect">
            <a:avLst/>
          </a:prstGeom>
        </p:spPr>
        <p:txBody>
          <a:bodyPr lIns="0" tIns="0" rIns="0" bIns="0" rtlCol="0" anchor="t">
            <a:spAutoFit/>
          </a:bodyPr>
          <a:lstStyle/>
          <a:p>
            <a:pPr algn="l">
              <a:lnSpc>
                <a:spcPts val="3147"/>
              </a:lnSpc>
            </a:pPr>
            <a:r>
              <a:rPr lang="uk-UA" sz="2000" dirty="0">
                <a:solidFill>
                  <a:srgbClr val="FFFFFF"/>
                </a:solidFill>
                <a:latin typeface="Open Sans"/>
                <a:ea typeface="Open Sans"/>
                <a:cs typeface="Open Sans"/>
                <a:sym typeface="Open Sans"/>
              </a:rPr>
              <a:t>За рахунок виконання державного замовлення у 2024 році придбано обладнання для наукових лабораторій на суму 221 309,85 грн:</a:t>
            </a:r>
          </a:p>
          <a:p>
            <a:pPr marL="503313" lvl="1" indent="-251657" algn="l">
              <a:lnSpc>
                <a:spcPts val="3147"/>
              </a:lnSpc>
              <a:buFont typeface="Arial"/>
              <a:buChar char="•"/>
            </a:pPr>
            <a:r>
              <a:rPr lang="uk-UA" sz="2000" dirty="0" err="1">
                <a:solidFill>
                  <a:srgbClr val="FFFFFF"/>
                </a:solidFill>
                <a:latin typeface="Open Sans"/>
                <a:ea typeface="Open Sans"/>
                <a:cs typeface="Open Sans"/>
                <a:sym typeface="Open Sans"/>
              </a:rPr>
              <a:t>аквадистилятор</a:t>
            </a:r>
            <a:r>
              <a:rPr lang="uk-UA" sz="2000" dirty="0">
                <a:solidFill>
                  <a:srgbClr val="FFFFFF"/>
                </a:solidFill>
                <a:latin typeface="Open Sans"/>
                <a:ea typeface="Open Sans"/>
                <a:cs typeface="Open Sans"/>
                <a:sym typeface="Open Sans"/>
              </a:rPr>
              <a:t> ДЕ, спектрофотометр </a:t>
            </a:r>
            <a:r>
              <a:rPr lang="uk-UA" sz="2000" dirty="0" err="1">
                <a:solidFill>
                  <a:srgbClr val="FFFFFF"/>
                </a:solidFill>
                <a:latin typeface="Open Sans"/>
                <a:ea typeface="Open Sans"/>
                <a:cs typeface="Open Sans"/>
                <a:sym typeface="Open Sans"/>
              </a:rPr>
              <a:t>LabAnalyt</a:t>
            </a:r>
            <a:r>
              <a:rPr lang="uk-UA" sz="2000" dirty="0">
                <a:solidFill>
                  <a:srgbClr val="FFFFFF"/>
                </a:solidFill>
                <a:latin typeface="Open Sans"/>
                <a:ea typeface="Open Sans"/>
                <a:cs typeface="Open Sans"/>
                <a:sym typeface="Open Sans"/>
              </a:rPr>
              <a:t> SP</a:t>
            </a:r>
          </a:p>
          <a:p>
            <a:pPr marL="503313" lvl="1" indent="-251657" algn="l">
              <a:lnSpc>
                <a:spcPts val="3147"/>
              </a:lnSpc>
              <a:buFont typeface="Arial"/>
              <a:buChar char="•"/>
            </a:pPr>
            <a:r>
              <a:rPr lang="uk-UA" sz="2000" dirty="0">
                <a:solidFill>
                  <a:srgbClr val="FFFFFF"/>
                </a:solidFill>
                <a:latin typeface="Open Sans"/>
                <a:ea typeface="Open Sans"/>
                <a:cs typeface="Open Sans"/>
                <a:sym typeface="Open Sans"/>
              </a:rPr>
              <a:t>ваги AN C22</a:t>
            </a:r>
          </a:p>
          <a:p>
            <a:pPr marL="503313" lvl="1" indent="-251657" algn="l">
              <a:lnSpc>
                <a:spcPts val="3147"/>
              </a:lnSpc>
              <a:buFont typeface="Arial"/>
              <a:buChar char="•"/>
            </a:pPr>
            <a:r>
              <a:rPr lang="uk-UA" sz="2000" dirty="0">
                <a:solidFill>
                  <a:srgbClr val="FFFFFF"/>
                </a:solidFill>
                <a:latin typeface="Open Sans"/>
                <a:ea typeface="Open Sans"/>
                <a:cs typeface="Open Sans"/>
                <a:sym typeface="Open Sans"/>
              </a:rPr>
              <a:t>інше лабораторне приладдя.</a:t>
            </a:r>
          </a:p>
          <a:p>
            <a:pPr algn="l">
              <a:lnSpc>
                <a:spcPts val="3147"/>
              </a:lnSpc>
            </a:pPr>
            <a:endParaRPr lang="uk-UA" sz="2000" dirty="0">
              <a:solidFill>
                <a:srgbClr val="FFFFFF"/>
              </a:solidFill>
              <a:latin typeface="Open Sans"/>
              <a:ea typeface="Open Sans"/>
              <a:cs typeface="Open Sans"/>
              <a:sym typeface="Open Sans"/>
            </a:endParaRPr>
          </a:p>
        </p:txBody>
      </p:sp>
      <p:sp>
        <p:nvSpPr>
          <p:cNvPr id="17" name="Freeform 64">
            <a:extLst>
              <a:ext uri="{FF2B5EF4-FFF2-40B4-BE49-F238E27FC236}">
                <a16:creationId xmlns:a16="http://schemas.microsoft.com/office/drawing/2014/main" id="{4C57D953-1020-40CF-9C61-B65646897169}"/>
              </a:ext>
            </a:extLst>
          </p:cNvPr>
          <p:cNvSpPr/>
          <p:nvPr/>
        </p:nvSpPr>
        <p:spPr>
          <a:xfrm rot="-10800000">
            <a:off x="16384715" y="925830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22703" y="-66881"/>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6" name="TextBox 6"/>
          <p:cNvSpPr txBox="1"/>
          <p:nvPr/>
        </p:nvSpPr>
        <p:spPr>
          <a:xfrm>
            <a:off x="5443421" y="473911"/>
            <a:ext cx="11815879" cy="1306780"/>
          </a:xfrm>
          <a:prstGeom prst="rect">
            <a:avLst/>
          </a:prstGeom>
        </p:spPr>
        <p:txBody>
          <a:bodyPr lIns="0" tIns="0" rIns="0" bIns="0" rtlCol="0" anchor="t">
            <a:spAutoFit/>
          </a:bodyPr>
          <a:lstStyle/>
          <a:p>
            <a:pPr algn="r">
              <a:lnSpc>
                <a:spcPts val="5063"/>
              </a:lnSpc>
            </a:pPr>
            <a:r>
              <a:rPr lang="en-US" sz="3668" b="1" spc="359">
                <a:solidFill>
                  <a:srgbClr val="FFFFFF"/>
                </a:solidFill>
                <a:latin typeface="Codec Pro ExtraBold Bold"/>
                <a:ea typeface="Codec Pro ExtraBold Bold"/>
                <a:cs typeface="Codec Pro ExtraBold Bold"/>
                <a:sym typeface="Codec Pro ExtraBold Bold"/>
              </a:rPr>
              <a:t>ТДАТУ У МІЖНАРОДНИХ І НАЦІОНАЛЬНИХ РЕЙТИНГАХ</a:t>
            </a:r>
          </a:p>
        </p:txBody>
      </p:sp>
      <p:sp>
        <p:nvSpPr>
          <p:cNvPr id="7" name="TextBox 7"/>
          <p:cNvSpPr txBox="1"/>
          <p:nvPr/>
        </p:nvSpPr>
        <p:spPr>
          <a:xfrm>
            <a:off x="2850700" y="2690550"/>
            <a:ext cx="11643937" cy="1552956"/>
          </a:xfrm>
          <a:prstGeom prst="rect">
            <a:avLst/>
          </a:prstGeom>
        </p:spPr>
        <p:txBody>
          <a:bodyPr lIns="0" tIns="0" rIns="0" bIns="0" rtlCol="0" anchor="t">
            <a:spAutoFit/>
          </a:bodyPr>
          <a:lstStyle/>
          <a:p>
            <a:pPr algn="l">
              <a:lnSpc>
                <a:spcPts val="4002"/>
              </a:lnSpc>
            </a:pPr>
            <a:r>
              <a:rPr lang="en-US" sz="2900" spc="284">
                <a:solidFill>
                  <a:srgbClr val="FFFFFF"/>
                </a:solidFill>
                <a:latin typeface="Codec Pro ExtraBold"/>
                <a:ea typeface="Codec Pro ExtraBold"/>
                <a:cs typeface="Codec Pro ExtraBold"/>
                <a:sym typeface="Codec Pro ExtraBold"/>
              </a:rPr>
              <a:t> ТДАТУ серед майже 300 ЗВО України </a:t>
            </a:r>
          </a:p>
          <a:p>
            <a:pPr algn="l">
              <a:lnSpc>
                <a:spcPts val="4002"/>
              </a:lnSpc>
            </a:pPr>
            <a:r>
              <a:rPr lang="en-US" sz="2900" spc="284">
                <a:solidFill>
                  <a:srgbClr val="FFFFFF"/>
                </a:solidFill>
                <a:latin typeface="Codec Pro ExtraBold"/>
                <a:ea typeface="Codec Pro ExtraBold"/>
                <a:cs typeface="Codec Pro ExtraBold"/>
                <a:sym typeface="Codec Pro ExtraBold"/>
              </a:rPr>
              <a:t> усіх форм власності у рейтингах посів наступні місця</a:t>
            </a:r>
          </a:p>
          <a:p>
            <a:pPr algn="l">
              <a:lnSpc>
                <a:spcPts val="4002"/>
              </a:lnSpc>
            </a:pPr>
            <a:endParaRPr lang="en-US" sz="2900" spc="284">
              <a:solidFill>
                <a:srgbClr val="FFFFFF"/>
              </a:solidFill>
              <a:latin typeface="Codec Pro ExtraBold"/>
              <a:ea typeface="Codec Pro ExtraBold"/>
              <a:cs typeface="Codec Pro ExtraBold"/>
              <a:sym typeface="Codec Pro ExtraBold"/>
            </a:endParaRPr>
          </a:p>
        </p:txBody>
      </p:sp>
      <p:grpSp>
        <p:nvGrpSpPr>
          <p:cNvPr id="8" name="Group 8"/>
          <p:cNvGrpSpPr/>
          <p:nvPr/>
        </p:nvGrpSpPr>
        <p:grpSpPr>
          <a:xfrm>
            <a:off x="2854413" y="4092352"/>
            <a:ext cx="47625" cy="3162843"/>
            <a:chOff x="0" y="0"/>
            <a:chExt cx="11367" cy="754926"/>
          </a:xfrm>
        </p:grpSpPr>
        <p:sp>
          <p:nvSpPr>
            <p:cNvPr id="9" name="Freeform 9"/>
            <p:cNvSpPr/>
            <p:nvPr/>
          </p:nvSpPr>
          <p:spPr>
            <a:xfrm>
              <a:off x="0" y="0"/>
              <a:ext cx="11367" cy="754926"/>
            </a:xfrm>
            <a:custGeom>
              <a:avLst/>
              <a:gdLst/>
              <a:ahLst/>
              <a:cxnLst/>
              <a:rect l="l" t="t" r="r" b="b"/>
              <a:pathLst>
                <a:path w="11367" h="754926">
                  <a:moveTo>
                    <a:pt x="0" y="0"/>
                  </a:moveTo>
                  <a:lnTo>
                    <a:pt x="11367" y="0"/>
                  </a:lnTo>
                  <a:lnTo>
                    <a:pt x="11367" y="754926"/>
                  </a:lnTo>
                  <a:lnTo>
                    <a:pt x="0" y="754926"/>
                  </a:lnTo>
                  <a:close/>
                </a:path>
              </a:pathLst>
            </a:custGeom>
            <a:solidFill>
              <a:srgbClr val="FFFFFF"/>
            </a:solidFill>
          </p:spPr>
        </p:sp>
        <p:sp>
          <p:nvSpPr>
            <p:cNvPr id="10" name="TextBox 10"/>
            <p:cNvSpPr txBox="1"/>
            <p:nvPr/>
          </p:nvSpPr>
          <p:spPr>
            <a:xfrm>
              <a:off x="0" y="-19050"/>
              <a:ext cx="11367" cy="773976"/>
            </a:xfrm>
            <a:prstGeom prst="rect">
              <a:avLst/>
            </a:prstGeom>
          </p:spPr>
          <p:txBody>
            <a:bodyPr lIns="50800" tIns="50800" rIns="50800" bIns="50800" rtlCol="0" anchor="ctr"/>
            <a:lstStyle/>
            <a:p>
              <a:pPr algn="ctr">
                <a:lnSpc>
                  <a:spcPts val="2859"/>
                </a:lnSpc>
              </a:pPr>
              <a:endParaRPr/>
            </a:p>
          </p:txBody>
        </p:sp>
      </p:grpSp>
      <p:grpSp>
        <p:nvGrpSpPr>
          <p:cNvPr id="14" name="Group 14"/>
          <p:cNvGrpSpPr/>
          <p:nvPr/>
        </p:nvGrpSpPr>
        <p:grpSpPr>
          <a:xfrm>
            <a:off x="15376181" y="4079235"/>
            <a:ext cx="47625" cy="3162777"/>
            <a:chOff x="0" y="0"/>
            <a:chExt cx="11367" cy="754910"/>
          </a:xfrm>
        </p:grpSpPr>
        <p:sp>
          <p:nvSpPr>
            <p:cNvPr id="15" name="Freeform 15"/>
            <p:cNvSpPr/>
            <p:nvPr/>
          </p:nvSpPr>
          <p:spPr>
            <a:xfrm>
              <a:off x="0" y="0"/>
              <a:ext cx="11367" cy="754911"/>
            </a:xfrm>
            <a:custGeom>
              <a:avLst/>
              <a:gdLst/>
              <a:ahLst/>
              <a:cxnLst/>
              <a:rect l="l" t="t" r="r" b="b"/>
              <a:pathLst>
                <a:path w="11367" h="754911">
                  <a:moveTo>
                    <a:pt x="0" y="0"/>
                  </a:moveTo>
                  <a:lnTo>
                    <a:pt x="11367" y="0"/>
                  </a:lnTo>
                  <a:lnTo>
                    <a:pt x="11367" y="754911"/>
                  </a:lnTo>
                  <a:lnTo>
                    <a:pt x="0" y="754911"/>
                  </a:lnTo>
                  <a:close/>
                </a:path>
              </a:pathLst>
            </a:custGeom>
            <a:solidFill>
              <a:srgbClr val="FFFFFF"/>
            </a:solidFill>
          </p:spPr>
        </p:sp>
        <p:sp>
          <p:nvSpPr>
            <p:cNvPr id="16" name="TextBox 16"/>
            <p:cNvSpPr txBox="1"/>
            <p:nvPr/>
          </p:nvSpPr>
          <p:spPr>
            <a:xfrm>
              <a:off x="0" y="-19050"/>
              <a:ext cx="11367" cy="773960"/>
            </a:xfrm>
            <a:prstGeom prst="rect">
              <a:avLst/>
            </a:prstGeom>
          </p:spPr>
          <p:txBody>
            <a:bodyPr lIns="50800" tIns="50800" rIns="50800" bIns="50800" rtlCol="0" anchor="ctr"/>
            <a:lstStyle/>
            <a:p>
              <a:pPr algn="ctr">
                <a:lnSpc>
                  <a:spcPts val="2859"/>
                </a:lnSpc>
              </a:pPr>
              <a:endParaRPr/>
            </a:p>
          </p:txBody>
        </p:sp>
      </p:grpSp>
      <p:grpSp>
        <p:nvGrpSpPr>
          <p:cNvPr id="20" name="Group 20"/>
          <p:cNvGrpSpPr/>
          <p:nvPr/>
        </p:nvGrpSpPr>
        <p:grpSpPr>
          <a:xfrm rot="-5400000">
            <a:off x="9113440" y="-2183506"/>
            <a:ext cx="47625" cy="12573106"/>
            <a:chOff x="0" y="0"/>
            <a:chExt cx="11367" cy="3001024"/>
          </a:xfrm>
        </p:grpSpPr>
        <p:sp>
          <p:nvSpPr>
            <p:cNvPr id="21" name="Freeform 21"/>
            <p:cNvSpPr/>
            <p:nvPr/>
          </p:nvSpPr>
          <p:spPr>
            <a:xfrm>
              <a:off x="0" y="0"/>
              <a:ext cx="11367" cy="3001024"/>
            </a:xfrm>
            <a:custGeom>
              <a:avLst/>
              <a:gdLst/>
              <a:ahLst/>
              <a:cxnLst/>
              <a:rect l="l" t="t" r="r" b="b"/>
              <a:pathLst>
                <a:path w="11367" h="3001024">
                  <a:moveTo>
                    <a:pt x="0" y="0"/>
                  </a:moveTo>
                  <a:lnTo>
                    <a:pt x="11367" y="0"/>
                  </a:lnTo>
                  <a:lnTo>
                    <a:pt x="11367" y="3001024"/>
                  </a:lnTo>
                  <a:lnTo>
                    <a:pt x="0" y="3001024"/>
                  </a:lnTo>
                  <a:close/>
                </a:path>
              </a:pathLst>
            </a:custGeom>
            <a:solidFill>
              <a:srgbClr val="FFFFFF"/>
            </a:solidFill>
          </p:spPr>
        </p:sp>
        <p:sp>
          <p:nvSpPr>
            <p:cNvPr id="22" name="TextBox 22"/>
            <p:cNvSpPr txBox="1"/>
            <p:nvPr/>
          </p:nvSpPr>
          <p:spPr>
            <a:xfrm>
              <a:off x="0" y="-19050"/>
              <a:ext cx="11367" cy="3020074"/>
            </a:xfrm>
            <a:prstGeom prst="rect">
              <a:avLst/>
            </a:prstGeom>
          </p:spPr>
          <p:txBody>
            <a:bodyPr lIns="50800" tIns="50800" rIns="50800" bIns="50800" rtlCol="0" anchor="ctr"/>
            <a:lstStyle/>
            <a:p>
              <a:pPr algn="ctr">
                <a:lnSpc>
                  <a:spcPts val="2859"/>
                </a:lnSpc>
              </a:pPr>
              <a:endParaRPr/>
            </a:p>
          </p:txBody>
        </p:sp>
      </p:grpSp>
      <p:grpSp>
        <p:nvGrpSpPr>
          <p:cNvPr id="23" name="Group 23"/>
          <p:cNvGrpSpPr/>
          <p:nvPr/>
        </p:nvGrpSpPr>
        <p:grpSpPr>
          <a:xfrm rot="-5400000">
            <a:off x="9126935" y="912241"/>
            <a:ext cx="47625" cy="12573106"/>
            <a:chOff x="0" y="0"/>
            <a:chExt cx="11367" cy="3001024"/>
          </a:xfrm>
        </p:grpSpPr>
        <p:sp>
          <p:nvSpPr>
            <p:cNvPr id="24" name="Freeform 24"/>
            <p:cNvSpPr/>
            <p:nvPr/>
          </p:nvSpPr>
          <p:spPr>
            <a:xfrm>
              <a:off x="0" y="0"/>
              <a:ext cx="11367" cy="3001024"/>
            </a:xfrm>
            <a:custGeom>
              <a:avLst/>
              <a:gdLst/>
              <a:ahLst/>
              <a:cxnLst/>
              <a:rect l="l" t="t" r="r" b="b"/>
              <a:pathLst>
                <a:path w="11367" h="3001024">
                  <a:moveTo>
                    <a:pt x="0" y="0"/>
                  </a:moveTo>
                  <a:lnTo>
                    <a:pt x="11367" y="0"/>
                  </a:lnTo>
                  <a:lnTo>
                    <a:pt x="11367" y="3001024"/>
                  </a:lnTo>
                  <a:lnTo>
                    <a:pt x="0" y="3001024"/>
                  </a:lnTo>
                  <a:close/>
                </a:path>
              </a:pathLst>
            </a:custGeom>
            <a:solidFill>
              <a:srgbClr val="FFFFFF"/>
            </a:solidFill>
          </p:spPr>
        </p:sp>
        <p:sp>
          <p:nvSpPr>
            <p:cNvPr id="25" name="TextBox 25"/>
            <p:cNvSpPr txBox="1"/>
            <p:nvPr/>
          </p:nvSpPr>
          <p:spPr>
            <a:xfrm>
              <a:off x="0" y="-19050"/>
              <a:ext cx="11367" cy="3020074"/>
            </a:xfrm>
            <a:prstGeom prst="rect">
              <a:avLst/>
            </a:prstGeom>
          </p:spPr>
          <p:txBody>
            <a:bodyPr lIns="50800" tIns="50800" rIns="50800" bIns="50800" rtlCol="0" anchor="ctr"/>
            <a:lstStyle/>
            <a:p>
              <a:pPr algn="ctr">
                <a:lnSpc>
                  <a:spcPts val="2859"/>
                </a:lnSpc>
              </a:pPr>
              <a:endParaRPr/>
            </a:p>
          </p:txBody>
        </p:sp>
      </p:grpSp>
      <p:grpSp>
        <p:nvGrpSpPr>
          <p:cNvPr id="26" name="Group 26"/>
          <p:cNvGrpSpPr/>
          <p:nvPr/>
        </p:nvGrpSpPr>
        <p:grpSpPr>
          <a:xfrm rot="-5400000">
            <a:off x="9126935" y="-1416795"/>
            <a:ext cx="47625" cy="12519129"/>
            <a:chOff x="0" y="0"/>
            <a:chExt cx="11367" cy="2988140"/>
          </a:xfrm>
        </p:grpSpPr>
        <p:sp>
          <p:nvSpPr>
            <p:cNvPr id="27" name="Freeform 27"/>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28" name="TextBox 28"/>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29" name="Group 29"/>
          <p:cNvGrpSpPr/>
          <p:nvPr/>
        </p:nvGrpSpPr>
        <p:grpSpPr>
          <a:xfrm rot="-5400000">
            <a:off x="9126935" y="1724572"/>
            <a:ext cx="47625" cy="12519129"/>
            <a:chOff x="0" y="0"/>
            <a:chExt cx="11367" cy="2988140"/>
          </a:xfrm>
        </p:grpSpPr>
        <p:sp>
          <p:nvSpPr>
            <p:cNvPr id="30" name="Freeform 30"/>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31" name="TextBox 31"/>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32" name="Group 32"/>
          <p:cNvGrpSpPr/>
          <p:nvPr/>
        </p:nvGrpSpPr>
        <p:grpSpPr>
          <a:xfrm rot="-5400000">
            <a:off x="9126935" y="-631453"/>
            <a:ext cx="47625" cy="12519129"/>
            <a:chOff x="0" y="0"/>
            <a:chExt cx="11367" cy="2988140"/>
          </a:xfrm>
        </p:grpSpPr>
        <p:sp>
          <p:nvSpPr>
            <p:cNvPr id="33" name="Freeform 33"/>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34" name="TextBox 34"/>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35" name="Group 35"/>
          <p:cNvGrpSpPr/>
          <p:nvPr/>
        </p:nvGrpSpPr>
        <p:grpSpPr>
          <a:xfrm rot="-5400000">
            <a:off x="9126935" y="2509913"/>
            <a:ext cx="47625" cy="12519129"/>
            <a:chOff x="0" y="0"/>
            <a:chExt cx="11367" cy="2988140"/>
          </a:xfrm>
        </p:grpSpPr>
        <p:sp>
          <p:nvSpPr>
            <p:cNvPr id="36" name="Freeform 36"/>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37" name="TextBox 37"/>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38" name="Group 38"/>
          <p:cNvGrpSpPr/>
          <p:nvPr/>
        </p:nvGrpSpPr>
        <p:grpSpPr>
          <a:xfrm rot="-5400000">
            <a:off x="9126935" y="153889"/>
            <a:ext cx="47625" cy="12519129"/>
            <a:chOff x="0" y="0"/>
            <a:chExt cx="11367" cy="2988140"/>
          </a:xfrm>
        </p:grpSpPr>
        <p:sp>
          <p:nvSpPr>
            <p:cNvPr id="39" name="Freeform 39"/>
            <p:cNvSpPr/>
            <p:nvPr/>
          </p:nvSpPr>
          <p:spPr>
            <a:xfrm>
              <a:off x="0" y="0"/>
              <a:ext cx="11367" cy="2988140"/>
            </a:xfrm>
            <a:custGeom>
              <a:avLst/>
              <a:gdLst/>
              <a:ahLst/>
              <a:cxnLst/>
              <a:rect l="l" t="t" r="r" b="b"/>
              <a:pathLst>
                <a:path w="11367" h="2988140">
                  <a:moveTo>
                    <a:pt x="0" y="0"/>
                  </a:moveTo>
                  <a:lnTo>
                    <a:pt x="11367" y="0"/>
                  </a:lnTo>
                  <a:lnTo>
                    <a:pt x="11367" y="2988140"/>
                  </a:lnTo>
                  <a:lnTo>
                    <a:pt x="0" y="2988140"/>
                  </a:lnTo>
                  <a:close/>
                </a:path>
              </a:pathLst>
            </a:custGeom>
            <a:solidFill>
              <a:srgbClr val="FFFFFF"/>
            </a:solidFill>
          </p:spPr>
        </p:sp>
        <p:sp>
          <p:nvSpPr>
            <p:cNvPr id="40" name="TextBox 40"/>
            <p:cNvSpPr txBox="1"/>
            <p:nvPr/>
          </p:nvSpPr>
          <p:spPr>
            <a:xfrm>
              <a:off x="0" y="-19050"/>
              <a:ext cx="11367" cy="3007190"/>
            </a:xfrm>
            <a:prstGeom prst="rect">
              <a:avLst/>
            </a:prstGeom>
          </p:spPr>
          <p:txBody>
            <a:bodyPr lIns="50800" tIns="50800" rIns="50800" bIns="50800" rtlCol="0" anchor="ctr"/>
            <a:lstStyle/>
            <a:p>
              <a:pPr algn="ctr">
                <a:lnSpc>
                  <a:spcPts val="2859"/>
                </a:lnSpc>
              </a:pPr>
              <a:endParaRPr/>
            </a:p>
          </p:txBody>
        </p:sp>
      </p:grpSp>
      <p:grpSp>
        <p:nvGrpSpPr>
          <p:cNvPr id="44" name="Group 44"/>
          <p:cNvGrpSpPr/>
          <p:nvPr/>
        </p:nvGrpSpPr>
        <p:grpSpPr>
          <a:xfrm rot="10791300">
            <a:off x="12668652" y="4079290"/>
            <a:ext cx="47625" cy="3175850"/>
            <a:chOff x="0" y="0"/>
            <a:chExt cx="11367" cy="758031"/>
          </a:xfrm>
        </p:grpSpPr>
        <p:sp>
          <p:nvSpPr>
            <p:cNvPr id="45" name="Freeform 45"/>
            <p:cNvSpPr/>
            <p:nvPr/>
          </p:nvSpPr>
          <p:spPr>
            <a:xfrm>
              <a:off x="0" y="0"/>
              <a:ext cx="11367" cy="758031"/>
            </a:xfrm>
            <a:custGeom>
              <a:avLst/>
              <a:gdLst/>
              <a:ahLst/>
              <a:cxnLst/>
              <a:rect l="l" t="t" r="r" b="b"/>
              <a:pathLst>
                <a:path w="11367" h="758031">
                  <a:moveTo>
                    <a:pt x="0" y="0"/>
                  </a:moveTo>
                  <a:lnTo>
                    <a:pt x="11367" y="0"/>
                  </a:lnTo>
                  <a:lnTo>
                    <a:pt x="11367" y="758031"/>
                  </a:lnTo>
                  <a:lnTo>
                    <a:pt x="0" y="758031"/>
                  </a:lnTo>
                  <a:close/>
                </a:path>
              </a:pathLst>
            </a:custGeom>
            <a:solidFill>
              <a:srgbClr val="FFFFFF"/>
            </a:solidFill>
          </p:spPr>
        </p:sp>
        <p:sp>
          <p:nvSpPr>
            <p:cNvPr id="46" name="TextBox 46"/>
            <p:cNvSpPr txBox="1"/>
            <p:nvPr/>
          </p:nvSpPr>
          <p:spPr>
            <a:xfrm>
              <a:off x="0" y="-19050"/>
              <a:ext cx="11367" cy="777081"/>
            </a:xfrm>
            <a:prstGeom prst="rect">
              <a:avLst/>
            </a:prstGeom>
          </p:spPr>
          <p:txBody>
            <a:bodyPr lIns="50800" tIns="50800" rIns="50800" bIns="50800" rtlCol="0" anchor="ctr"/>
            <a:lstStyle/>
            <a:p>
              <a:pPr algn="ctr">
                <a:lnSpc>
                  <a:spcPts val="2859"/>
                </a:lnSpc>
              </a:pPr>
              <a:endParaRPr/>
            </a:p>
          </p:txBody>
        </p:sp>
      </p:grpSp>
      <p:sp>
        <p:nvSpPr>
          <p:cNvPr id="50" name="TextBox 50"/>
          <p:cNvSpPr txBox="1"/>
          <p:nvPr/>
        </p:nvSpPr>
        <p:spPr>
          <a:xfrm>
            <a:off x="3100154" y="4282940"/>
            <a:ext cx="938350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Webometrics Ranking Web of Universities</a:t>
            </a:r>
          </a:p>
        </p:txBody>
      </p:sp>
      <p:sp>
        <p:nvSpPr>
          <p:cNvPr id="51" name="TextBox 51"/>
          <p:cNvSpPr txBox="1"/>
          <p:nvPr/>
        </p:nvSpPr>
        <p:spPr>
          <a:xfrm>
            <a:off x="3100154" y="6599190"/>
            <a:ext cx="938350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UniRank University</a:t>
            </a:r>
          </a:p>
        </p:txBody>
      </p:sp>
      <p:sp>
        <p:nvSpPr>
          <p:cNvPr id="52" name="TextBox 52"/>
          <p:cNvSpPr txBox="1"/>
          <p:nvPr/>
        </p:nvSpPr>
        <p:spPr>
          <a:xfrm>
            <a:off x="3100154" y="7375007"/>
            <a:ext cx="938350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SCOPUS</a:t>
            </a:r>
          </a:p>
        </p:txBody>
      </p:sp>
      <p:sp>
        <p:nvSpPr>
          <p:cNvPr id="53" name="TextBox 53"/>
          <p:cNvSpPr txBox="1"/>
          <p:nvPr/>
        </p:nvSpPr>
        <p:spPr>
          <a:xfrm>
            <a:off x="3100154" y="8179399"/>
            <a:ext cx="9383504" cy="351362"/>
          </a:xfrm>
          <a:prstGeom prst="rect">
            <a:avLst/>
          </a:prstGeom>
        </p:spPr>
        <p:txBody>
          <a:bodyPr lIns="0" tIns="0" rIns="0" bIns="0" rtlCol="0" anchor="t">
            <a:spAutoFit/>
          </a:bodyPr>
          <a:lstStyle/>
          <a:p>
            <a:pPr algn="l">
              <a:lnSpc>
                <a:spcPts val="2939"/>
              </a:lnSpc>
            </a:pPr>
            <a:r>
              <a:rPr lang="en-US" sz="2129" spc="208">
                <a:solidFill>
                  <a:srgbClr val="FFFFFF"/>
                </a:solidFill>
                <a:latin typeface="Open Sauce"/>
                <a:ea typeface="Open Sauce"/>
                <a:cs typeface="Open Sauce"/>
                <a:sym typeface="Open Sauce"/>
              </a:rPr>
              <a:t>ТОП-200 УКРАЇНА</a:t>
            </a:r>
          </a:p>
        </p:txBody>
      </p:sp>
      <p:sp>
        <p:nvSpPr>
          <p:cNvPr id="55" name="TextBox 55"/>
          <p:cNvSpPr txBox="1"/>
          <p:nvPr/>
        </p:nvSpPr>
        <p:spPr>
          <a:xfrm>
            <a:off x="3100154" y="4979880"/>
            <a:ext cx="9383504" cy="586319"/>
          </a:xfrm>
          <a:prstGeom prst="rect">
            <a:avLst/>
          </a:prstGeom>
        </p:spPr>
        <p:txBody>
          <a:bodyPr lIns="0" tIns="0" rIns="0" bIns="0" rtlCol="0" anchor="t">
            <a:spAutoFit/>
          </a:bodyPr>
          <a:lstStyle/>
          <a:p>
            <a:pPr algn="l">
              <a:lnSpc>
                <a:spcPts val="2364"/>
              </a:lnSpc>
            </a:pPr>
            <a:r>
              <a:rPr lang="en-US" sz="2129" spc="208">
                <a:solidFill>
                  <a:srgbClr val="FFFFFF"/>
                </a:solidFill>
                <a:latin typeface="Open Sauce"/>
                <a:ea typeface="Open Sauce"/>
                <a:cs typeface="Open Sauce"/>
                <a:sym typeface="Open Sauce"/>
              </a:rPr>
              <a:t>TRANSPARENT RANKING: Top Universities by Google Scholar Citations</a:t>
            </a:r>
          </a:p>
        </p:txBody>
      </p:sp>
      <p:sp>
        <p:nvSpPr>
          <p:cNvPr id="56" name="TextBox 56"/>
          <p:cNvSpPr txBox="1"/>
          <p:nvPr/>
        </p:nvSpPr>
        <p:spPr>
          <a:xfrm>
            <a:off x="3100154" y="5766224"/>
            <a:ext cx="9254187" cy="586319"/>
          </a:xfrm>
          <a:prstGeom prst="rect">
            <a:avLst/>
          </a:prstGeom>
        </p:spPr>
        <p:txBody>
          <a:bodyPr lIns="0" tIns="0" rIns="0" bIns="0" rtlCol="0" anchor="t">
            <a:spAutoFit/>
          </a:bodyPr>
          <a:lstStyle/>
          <a:p>
            <a:pPr algn="l">
              <a:lnSpc>
                <a:spcPts val="2364"/>
              </a:lnSpc>
            </a:pPr>
            <a:r>
              <a:rPr lang="en-US" sz="2129" spc="208">
                <a:solidFill>
                  <a:srgbClr val="FFFFFF"/>
                </a:solidFill>
                <a:latin typeface="Open Sauce"/>
                <a:ea typeface="Open Sauce"/>
                <a:cs typeface="Open Sauce"/>
                <a:sym typeface="Open Sauce"/>
              </a:rPr>
              <a:t>TRANSPARENT RANKING:Top Repositories by Google Scholar</a:t>
            </a:r>
          </a:p>
        </p:txBody>
      </p:sp>
      <p:sp>
        <p:nvSpPr>
          <p:cNvPr id="57" name="TextBox 57"/>
          <p:cNvSpPr txBox="1"/>
          <p:nvPr/>
        </p:nvSpPr>
        <p:spPr>
          <a:xfrm>
            <a:off x="13801739" y="4243506"/>
            <a:ext cx="484962" cy="401654"/>
          </a:xfrm>
          <a:prstGeom prst="rect">
            <a:avLst/>
          </a:prstGeom>
        </p:spPr>
        <p:txBody>
          <a:bodyPr lIns="0" tIns="0" rIns="0" bIns="0" rtlCol="0" anchor="t">
            <a:spAutoFit/>
          </a:bodyPr>
          <a:lstStyle/>
          <a:p>
            <a:pPr algn="l">
              <a:lnSpc>
                <a:spcPts val="3353"/>
              </a:lnSpc>
            </a:pPr>
            <a:r>
              <a:rPr lang="en-US" sz="2429" spc="238">
                <a:solidFill>
                  <a:srgbClr val="FFFFFF"/>
                </a:solidFill>
                <a:latin typeface="Open Sauce"/>
                <a:ea typeface="Open Sauce"/>
                <a:cs typeface="Open Sauce"/>
                <a:sym typeface="Open Sauce"/>
              </a:rPr>
              <a:t>65</a:t>
            </a:r>
          </a:p>
        </p:txBody>
      </p:sp>
      <p:sp>
        <p:nvSpPr>
          <p:cNvPr id="58" name="TextBox 58"/>
          <p:cNvSpPr txBox="1"/>
          <p:nvPr/>
        </p:nvSpPr>
        <p:spPr>
          <a:xfrm>
            <a:off x="13801739" y="4999932"/>
            <a:ext cx="484962" cy="401654"/>
          </a:xfrm>
          <a:prstGeom prst="rect">
            <a:avLst/>
          </a:prstGeom>
        </p:spPr>
        <p:txBody>
          <a:bodyPr lIns="0" tIns="0" rIns="0" bIns="0" rtlCol="0" anchor="t">
            <a:spAutoFit/>
          </a:bodyPr>
          <a:lstStyle/>
          <a:p>
            <a:pPr algn="l">
              <a:lnSpc>
                <a:spcPts val="3353"/>
              </a:lnSpc>
            </a:pPr>
            <a:r>
              <a:rPr lang="en-US" sz="2429" spc="238">
                <a:solidFill>
                  <a:srgbClr val="FFFFFF"/>
                </a:solidFill>
                <a:latin typeface="Open Sauce"/>
                <a:ea typeface="Open Sauce"/>
                <a:cs typeface="Open Sauce"/>
                <a:sym typeface="Open Sauce"/>
              </a:rPr>
              <a:t>26</a:t>
            </a:r>
          </a:p>
        </p:txBody>
      </p:sp>
      <p:sp>
        <p:nvSpPr>
          <p:cNvPr id="59" name="TextBox 59"/>
          <p:cNvSpPr txBox="1"/>
          <p:nvPr/>
        </p:nvSpPr>
        <p:spPr>
          <a:xfrm>
            <a:off x="13801739" y="5800905"/>
            <a:ext cx="484962" cy="401654"/>
          </a:xfrm>
          <a:prstGeom prst="rect">
            <a:avLst/>
          </a:prstGeom>
        </p:spPr>
        <p:txBody>
          <a:bodyPr lIns="0" tIns="0" rIns="0" bIns="0" rtlCol="0" anchor="t">
            <a:spAutoFit/>
          </a:bodyPr>
          <a:lstStyle/>
          <a:p>
            <a:pPr algn="l">
              <a:lnSpc>
                <a:spcPts val="3353"/>
              </a:lnSpc>
            </a:pPr>
            <a:r>
              <a:rPr lang="en-US" sz="2429" spc="238">
                <a:solidFill>
                  <a:srgbClr val="FFFFFF"/>
                </a:solidFill>
                <a:latin typeface="Open Sauce"/>
                <a:ea typeface="Open Sauce"/>
                <a:cs typeface="Open Sauce"/>
                <a:sym typeface="Open Sauce"/>
              </a:rPr>
              <a:t>32</a:t>
            </a:r>
          </a:p>
        </p:txBody>
      </p:sp>
      <p:sp>
        <p:nvSpPr>
          <p:cNvPr id="60" name="TextBox 60"/>
          <p:cNvSpPr txBox="1"/>
          <p:nvPr/>
        </p:nvSpPr>
        <p:spPr>
          <a:xfrm>
            <a:off x="13801739" y="6599190"/>
            <a:ext cx="484962" cy="401654"/>
          </a:xfrm>
          <a:prstGeom prst="rect">
            <a:avLst/>
          </a:prstGeom>
        </p:spPr>
        <p:txBody>
          <a:bodyPr lIns="0" tIns="0" rIns="0" bIns="0" rtlCol="0" anchor="t">
            <a:spAutoFit/>
          </a:bodyPr>
          <a:lstStyle/>
          <a:p>
            <a:pPr algn="l">
              <a:lnSpc>
                <a:spcPts val="3353"/>
              </a:lnSpc>
            </a:pPr>
            <a:r>
              <a:rPr lang="en-US" sz="2429" spc="238">
                <a:solidFill>
                  <a:srgbClr val="FFFFFF"/>
                </a:solidFill>
                <a:latin typeface="Open Sauce"/>
                <a:ea typeface="Open Sauce"/>
                <a:cs typeface="Open Sauce"/>
                <a:sym typeface="Open Sauce"/>
              </a:rPr>
              <a:t>41</a:t>
            </a:r>
          </a:p>
        </p:txBody>
      </p:sp>
      <p:sp>
        <p:nvSpPr>
          <p:cNvPr id="61" name="TextBox 61"/>
          <p:cNvSpPr txBox="1"/>
          <p:nvPr/>
        </p:nvSpPr>
        <p:spPr>
          <a:xfrm>
            <a:off x="13801739" y="7384532"/>
            <a:ext cx="484962" cy="401654"/>
          </a:xfrm>
          <a:prstGeom prst="rect">
            <a:avLst/>
          </a:prstGeom>
        </p:spPr>
        <p:txBody>
          <a:bodyPr lIns="0" tIns="0" rIns="0" bIns="0" rtlCol="0" anchor="t">
            <a:spAutoFit/>
          </a:bodyPr>
          <a:lstStyle/>
          <a:p>
            <a:pPr algn="l">
              <a:lnSpc>
                <a:spcPts val="3353"/>
              </a:lnSpc>
            </a:pPr>
            <a:r>
              <a:rPr lang="en-US" sz="2429" spc="238">
                <a:solidFill>
                  <a:srgbClr val="FFFFFF"/>
                </a:solidFill>
                <a:latin typeface="Open Sauce"/>
                <a:ea typeface="Open Sauce"/>
                <a:cs typeface="Open Sauce"/>
                <a:sym typeface="Open Sauce"/>
              </a:rPr>
              <a:t>97</a:t>
            </a:r>
          </a:p>
        </p:txBody>
      </p:sp>
      <p:sp>
        <p:nvSpPr>
          <p:cNvPr id="62" name="TextBox 62"/>
          <p:cNvSpPr txBox="1"/>
          <p:nvPr/>
        </p:nvSpPr>
        <p:spPr>
          <a:xfrm>
            <a:off x="13801739" y="8169874"/>
            <a:ext cx="484962" cy="401654"/>
          </a:xfrm>
          <a:prstGeom prst="rect">
            <a:avLst/>
          </a:prstGeom>
        </p:spPr>
        <p:txBody>
          <a:bodyPr lIns="0" tIns="0" rIns="0" bIns="0" rtlCol="0" anchor="t">
            <a:spAutoFit/>
          </a:bodyPr>
          <a:lstStyle/>
          <a:p>
            <a:pPr algn="l">
              <a:lnSpc>
                <a:spcPts val="3353"/>
              </a:lnSpc>
            </a:pPr>
            <a:r>
              <a:rPr lang="en-US" sz="2429" spc="238" dirty="0">
                <a:solidFill>
                  <a:srgbClr val="FFFFFF"/>
                </a:solidFill>
                <a:latin typeface="Open Sauce"/>
                <a:ea typeface="Open Sauce"/>
                <a:cs typeface="Open Sauce"/>
                <a:sym typeface="Open Sauce"/>
              </a:rPr>
              <a:t>6</a:t>
            </a:r>
            <a:r>
              <a:rPr lang="uk-UA" sz="2429" spc="238" dirty="0">
                <a:solidFill>
                  <a:srgbClr val="FFFFFF"/>
                </a:solidFill>
                <a:latin typeface="Open Sauce"/>
                <a:ea typeface="Open Sauce"/>
                <a:cs typeface="Open Sauce"/>
                <a:sym typeface="Open Sauce"/>
              </a:rPr>
              <a:t>7</a:t>
            </a:r>
            <a:endParaRPr lang="en-US" sz="2429" spc="238" dirty="0">
              <a:solidFill>
                <a:srgbClr val="FFFFFF"/>
              </a:solidFill>
              <a:latin typeface="Open Sauce"/>
              <a:ea typeface="Open Sauce"/>
              <a:cs typeface="Open Sauce"/>
              <a:sym typeface="Open Sauce"/>
            </a:endParaRPr>
          </a:p>
        </p:txBody>
      </p:sp>
      <p:sp>
        <p:nvSpPr>
          <p:cNvPr id="64" name="Freeform 64"/>
          <p:cNvSpPr/>
          <p:nvPr/>
        </p:nvSpPr>
        <p:spPr>
          <a:xfrm rot="-10800000">
            <a:off x="16384715" y="925830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65" name="Freeform 65"/>
          <p:cNvSpPr/>
          <p:nvPr/>
        </p:nvSpPr>
        <p:spPr>
          <a:xfrm rot="-10800000">
            <a:off x="-2777871" y="4152900"/>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grpSp>
        <p:nvGrpSpPr>
          <p:cNvPr id="66" name="Group 11"/>
          <p:cNvGrpSpPr/>
          <p:nvPr/>
        </p:nvGrpSpPr>
        <p:grpSpPr>
          <a:xfrm>
            <a:off x="2854413" y="7221864"/>
            <a:ext cx="47625" cy="1579236"/>
            <a:chOff x="0" y="0"/>
            <a:chExt cx="11367" cy="376942"/>
          </a:xfrm>
        </p:grpSpPr>
        <p:sp>
          <p:nvSpPr>
            <p:cNvPr id="67" name="Freeform 12"/>
            <p:cNvSpPr/>
            <p:nvPr/>
          </p:nvSpPr>
          <p:spPr>
            <a:xfrm>
              <a:off x="0" y="0"/>
              <a:ext cx="11367" cy="376942"/>
            </a:xfrm>
            <a:custGeom>
              <a:avLst/>
              <a:gdLst/>
              <a:ahLst/>
              <a:cxnLst/>
              <a:rect l="l" t="t" r="r" b="b"/>
              <a:pathLst>
                <a:path w="11367" h="376942">
                  <a:moveTo>
                    <a:pt x="0" y="0"/>
                  </a:moveTo>
                  <a:lnTo>
                    <a:pt x="11367" y="0"/>
                  </a:lnTo>
                  <a:lnTo>
                    <a:pt x="11367" y="376942"/>
                  </a:lnTo>
                  <a:lnTo>
                    <a:pt x="0" y="376942"/>
                  </a:lnTo>
                  <a:close/>
                </a:path>
              </a:pathLst>
            </a:custGeom>
            <a:solidFill>
              <a:srgbClr val="FFFFFF"/>
            </a:solidFill>
          </p:spPr>
        </p:sp>
        <p:sp>
          <p:nvSpPr>
            <p:cNvPr id="68" name="TextBox 13"/>
            <p:cNvSpPr txBox="1"/>
            <p:nvPr/>
          </p:nvSpPr>
          <p:spPr>
            <a:xfrm>
              <a:off x="0" y="-19050"/>
              <a:ext cx="11367" cy="395992"/>
            </a:xfrm>
            <a:prstGeom prst="rect">
              <a:avLst/>
            </a:prstGeom>
          </p:spPr>
          <p:txBody>
            <a:bodyPr lIns="50800" tIns="50800" rIns="50800" bIns="50800" rtlCol="0" anchor="ctr"/>
            <a:lstStyle/>
            <a:p>
              <a:pPr algn="ctr">
                <a:lnSpc>
                  <a:spcPts val="2859"/>
                </a:lnSpc>
              </a:pPr>
              <a:endParaRPr/>
            </a:p>
          </p:txBody>
        </p:sp>
      </p:grpSp>
      <p:grpSp>
        <p:nvGrpSpPr>
          <p:cNvPr id="69" name="Group 17"/>
          <p:cNvGrpSpPr/>
          <p:nvPr/>
        </p:nvGrpSpPr>
        <p:grpSpPr>
          <a:xfrm>
            <a:off x="15376181" y="7200900"/>
            <a:ext cx="47625" cy="1579203"/>
            <a:chOff x="0" y="0"/>
            <a:chExt cx="11367" cy="376934"/>
          </a:xfrm>
        </p:grpSpPr>
        <p:sp>
          <p:nvSpPr>
            <p:cNvPr id="70" name="Freeform 18"/>
            <p:cNvSpPr/>
            <p:nvPr/>
          </p:nvSpPr>
          <p:spPr>
            <a:xfrm>
              <a:off x="0" y="0"/>
              <a:ext cx="11367" cy="376934"/>
            </a:xfrm>
            <a:custGeom>
              <a:avLst/>
              <a:gdLst/>
              <a:ahLst/>
              <a:cxnLst/>
              <a:rect l="l" t="t" r="r" b="b"/>
              <a:pathLst>
                <a:path w="11367" h="376934">
                  <a:moveTo>
                    <a:pt x="0" y="0"/>
                  </a:moveTo>
                  <a:lnTo>
                    <a:pt x="11367" y="0"/>
                  </a:lnTo>
                  <a:lnTo>
                    <a:pt x="11367" y="376934"/>
                  </a:lnTo>
                  <a:lnTo>
                    <a:pt x="0" y="376934"/>
                  </a:lnTo>
                  <a:close/>
                </a:path>
              </a:pathLst>
            </a:custGeom>
            <a:solidFill>
              <a:srgbClr val="FFFFFF"/>
            </a:solidFill>
          </p:spPr>
        </p:sp>
        <p:sp>
          <p:nvSpPr>
            <p:cNvPr id="71" name="TextBox 19"/>
            <p:cNvSpPr txBox="1"/>
            <p:nvPr/>
          </p:nvSpPr>
          <p:spPr>
            <a:xfrm>
              <a:off x="0" y="-19050"/>
              <a:ext cx="11367" cy="395984"/>
            </a:xfrm>
            <a:prstGeom prst="rect">
              <a:avLst/>
            </a:prstGeom>
          </p:spPr>
          <p:txBody>
            <a:bodyPr lIns="50800" tIns="50800" rIns="50800" bIns="50800" rtlCol="0" anchor="ctr"/>
            <a:lstStyle/>
            <a:p>
              <a:pPr algn="ctr">
                <a:lnSpc>
                  <a:spcPts val="2859"/>
                </a:lnSpc>
              </a:pPr>
              <a:endParaRPr/>
            </a:p>
          </p:txBody>
        </p:sp>
      </p:grpSp>
      <p:grpSp>
        <p:nvGrpSpPr>
          <p:cNvPr id="75" name="Group 44"/>
          <p:cNvGrpSpPr/>
          <p:nvPr/>
        </p:nvGrpSpPr>
        <p:grpSpPr>
          <a:xfrm rot="10791300">
            <a:off x="12668652" y="7215372"/>
            <a:ext cx="47625" cy="1585670"/>
            <a:chOff x="0" y="0"/>
            <a:chExt cx="11367" cy="378477"/>
          </a:xfrm>
        </p:grpSpPr>
        <p:sp>
          <p:nvSpPr>
            <p:cNvPr id="76" name="Freeform 45"/>
            <p:cNvSpPr/>
            <p:nvPr/>
          </p:nvSpPr>
          <p:spPr>
            <a:xfrm>
              <a:off x="0" y="0"/>
              <a:ext cx="11367" cy="378477"/>
            </a:xfrm>
            <a:custGeom>
              <a:avLst/>
              <a:gdLst/>
              <a:ahLst/>
              <a:cxnLst/>
              <a:rect l="l" t="t" r="r" b="b"/>
              <a:pathLst>
                <a:path w="11367" h="378477">
                  <a:moveTo>
                    <a:pt x="0" y="0"/>
                  </a:moveTo>
                  <a:lnTo>
                    <a:pt x="11367" y="0"/>
                  </a:lnTo>
                  <a:lnTo>
                    <a:pt x="11367" y="378477"/>
                  </a:lnTo>
                  <a:lnTo>
                    <a:pt x="0" y="378477"/>
                  </a:lnTo>
                  <a:close/>
                </a:path>
              </a:pathLst>
            </a:custGeom>
            <a:solidFill>
              <a:srgbClr val="FFFFFF"/>
            </a:solidFill>
          </p:spPr>
        </p:sp>
        <p:sp>
          <p:nvSpPr>
            <p:cNvPr id="77" name="TextBox 46"/>
            <p:cNvSpPr txBox="1"/>
            <p:nvPr/>
          </p:nvSpPr>
          <p:spPr>
            <a:xfrm>
              <a:off x="0" y="-19050"/>
              <a:ext cx="11367" cy="397527"/>
            </a:xfrm>
            <a:prstGeom prst="rect">
              <a:avLst/>
            </a:prstGeom>
          </p:spPr>
          <p:txBody>
            <a:bodyPr lIns="50800" tIns="50800" rIns="50800" bIns="50800" rtlCol="0" anchor="ctr"/>
            <a:lstStyle/>
            <a:p>
              <a:pPr algn="ctr">
                <a:lnSpc>
                  <a:spcPts val="2859"/>
                </a:lnSpc>
              </a:pPr>
              <a:endParaRPr/>
            </a:p>
          </p:txBody>
        </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346220"/>
            <a:chOff x="0" y="0"/>
            <a:chExt cx="4816593" cy="354560"/>
          </a:xfrm>
        </p:grpSpPr>
        <p:sp>
          <p:nvSpPr>
            <p:cNvPr id="3" name="Freeform 3"/>
            <p:cNvSpPr/>
            <p:nvPr/>
          </p:nvSpPr>
          <p:spPr>
            <a:xfrm>
              <a:off x="0" y="0"/>
              <a:ext cx="4816592" cy="354560"/>
            </a:xfrm>
            <a:custGeom>
              <a:avLst/>
              <a:gdLst/>
              <a:ahLst/>
              <a:cxnLst/>
              <a:rect l="l" t="t" r="r" b="b"/>
              <a:pathLst>
                <a:path w="4816592" h="354560">
                  <a:moveTo>
                    <a:pt x="0" y="0"/>
                  </a:moveTo>
                  <a:lnTo>
                    <a:pt x="4816592" y="0"/>
                  </a:lnTo>
                  <a:lnTo>
                    <a:pt x="4816592" y="354560"/>
                  </a:lnTo>
                  <a:lnTo>
                    <a:pt x="0" y="354560"/>
                  </a:lnTo>
                  <a:close/>
                </a:path>
              </a:pathLst>
            </a:custGeom>
            <a:solidFill>
              <a:srgbClr val="2E6E64"/>
            </a:solidFill>
          </p:spPr>
        </p:sp>
        <p:sp>
          <p:nvSpPr>
            <p:cNvPr id="4" name="TextBox 4"/>
            <p:cNvSpPr txBox="1"/>
            <p:nvPr/>
          </p:nvSpPr>
          <p:spPr>
            <a:xfrm>
              <a:off x="0" y="-19050"/>
              <a:ext cx="4816593" cy="373610"/>
            </a:xfrm>
            <a:prstGeom prst="rect">
              <a:avLst/>
            </a:prstGeom>
          </p:spPr>
          <p:txBody>
            <a:bodyPr lIns="50800" tIns="50800" rIns="50800" bIns="50800" rtlCol="0" anchor="ctr"/>
            <a:lstStyle/>
            <a:p>
              <a:pPr algn="ctr">
                <a:lnSpc>
                  <a:spcPts val="2859"/>
                </a:lnSpc>
              </a:pPr>
              <a:endParaRPr/>
            </a:p>
          </p:txBody>
        </p:sp>
      </p:grpSp>
      <p:sp>
        <p:nvSpPr>
          <p:cNvPr id="5" name="Freeform 5"/>
          <p:cNvSpPr/>
          <p:nvPr/>
        </p:nvSpPr>
        <p:spPr>
          <a:xfrm>
            <a:off x="163197" y="-517170"/>
            <a:ext cx="4289295" cy="2380559"/>
          </a:xfrm>
          <a:custGeom>
            <a:avLst/>
            <a:gdLst/>
            <a:ahLst/>
            <a:cxnLst/>
            <a:rect l="l" t="t" r="r" b="b"/>
            <a:pathLst>
              <a:path w="4289295" h="2380559">
                <a:moveTo>
                  <a:pt x="0" y="0"/>
                </a:moveTo>
                <a:lnTo>
                  <a:pt x="4289296" y="0"/>
                </a:lnTo>
                <a:lnTo>
                  <a:pt x="4289296" y="2380559"/>
                </a:lnTo>
                <a:lnTo>
                  <a:pt x="0" y="2380559"/>
                </a:lnTo>
                <a:lnTo>
                  <a:pt x="0" y="0"/>
                </a:lnTo>
                <a:close/>
              </a:path>
            </a:pathLst>
          </a:custGeom>
          <a:blipFill>
            <a:blip r:embed="rId2"/>
            <a:stretch>
              <a:fillRect/>
            </a:stretch>
          </a:blipFill>
        </p:spPr>
      </p:sp>
      <p:sp>
        <p:nvSpPr>
          <p:cNvPr id="6" name="Freeform 6"/>
          <p:cNvSpPr/>
          <p:nvPr/>
        </p:nvSpPr>
        <p:spPr>
          <a:xfrm>
            <a:off x="2307845" y="5425824"/>
            <a:ext cx="6836155" cy="4557437"/>
          </a:xfrm>
          <a:custGeom>
            <a:avLst/>
            <a:gdLst/>
            <a:ahLst/>
            <a:cxnLst/>
            <a:rect l="l" t="t" r="r" b="b"/>
            <a:pathLst>
              <a:path w="6836155" h="4557437">
                <a:moveTo>
                  <a:pt x="0" y="0"/>
                </a:moveTo>
                <a:lnTo>
                  <a:pt x="6836155" y="0"/>
                </a:lnTo>
                <a:lnTo>
                  <a:pt x="6836155" y="4557436"/>
                </a:lnTo>
                <a:lnTo>
                  <a:pt x="0" y="4557436"/>
                </a:lnTo>
                <a:lnTo>
                  <a:pt x="0" y="0"/>
                </a:lnTo>
                <a:close/>
              </a:path>
            </a:pathLst>
          </a:custGeom>
          <a:blipFill>
            <a:blip r:embed="rId3"/>
            <a:stretch>
              <a:fillRect/>
            </a:stretch>
          </a:blipFill>
        </p:spPr>
      </p:sp>
      <p:sp>
        <p:nvSpPr>
          <p:cNvPr id="7" name="Freeform 7"/>
          <p:cNvSpPr/>
          <p:nvPr/>
        </p:nvSpPr>
        <p:spPr>
          <a:xfrm>
            <a:off x="9268439" y="5425824"/>
            <a:ext cx="6426385" cy="4557437"/>
          </a:xfrm>
          <a:custGeom>
            <a:avLst/>
            <a:gdLst/>
            <a:ahLst/>
            <a:cxnLst/>
            <a:rect l="l" t="t" r="r" b="b"/>
            <a:pathLst>
              <a:path w="6426385" h="4557437">
                <a:moveTo>
                  <a:pt x="0" y="0"/>
                </a:moveTo>
                <a:lnTo>
                  <a:pt x="6426386" y="0"/>
                </a:lnTo>
                <a:lnTo>
                  <a:pt x="6426386" y="4557436"/>
                </a:lnTo>
                <a:lnTo>
                  <a:pt x="0" y="4557436"/>
                </a:lnTo>
                <a:lnTo>
                  <a:pt x="0" y="0"/>
                </a:lnTo>
                <a:close/>
              </a:path>
            </a:pathLst>
          </a:custGeom>
          <a:blipFill>
            <a:blip r:embed="rId4"/>
            <a:stretch>
              <a:fillRect/>
            </a:stretch>
          </a:blipFill>
        </p:spPr>
      </p:sp>
      <p:sp>
        <p:nvSpPr>
          <p:cNvPr id="8" name="TextBox 8"/>
          <p:cNvSpPr txBox="1"/>
          <p:nvPr/>
        </p:nvSpPr>
        <p:spPr>
          <a:xfrm>
            <a:off x="3427881" y="115707"/>
            <a:ext cx="14537030" cy="1048131"/>
          </a:xfrm>
          <a:prstGeom prst="rect">
            <a:avLst/>
          </a:prstGeom>
        </p:spPr>
        <p:txBody>
          <a:bodyPr lIns="0" tIns="0" rIns="0" bIns="0" rtlCol="0" anchor="t">
            <a:spAutoFit/>
          </a:bodyPr>
          <a:lstStyle/>
          <a:p>
            <a:pPr algn="r">
              <a:lnSpc>
                <a:spcPts val="4002"/>
              </a:lnSpc>
            </a:pPr>
            <a:r>
              <a:rPr lang="en-US" sz="2900" spc="284" dirty="0">
                <a:solidFill>
                  <a:srgbClr val="FFFFFF"/>
                </a:solidFill>
                <a:latin typeface="Codec Pro ExtraBold"/>
                <a:ea typeface="Codec Pro ExtraBold"/>
                <a:cs typeface="Codec Pro ExtraBold"/>
                <a:sym typeface="Codec Pro ExtraBold"/>
              </a:rPr>
              <a:t>ТДАТУ </a:t>
            </a:r>
            <a:r>
              <a:rPr lang="en-US" sz="2900" spc="284" dirty="0" err="1">
                <a:solidFill>
                  <a:srgbClr val="FFFFFF"/>
                </a:solidFill>
                <a:latin typeface="Codec Pro ExtraBold"/>
                <a:ea typeface="Codec Pro ExtraBold"/>
                <a:cs typeface="Codec Pro ExtraBold"/>
                <a:sym typeface="Codec Pro ExtraBold"/>
              </a:rPr>
              <a:t>вперше</a:t>
            </a:r>
            <a:r>
              <a:rPr lang="en-US" sz="2900" spc="284" dirty="0">
                <a:solidFill>
                  <a:srgbClr val="FFFFFF"/>
                </a:solidFill>
                <a:latin typeface="Codec Pro ExtraBold"/>
                <a:ea typeface="Codec Pro ExtraBold"/>
                <a:cs typeface="Codec Pro ExtraBold"/>
                <a:sym typeface="Codec Pro ExtraBold"/>
              </a:rPr>
              <a:t> </a:t>
            </a:r>
            <a:r>
              <a:rPr lang="en-US" sz="2900" spc="284" dirty="0" err="1">
                <a:solidFill>
                  <a:srgbClr val="FFFFFF"/>
                </a:solidFill>
                <a:latin typeface="Codec Pro ExtraBold"/>
                <a:ea typeface="Codec Pro ExtraBold"/>
                <a:cs typeface="Codec Pro ExtraBold"/>
                <a:sym typeface="Codec Pro ExtraBold"/>
              </a:rPr>
              <a:t>подав</a:t>
            </a:r>
            <a:r>
              <a:rPr lang="en-US" sz="2900" spc="284" dirty="0">
                <a:solidFill>
                  <a:srgbClr val="FFFFFF"/>
                </a:solidFill>
                <a:latin typeface="Codec Pro ExtraBold"/>
                <a:ea typeface="Codec Pro ExtraBold"/>
                <a:cs typeface="Codec Pro ExtraBold"/>
                <a:sym typeface="Codec Pro ExtraBold"/>
              </a:rPr>
              <a:t> </a:t>
            </a:r>
            <a:r>
              <a:rPr lang="en-US" sz="2900" spc="284" dirty="0" err="1">
                <a:solidFill>
                  <a:srgbClr val="FFFFFF"/>
                </a:solidFill>
                <a:latin typeface="Codec Pro ExtraBold"/>
                <a:ea typeface="Codec Pro ExtraBold"/>
                <a:cs typeface="Codec Pro ExtraBold"/>
                <a:sym typeface="Codec Pro ExtraBold"/>
              </a:rPr>
              <a:t>Звіт</a:t>
            </a:r>
            <a:r>
              <a:rPr lang="en-US" sz="2900" spc="284" dirty="0">
                <a:solidFill>
                  <a:srgbClr val="FFFFFF"/>
                </a:solidFill>
                <a:latin typeface="Codec Pro ExtraBold"/>
                <a:ea typeface="Codec Pro ExtraBold"/>
                <a:cs typeface="Codec Pro ExtraBold"/>
                <a:sym typeface="Codec Pro ExtraBold"/>
              </a:rPr>
              <a:t> </a:t>
            </a:r>
            <a:r>
              <a:rPr lang="en-US" sz="2900" spc="284" dirty="0" err="1">
                <a:solidFill>
                  <a:srgbClr val="FFFFFF"/>
                </a:solidFill>
                <a:latin typeface="Codec Pro ExtraBold"/>
                <a:ea typeface="Codec Pro ExtraBold"/>
                <a:cs typeface="Codec Pro ExtraBold"/>
                <a:sym typeface="Codec Pro ExtraBold"/>
              </a:rPr>
              <a:t>до</a:t>
            </a:r>
            <a:r>
              <a:rPr lang="en-US" sz="2900" spc="284" dirty="0">
                <a:solidFill>
                  <a:srgbClr val="FFFFFF"/>
                </a:solidFill>
                <a:latin typeface="Codec Pro ExtraBold"/>
                <a:ea typeface="Codec Pro ExtraBold"/>
                <a:cs typeface="Codec Pro ExtraBold"/>
                <a:sym typeface="Codec Pro ExtraBold"/>
              </a:rPr>
              <a:t> </a:t>
            </a:r>
            <a:r>
              <a:rPr lang="en-US" sz="2900" spc="284" dirty="0" err="1">
                <a:solidFill>
                  <a:srgbClr val="FFFFFF"/>
                </a:solidFill>
                <a:latin typeface="Codec Pro ExtraBold"/>
                <a:ea typeface="Codec Pro ExtraBold"/>
                <a:cs typeface="Codec Pro ExtraBold"/>
                <a:sym typeface="Codec Pro ExtraBold"/>
              </a:rPr>
              <a:t>глобального</a:t>
            </a:r>
            <a:r>
              <a:rPr lang="en-US" sz="2900" spc="284" dirty="0">
                <a:solidFill>
                  <a:srgbClr val="FFFFFF"/>
                </a:solidFill>
                <a:latin typeface="Codec Pro ExtraBold"/>
                <a:ea typeface="Codec Pro ExtraBold"/>
                <a:cs typeface="Codec Pro ExtraBold"/>
                <a:sym typeface="Codec Pro ExtraBold"/>
              </a:rPr>
              <a:t> </a:t>
            </a:r>
            <a:r>
              <a:rPr lang="en-US" sz="2900" spc="284" dirty="0" err="1">
                <a:solidFill>
                  <a:srgbClr val="FFFFFF"/>
                </a:solidFill>
                <a:latin typeface="Codec Pro ExtraBold"/>
                <a:ea typeface="Codec Pro ExtraBold"/>
                <a:cs typeface="Codec Pro ExtraBold"/>
                <a:sym typeface="Codec Pro ExtraBold"/>
              </a:rPr>
              <a:t>рейтингу</a:t>
            </a:r>
            <a:endParaRPr lang="en-US" sz="2900" spc="284" dirty="0">
              <a:solidFill>
                <a:srgbClr val="FFFFFF"/>
              </a:solidFill>
              <a:latin typeface="Codec Pro ExtraBold"/>
              <a:ea typeface="Codec Pro ExtraBold"/>
              <a:cs typeface="Codec Pro ExtraBold"/>
              <a:sym typeface="Codec Pro ExtraBold"/>
            </a:endParaRPr>
          </a:p>
          <a:p>
            <a:pPr algn="r">
              <a:lnSpc>
                <a:spcPts val="4002"/>
              </a:lnSpc>
            </a:pPr>
            <a:r>
              <a:rPr lang="en-US" sz="2900" spc="284" dirty="0">
                <a:solidFill>
                  <a:srgbClr val="FFFFFF"/>
                </a:solidFill>
                <a:latin typeface="Codec Pro ExtraBold"/>
                <a:ea typeface="Codec Pro ExtraBold"/>
                <a:cs typeface="Codec Pro ExtraBold"/>
                <a:sym typeface="Codec Pro ExtraBold"/>
              </a:rPr>
              <a:t>TIMES HIGHER EDUCATION IMPACT RANKINGS</a:t>
            </a:r>
          </a:p>
        </p:txBody>
      </p:sp>
      <p:sp>
        <p:nvSpPr>
          <p:cNvPr id="9" name="TextBox 9"/>
          <p:cNvSpPr txBox="1"/>
          <p:nvPr/>
        </p:nvSpPr>
        <p:spPr>
          <a:xfrm>
            <a:off x="2307845" y="1529455"/>
            <a:ext cx="14878015" cy="921639"/>
          </a:xfrm>
          <a:prstGeom prst="rect">
            <a:avLst/>
          </a:prstGeom>
        </p:spPr>
        <p:txBody>
          <a:bodyPr lIns="0" tIns="0" rIns="0" bIns="0" rtlCol="0" anchor="t">
            <a:spAutoFit/>
          </a:bodyPr>
          <a:lstStyle/>
          <a:p>
            <a:pPr algn="l">
              <a:lnSpc>
                <a:spcPts val="3588"/>
              </a:lnSpc>
            </a:pPr>
            <a:r>
              <a:rPr lang="en-US" sz="2600" spc="254">
                <a:solidFill>
                  <a:srgbClr val="2E6E64"/>
                </a:solidFill>
                <a:latin typeface="Codec Pro ExtraBold"/>
                <a:ea typeface="Codec Pro ExtraBold"/>
                <a:cs typeface="Codec Pro ExtraBold"/>
                <a:sym typeface="Codec Pro ExtraBold"/>
              </a:rPr>
              <a:t>Звіт щодо діяльності ТДАТУ у досягненні обраних 7 Цілей сталого розвитку ООН упродовж 2023 року:</a:t>
            </a:r>
          </a:p>
        </p:txBody>
      </p:sp>
      <p:sp>
        <p:nvSpPr>
          <p:cNvPr id="10" name="TextBox 10"/>
          <p:cNvSpPr txBox="1"/>
          <p:nvPr/>
        </p:nvSpPr>
        <p:spPr>
          <a:xfrm>
            <a:off x="2307845" y="2613018"/>
            <a:ext cx="7512323" cy="2468198"/>
          </a:xfrm>
          <a:prstGeom prst="rect">
            <a:avLst/>
          </a:prstGeom>
        </p:spPr>
        <p:txBody>
          <a:bodyPr lIns="0" tIns="0" rIns="0" bIns="0" rtlCol="0" anchor="t">
            <a:spAutoFit/>
          </a:bodyPr>
          <a:lstStyle/>
          <a:p>
            <a:pPr algn="l">
              <a:lnSpc>
                <a:spcPts val="2801"/>
              </a:lnSpc>
            </a:pPr>
            <a:r>
              <a:rPr lang="en-US" sz="2029" spc="198">
                <a:solidFill>
                  <a:srgbClr val="2E6E64"/>
                </a:solidFill>
                <a:latin typeface="Open Sans"/>
                <a:ea typeface="Open Sans"/>
                <a:cs typeface="Open Sans"/>
                <a:sym typeface="Open Sans"/>
              </a:rPr>
              <a:t>·   4 – Рівень якості освіти</a:t>
            </a:r>
          </a:p>
          <a:p>
            <a:pPr algn="l">
              <a:lnSpc>
                <a:spcPts val="2801"/>
              </a:lnSpc>
            </a:pPr>
            <a:r>
              <a:rPr lang="en-US" sz="2029" spc="198">
                <a:solidFill>
                  <a:srgbClr val="2E6E64"/>
                </a:solidFill>
                <a:latin typeface="Open Sans"/>
                <a:ea typeface="Open Sans"/>
                <a:cs typeface="Open Sans"/>
                <a:sym typeface="Open Sans"/>
              </a:rPr>
              <a:t>·   5 – Ґендерна рівність</a:t>
            </a:r>
          </a:p>
          <a:p>
            <a:pPr algn="l">
              <a:lnSpc>
                <a:spcPts val="2801"/>
              </a:lnSpc>
            </a:pPr>
            <a:r>
              <a:rPr lang="en-US" sz="2029" spc="198">
                <a:solidFill>
                  <a:srgbClr val="2E6E64"/>
                </a:solidFill>
                <a:latin typeface="Open Sans"/>
                <a:ea typeface="Open Sans"/>
                <a:cs typeface="Open Sans"/>
                <a:sym typeface="Open Sans"/>
              </a:rPr>
              <a:t>·   8 – Гідна праця та економічне зростання</a:t>
            </a:r>
          </a:p>
          <a:p>
            <a:pPr algn="l">
              <a:lnSpc>
                <a:spcPts val="2801"/>
              </a:lnSpc>
            </a:pPr>
            <a:r>
              <a:rPr lang="en-US" sz="2029" spc="198">
                <a:solidFill>
                  <a:srgbClr val="2E6E64"/>
                </a:solidFill>
                <a:latin typeface="Open Sans"/>
                <a:ea typeface="Open Sans"/>
                <a:cs typeface="Open Sans"/>
                <a:sym typeface="Open Sans"/>
              </a:rPr>
              <a:t>·   9 – Промисловість, інновації та інфраструктура </a:t>
            </a:r>
          </a:p>
          <a:p>
            <a:pPr algn="l">
              <a:lnSpc>
                <a:spcPts val="2801"/>
              </a:lnSpc>
            </a:pPr>
            <a:r>
              <a:rPr lang="en-US" sz="2029" spc="198">
                <a:solidFill>
                  <a:srgbClr val="2E6E64"/>
                </a:solidFill>
                <a:latin typeface="Open Sans"/>
                <a:ea typeface="Open Sans"/>
                <a:cs typeface="Open Sans"/>
                <a:sym typeface="Open Sans"/>
              </a:rPr>
              <a:t>·   15 – Захист екосистем суші</a:t>
            </a:r>
          </a:p>
          <a:p>
            <a:pPr algn="l">
              <a:lnSpc>
                <a:spcPts val="2801"/>
              </a:lnSpc>
            </a:pPr>
            <a:r>
              <a:rPr lang="en-US" sz="2029" spc="198">
                <a:solidFill>
                  <a:srgbClr val="2E6E64"/>
                </a:solidFill>
                <a:latin typeface="Open Sans"/>
                <a:ea typeface="Open Sans"/>
                <a:cs typeface="Open Sans"/>
                <a:sym typeface="Open Sans"/>
              </a:rPr>
              <a:t>·   16 – Мир та справедливість</a:t>
            </a:r>
          </a:p>
          <a:p>
            <a:pPr algn="l">
              <a:lnSpc>
                <a:spcPts val="2801"/>
              </a:lnSpc>
            </a:pPr>
            <a:r>
              <a:rPr lang="en-US" sz="2029" spc="198">
                <a:solidFill>
                  <a:srgbClr val="2E6E64"/>
                </a:solidFill>
                <a:latin typeface="Open Sans"/>
                <a:ea typeface="Open Sans"/>
                <a:cs typeface="Open Sans"/>
                <a:sym typeface="Open Sans"/>
              </a:rPr>
              <a:t>·   17 – Партнерство заради сталого розвитку</a:t>
            </a:r>
          </a:p>
        </p:txBody>
      </p:sp>
      <p:sp>
        <p:nvSpPr>
          <p:cNvPr id="11" name="Freeform 11"/>
          <p:cNvSpPr/>
          <p:nvPr/>
        </p:nvSpPr>
        <p:spPr>
          <a:xfrm>
            <a:off x="16384715" y="2660643"/>
            <a:ext cx="3806571" cy="2083232"/>
          </a:xfrm>
          <a:custGeom>
            <a:avLst/>
            <a:gdLst/>
            <a:ahLst/>
            <a:cxnLst/>
            <a:rect l="l" t="t" r="r" b="b"/>
            <a:pathLst>
              <a:path w="3806571" h="2083232">
                <a:moveTo>
                  <a:pt x="0" y="0"/>
                </a:moveTo>
                <a:lnTo>
                  <a:pt x="3806570" y="0"/>
                </a:lnTo>
                <a:lnTo>
                  <a:pt x="3806570" y="2083233"/>
                </a:lnTo>
                <a:lnTo>
                  <a:pt x="0" y="2083233"/>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
        <p:nvSpPr>
          <p:cNvPr id="12" name="Freeform 12"/>
          <p:cNvSpPr/>
          <p:nvPr/>
        </p:nvSpPr>
        <p:spPr>
          <a:xfrm>
            <a:off x="-2777871" y="5425824"/>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5">
              <a:extLst>
                <a:ext uri="{96DAC541-7B7A-43D3-8B79-37D633B846F1}">
                  <asvg:svgBlip xmlns="" xmlns:asvg="http://schemas.microsoft.com/office/drawing/2016/SVG/main" r:embed="rId6"/>
                </a:ext>
              </a:extLst>
            </a:blip>
            <a:stretch>
              <a:fillRect/>
            </a:stretch>
          </a:blipFill>
        </p:spPr>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245406" y="-114506"/>
            <a:ext cx="18533406" cy="10516012"/>
            <a:chOff x="0" y="0"/>
            <a:chExt cx="4881226" cy="2769649"/>
          </a:xfrm>
        </p:grpSpPr>
        <p:sp>
          <p:nvSpPr>
            <p:cNvPr id="6" name="Freeform 6"/>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7" name="TextBox 7"/>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9" name="TextBox 9"/>
          <p:cNvSpPr txBox="1"/>
          <p:nvPr/>
        </p:nvSpPr>
        <p:spPr>
          <a:xfrm>
            <a:off x="2889505" y="508643"/>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ДОСЯГНЕННЯ ВСП ТДАТУ</a:t>
            </a:r>
          </a:p>
        </p:txBody>
      </p:sp>
      <p:grpSp>
        <p:nvGrpSpPr>
          <p:cNvPr id="10" name="Group 10"/>
          <p:cNvGrpSpPr/>
          <p:nvPr/>
        </p:nvGrpSpPr>
        <p:grpSpPr>
          <a:xfrm>
            <a:off x="1550884" y="2093853"/>
            <a:ext cx="15186232" cy="961220"/>
            <a:chOff x="0" y="0"/>
            <a:chExt cx="3999666" cy="253161"/>
          </a:xfrm>
        </p:grpSpPr>
        <p:sp>
          <p:nvSpPr>
            <p:cNvPr id="11" name="Freeform 11"/>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2" name="TextBox 12"/>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grpSp>
        <p:nvGrpSpPr>
          <p:cNvPr id="13" name="Group 13"/>
          <p:cNvGrpSpPr/>
          <p:nvPr/>
        </p:nvGrpSpPr>
        <p:grpSpPr>
          <a:xfrm>
            <a:off x="1550884" y="5056169"/>
            <a:ext cx="15186232" cy="961220"/>
            <a:chOff x="0" y="0"/>
            <a:chExt cx="3999666" cy="253161"/>
          </a:xfrm>
        </p:grpSpPr>
        <p:sp>
          <p:nvSpPr>
            <p:cNvPr id="14" name="Freeform 14"/>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5" name="TextBox 15"/>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grpSp>
        <p:nvGrpSpPr>
          <p:cNvPr id="16" name="Group 16"/>
          <p:cNvGrpSpPr/>
          <p:nvPr/>
        </p:nvGrpSpPr>
        <p:grpSpPr>
          <a:xfrm>
            <a:off x="1583140" y="7084190"/>
            <a:ext cx="15186232" cy="961220"/>
            <a:chOff x="0" y="0"/>
            <a:chExt cx="3999666" cy="253161"/>
          </a:xfrm>
        </p:grpSpPr>
        <p:sp>
          <p:nvSpPr>
            <p:cNvPr id="17" name="Freeform 17"/>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8" name="TextBox 18"/>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sp>
        <p:nvSpPr>
          <p:cNvPr id="19" name="TextBox 19"/>
          <p:cNvSpPr txBox="1"/>
          <p:nvPr/>
        </p:nvSpPr>
        <p:spPr>
          <a:xfrm>
            <a:off x="2176051" y="2303403"/>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«МЕЛІТОПОЛЬСЬКИЙ КОЛЕДЖ ТДАТУ»</a:t>
            </a:r>
          </a:p>
        </p:txBody>
      </p:sp>
      <p:sp>
        <p:nvSpPr>
          <p:cNvPr id="20" name="TextBox 20"/>
          <p:cNvSpPr txBox="1"/>
          <p:nvPr/>
        </p:nvSpPr>
        <p:spPr>
          <a:xfrm>
            <a:off x="2176051" y="5265719"/>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«НОВОКАХОВСЬКИЙ КОЛЕДЖ ТДАТУ»</a:t>
            </a:r>
          </a:p>
        </p:txBody>
      </p:sp>
      <p:sp>
        <p:nvSpPr>
          <p:cNvPr id="21" name="TextBox 21"/>
          <p:cNvSpPr txBox="1"/>
          <p:nvPr/>
        </p:nvSpPr>
        <p:spPr>
          <a:xfrm>
            <a:off x="2208308" y="7293740"/>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«ОРІХІВСЬКИЙ КОЛЕДЖ ТДАТУ»</a:t>
            </a:r>
          </a:p>
        </p:txBody>
      </p:sp>
      <p:sp>
        <p:nvSpPr>
          <p:cNvPr id="22" name="TextBox 22"/>
          <p:cNvSpPr txBox="1"/>
          <p:nvPr/>
        </p:nvSpPr>
        <p:spPr>
          <a:xfrm>
            <a:off x="1926846" y="3314599"/>
            <a:ext cx="14217359" cy="188916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Найвищий контингент - 832 здобувача освіти. </a:t>
            </a:r>
          </a:p>
          <a:p>
            <a:pPr marL="611260" lvl="1" indent="-305630" algn="l">
              <a:lnSpc>
                <a:spcPts val="3822"/>
              </a:lnSpc>
              <a:buFont typeface="Arial"/>
              <a:buChar char="•"/>
            </a:pPr>
            <a:r>
              <a:rPr lang="en-US" sz="2831">
                <a:solidFill>
                  <a:srgbClr val="FFFFFF"/>
                </a:solidFill>
                <a:latin typeface="Open Sans"/>
                <a:ea typeface="Open Sans"/>
                <a:cs typeface="Open Sans"/>
                <a:sym typeface="Open Sans"/>
              </a:rPr>
              <a:t>Коледж посів VI місце за кількістю студентів серед 26 закладів ФПО Запорізької області.</a:t>
            </a:r>
          </a:p>
          <a:p>
            <a:pPr algn="l">
              <a:lnSpc>
                <a:spcPts val="3822"/>
              </a:lnSpc>
            </a:pPr>
            <a:endParaRPr lang="en-US" sz="2831">
              <a:solidFill>
                <a:srgbClr val="FFFFFF"/>
              </a:solidFill>
              <a:latin typeface="Open Sans"/>
              <a:ea typeface="Open Sans"/>
              <a:cs typeface="Open Sans"/>
              <a:sym typeface="Open Sans"/>
            </a:endParaRPr>
          </a:p>
        </p:txBody>
      </p:sp>
      <p:sp>
        <p:nvSpPr>
          <p:cNvPr id="23" name="TextBox 23"/>
          <p:cNvSpPr txBox="1"/>
          <p:nvPr/>
        </p:nvSpPr>
        <p:spPr>
          <a:xfrm>
            <a:off x="1926846" y="6274565"/>
            <a:ext cx="16295112" cy="93666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Освітній процес 1 вересня 2024р. провадиться у змішаному форматі.</a:t>
            </a:r>
          </a:p>
          <a:p>
            <a:pPr algn="l">
              <a:lnSpc>
                <a:spcPts val="3822"/>
              </a:lnSpc>
            </a:pPr>
            <a:endParaRPr lang="en-US" sz="2831">
              <a:solidFill>
                <a:srgbClr val="FFFFFF"/>
              </a:solidFill>
              <a:latin typeface="Open Sans"/>
              <a:ea typeface="Open Sans"/>
              <a:cs typeface="Open Sans"/>
              <a:sym typeface="Open Sans"/>
            </a:endParaRPr>
          </a:p>
        </p:txBody>
      </p:sp>
      <p:sp>
        <p:nvSpPr>
          <p:cNvPr id="24" name="TextBox 24"/>
          <p:cNvSpPr txBox="1"/>
          <p:nvPr/>
        </p:nvSpPr>
        <p:spPr>
          <a:xfrm>
            <a:off x="1926846" y="8331160"/>
            <a:ext cx="14810270" cy="188916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 Проведеноевакуацію техніки з зони бойових дій (4 трактори, 2 автомобілі). Організувати індивідуальне водіння на тракторах для здобувачів освіти на території м. Запоріжжя.</a:t>
            </a:r>
          </a:p>
          <a:p>
            <a:pPr algn="l">
              <a:lnSpc>
                <a:spcPts val="3822"/>
              </a:lnSpc>
            </a:pPr>
            <a:endParaRPr lang="en-US" sz="2831">
              <a:solidFill>
                <a:srgbClr val="FFFFFF"/>
              </a:solidFill>
              <a:latin typeface="Open Sans"/>
              <a:ea typeface="Open Sans"/>
              <a:cs typeface="Open Sans"/>
              <a:sym typeface="Open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45406" y="-11450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grpSp>
        <p:nvGrpSpPr>
          <p:cNvPr id="5" name="Group 5"/>
          <p:cNvGrpSpPr/>
          <p:nvPr/>
        </p:nvGrpSpPr>
        <p:grpSpPr>
          <a:xfrm>
            <a:off x="-245406" y="-114506"/>
            <a:ext cx="18533406" cy="10516012"/>
            <a:chOff x="0" y="0"/>
            <a:chExt cx="4881226" cy="2769649"/>
          </a:xfrm>
        </p:grpSpPr>
        <p:sp>
          <p:nvSpPr>
            <p:cNvPr id="6" name="Freeform 6"/>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7" name="TextBox 7"/>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8" name="Freeform 8"/>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sp>
        <p:nvSpPr>
          <p:cNvPr id="9" name="TextBox 9"/>
          <p:cNvSpPr txBox="1"/>
          <p:nvPr/>
        </p:nvSpPr>
        <p:spPr>
          <a:xfrm>
            <a:off x="2889505" y="508643"/>
            <a:ext cx="14369795"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ДОСЯГНЕННЯ ВСП ТДАТУ</a:t>
            </a:r>
          </a:p>
        </p:txBody>
      </p:sp>
      <p:grpSp>
        <p:nvGrpSpPr>
          <p:cNvPr id="10" name="Group 10"/>
          <p:cNvGrpSpPr/>
          <p:nvPr/>
        </p:nvGrpSpPr>
        <p:grpSpPr>
          <a:xfrm>
            <a:off x="1550884" y="2093853"/>
            <a:ext cx="15186232" cy="961220"/>
            <a:chOff x="0" y="0"/>
            <a:chExt cx="3999666" cy="253161"/>
          </a:xfrm>
        </p:grpSpPr>
        <p:sp>
          <p:nvSpPr>
            <p:cNvPr id="11" name="Freeform 11"/>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2" name="TextBox 12"/>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grpSp>
        <p:nvGrpSpPr>
          <p:cNvPr id="13" name="Group 13"/>
          <p:cNvGrpSpPr/>
          <p:nvPr/>
        </p:nvGrpSpPr>
        <p:grpSpPr>
          <a:xfrm>
            <a:off x="1550884" y="5404424"/>
            <a:ext cx="15186232" cy="961220"/>
            <a:chOff x="0" y="0"/>
            <a:chExt cx="3999666" cy="253161"/>
          </a:xfrm>
        </p:grpSpPr>
        <p:sp>
          <p:nvSpPr>
            <p:cNvPr id="14" name="Freeform 14"/>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5" name="TextBox 15"/>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grpSp>
        <p:nvGrpSpPr>
          <p:cNvPr id="16" name="Group 16"/>
          <p:cNvGrpSpPr/>
          <p:nvPr/>
        </p:nvGrpSpPr>
        <p:grpSpPr>
          <a:xfrm>
            <a:off x="1583140" y="7692242"/>
            <a:ext cx="15186232" cy="961220"/>
            <a:chOff x="0" y="0"/>
            <a:chExt cx="3999666" cy="253161"/>
          </a:xfrm>
        </p:grpSpPr>
        <p:sp>
          <p:nvSpPr>
            <p:cNvPr id="17" name="Freeform 17"/>
            <p:cNvSpPr/>
            <p:nvPr/>
          </p:nvSpPr>
          <p:spPr>
            <a:xfrm>
              <a:off x="0" y="0"/>
              <a:ext cx="3999666" cy="253161"/>
            </a:xfrm>
            <a:custGeom>
              <a:avLst/>
              <a:gdLst/>
              <a:ahLst/>
              <a:cxnLst/>
              <a:rect l="l" t="t" r="r" b="b"/>
              <a:pathLst>
                <a:path w="3999666" h="253161">
                  <a:moveTo>
                    <a:pt x="26000" y="0"/>
                  </a:moveTo>
                  <a:lnTo>
                    <a:pt x="3973667" y="0"/>
                  </a:lnTo>
                  <a:cubicBezTo>
                    <a:pt x="3988026" y="0"/>
                    <a:pt x="3999666" y="11640"/>
                    <a:pt x="3999666" y="26000"/>
                  </a:cubicBezTo>
                  <a:lnTo>
                    <a:pt x="3999666" y="227161"/>
                  </a:lnTo>
                  <a:cubicBezTo>
                    <a:pt x="3999666" y="241520"/>
                    <a:pt x="3988026" y="253161"/>
                    <a:pt x="3973667" y="253161"/>
                  </a:cubicBezTo>
                  <a:lnTo>
                    <a:pt x="26000" y="253161"/>
                  </a:lnTo>
                  <a:cubicBezTo>
                    <a:pt x="11640" y="253161"/>
                    <a:pt x="0" y="241520"/>
                    <a:pt x="0" y="227161"/>
                  </a:cubicBezTo>
                  <a:lnTo>
                    <a:pt x="0" y="26000"/>
                  </a:lnTo>
                  <a:cubicBezTo>
                    <a:pt x="0" y="11640"/>
                    <a:pt x="11640" y="0"/>
                    <a:pt x="26000" y="0"/>
                  </a:cubicBezTo>
                  <a:close/>
                </a:path>
              </a:pathLst>
            </a:custGeom>
            <a:solidFill>
              <a:srgbClr val="FFFFFF"/>
            </a:solidFill>
          </p:spPr>
        </p:sp>
        <p:sp>
          <p:nvSpPr>
            <p:cNvPr id="18" name="TextBox 18"/>
            <p:cNvSpPr txBox="1"/>
            <p:nvPr/>
          </p:nvSpPr>
          <p:spPr>
            <a:xfrm>
              <a:off x="0" y="-19050"/>
              <a:ext cx="3999666" cy="272211"/>
            </a:xfrm>
            <a:prstGeom prst="rect">
              <a:avLst/>
            </a:prstGeom>
          </p:spPr>
          <p:txBody>
            <a:bodyPr lIns="50800" tIns="50800" rIns="50800" bIns="50800" rtlCol="0" anchor="ctr"/>
            <a:lstStyle/>
            <a:p>
              <a:pPr algn="ctr">
                <a:lnSpc>
                  <a:spcPts val="2379"/>
                </a:lnSpc>
              </a:pPr>
              <a:endParaRPr/>
            </a:p>
          </p:txBody>
        </p:sp>
      </p:grpSp>
      <p:sp>
        <p:nvSpPr>
          <p:cNvPr id="19" name="TextBox 19"/>
          <p:cNvSpPr txBox="1"/>
          <p:nvPr/>
        </p:nvSpPr>
        <p:spPr>
          <a:xfrm>
            <a:off x="2176051" y="2303403"/>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«БЕРДЯНСЬКИЙ КОЛЕДЖ ТДАТУ»</a:t>
            </a:r>
          </a:p>
        </p:txBody>
      </p:sp>
      <p:sp>
        <p:nvSpPr>
          <p:cNvPr id="20" name="TextBox 20"/>
          <p:cNvSpPr txBox="1"/>
          <p:nvPr/>
        </p:nvSpPr>
        <p:spPr>
          <a:xfrm>
            <a:off x="2176051" y="5613974"/>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«НОГАЙСЬКИЙ КОЛЕДЖ ТДАТУ»</a:t>
            </a:r>
          </a:p>
        </p:txBody>
      </p:sp>
      <p:sp>
        <p:nvSpPr>
          <p:cNvPr id="21" name="TextBox 21"/>
          <p:cNvSpPr txBox="1"/>
          <p:nvPr/>
        </p:nvSpPr>
        <p:spPr>
          <a:xfrm>
            <a:off x="2208308" y="7901792"/>
            <a:ext cx="13935897" cy="652068"/>
          </a:xfrm>
          <a:prstGeom prst="rect">
            <a:avLst/>
          </a:prstGeom>
        </p:spPr>
        <p:txBody>
          <a:bodyPr lIns="0" tIns="0" rIns="0" bIns="0" rtlCol="0" anchor="t">
            <a:spAutoFit/>
          </a:bodyPr>
          <a:lstStyle/>
          <a:p>
            <a:pPr algn="ctr">
              <a:lnSpc>
                <a:spcPts val="4337"/>
              </a:lnSpc>
            </a:pPr>
            <a:r>
              <a:rPr lang="en-US" sz="4518">
                <a:solidFill>
                  <a:srgbClr val="2E6E64"/>
                </a:solidFill>
                <a:latin typeface="Codec Pro ExtraBold"/>
                <a:ea typeface="Codec Pro ExtraBold"/>
                <a:cs typeface="Codec Pro ExtraBold"/>
                <a:sym typeface="Codec Pro ExtraBold"/>
              </a:rPr>
              <a:t>ВСП «ВАСИЛІВСЬКИЙ КОЛЕДЖ ТДАТУ»</a:t>
            </a:r>
          </a:p>
        </p:txBody>
      </p:sp>
      <p:sp>
        <p:nvSpPr>
          <p:cNvPr id="22" name="TextBox 22"/>
          <p:cNvSpPr txBox="1"/>
          <p:nvPr/>
        </p:nvSpPr>
        <p:spPr>
          <a:xfrm>
            <a:off x="1926846" y="3266116"/>
            <a:ext cx="14217359" cy="188916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 Участь в міжнародних виставках «Освіта та кар’єра – 2024», «Інноватика в сучасній освіті», «Освіта та кар’єра – День студента 2024».</a:t>
            </a:r>
          </a:p>
          <a:p>
            <a:pPr marL="611260" lvl="1" indent="-305630" algn="l">
              <a:lnSpc>
                <a:spcPts val="3822"/>
              </a:lnSpc>
              <a:buFont typeface="Arial"/>
              <a:buChar char="•"/>
            </a:pPr>
            <a:r>
              <a:rPr lang="en-US" sz="2831">
                <a:solidFill>
                  <a:srgbClr val="FFFFFF"/>
                </a:solidFill>
                <a:latin typeface="Open Sans"/>
                <a:ea typeface="Open Sans"/>
                <a:cs typeface="Open Sans"/>
                <a:sym typeface="Open Sans"/>
              </a:rPr>
              <a:t> Участь в обласній виставці «Освіта Запорізького краю – 2024» зайнято переможне ІІ місце та ІІІ місце.</a:t>
            </a:r>
          </a:p>
        </p:txBody>
      </p:sp>
      <p:sp>
        <p:nvSpPr>
          <p:cNvPr id="23" name="TextBox 23"/>
          <p:cNvSpPr txBox="1"/>
          <p:nvPr/>
        </p:nvSpPr>
        <p:spPr>
          <a:xfrm>
            <a:off x="1926846" y="6536502"/>
            <a:ext cx="14810270" cy="93666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Створено сайт бібліотеки, як засіб інформаційної підтримки навчальної діяльності.</a:t>
            </a:r>
          </a:p>
        </p:txBody>
      </p:sp>
      <p:sp>
        <p:nvSpPr>
          <p:cNvPr id="24" name="TextBox 24"/>
          <p:cNvSpPr txBox="1"/>
          <p:nvPr/>
        </p:nvSpPr>
        <p:spPr>
          <a:xfrm>
            <a:off x="1926846" y="8853488"/>
            <a:ext cx="14810270" cy="1412915"/>
          </a:xfrm>
          <a:prstGeom prst="rect">
            <a:avLst/>
          </a:prstGeom>
        </p:spPr>
        <p:txBody>
          <a:bodyPr lIns="0" tIns="0" rIns="0" bIns="0" rtlCol="0" anchor="t">
            <a:spAutoFit/>
          </a:bodyPr>
          <a:lstStyle/>
          <a:p>
            <a:pPr marL="611260" lvl="1" indent="-305630" algn="l">
              <a:lnSpc>
                <a:spcPts val="3822"/>
              </a:lnSpc>
              <a:buFont typeface="Arial"/>
              <a:buChar char="•"/>
            </a:pPr>
            <a:r>
              <a:rPr lang="en-US" sz="2831">
                <a:solidFill>
                  <a:srgbClr val="FFFFFF"/>
                </a:solidFill>
                <a:latin typeface="Open Sans"/>
                <a:ea typeface="Open Sans"/>
                <a:cs typeface="Open Sans"/>
                <a:sym typeface="Open Sans"/>
              </a:rPr>
              <a:t>Участь здобувачів освіти коледжу в міжнародних науково-практичних конференціях, всеукраїнських олімпіадах і конкурсах.</a:t>
            </a:r>
          </a:p>
          <a:p>
            <a:pPr algn="l">
              <a:lnSpc>
                <a:spcPts val="3822"/>
              </a:lnSpc>
            </a:pPr>
            <a:endParaRPr lang="en-US" sz="2831">
              <a:solidFill>
                <a:srgbClr val="FFFFFF"/>
              </a:solidFill>
              <a:latin typeface="Open Sans"/>
              <a:ea typeface="Open Sans"/>
              <a:cs typeface="Open Sans"/>
              <a:sym typeface="Ope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45406" y="-140466"/>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599010" y="3373685"/>
            <a:ext cx="5192501" cy="337482"/>
            <a:chOff x="0" y="0"/>
            <a:chExt cx="1367572" cy="88884"/>
          </a:xfrm>
        </p:grpSpPr>
        <p:sp>
          <p:nvSpPr>
            <p:cNvPr id="7" name="Freeform 7"/>
            <p:cNvSpPr/>
            <p:nvPr/>
          </p:nvSpPr>
          <p:spPr>
            <a:xfrm>
              <a:off x="0" y="0"/>
              <a:ext cx="1367572" cy="88884"/>
            </a:xfrm>
            <a:custGeom>
              <a:avLst/>
              <a:gdLst/>
              <a:ahLst/>
              <a:cxnLst/>
              <a:rect l="l" t="t" r="r" b="b"/>
              <a:pathLst>
                <a:path w="1367572" h="88884">
                  <a:moveTo>
                    <a:pt x="44442" y="0"/>
                  </a:moveTo>
                  <a:lnTo>
                    <a:pt x="1323130" y="0"/>
                  </a:lnTo>
                  <a:cubicBezTo>
                    <a:pt x="1347675" y="0"/>
                    <a:pt x="1367572" y="19897"/>
                    <a:pt x="1367572" y="44442"/>
                  </a:cubicBezTo>
                  <a:lnTo>
                    <a:pt x="1367572" y="44442"/>
                  </a:lnTo>
                  <a:cubicBezTo>
                    <a:pt x="1367572" y="68987"/>
                    <a:pt x="1347675" y="88884"/>
                    <a:pt x="1323130"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8" name="TextBox 8"/>
            <p:cNvSpPr txBox="1"/>
            <p:nvPr/>
          </p:nvSpPr>
          <p:spPr>
            <a:xfrm>
              <a:off x="0" y="-19050"/>
              <a:ext cx="1367572" cy="107934"/>
            </a:xfrm>
            <a:prstGeom prst="rect">
              <a:avLst/>
            </a:prstGeom>
          </p:spPr>
          <p:txBody>
            <a:bodyPr lIns="50800" tIns="50800" rIns="50800" bIns="50800" rtlCol="0" anchor="ctr"/>
            <a:lstStyle/>
            <a:p>
              <a:pPr algn="ctr">
                <a:lnSpc>
                  <a:spcPts val="2859"/>
                </a:lnSpc>
              </a:pPr>
              <a:endParaRPr/>
            </a:p>
          </p:txBody>
        </p:sp>
      </p:grpSp>
      <p:sp>
        <p:nvSpPr>
          <p:cNvPr id="9" name="TextBox 9"/>
          <p:cNvSpPr txBox="1"/>
          <p:nvPr/>
        </p:nvSpPr>
        <p:spPr>
          <a:xfrm>
            <a:off x="8035080" y="508643"/>
            <a:ext cx="9224220" cy="831292"/>
          </a:xfrm>
          <a:prstGeom prst="rect">
            <a:avLst/>
          </a:prstGeom>
        </p:spPr>
        <p:txBody>
          <a:bodyPr lIns="0" tIns="0" rIns="0" bIns="0" rtlCol="0" anchor="t">
            <a:spAutoFit/>
          </a:bodyPr>
          <a:lstStyle/>
          <a:p>
            <a:pPr algn="r">
              <a:lnSpc>
                <a:spcPts val="6167"/>
              </a:lnSpc>
            </a:pPr>
            <a:r>
              <a:rPr lang="en-US" sz="4468" b="1" spc="437">
                <a:solidFill>
                  <a:srgbClr val="FFFFFF"/>
                </a:solidFill>
                <a:latin typeface="Codec Pro ExtraBold Bold"/>
                <a:ea typeface="Codec Pro ExtraBold Bold"/>
                <a:cs typeface="Codec Pro ExtraBold Bold"/>
                <a:sym typeface="Codec Pro ExtraBold Bold"/>
              </a:rPr>
              <a:t>СКЛАД НАГЛЯДОВОЇ РАДИ</a:t>
            </a:r>
          </a:p>
        </p:txBody>
      </p:sp>
      <p:sp>
        <p:nvSpPr>
          <p:cNvPr id="10" name="TextBox 10"/>
          <p:cNvSpPr txBox="1"/>
          <p:nvPr/>
        </p:nvSpPr>
        <p:spPr>
          <a:xfrm>
            <a:off x="3041941" y="1392535"/>
            <a:ext cx="14217359" cy="847130"/>
          </a:xfrm>
          <a:prstGeom prst="rect">
            <a:avLst/>
          </a:prstGeom>
        </p:spPr>
        <p:txBody>
          <a:bodyPr lIns="0" tIns="0" rIns="0" bIns="0" rtlCol="0" anchor="t">
            <a:spAutoFit/>
          </a:bodyPr>
          <a:lstStyle/>
          <a:p>
            <a:pPr algn="r">
              <a:lnSpc>
                <a:spcPts val="3417"/>
              </a:lnSpc>
            </a:pPr>
            <a:r>
              <a:rPr lang="en-US" sz="2531" b="1">
                <a:solidFill>
                  <a:srgbClr val="FFFFFF"/>
                </a:solidFill>
                <a:latin typeface="Open Sans Bold"/>
                <a:ea typeface="Open Sans Bold"/>
                <a:cs typeface="Open Sans Bold"/>
                <a:sym typeface="Open Sans Bold"/>
              </a:rPr>
              <a:t>ТАВРІЙСЬКОГО ДЕРЖАВНОГО АГРОТЕХНОЛОГІЧНОГО</a:t>
            </a:r>
          </a:p>
          <a:p>
            <a:pPr algn="r">
              <a:lnSpc>
                <a:spcPts val="3417"/>
              </a:lnSpc>
            </a:pPr>
            <a:r>
              <a:rPr lang="en-US" sz="2531" b="1">
                <a:solidFill>
                  <a:srgbClr val="FFFFFF"/>
                </a:solidFill>
                <a:latin typeface="Open Sans Bold"/>
                <a:ea typeface="Open Sans Bold"/>
                <a:cs typeface="Open Sans Bold"/>
                <a:sym typeface="Open Sans Bold"/>
              </a:rPr>
              <a:t>УНІВЕРСИТЕТУ ІМЕНІ ДМИТРА МОТОРНОГО</a:t>
            </a:r>
          </a:p>
        </p:txBody>
      </p:sp>
      <p:sp>
        <p:nvSpPr>
          <p:cNvPr id="11" name="TextBox 11"/>
          <p:cNvSpPr txBox="1"/>
          <p:nvPr/>
        </p:nvSpPr>
        <p:spPr>
          <a:xfrm>
            <a:off x="675210" y="3357270"/>
            <a:ext cx="7369395" cy="641858"/>
          </a:xfrm>
          <a:prstGeom prst="rect">
            <a:avLst/>
          </a:prstGeom>
        </p:spPr>
        <p:txBody>
          <a:bodyPr lIns="0" tIns="0" rIns="0" bIns="0" rtlCol="0" anchor="t">
            <a:spAutoFit/>
          </a:bodyPr>
          <a:lstStyle/>
          <a:p>
            <a:pPr algn="l">
              <a:lnSpc>
                <a:spcPts val="2686"/>
              </a:lnSpc>
            </a:pPr>
            <a:r>
              <a:rPr lang="en-US" sz="1700" b="1" spc="166">
                <a:solidFill>
                  <a:srgbClr val="2E6E64"/>
                </a:solidFill>
                <a:latin typeface="Open Sans Bold"/>
                <a:ea typeface="Open Sans Bold"/>
                <a:cs typeface="Open Sans Bold"/>
                <a:sym typeface="Open Sans Bold"/>
              </a:rPr>
              <a:t>НОВІКОВ ГЕННАДІЙ ВОЛОДИМИРОВИЧ</a:t>
            </a:r>
            <a:r>
              <a:rPr lang="en-US" sz="1700" spc="166">
                <a:solidFill>
                  <a:srgbClr val="FFFFFF"/>
                </a:solidFill>
                <a:latin typeface="Open Sans"/>
                <a:ea typeface="Open Sans"/>
                <a:cs typeface="Open Sans"/>
                <a:sym typeface="Open Sans"/>
              </a:rPr>
              <a:t> - ГОЛОВА ГРОМАДСЬКОЇ СПІЛКИ “АГРАРНИЙ СОЮЗ УКРАЇНИ”</a:t>
            </a:r>
          </a:p>
        </p:txBody>
      </p:sp>
      <p:sp>
        <p:nvSpPr>
          <p:cNvPr id="12" name="TextBox 12"/>
          <p:cNvSpPr txBox="1"/>
          <p:nvPr/>
        </p:nvSpPr>
        <p:spPr>
          <a:xfrm>
            <a:off x="599010" y="2636338"/>
            <a:ext cx="10031524" cy="444708"/>
          </a:xfrm>
          <a:prstGeom prst="rect">
            <a:avLst/>
          </a:prstGeom>
        </p:spPr>
        <p:txBody>
          <a:bodyPr lIns="0" tIns="0" rIns="0" bIns="0" rtlCol="0" anchor="t">
            <a:spAutoFit/>
          </a:bodyPr>
          <a:lstStyle/>
          <a:p>
            <a:pPr algn="l">
              <a:lnSpc>
                <a:spcPts val="3629"/>
              </a:lnSpc>
            </a:pPr>
            <a:r>
              <a:rPr lang="en-US" sz="2629" b="1" spc="257" dirty="0">
                <a:solidFill>
                  <a:srgbClr val="FFFFFF"/>
                </a:solidFill>
                <a:latin typeface="Open Sans Bold"/>
                <a:ea typeface="Open Sans Bold"/>
                <a:cs typeface="Open Sans Bold"/>
                <a:sym typeface="Open Sans Bold"/>
              </a:rPr>
              <a:t>ГОЛОВА НАГЛЯДОВОЇ РАДИ:</a:t>
            </a:r>
          </a:p>
        </p:txBody>
      </p:sp>
      <p:sp>
        <p:nvSpPr>
          <p:cNvPr id="13" name="TextBox 13"/>
          <p:cNvSpPr txBox="1"/>
          <p:nvPr/>
        </p:nvSpPr>
        <p:spPr>
          <a:xfrm>
            <a:off x="9567591" y="2636338"/>
            <a:ext cx="10031524" cy="444708"/>
          </a:xfrm>
          <a:prstGeom prst="rect">
            <a:avLst/>
          </a:prstGeom>
        </p:spPr>
        <p:txBody>
          <a:bodyPr lIns="0" tIns="0" rIns="0" bIns="0" rtlCol="0" anchor="t">
            <a:spAutoFit/>
          </a:bodyPr>
          <a:lstStyle/>
          <a:p>
            <a:pPr algn="l">
              <a:lnSpc>
                <a:spcPts val="3629"/>
              </a:lnSpc>
            </a:pPr>
            <a:r>
              <a:rPr lang="en-US" sz="2629" b="1" spc="257">
                <a:solidFill>
                  <a:srgbClr val="FFFFFF"/>
                </a:solidFill>
                <a:latin typeface="Open Sans Bold"/>
                <a:ea typeface="Open Sans Bold"/>
                <a:cs typeface="Open Sans Bold"/>
                <a:sym typeface="Open Sans Bold"/>
              </a:rPr>
              <a:t>ЧЛЕНИ НАГЛЯДОВОЇ РАДИ:</a:t>
            </a:r>
          </a:p>
        </p:txBody>
      </p:sp>
      <p:sp>
        <p:nvSpPr>
          <p:cNvPr id="14" name="TextBox 14"/>
          <p:cNvSpPr txBox="1"/>
          <p:nvPr/>
        </p:nvSpPr>
        <p:spPr>
          <a:xfrm>
            <a:off x="589485" y="4868223"/>
            <a:ext cx="9408718" cy="444708"/>
          </a:xfrm>
          <a:prstGeom prst="rect">
            <a:avLst/>
          </a:prstGeom>
        </p:spPr>
        <p:txBody>
          <a:bodyPr lIns="0" tIns="0" rIns="0" bIns="0" rtlCol="0" anchor="t">
            <a:spAutoFit/>
          </a:bodyPr>
          <a:lstStyle/>
          <a:p>
            <a:pPr algn="l">
              <a:lnSpc>
                <a:spcPts val="3629"/>
              </a:lnSpc>
            </a:pPr>
            <a:r>
              <a:rPr lang="en-US" sz="2629" b="1" spc="257">
                <a:solidFill>
                  <a:srgbClr val="FFFFFF"/>
                </a:solidFill>
                <a:latin typeface="Open Sans Bold"/>
                <a:ea typeface="Open Sans Bold"/>
                <a:cs typeface="Open Sans Bold"/>
                <a:sym typeface="Open Sans Bold"/>
              </a:rPr>
              <a:t>ЗАСТУПНИК ГОЛОВИ НАГЛЯДОВОЇ РАДИ:</a:t>
            </a:r>
          </a:p>
        </p:txBody>
      </p:sp>
      <p:sp>
        <p:nvSpPr>
          <p:cNvPr id="15" name="TextBox 15"/>
          <p:cNvSpPr txBox="1"/>
          <p:nvPr/>
        </p:nvSpPr>
        <p:spPr>
          <a:xfrm>
            <a:off x="599010" y="7865649"/>
            <a:ext cx="10031524" cy="444708"/>
          </a:xfrm>
          <a:prstGeom prst="rect">
            <a:avLst/>
          </a:prstGeom>
        </p:spPr>
        <p:txBody>
          <a:bodyPr lIns="0" tIns="0" rIns="0" bIns="0" rtlCol="0" anchor="t">
            <a:spAutoFit/>
          </a:bodyPr>
          <a:lstStyle/>
          <a:p>
            <a:pPr algn="l">
              <a:lnSpc>
                <a:spcPts val="3629"/>
              </a:lnSpc>
            </a:pPr>
            <a:r>
              <a:rPr lang="en-US" sz="2629" b="1" spc="257">
                <a:solidFill>
                  <a:srgbClr val="FFFFFF"/>
                </a:solidFill>
                <a:latin typeface="Open Sans Bold"/>
                <a:ea typeface="Open Sans Bold"/>
                <a:cs typeface="Open Sans Bold"/>
                <a:sym typeface="Open Sans Bold"/>
              </a:rPr>
              <a:t>СЕКРЕТАР НАГЛЯДОВОЇ РАДИ:</a:t>
            </a:r>
          </a:p>
        </p:txBody>
      </p:sp>
      <p:grpSp>
        <p:nvGrpSpPr>
          <p:cNvPr id="16" name="Group 16"/>
          <p:cNvGrpSpPr/>
          <p:nvPr/>
        </p:nvGrpSpPr>
        <p:grpSpPr>
          <a:xfrm>
            <a:off x="599010" y="5524324"/>
            <a:ext cx="4407433" cy="337482"/>
            <a:chOff x="0" y="0"/>
            <a:chExt cx="1160805" cy="88884"/>
          </a:xfrm>
        </p:grpSpPr>
        <p:sp>
          <p:nvSpPr>
            <p:cNvPr id="17" name="Freeform 17"/>
            <p:cNvSpPr/>
            <p:nvPr/>
          </p:nvSpPr>
          <p:spPr>
            <a:xfrm>
              <a:off x="0" y="0"/>
              <a:ext cx="1160805" cy="88884"/>
            </a:xfrm>
            <a:custGeom>
              <a:avLst/>
              <a:gdLst/>
              <a:ahLst/>
              <a:cxnLst/>
              <a:rect l="l" t="t" r="r" b="b"/>
              <a:pathLst>
                <a:path w="1160805" h="88884">
                  <a:moveTo>
                    <a:pt x="44442" y="0"/>
                  </a:moveTo>
                  <a:lnTo>
                    <a:pt x="1116363" y="0"/>
                  </a:lnTo>
                  <a:cubicBezTo>
                    <a:pt x="1140908" y="0"/>
                    <a:pt x="1160805" y="19897"/>
                    <a:pt x="1160805" y="44442"/>
                  </a:cubicBezTo>
                  <a:lnTo>
                    <a:pt x="1160805" y="44442"/>
                  </a:lnTo>
                  <a:cubicBezTo>
                    <a:pt x="1160805" y="68987"/>
                    <a:pt x="1140908" y="88884"/>
                    <a:pt x="1116363"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18" name="TextBox 18"/>
            <p:cNvSpPr txBox="1"/>
            <p:nvPr/>
          </p:nvSpPr>
          <p:spPr>
            <a:xfrm>
              <a:off x="0" y="-19050"/>
              <a:ext cx="1160805" cy="107934"/>
            </a:xfrm>
            <a:prstGeom prst="rect">
              <a:avLst/>
            </a:prstGeom>
          </p:spPr>
          <p:txBody>
            <a:bodyPr lIns="50800" tIns="50800" rIns="50800" bIns="50800" rtlCol="0" anchor="ctr"/>
            <a:lstStyle/>
            <a:p>
              <a:pPr algn="ctr">
                <a:lnSpc>
                  <a:spcPts val="2859"/>
                </a:lnSpc>
              </a:pPr>
              <a:endParaRPr/>
            </a:p>
          </p:txBody>
        </p:sp>
      </p:grpSp>
      <p:sp>
        <p:nvSpPr>
          <p:cNvPr id="19" name="TextBox 19"/>
          <p:cNvSpPr txBox="1"/>
          <p:nvPr/>
        </p:nvSpPr>
        <p:spPr>
          <a:xfrm>
            <a:off x="665685" y="5503431"/>
            <a:ext cx="7369395" cy="1641983"/>
          </a:xfrm>
          <a:prstGeom prst="rect">
            <a:avLst/>
          </a:prstGeom>
        </p:spPr>
        <p:txBody>
          <a:bodyPr lIns="0" tIns="0" rIns="0" bIns="0" rtlCol="0" anchor="t">
            <a:spAutoFit/>
          </a:bodyPr>
          <a:lstStyle/>
          <a:p>
            <a:pPr algn="l">
              <a:lnSpc>
                <a:spcPts val="2686"/>
              </a:lnSpc>
            </a:pPr>
            <a:r>
              <a:rPr lang="en-US" sz="1700" b="1" spc="166" dirty="0">
                <a:solidFill>
                  <a:srgbClr val="2E6E64"/>
                </a:solidFill>
                <a:latin typeface="Open Sans Bold"/>
                <a:ea typeface="Open Sans Bold"/>
                <a:cs typeface="Open Sans Bold"/>
                <a:sym typeface="Open Sans Bold"/>
              </a:rPr>
              <a:t>АДАМЧУК ВАЛЕРІЙ ВАСИЛЬОВИЧ</a:t>
            </a:r>
            <a:r>
              <a:rPr lang="en-US" sz="1700" spc="166" dirty="0">
                <a:solidFill>
                  <a:srgbClr val="2E6E64"/>
                </a:solidFill>
                <a:latin typeface="Open Sans"/>
                <a:ea typeface="Open Sans"/>
                <a:cs typeface="Open Sans"/>
                <a:sym typeface="Open Sans"/>
              </a:rPr>
              <a:t> </a:t>
            </a:r>
            <a:r>
              <a:rPr lang="en-US" sz="1700" spc="166" dirty="0">
                <a:solidFill>
                  <a:srgbClr val="FFFFFF"/>
                </a:solidFill>
                <a:latin typeface="Open Sans"/>
                <a:ea typeface="Open Sans"/>
                <a:cs typeface="Open Sans"/>
                <a:sym typeface="Open Sans"/>
              </a:rPr>
              <a:t>- ДИРЕКТОР “ІНСТИТУТУ МЕХАНІКИ ТА АВТОМАТИКИ АГРОПРОМИСЛОВОГО ВИРОБНИЦТВА НАЦІОНАЛЬНОЇ АКАДЕМІЇ АГРАРНИХ НАУК УКРАЇНИ”</a:t>
            </a:r>
          </a:p>
          <a:p>
            <a:pPr algn="l">
              <a:lnSpc>
                <a:spcPts val="2686"/>
              </a:lnSpc>
            </a:pPr>
            <a:r>
              <a:rPr lang="en-US" sz="1700" spc="166" dirty="0">
                <a:solidFill>
                  <a:srgbClr val="FFFFFF"/>
                </a:solidFill>
                <a:latin typeface="Open Sans"/>
                <a:ea typeface="Open Sans"/>
                <a:cs typeface="Open Sans"/>
                <a:sym typeface="Open Sans"/>
              </a:rPr>
              <a:t>ДОКТОР ТЕХНІЧНИХ НАУК, ПРОФЕСОР</a:t>
            </a:r>
          </a:p>
        </p:txBody>
      </p:sp>
      <p:grpSp>
        <p:nvGrpSpPr>
          <p:cNvPr id="20" name="Group 20"/>
          <p:cNvGrpSpPr/>
          <p:nvPr/>
        </p:nvGrpSpPr>
        <p:grpSpPr>
          <a:xfrm>
            <a:off x="589485" y="8529432"/>
            <a:ext cx="3819291" cy="337482"/>
            <a:chOff x="0" y="0"/>
            <a:chExt cx="1005904" cy="88884"/>
          </a:xfrm>
        </p:grpSpPr>
        <p:sp>
          <p:nvSpPr>
            <p:cNvPr id="21" name="Freeform 21"/>
            <p:cNvSpPr/>
            <p:nvPr/>
          </p:nvSpPr>
          <p:spPr>
            <a:xfrm>
              <a:off x="0" y="0"/>
              <a:ext cx="1005904" cy="88884"/>
            </a:xfrm>
            <a:custGeom>
              <a:avLst/>
              <a:gdLst/>
              <a:ahLst/>
              <a:cxnLst/>
              <a:rect l="l" t="t" r="r" b="b"/>
              <a:pathLst>
                <a:path w="1005904" h="88884">
                  <a:moveTo>
                    <a:pt x="44442" y="0"/>
                  </a:moveTo>
                  <a:lnTo>
                    <a:pt x="961462" y="0"/>
                  </a:lnTo>
                  <a:cubicBezTo>
                    <a:pt x="986006" y="0"/>
                    <a:pt x="1005904" y="19897"/>
                    <a:pt x="1005904" y="44442"/>
                  </a:cubicBezTo>
                  <a:lnTo>
                    <a:pt x="1005904" y="44442"/>
                  </a:lnTo>
                  <a:cubicBezTo>
                    <a:pt x="1005904" y="68987"/>
                    <a:pt x="986006" y="88884"/>
                    <a:pt x="961462"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22" name="TextBox 22"/>
            <p:cNvSpPr txBox="1"/>
            <p:nvPr/>
          </p:nvSpPr>
          <p:spPr>
            <a:xfrm>
              <a:off x="0" y="-19050"/>
              <a:ext cx="1005904" cy="107934"/>
            </a:xfrm>
            <a:prstGeom prst="rect">
              <a:avLst/>
            </a:prstGeom>
          </p:spPr>
          <p:txBody>
            <a:bodyPr lIns="50800" tIns="50800" rIns="50800" bIns="50800" rtlCol="0" anchor="ctr"/>
            <a:lstStyle/>
            <a:p>
              <a:pPr algn="ctr">
                <a:lnSpc>
                  <a:spcPts val="2859"/>
                </a:lnSpc>
              </a:pPr>
              <a:endParaRPr/>
            </a:p>
          </p:txBody>
        </p:sp>
      </p:grpSp>
      <p:sp>
        <p:nvSpPr>
          <p:cNvPr id="23" name="TextBox 23"/>
          <p:cNvSpPr txBox="1"/>
          <p:nvPr/>
        </p:nvSpPr>
        <p:spPr>
          <a:xfrm>
            <a:off x="665685" y="8511630"/>
            <a:ext cx="7369395" cy="1308608"/>
          </a:xfrm>
          <a:prstGeom prst="rect">
            <a:avLst/>
          </a:prstGeom>
        </p:spPr>
        <p:txBody>
          <a:bodyPr lIns="0" tIns="0" rIns="0" bIns="0" rtlCol="0" anchor="t">
            <a:spAutoFit/>
          </a:bodyPr>
          <a:lstStyle/>
          <a:p>
            <a:pPr algn="l">
              <a:lnSpc>
                <a:spcPts val="2686"/>
              </a:lnSpc>
            </a:pPr>
            <a:r>
              <a:rPr lang="en-US" sz="1700" b="1" spc="166" dirty="0">
                <a:solidFill>
                  <a:srgbClr val="2E6E64"/>
                </a:solidFill>
                <a:latin typeface="Open Sans Bold"/>
                <a:ea typeface="Open Sans Bold"/>
                <a:cs typeface="Open Sans Bold"/>
                <a:sym typeface="Open Sans Bold"/>
              </a:rPr>
              <a:t>ІЩЕНКО ТЕТЯНА ДЕМЯНІВНА</a:t>
            </a:r>
            <a:r>
              <a:rPr lang="en-US" sz="1700" spc="166" dirty="0">
                <a:solidFill>
                  <a:srgbClr val="2E6E64"/>
                </a:solidFill>
                <a:latin typeface="Open Sans"/>
                <a:ea typeface="Open Sans"/>
                <a:cs typeface="Open Sans"/>
                <a:sym typeface="Open Sans"/>
              </a:rPr>
              <a:t> </a:t>
            </a:r>
            <a:r>
              <a:rPr lang="en-US" sz="1700" spc="166" dirty="0">
                <a:solidFill>
                  <a:srgbClr val="FFFFFF"/>
                </a:solidFill>
                <a:latin typeface="Open Sans"/>
                <a:ea typeface="Open Sans"/>
                <a:cs typeface="Open Sans"/>
                <a:sym typeface="Open Sans"/>
              </a:rPr>
              <a:t>- ДИРЕКТОР ДЕРЖАВНОЇ УСТАНОВИ “НАУКОВО-МЕТОДИЧНИЙ ЦЕНТР ВИЩОЇ ТА ФАХОВОЇ ПЕРЕДВИЩОЇ ОСВІТИ” МІНІСТЕРСТВА ОСВІТИ І НАУКИ УКРАЇНИ, КАНДИДАТ ПЕДАГОГІЧНИХ НАУК </a:t>
            </a:r>
          </a:p>
        </p:txBody>
      </p:sp>
      <p:grpSp>
        <p:nvGrpSpPr>
          <p:cNvPr id="24" name="Group 24"/>
          <p:cNvGrpSpPr/>
          <p:nvPr/>
        </p:nvGrpSpPr>
        <p:grpSpPr>
          <a:xfrm>
            <a:off x="9596166" y="3148438"/>
            <a:ext cx="4057371" cy="337482"/>
            <a:chOff x="0" y="0"/>
            <a:chExt cx="1068608" cy="88884"/>
          </a:xfrm>
        </p:grpSpPr>
        <p:sp>
          <p:nvSpPr>
            <p:cNvPr id="25" name="Freeform 25"/>
            <p:cNvSpPr/>
            <p:nvPr/>
          </p:nvSpPr>
          <p:spPr>
            <a:xfrm>
              <a:off x="0" y="0"/>
              <a:ext cx="1068608" cy="88884"/>
            </a:xfrm>
            <a:custGeom>
              <a:avLst/>
              <a:gdLst/>
              <a:ahLst/>
              <a:cxnLst/>
              <a:rect l="l" t="t" r="r" b="b"/>
              <a:pathLst>
                <a:path w="1068608" h="88884">
                  <a:moveTo>
                    <a:pt x="44442" y="0"/>
                  </a:moveTo>
                  <a:lnTo>
                    <a:pt x="1024166" y="0"/>
                  </a:lnTo>
                  <a:cubicBezTo>
                    <a:pt x="1048711" y="0"/>
                    <a:pt x="1068608" y="19897"/>
                    <a:pt x="1068608" y="44442"/>
                  </a:cubicBezTo>
                  <a:lnTo>
                    <a:pt x="1068608" y="44442"/>
                  </a:lnTo>
                  <a:cubicBezTo>
                    <a:pt x="1068608" y="68987"/>
                    <a:pt x="1048711" y="88884"/>
                    <a:pt x="1024166"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26" name="TextBox 26"/>
            <p:cNvSpPr txBox="1"/>
            <p:nvPr/>
          </p:nvSpPr>
          <p:spPr>
            <a:xfrm>
              <a:off x="0" y="-19050"/>
              <a:ext cx="1068608" cy="107934"/>
            </a:xfrm>
            <a:prstGeom prst="rect">
              <a:avLst/>
            </a:prstGeom>
          </p:spPr>
          <p:txBody>
            <a:bodyPr lIns="50800" tIns="50800" rIns="50800" bIns="50800" rtlCol="0" anchor="ctr"/>
            <a:lstStyle/>
            <a:p>
              <a:pPr algn="ctr">
                <a:lnSpc>
                  <a:spcPts val="2859"/>
                </a:lnSpc>
              </a:pPr>
              <a:endParaRPr/>
            </a:p>
          </p:txBody>
        </p:sp>
      </p:grpSp>
      <p:grpSp>
        <p:nvGrpSpPr>
          <p:cNvPr id="27" name="Group 27"/>
          <p:cNvGrpSpPr/>
          <p:nvPr/>
        </p:nvGrpSpPr>
        <p:grpSpPr>
          <a:xfrm>
            <a:off x="9596166" y="5042594"/>
            <a:ext cx="4281372" cy="337482"/>
            <a:chOff x="0" y="0"/>
            <a:chExt cx="1127604" cy="88884"/>
          </a:xfrm>
        </p:grpSpPr>
        <p:sp>
          <p:nvSpPr>
            <p:cNvPr id="28" name="Freeform 28"/>
            <p:cNvSpPr/>
            <p:nvPr/>
          </p:nvSpPr>
          <p:spPr>
            <a:xfrm>
              <a:off x="0" y="0"/>
              <a:ext cx="1127604" cy="88884"/>
            </a:xfrm>
            <a:custGeom>
              <a:avLst/>
              <a:gdLst/>
              <a:ahLst/>
              <a:cxnLst/>
              <a:rect l="l" t="t" r="r" b="b"/>
              <a:pathLst>
                <a:path w="1127604" h="88884">
                  <a:moveTo>
                    <a:pt x="44442" y="0"/>
                  </a:moveTo>
                  <a:lnTo>
                    <a:pt x="1083162" y="0"/>
                  </a:lnTo>
                  <a:cubicBezTo>
                    <a:pt x="1094949" y="0"/>
                    <a:pt x="1106253" y="4682"/>
                    <a:pt x="1114587" y="13017"/>
                  </a:cubicBezTo>
                  <a:cubicBezTo>
                    <a:pt x="1122922" y="21351"/>
                    <a:pt x="1127604" y="32655"/>
                    <a:pt x="1127604" y="44442"/>
                  </a:cubicBezTo>
                  <a:lnTo>
                    <a:pt x="1127604" y="44442"/>
                  </a:lnTo>
                  <a:cubicBezTo>
                    <a:pt x="1127604" y="68987"/>
                    <a:pt x="1107707" y="88884"/>
                    <a:pt x="1083162"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29" name="TextBox 29"/>
            <p:cNvSpPr txBox="1"/>
            <p:nvPr/>
          </p:nvSpPr>
          <p:spPr>
            <a:xfrm>
              <a:off x="0" y="-19050"/>
              <a:ext cx="1127604" cy="107934"/>
            </a:xfrm>
            <a:prstGeom prst="rect">
              <a:avLst/>
            </a:prstGeom>
          </p:spPr>
          <p:txBody>
            <a:bodyPr lIns="50800" tIns="50800" rIns="50800" bIns="50800" rtlCol="0" anchor="ctr"/>
            <a:lstStyle/>
            <a:p>
              <a:pPr algn="ctr">
                <a:lnSpc>
                  <a:spcPts val="2859"/>
                </a:lnSpc>
              </a:pPr>
              <a:endParaRPr/>
            </a:p>
          </p:txBody>
        </p:sp>
      </p:grpSp>
      <p:grpSp>
        <p:nvGrpSpPr>
          <p:cNvPr id="30" name="Group 30"/>
          <p:cNvGrpSpPr/>
          <p:nvPr/>
        </p:nvGrpSpPr>
        <p:grpSpPr>
          <a:xfrm>
            <a:off x="9596166" y="5994336"/>
            <a:ext cx="3757519" cy="337482"/>
            <a:chOff x="0" y="0"/>
            <a:chExt cx="989635" cy="88884"/>
          </a:xfrm>
        </p:grpSpPr>
        <p:sp>
          <p:nvSpPr>
            <p:cNvPr id="31" name="Freeform 31"/>
            <p:cNvSpPr/>
            <p:nvPr/>
          </p:nvSpPr>
          <p:spPr>
            <a:xfrm>
              <a:off x="0" y="0"/>
              <a:ext cx="989635" cy="88884"/>
            </a:xfrm>
            <a:custGeom>
              <a:avLst/>
              <a:gdLst/>
              <a:ahLst/>
              <a:cxnLst/>
              <a:rect l="l" t="t" r="r" b="b"/>
              <a:pathLst>
                <a:path w="989635" h="88884">
                  <a:moveTo>
                    <a:pt x="44442" y="0"/>
                  </a:moveTo>
                  <a:lnTo>
                    <a:pt x="945192" y="0"/>
                  </a:lnTo>
                  <a:cubicBezTo>
                    <a:pt x="969737" y="0"/>
                    <a:pt x="989635" y="19897"/>
                    <a:pt x="989635" y="44442"/>
                  </a:cubicBezTo>
                  <a:lnTo>
                    <a:pt x="989635" y="44442"/>
                  </a:lnTo>
                  <a:cubicBezTo>
                    <a:pt x="989635" y="68987"/>
                    <a:pt x="969737" y="88884"/>
                    <a:pt x="945192"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32" name="TextBox 32"/>
            <p:cNvSpPr txBox="1"/>
            <p:nvPr/>
          </p:nvSpPr>
          <p:spPr>
            <a:xfrm>
              <a:off x="0" y="-19050"/>
              <a:ext cx="989635" cy="107934"/>
            </a:xfrm>
            <a:prstGeom prst="rect">
              <a:avLst/>
            </a:prstGeom>
          </p:spPr>
          <p:txBody>
            <a:bodyPr lIns="50800" tIns="50800" rIns="50800" bIns="50800" rtlCol="0" anchor="ctr"/>
            <a:lstStyle/>
            <a:p>
              <a:pPr algn="ctr">
                <a:lnSpc>
                  <a:spcPts val="2859"/>
                </a:lnSpc>
              </a:pPr>
              <a:endParaRPr/>
            </a:p>
          </p:txBody>
        </p:sp>
      </p:grpSp>
      <p:grpSp>
        <p:nvGrpSpPr>
          <p:cNvPr id="33" name="Group 33"/>
          <p:cNvGrpSpPr/>
          <p:nvPr/>
        </p:nvGrpSpPr>
        <p:grpSpPr>
          <a:xfrm>
            <a:off x="9596166" y="6949634"/>
            <a:ext cx="3866727" cy="337482"/>
            <a:chOff x="0" y="0"/>
            <a:chExt cx="1018397" cy="88884"/>
          </a:xfrm>
        </p:grpSpPr>
        <p:sp>
          <p:nvSpPr>
            <p:cNvPr id="34" name="Freeform 34"/>
            <p:cNvSpPr/>
            <p:nvPr/>
          </p:nvSpPr>
          <p:spPr>
            <a:xfrm>
              <a:off x="0" y="0"/>
              <a:ext cx="1018397" cy="88884"/>
            </a:xfrm>
            <a:custGeom>
              <a:avLst/>
              <a:gdLst/>
              <a:ahLst/>
              <a:cxnLst/>
              <a:rect l="l" t="t" r="r" b="b"/>
              <a:pathLst>
                <a:path w="1018397" h="88884">
                  <a:moveTo>
                    <a:pt x="44442" y="0"/>
                  </a:moveTo>
                  <a:lnTo>
                    <a:pt x="973955" y="0"/>
                  </a:lnTo>
                  <a:cubicBezTo>
                    <a:pt x="998500" y="0"/>
                    <a:pt x="1018397" y="19897"/>
                    <a:pt x="1018397" y="44442"/>
                  </a:cubicBezTo>
                  <a:lnTo>
                    <a:pt x="1018397" y="44442"/>
                  </a:lnTo>
                  <a:cubicBezTo>
                    <a:pt x="1018397" y="68987"/>
                    <a:pt x="998500" y="88884"/>
                    <a:pt x="973955"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35" name="TextBox 35"/>
            <p:cNvSpPr txBox="1"/>
            <p:nvPr/>
          </p:nvSpPr>
          <p:spPr>
            <a:xfrm>
              <a:off x="0" y="-19050"/>
              <a:ext cx="1018397" cy="107934"/>
            </a:xfrm>
            <a:prstGeom prst="rect">
              <a:avLst/>
            </a:prstGeom>
          </p:spPr>
          <p:txBody>
            <a:bodyPr lIns="50800" tIns="50800" rIns="50800" bIns="50800" rtlCol="0" anchor="ctr"/>
            <a:lstStyle/>
            <a:p>
              <a:pPr algn="ctr">
                <a:lnSpc>
                  <a:spcPts val="2859"/>
                </a:lnSpc>
              </a:pPr>
              <a:endParaRPr/>
            </a:p>
          </p:txBody>
        </p:sp>
      </p:grpSp>
      <p:grpSp>
        <p:nvGrpSpPr>
          <p:cNvPr id="36" name="Group 36"/>
          <p:cNvGrpSpPr/>
          <p:nvPr/>
        </p:nvGrpSpPr>
        <p:grpSpPr>
          <a:xfrm>
            <a:off x="9596166" y="7917971"/>
            <a:ext cx="5127030" cy="337482"/>
            <a:chOff x="0" y="0"/>
            <a:chExt cx="1350329" cy="88884"/>
          </a:xfrm>
        </p:grpSpPr>
        <p:sp>
          <p:nvSpPr>
            <p:cNvPr id="37" name="Freeform 37"/>
            <p:cNvSpPr/>
            <p:nvPr/>
          </p:nvSpPr>
          <p:spPr>
            <a:xfrm>
              <a:off x="0" y="0"/>
              <a:ext cx="1350329" cy="88884"/>
            </a:xfrm>
            <a:custGeom>
              <a:avLst/>
              <a:gdLst/>
              <a:ahLst/>
              <a:cxnLst/>
              <a:rect l="l" t="t" r="r" b="b"/>
              <a:pathLst>
                <a:path w="1350329" h="88884">
                  <a:moveTo>
                    <a:pt x="44442" y="0"/>
                  </a:moveTo>
                  <a:lnTo>
                    <a:pt x="1305887" y="0"/>
                  </a:lnTo>
                  <a:cubicBezTo>
                    <a:pt x="1330432" y="0"/>
                    <a:pt x="1350329" y="19897"/>
                    <a:pt x="1350329" y="44442"/>
                  </a:cubicBezTo>
                  <a:lnTo>
                    <a:pt x="1350329" y="44442"/>
                  </a:lnTo>
                  <a:cubicBezTo>
                    <a:pt x="1350329" y="68987"/>
                    <a:pt x="1330432" y="88884"/>
                    <a:pt x="1305887"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38" name="TextBox 38"/>
            <p:cNvSpPr txBox="1"/>
            <p:nvPr/>
          </p:nvSpPr>
          <p:spPr>
            <a:xfrm>
              <a:off x="0" y="-19050"/>
              <a:ext cx="1350329" cy="107934"/>
            </a:xfrm>
            <a:prstGeom prst="rect">
              <a:avLst/>
            </a:prstGeom>
          </p:spPr>
          <p:txBody>
            <a:bodyPr lIns="50800" tIns="50800" rIns="50800" bIns="50800" rtlCol="0" anchor="ctr"/>
            <a:lstStyle/>
            <a:p>
              <a:pPr algn="ctr">
                <a:lnSpc>
                  <a:spcPts val="2859"/>
                </a:lnSpc>
              </a:pPr>
              <a:endParaRPr/>
            </a:p>
          </p:txBody>
        </p:sp>
      </p:grpSp>
      <p:grpSp>
        <p:nvGrpSpPr>
          <p:cNvPr id="39" name="Group 39"/>
          <p:cNvGrpSpPr/>
          <p:nvPr/>
        </p:nvGrpSpPr>
        <p:grpSpPr>
          <a:xfrm>
            <a:off x="9596166" y="9171757"/>
            <a:ext cx="4281372" cy="337482"/>
            <a:chOff x="0" y="0"/>
            <a:chExt cx="1127604" cy="88884"/>
          </a:xfrm>
        </p:grpSpPr>
        <p:sp>
          <p:nvSpPr>
            <p:cNvPr id="40" name="Freeform 40"/>
            <p:cNvSpPr/>
            <p:nvPr/>
          </p:nvSpPr>
          <p:spPr>
            <a:xfrm>
              <a:off x="0" y="0"/>
              <a:ext cx="1127604" cy="88884"/>
            </a:xfrm>
            <a:custGeom>
              <a:avLst/>
              <a:gdLst/>
              <a:ahLst/>
              <a:cxnLst/>
              <a:rect l="l" t="t" r="r" b="b"/>
              <a:pathLst>
                <a:path w="1127604" h="88884">
                  <a:moveTo>
                    <a:pt x="44442" y="0"/>
                  </a:moveTo>
                  <a:lnTo>
                    <a:pt x="1083162" y="0"/>
                  </a:lnTo>
                  <a:cubicBezTo>
                    <a:pt x="1094949" y="0"/>
                    <a:pt x="1106253" y="4682"/>
                    <a:pt x="1114587" y="13017"/>
                  </a:cubicBezTo>
                  <a:cubicBezTo>
                    <a:pt x="1122922" y="21351"/>
                    <a:pt x="1127604" y="32655"/>
                    <a:pt x="1127604" y="44442"/>
                  </a:cubicBezTo>
                  <a:lnTo>
                    <a:pt x="1127604" y="44442"/>
                  </a:lnTo>
                  <a:cubicBezTo>
                    <a:pt x="1127604" y="68987"/>
                    <a:pt x="1107707" y="88884"/>
                    <a:pt x="1083162" y="88884"/>
                  </a:cubicBezTo>
                  <a:lnTo>
                    <a:pt x="44442" y="88884"/>
                  </a:lnTo>
                  <a:cubicBezTo>
                    <a:pt x="19897" y="88884"/>
                    <a:pt x="0" y="68987"/>
                    <a:pt x="0" y="44442"/>
                  </a:cubicBezTo>
                  <a:lnTo>
                    <a:pt x="0" y="44442"/>
                  </a:lnTo>
                  <a:cubicBezTo>
                    <a:pt x="0" y="19897"/>
                    <a:pt x="19897" y="0"/>
                    <a:pt x="44442" y="0"/>
                  </a:cubicBezTo>
                  <a:close/>
                </a:path>
              </a:pathLst>
            </a:custGeom>
            <a:solidFill>
              <a:srgbClr val="FDFBFB"/>
            </a:solidFill>
          </p:spPr>
        </p:sp>
        <p:sp>
          <p:nvSpPr>
            <p:cNvPr id="41" name="TextBox 41"/>
            <p:cNvSpPr txBox="1"/>
            <p:nvPr/>
          </p:nvSpPr>
          <p:spPr>
            <a:xfrm>
              <a:off x="0" y="-19050"/>
              <a:ext cx="1127604" cy="107934"/>
            </a:xfrm>
            <a:prstGeom prst="rect">
              <a:avLst/>
            </a:prstGeom>
          </p:spPr>
          <p:txBody>
            <a:bodyPr lIns="50800" tIns="50800" rIns="50800" bIns="50800" rtlCol="0" anchor="ctr"/>
            <a:lstStyle/>
            <a:p>
              <a:pPr algn="ctr">
                <a:lnSpc>
                  <a:spcPts val="2859"/>
                </a:lnSpc>
              </a:pPr>
              <a:endParaRPr/>
            </a:p>
          </p:txBody>
        </p:sp>
      </p:grpSp>
      <p:sp>
        <p:nvSpPr>
          <p:cNvPr id="42" name="TextBox 42"/>
          <p:cNvSpPr txBox="1"/>
          <p:nvPr/>
        </p:nvSpPr>
        <p:spPr>
          <a:xfrm>
            <a:off x="9668987" y="3147720"/>
            <a:ext cx="7369395" cy="6708760"/>
          </a:xfrm>
          <a:prstGeom prst="rect">
            <a:avLst/>
          </a:prstGeom>
        </p:spPr>
        <p:txBody>
          <a:bodyPr lIns="0" tIns="0" rIns="0" bIns="0" rtlCol="0" anchor="t">
            <a:spAutoFit/>
          </a:bodyPr>
          <a:lstStyle/>
          <a:p>
            <a:pPr algn="l">
              <a:lnSpc>
                <a:spcPts val="2500"/>
              </a:lnSpc>
            </a:pPr>
            <a:r>
              <a:rPr lang="en-US" sz="1700" b="1" spc="166" dirty="0">
                <a:solidFill>
                  <a:srgbClr val="2E6E64"/>
                </a:solidFill>
                <a:latin typeface="Open Sans Bold"/>
                <a:ea typeface="Open Sans Bold"/>
                <a:cs typeface="Open Sans Bold"/>
                <a:sym typeface="Open Sans Bold"/>
              </a:rPr>
              <a:t>ГРИШИНА ЮЛІЯ </a:t>
            </a:r>
            <a:r>
              <a:rPr lang="en-US" sz="1700" b="1" spc="166" dirty="0" smtClean="0">
                <a:solidFill>
                  <a:srgbClr val="2E6E64"/>
                </a:solidFill>
                <a:latin typeface="Open Sans Bold"/>
                <a:ea typeface="Open Sans Bold"/>
                <a:cs typeface="Open Sans Bold"/>
                <a:sym typeface="Open Sans Bold"/>
              </a:rPr>
              <a:t>МИКОЛАЇВН</a:t>
            </a:r>
            <a:r>
              <a:rPr lang="ru-RU" sz="1700" b="1" spc="166" dirty="0" smtClean="0">
                <a:solidFill>
                  <a:srgbClr val="2E6E64"/>
                </a:solidFill>
                <a:latin typeface="Open Sans Bold"/>
                <a:ea typeface="Open Sans Bold"/>
                <a:cs typeface="Open Sans Bold"/>
                <a:sym typeface="Open Sans Bold"/>
              </a:rPr>
              <a:t>А</a:t>
            </a:r>
            <a:r>
              <a:rPr lang="en-US" sz="1700" spc="166" dirty="0" smtClean="0">
                <a:solidFill>
                  <a:srgbClr val="2E6E64"/>
                </a:solidFill>
                <a:latin typeface="Open Sans"/>
                <a:ea typeface="Open Sans"/>
                <a:cs typeface="Open Sans"/>
                <a:sym typeface="Open Sans"/>
              </a:rPr>
              <a:t> </a:t>
            </a:r>
            <a:r>
              <a:rPr lang="en-US" sz="1700" spc="166" dirty="0">
                <a:solidFill>
                  <a:srgbClr val="FFFFFF"/>
                </a:solidFill>
                <a:latin typeface="Open Sans"/>
                <a:ea typeface="Open Sans"/>
                <a:cs typeface="Open Sans"/>
                <a:sym typeface="Open Sans"/>
              </a:rPr>
              <a:t>- НАРОДНИЙ ДЕПУТАТ УКРАЇНИ, ГОЛОВА ПІДКОМІТЕТУ З ПИТАНЬ ВИЩОЇ ОСВІТИ КОМІТЕТУ ВЕРХОВНОЇ РАДИ УКРАЇНИ З ПИТАНЬ ОСВІТИ, НАУКИ ТА ІННОВАЦІЇ, ДОКТОР ЮРИДИЧНИХ НАУК, ПРОФЕСОР</a:t>
            </a:r>
          </a:p>
          <a:p>
            <a:pPr algn="l">
              <a:lnSpc>
                <a:spcPts val="2500"/>
              </a:lnSpc>
            </a:pPr>
            <a:endParaRPr lang="en-US" sz="1700" spc="166" dirty="0">
              <a:solidFill>
                <a:srgbClr val="FFFFFF"/>
              </a:solidFill>
              <a:latin typeface="Open Sans"/>
              <a:ea typeface="Open Sans"/>
              <a:cs typeface="Open Sans"/>
              <a:sym typeface="Open Sans"/>
            </a:endParaRPr>
          </a:p>
          <a:p>
            <a:pPr algn="l">
              <a:lnSpc>
                <a:spcPts val="2500"/>
              </a:lnSpc>
            </a:pPr>
            <a:r>
              <a:rPr lang="en-US" sz="1700" b="1" spc="166" dirty="0">
                <a:solidFill>
                  <a:srgbClr val="2E6E64"/>
                </a:solidFill>
                <a:latin typeface="Open Sans Bold"/>
                <a:ea typeface="Open Sans Bold"/>
                <a:cs typeface="Open Sans Bold"/>
                <a:sym typeface="Open Sans Bold"/>
              </a:rPr>
              <a:t>МІНЬКО СЕРГІЙ АНАТОЛІЙОВИЧ</a:t>
            </a:r>
            <a:r>
              <a:rPr lang="en-US" sz="1700" spc="166" dirty="0">
                <a:solidFill>
                  <a:srgbClr val="FFFFFF"/>
                </a:solidFill>
                <a:latin typeface="Open Sans"/>
                <a:ea typeface="Open Sans"/>
                <a:cs typeface="Open Sans"/>
                <a:sym typeface="Open Sans"/>
              </a:rPr>
              <a:t> - НАРОДНИЙ ДЕПУТАТ УКРАЇНИ</a:t>
            </a:r>
          </a:p>
          <a:p>
            <a:pPr algn="l">
              <a:lnSpc>
                <a:spcPts val="2500"/>
              </a:lnSpc>
            </a:pPr>
            <a:endParaRPr lang="en-US" sz="1700" spc="166" dirty="0">
              <a:solidFill>
                <a:srgbClr val="FFFFFF"/>
              </a:solidFill>
              <a:latin typeface="Open Sans"/>
              <a:ea typeface="Open Sans"/>
              <a:cs typeface="Open Sans"/>
              <a:sym typeface="Open Sans"/>
            </a:endParaRPr>
          </a:p>
          <a:p>
            <a:pPr algn="l">
              <a:lnSpc>
                <a:spcPts val="2500"/>
              </a:lnSpc>
            </a:pPr>
            <a:r>
              <a:rPr lang="en-US" sz="1700" b="1" spc="166" dirty="0">
                <a:solidFill>
                  <a:srgbClr val="2E6E64"/>
                </a:solidFill>
                <a:latin typeface="Open Sans Bold"/>
                <a:ea typeface="Open Sans Bold"/>
                <a:cs typeface="Open Sans Bold"/>
                <a:sym typeface="Open Sans Bold"/>
              </a:rPr>
              <a:t>ФЕДОРОВ ІВАН СЕРГІЙОВИЧ</a:t>
            </a:r>
            <a:r>
              <a:rPr lang="en-US" sz="1700" spc="166" dirty="0">
                <a:solidFill>
                  <a:srgbClr val="FFFFFF"/>
                </a:solidFill>
                <a:latin typeface="Open Sans"/>
                <a:ea typeface="Open Sans"/>
                <a:cs typeface="Open Sans"/>
                <a:sym typeface="Open Sans"/>
              </a:rPr>
              <a:t> - ГОЛОВА ЗАПОРІЗЬКОЇ ОБЛАСНОЇ ВІЙСЬКОВОЇ АДМІНІСТРАЦІЇ</a:t>
            </a:r>
          </a:p>
          <a:p>
            <a:pPr algn="l">
              <a:lnSpc>
                <a:spcPts val="2500"/>
              </a:lnSpc>
            </a:pPr>
            <a:endParaRPr lang="en-US" sz="1700" spc="166" dirty="0">
              <a:solidFill>
                <a:srgbClr val="FFFFFF"/>
              </a:solidFill>
              <a:latin typeface="Open Sans"/>
              <a:ea typeface="Open Sans"/>
              <a:cs typeface="Open Sans"/>
              <a:sym typeface="Open Sans"/>
            </a:endParaRPr>
          </a:p>
          <a:p>
            <a:pPr algn="l">
              <a:lnSpc>
                <a:spcPts val="2500"/>
              </a:lnSpc>
            </a:pPr>
            <a:r>
              <a:rPr lang="en-US" sz="1700" b="1" spc="166" dirty="0">
                <a:solidFill>
                  <a:srgbClr val="2E6E64"/>
                </a:solidFill>
                <a:latin typeface="Open Sans Bold"/>
                <a:ea typeface="Open Sans Bold"/>
                <a:cs typeface="Open Sans Bold"/>
                <a:sym typeface="Open Sans Bold"/>
              </a:rPr>
              <a:t>КРЕМІНЬ ТАРАС ДМИТРОВИЧ</a:t>
            </a:r>
            <a:r>
              <a:rPr lang="en-US" sz="1700" spc="166" dirty="0">
                <a:solidFill>
                  <a:srgbClr val="FFFFFF"/>
                </a:solidFill>
                <a:latin typeface="Open Sans"/>
                <a:ea typeface="Open Sans"/>
                <a:cs typeface="Open Sans"/>
                <a:sym typeface="Open Sans"/>
              </a:rPr>
              <a:t> - УПОВНОВАЖЕНИЙ ІЗ ЗАХИСТУ ДЕРЖАВНОЇ МОВИ</a:t>
            </a:r>
          </a:p>
          <a:p>
            <a:pPr algn="l">
              <a:lnSpc>
                <a:spcPts val="2500"/>
              </a:lnSpc>
            </a:pPr>
            <a:endParaRPr lang="en-US" sz="1700" spc="166" dirty="0">
              <a:solidFill>
                <a:srgbClr val="FFFFFF"/>
              </a:solidFill>
              <a:latin typeface="Open Sans"/>
              <a:ea typeface="Open Sans"/>
              <a:cs typeface="Open Sans"/>
              <a:sym typeface="Open Sans"/>
            </a:endParaRPr>
          </a:p>
          <a:p>
            <a:pPr algn="l">
              <a:lnSpc>
                <a:spcPts val="2500"/>
              </a:lnSpc>
            </a:pPr>
            <a:r>
              <a:rPr lang="en-US" sz="1700" b="1" spc="166" dirty="0">
                <a:solidFill>
                  <a:srgbClr val="2E6E64"/>
                </a:solidFill>
                <a:latin typeface="Open Sans Bold"/>
                <a:ea typeface="Open Sans Bold"/>
                <a:cs typeface="Open Sans Bold"/>
                <a:sym typeface="Open Sans Bold"/>
              </a:rPr>
              <a:t>ДАВИДЕНКО ОЛЕКСАНДР ГРИГОРОВИЧ</a:t>
            </a:r>
            <a:r>
              <a:rPr lang="en-US" sz="1700" spc="166" dirty="0">
                <a:solidFill>
                  <a:srgbClr val="FFFFFF"/>
                </a:solidFill>
                <a:latin typeface="Open Sans"/>
                <a:ea typeface="Open Sans"/>
                <a:cs typeface="Open Sans"/>
                <a:sym typeface="Open Sans"/>
              </a:rPr>
              <a:t> - ДИРЕКТОР ТОВ “НАУКОВО-ВИРОБНИЧЕ ПІДПРИЄМСТВО СОРТОСТАНЦІЯ” ВІЛЬНЯНСКОГО РАЙОНУ ЗАПОРІЗЬКОЇ ОБЛАСТІ</a:t>
            </a:r>
          </a:p>
          <a:p>
            <a:pPr algn="l">
              <a:lnSpc>
                <a:spcPts val="2500"/>
              </a:lnSpc>
            </a:pPr>
            <a:endParaRPr lang="en-US" sz="1700" spc="166" dirty="0">
              <a:solidFill>
                <a:srgbClr val="FFFFFF"/>
              </a:solidFill>
              <a:latin typeface="Open Sans"/>
              <a:ea typeface="Open Sans"/>
              <a:cs typeface="Open Sans"/>
              <a:sym typeface="Open Sans"/>
            </a:endParaRPr>
          </a:p>
          <a:p>
            <a:pPr algn="l">
              <a:lnSpc>
                <a:spcPts val="2500"/>
              </a:lnSpc>
            </a:pPr>
            <a:r>
              <a:rPr lang="en-US" sz="1700" b="1" spc="166" dirty="0">
                <a:solidFill>
                  <a:srgbClr val="2E6E64"/>
                </a:solidFill>
                <a:latin typeface="Open Sans Bold"/>
                <a:ea typeface="Open Sans Bold"/>
                <a:cs typeface="Open Sans Bold"/>
                <a:sym typeface="Open Sans Bold"/>
              </a:rPr>
              <a:t>МАСЛОВ МИХАЙЛО БОРИСОВИЧ</a:t>
            </a:r>
            <a:r>
              <a:rPr lang="en-US" sz="1700" spc="166" dirty="0">
                <a:solidFill>
                  <a:srgbClr val="FFFFFF"/>
                </a:solidFill>
                <a:latin typeface="Open Sans"/>
                <a:ea typeface="Open Sans"/>
                <a:cs typeface="Open Sans"/>
                <a:sym typeface="Open Sans"/>
              </a:rPr>
              <a:t> - ГЕНЕРАЛЬНИЙ ДИРЕКТОР ТОВ “МП-АГРО”</a:t>
            </a:r>
          </a:p>
        </p:txBody>
      </p:sp>
    </p:spTree>
    <p:extLst>
      <p:ext uri="{BB962C8B-B14F-4D97-AF65-F5344CB8AC3E}">
        <p14:creationId xmlns:p14="http://schemas.microsoft.com/office/powerpoint/2010/main" val="35593940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45406" y="-106824"/>
            <a:ext cx="18533406" cy="10516012"/>
            <a:chOff x="0" y="0"/>
            <a:chExt cx="4881226" cy="2769649"/>
          </a:xfrm>
        </p:grpSpPr>
        <p:sp>
          <p:nvSpPr>
            <p:cNvPr id="3" name="Freeform 3"/>
            <p:cNvSpPr/>
            <p:nvPr/>
          </p:nvSpPr>
          <p:spPr>
            <a:xfrm>
              <a:off x="0" y="0"/>
              <a:ext cx="4881226" cy="2769649"/>
            </a:xfrm>
            <a:custGeom>
              <a:avLst/>
              <a:gdLst/>
              <a:ahLst/>
              <a:cxnLst/>
              <a:rect l="l" t="t" r="r" b="b"/>
              <a:pathLst>
                <a:path w="4881226" h="2769649">
                  <a:moveTo>
                    <a:pt x="0" y="0"/>
                  </a:moveTo>
                  <a:lnTo>
                    <a:pt x="4881226" y="0"/>
                  </a:lnTo>
                  <a:lnTo>
                    <a:pt x="4881226" y="2769649"/>
                  </a:lnTo>
                  <a:lnTo>
                    <a:pt x="0" y="2769649"/>
                  </a:lnTo>
                  <a:close/>
                </a:path>
              </a:pathLst>
            </a:custGeom>
            <a:solidFill>
              <a:srgbClr val="2E6E64"/>
            </a:solidFill>
          </p:spPr>
        </p:sp>
        <p:sp>
          <p:nvSpPr>
            <p:cNvPr id="4" name="TextBox 4"/>
            <p:cNvSpPr txBox="1"/>
            <p:nvPr/>
          </p:nvSpPr>
          <p:spPr>
            <a:xfrm>
              <a:off x="0" y="-47625"/>
              <a:ext cx="4881226" cy="2817274"/>
            </a:xfrm>
            <a:prstGeom prst="rect">
              <a:avLst/>
            </a:prstGeom>
          </p:spPr>
          <p:txBody>
            <a:bodyPr lIns="50800" tIns="50800" rIns="50800" bIns="50800" rtlCol="0" anchor="ctr"/>
            <a:lstStyle/>
            <a:p>
              <a:pPr algn="ctr">
                <a:lnSpc>
                  <a:spcPts val="3449"/>
                </a:lnSpc>
              </a:pPr>
              <a:endParaRPr/>
            </a:p>
          </p:txBody>
        </p:sp>
      </p:grpSp>
      <p:sp>
        <p:nvSpPr>
          <p:cNvPr id="5" name="TextBox 5"/>
          <p:cNvSpPr txBox="1"/>
          <p:nvPr/>
        </p:nvSpPr>
        <p:spPr>
          <a:xfrm>
            <a:off x="3581400" y="508643"/>
            <a:ext cx="14369795" cy="754748"/>
          </a:xfrm>
          <a:prstGeom prst="rect">
            <a:avLst/>
          </a:prstGeom>
        </p:spPr>
        <p:txBody>
          <a:bodyPr lIns="0" tIns="0" rIns="0" bIns="0" rtlCol="0" anchor="t">
            <a:spAutoFit/>
          </a:bodyPr>
          <a:lstStyle/>
          <a:p>
            <a:pPr algn="r">
              <a:lnSpc>
                <a:spcPts val="5615"/>
              </a:lnSpc>
            </a:pPr>
            <a:r>
              <a:rPr lang="en-US" sz="4068" b="1" spc="398" dirty="0">
                <a:solidFill>
                  <a:srgbClr val="FFFFFF"/>
                </a:solidFill>
                <a:latin typeface="Codec Pro ExtraBold Bold"/>
                <a:ea typeface="Codec Pro ExtraBold Bold"/>
                <a:cs typeface="Codec Pro ExtraBold Bold"/>
                <a:sym typeface="Codec Pro ExtraBold Bold"/>
              </a:rPr>
              <a:t>ПЕРШЕ ЗАСІДАННЯ НАГЛЯДОВОЇ РАДИ</a:t>
            </a:r>
          </a:p>
        </p:txBody>
      </p:sp>
      <p:sp>
        <p:nvSpPr>
          <p:cNvPr id="6" name="Freeform 6"/>
          <p:cNvSpPr/>
          <p:nvPr/>
        </p:nvSpPr>
        <p:spPr>
          <a:xfrm>
            <a:off x="334238" y="5967462"/>
            <a:ext cx="5382851" cy="4037138"/>
          </a:xfrm>
          <a:custGeom>
            <a:avLst/>
            <a:gdLst/>
            <a:ahLst/>
            <a:cxnLst/>
            <a:rect l="l" t="t" r="r" b="b"/>
            <a:pathLst>
              <a:path w="5382851" h="4037138">
                <a:moveTo>
                  <a:pt x="0" y="0"/>
                </a:moveTo>
                <a:lnTo>
                  <a:pt x="5382851" y="0"/>
                </a:lnTo>
                <a:lnTo>
                  <a:pt x="5382851" y="4037138"/>
                </a:lnTo>
                <a:lnTo>
                  <a:pt x="0" y="4037138"/>
                </a:lnTo>
                <a:lnTo>
                  <a:pt x="0" y="0"/>
                </a:lnTo>
                <a:close/>
              </a:path>
            </a:pathLst>
          </a:custGeom>
          <a:blipFill>
            <a:blip r:embed="rId2"/>
            <a:stretch>
              <a:fillRect/>
            </a:stretch>
          </a:blipFill>
        </p:spPr>
      </p:sp>
      <p:sp>
        <p:nvSpPr>
          <p:cNvPr id="7" name="Freeform 7"/>
          <p:cNvSpPr/>
          <p:nvPr/>
        </p:nvSpPr>
        <p:spPr>
          <a:xfrm>
            <a:off x="12575675" y="5971034"/>
            <a:ext cx="5378087" cy="4033565"/>
          </a:xfrm>
          <a:custGeom>
            <a:avLst/>
            <a:gdLst/>
            <a:ahLst/>
            <a:cxnLst/>
            <a:rect l="l" t="t" r="r" b="b"/>
            <a:pathLst>
              <a:path w="5378087" h="4033565">
                <a:moveTo>
                  <a:pt x="0" y="0"/>
                </a:moveTo>
                <a:lnTo>
                  <a:pt x="5378087" y="0"/>
                </a:lnTo>
                <a:lnTo>
                  <a:pt x="5378087" y="4033566"/>
                </a:lnTo>
                <a:lnTo>
                  <a:pt x="0" y="4033566"/>
                </a:lnTo>
                <a:lnTo>
                  <a:pt x="0" y="0"/>
                </a:lnTo>
                <a:close/>
              </a:path>
            </a:pathLst>
          </a:custGeom>
          <a:blipFill>
            <a:blip r:embed="rId3"/>
            <a:stretch>
              <a:fillRect/>
            </a:stretch>
          </a:blipFill>
        </p:spPr>
      </p:sp>
      <p:sp>
        <p:nvSpPr>
          <p:cNvPr id="8" name="Freeform 8"/>
          <p:cNvSpPr/>
          <p:nvPr/>
        </p:nvSpPr>
        <p:spPr>
          <a:xfrm>
            <a:off x="339002" y="1740753"/>
            <a:ext cx="5378087" cy="4033565"/>
          </a:xfrm>
          <a:custGeom>
            <a:avLst/>
            <a:gdLst/>
            <a:ahLst/>
            <a:cxnLst/>
            <a:rect l="l" t="t" r="r" b="b"/>
            <a:pathLst>
              <a:path w="5378087" h="4033565">
                <a:moveTo>
                  <a:pt x="0" y="0"/>
                </a:moveTo>
                <a:lnTo>
                  <a:pt x="5378087" y="0"/>
                </a:lnTo>
                <a:lnTo>
                  <a:pt x="5378087" y="4033565"/>
                </a:lnTo>
                <a:lnTo>
                  <a:pt x="0" y="4033565"/>
                </a:lnTo>
                <a:lnTo>
                  <a:pt x="0" y="0"/>
                </a:lnTo>
                <a:close/>
              </a:path>
            </a:pathLst>
          </a:custGeom>
          <a:blipFill>
            <a:blip r:embed="rId4"/>
            <a:stretch>
              <a:fillRect/>
            </a:stretch>
          </a:blipFill>
        </p:spPr>
      </p:sp>
      <p:sp>
        <p:nvSpPr>
          <p:cNvPr id="9" name="Freeform 9"/>
          <p:cNvSpPr/>
          <p:nvPr/>
        </p:nvSpPr>
        <p:spPr>
          <a:xfrm>
            <a:off x="6047439" y="1740753"/>
            <a:ext cx="6197885" cy="8263847"/>
          </a:xfrm>
          <a:custGeom>
            <a:avLst/>
            <a:gdLst/>
            <a:ahLst/>
            <a:cxnLst/>
            <a:rect l="l" t="t" r="r" b="b"/>
            <a:pathLst>
              <a:path w="6197885" h="8263847">
                <a:moveTo>
                  <a:pt x="0" y="0"/>
                </a:moveTo>
                <a:lnTo>
                  <a:pt x="6197885" y="0"/>
                </a:lnTo>
                <a:lnTo>
                  <a:pt x="6197885" y="8263847"/>
                </a:lnTo>
                <a:lnTo>
                  <a:pt x="0" y="8263847"/>
                </a:lnTo>
                <a:lnTo>
                  <a:pt x="0" y="0"/>
                </a:lnTo>
                <a:close/>
              </a:path>
            </a:pathLst>
          </a:custGeom>
          <a:blipFill>
            <a:blip r:embed="rId5"/>
            <a:stretch>
              <a:fillRect/>
            </a:stretch>
          </a:blipFill>
        </p:spPr>
      </p:sp>
      <p:sp>
        <p:nvSpPr>
          <p:cNvPr id="10" name="Freeform 10"/>
          <p:cNvSpPr/>
          <p:nvPr/>
        </p:nvSpPr>
        <p:spPr>
          <a:xfrm>
            <a:off x="12575675" y="1740753"/>
            <a:ext cx="5378087" cy="4033565"/>
          </a:xfrm>
          <a:custGeom>
            <a:avLst/>
            <a:gdLst/>
            <a:ahLst/>
            <a:cxnLst/>
            <a:rect l="l" t="t" r="r" b="b"/>
            <a:pathLst>
              <a:path w="5378087" h="4033565">
                <a:moveTo>
                  <a:pt x="0" y="0"/>
                </a:moveTo>
                <a:lnTo>
                  <a:pt x="5378087" y="0"/>
                </a:lnTo>
                <a:lnTo>
                  <a:pt x="5378087" y="4033565"/>
                </a:lnTo>
                <a:lnTo>
                  <a:pt x="0" y="4033565"/>
                </a:lnTo>
                <a:lnTo>
                  <a:pt x="0" y="0"/>
                </a:lnTo>
                <a:close/>
              </a:path>
            </a:pathLst>
          </a:custGeom>
          <a:blipFill>
            <a:blip r:embed="rId6"/>
            <a:stretch>
              <a:fillRect/>
            </a:stretch>
          </a:blipFill>
        </p:spPr>
      </p:sp>
      <p:sp>
        <p:nvSpPr>
          <p:cNvPr id="11" name="Freeform 11"/>
          <p:cNvSpPr/>
          <p:nvPr/>
        </p:nvSpPr>
        <p:spPr>
          <a:xfrm>
            <a:off x="279242" y="-332987"/>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7"/>
            <a:stretch>
              <a:fillRect/>
            </a:stretch>
          </a:blipFill>
        </p:spPr>
      </p:sp>
    </p:spTree>
    <p:extLst>
      <p:ext uri="{BB962C8B-B14F-4D97-AF65-F5344CB8AC3E}">
        <p14:creationId xmlns:p14="http://schemas.microsoft.com/office/powerpoint/2010/main" val="23962720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6744860" y="0"/>
            <a:ext cx="1543050" cy="11299900"/>
            <a:chOff x="0" y="0"/>
            <a:chExt cx="406400" cy="2976105"/>
          </a:xfrm>
        </p:grpSpPr>
        <p:sp>
          <p:nvSpPr>
            <p:cNvPr id="3" name="Freeform 3"/>
            <p:cNvSpPr/>
            <p:nvPr/>
          </p:nvSpPr>
          <p:spPr>
            <a:xfrm>
              <a:off x="0" y="0"/>
              <a:ext cx="406400" cy="2976105"/>
            </a:xfrm>
            <a:custGeom>
              <a:avLst/>
              <a:gdLst/>
              <a:ahLst/>
              <a:cxnLst/>
              <a:rect l="l" t="t" r="r" b="b"/>
              <a:pathLst>
                <a:path w="406400" h="2976105">
                  <a:moveTo>
                    <a:pt x="0" y="0"/>
                  </a:moveTo>
                  <a:lnTo>
                    <a:pt x="406400" y="0"/>
                  </a:lnTo>
                  <a:lnTo>
                    <a:pt x="406400" y="2976105"/>
                  </a:lnTo>
                  <a:lnTo>
                    <a:pt x="0" y="2976105"/>
                  </a:lnTo>
                  <a:close/>
                </a:path>
              </a:pathLst>
            </a:custGeom>
            <a:solidFill>
              <a:srgbClr val="2E6E64"/>
            </a:solidFill>
          </p:spPr>
        </p:sp>
        <p:sp>
          <p:nvSpPr>
            <p:cNvPr id="4" name="TextBox 4"/>
            <p:cNvSpPr txBox="1"/>
            <p:nvPr/>
          </p:nvSpPr>
          <p:spPr>
            <a:xfrm>
              <a:off x="0" y="-19050"/>
              <a:ext cx="406400" cy="2995155"/>
            </a:xfrm>
            <a:prstGeom prst="rect">
              <a:avLst/>
            </a:prstGeom>
          </p:spPr>
          <p:txBody>
            <a:bodyPr lIns="50800" tIns="50800" rIns="50800" bIns="50800" rtlCol="0" anchor="ctr"/>
            <a:lstStyle/>
            <a:p>
              <a:pPr algn="ctr">
                <a:lnSpc>
                  <a:spcPts val="2859"/>
                </a:lnSpc>
              </a:pPr>
              <a:endParaRPr/>
            </a:p>
          </p:txBody>
        </p:sp>
      </p:grpSp>
      <p:sp>
        <p:nvSpPr>
          <p:cNvPr id="5" name="Freeform 5"/>
          <p:cNvSpPr/>
          <p:nvPr/>
        </p:nvSpPr>
        <p:spPr>
          <a:xfrm>
            <a:off x="13031979" y="8658450"/>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2">
              <a:extLst>
                <a:ext uri="{96DAC541-7B7A-43D3-8B79-37D633B846F1}">
                  <asvg:svgBlip xmlns="" xmlns:asvg="http://schemas.microsoft.com/office/drawing/2016/SVG/main" r:embed="rId3"/>
                </a:ext>
              </a:extLst>
            </a:blip>
            <a:stretch>
              <a:fillRect/>
            </a:stretch>
          </a:blipFill>
        </p:spPr>
      </p:sp>
      <p:grpSp>
        <p:nvGrpSpPr>
          <p:cNvPr id="6" name="Group 6"/>
          <p:cNvGrpSpPr/>
          <p:nvPr/>
        </p:nvGrpSpPr>
        <p:grpSpPr>
          <a:xfrm>
            <a:off x="-1543050" y="-558218"/>
            <a:ext cx="3086100" cy="11299900"/>
            <a:chOff x="0" y="0"/>
            <a:chExt cx="812800" cy="2976105"/>
          </a:xfrm>
        </p:grpSpPr>
        <p:sp>
          <p:nvSpPr>
            <p:cNvPr id="7" name="Freeform 7"/>
            <p:cNvSpPr/>
            <p:nvPr/>
          </p:nvSpPr>
          <p:spPr>
            <a:xfrm>
              <a:off x="0" y="0"/>
              <a:ext cx="812800" cy="2976105"/>
            </a:xfrm>
            <a:custGeom>
              <a:avLst/>
              <a:gdLst/>
              <a:ahLst/>
              <a:cxnLst/>
              <a:rect l="l" t="t" r="r" b="b"/>
              <a:pathLst>
                <a:path w="812800" h="2976105">
                  <a:moveTo>
                    <a:pt x="0" y="0"/>
                  </a:moveTo>
                  <a:lnTo>
                    <a:pt x="812800" y="0"/>
                  </a:lnTo>
                  <a:lnTo>
                    <a:pt x="812800" y="2976105"/>
                  </a:lnTo>
                  <a:lnTo>
                    <a:pt x="0" y="2976105"/>
                  </a:lnTo>
                  <a:close/>
                </a:path>
              </a:pathLst>
            </a:custGeom>
            <a:solidFill>
              <a:srgbClr val="2E6E64"/>
            </a:solidFill>
          </p:spPr>
        </p:sp>
        <p:sp>
          <p:nvSpPr>
            <p:cNvPr id="8" name="TextBox 8"/>
            <p:cNvSpPr txBox="1"/>
            <p:nvPr/>
          </p:nvSpPr>
          <p:spPr>
            <a:xfrm>
              <a:off x="0" y="-19050"/>
              <a:ext cx="812800" cy="2995155"/>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1227773" y="3836530"/>
            <a:ext cx="110236" cy="3146088"/>
            <a:chOff x="0" y="0"/>
            <a:chExt cx="26312" cy="750927"/>
          </a:xfrm>
        </p:grpSpPr>
        <p:sp>
          <p:nvSpPr>
            <p:cNvPr id="10" name="Freeform 10"/>
            <p:cNvSpPr/>
            <p:nvPr/>
          </p:nvSpPr>
          <p:spPr>
            <a:xfrm>
              <a:off x="0" y="0"/>
              <a:ext cx="26312" cy="750927"/>
            </a:xfrm>
            <a:custGeom>
              <a:avLst/>
              <a:gdLst/>
              <a:ahLst/>
              <a:cxnLst/>
              <a:rect l="l" t="t" r="r" b="b"/>
              <a:pathLst>
                <a:path w="26312" h="750927">
                  <a:moveTo>
                    <a:pt x="0" y="0"/>
                  </a:moveTo>
                  <a:lnTo>
                    <a:pt x="26312" y="0"/>
                  </a:lnTo>
                  <a:lnTo>
                    <a:pt x="26312" y="750927"/>
                  </a:lnTo>
                  <a:lnTo>
                    <a:pt x="0" y="750927"/>
                  </a:lnTo>
                  <a:close/>
                </a:path>
              </a:pathLst>
            </a:custGeom>
            <a:solidFill>
              <a:srgbClr val="FFFFFF"/>
            </a:solidFill>
          </p:spPr>
        </p:sp>
        <p:sp>
          <p:nvSpPr>
            <p:cNvPr id="11" name="TextBox 11"/>
            <p:cNvSpPr txBox="1"/>
            <p:nvPr/>
          </p:nvSpPr>
          <p:spPr>
            <a:xfrm>
              <a:off x="0" y="-19050"/>
              <a:ext cx="26312" cy="769977"/>
            </a:xfrm>
            <a:prstGeom prst="rect">
              <a:avLst/>
            </a:prstGeom>
          </p:spPr>
          <p:txBody>
            <a:bodyPr lIns="50800" tIns="50800" rIns="50800" bIns="50800" rtlCol="0" anchor="ctr"/>
            <a:lstStyle/>
            <a:p>
              <a:pPr algn="ctr">
                <a:lnSpc>
                  <a:spcPts val="2859"/>
                </a:lnSpc>
              </a:pPr>
              <a:endParaRPr/>
            </a:p>
          </p:txBody>
        </p:sp>
      </p:grpSp>
      <p:sp>
        <p:nvSpPr>
          <p:cNvPr id="12" name="Freeform 12"/>
          <p:cNvSpPr/>
          <p:nvPr/>
        </p:nvSpPr>
        <p:spPr>
          <a:xfrm>
            <a:off x="-2777871" y="-207071"/>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4">
              <a:extLst>
                <a:ext uri="{96DAC541-7B7A-43D3-8B79-37D633B846F1}">
                  <asvg:svgBlip xmlns="" xmlns:asvg="http://schemas.microsoft.com/office/drawing/2016/SVG/main" r:embed="rId5"/>
                </a:ext>
              </a:extLst>
            </a:blip>
            <a:stretch>
              <a:fillRect/>
            </a:stretch>
          </a:blipFill>
        </p:spPr>
      </p:sp>
      <p:sp>
        <p:nvSpPr>
          <p:cNvPr id="13" name="TextBox 13"/>
          <p:cNvSpPr txBox="1"/>
          <p:nvPr/>
        </p:nvSpPr>
        <p:spPr>
          <a:xfrm>
            <a:off x="1159791" y="4245272"/>
            <a:ext cx="15968419" cy="1583584"/>
          </a:xfrm>
          <a:prstGeom prst="rect">
            <a:avLst/>
          </a:prstGeom>
        </p:spPr>
        <p:txBody>
          <a:bodyPr lIns="0" tIns="0" rIns="0" bIns="0" rtlCol="0" anchor="t">
            <a:spAutoFit/>
          </a:bodyPr>
          <a:lstStyle/>
          <a:p>
            <a:pPr algn="ctr">
              <a:lnSpc>
                <a:spcPts val="10576"/>
              </a:lnSpc>
            </a:pPr>
            <a:r>
              <a:rPr lang="en-US" sz="11017">
                <a:solidFill>
                  <a:srgbClr val="2E6E64"/>
                </a:solidFill>
                <a:latin typeface="Codec Pro ExtraBold"/>
                <a:ea typeface="Codec Pro ExtraBold"/>
                <a:cs typeface="Codec Pro ExtraBold"/>
                <a:sym typeface="Codec Pro ExtraBold"/>
              </a:rPr>
              <a:t>ДЯКУЮ ЗА УВАГУ!</a:t>
            </a:r>
          </a:p>
        </p:txBody>
      </p:sp>
      <p:sp>
        <p:nvSpPr>
          <p:cNvPr id="14" name="Freeform 14"/>
          <p:cNvSpPr/>
          <p:nvPr/>
        </p:nvSpPr>
        <p:spPr>
          <a:xfrm>
            <a:off x="2414105" y="188518"/>
            <a:ext cx="5417372" cy="3006642"/>
          </a:xfrm>
          <a:custGeom>
            <a:avLst/>
            <a:gdLst/>
            <a:ahLst/>
            <a:cxnLst/>
            <a:rect l="l" t="t" r="r" b="b"/>
            <a:pathLst>
              <a:path w="5417372" h="3006642">
                <a:moveTo>
                  <a:pt x="0" y="0"/>
                </a:moveTo>
                <a:lnTo>
                  <a:pt x="5417372" y="0"/>
                </a:lnTo>
                <a:lnTo>
                  <a:pt x="5417372" y="3006642"/>
                </a:lnTo>
                <a:lnTo>
                  <a:pt x="0" y="3006642"/>
                </a:lnTo>
                <a:lnTo>
                  <a:pt x="0" y="0"/>
                </a:lnTo>
                <a:close/>
              </a:path>
            </a:pathLst>
          </a:custGeom>
          <a:blipFill>
            <a:blip r:embed="rId6"/>
            <a:stretch>
              <a:fillRect/>
            </a:stretch>
          </a:blipFill>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56676" y="-211666"/>
            <a:ext cx="18840252" cy="10904827"/>
            <a:chOff x="0" y="0"/>
            <a:chExt cx="4962042" cy="2872053"/>
          </a:xfrm>
        </p:grpSpPr>
        <p:sp>
          <p:nvSpPr>
            <p:cNvPr id="3" name="Freeform 3"/>
            <p:cNvSpPr/>
            <p:nvPr/>
          </p:nvSpPr>
          <p:spPr>
            <a:xfrm>
              <a:off x="0" y="0"/>
              <a:ext cx="4962042" cy="2872053"/>
            </a:xfrm>
            <a:custGeom>
              <a:avLst/>
              <a:gdLst/>
              <a:ahLst/>
              <a:cxnLst/>
              <a:rect l="l" t="t" r="r" b="b"/>
              <a:pathLst>
                <a:path w="4962042" h="2872053">
                  <a:moveTo>
                    <a:pt x="0" y="0"/>
                  </a:moveTo>
                  <a:lnTo>
                    <a:pt x="4962042" y="0"/>
                  </a:lnTo>
                  <a:lnTo>
                    <a:pt x="4962042" y="2872053"/>
                  </a:lnTo>
                  <a:lnTo>
                    <a:pt x="0" y="2872053"/>
                  </a:lnTo>
                  <a:close/>
                </a:path>
              </a:pathLst>
            </a:custGeom>
            <a:solidFill>
              <a:srgbClr val="2E6E64"/>
            </a:solidFill>
          </p:spPr>
        </p:sp>
        <p:sp>
          <p:nvSpPr>
            <p:cNvPr id="4" name="TextBox 4"/>
            <p:cNvSpPr txBox="1"/>
            <p:nvPr/>
          </p:nvSpPr>
          <p:spPr>
            <a:xfrm>
              <a:off x="0" y="-19050"/>
              <a:ext cx="4962042" cy="2891103"/>
            </a:xfrm>
            <a:prstGeom prst="rect">
              <a:avLst/>
            </a:prstGeom>
          </p:spPr>
          <p:txBody>
            <a:bodyPr lIns="50800" tIns="50800" rIns="50800" bIns="50800" rtlCol="0" anchor="ctr"/>
            <a:lstStyle/>
            <a:p>
              <a:pPr algn="ctr">
                <a:lnSpc>
                  <a:spcPts val="237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9670687" y="2381209"/>
            <a:ext cx="7588613" cy="1337484"/>
            <a:chOff x="0" y="0"/>
            <a:chExt cx="1998647" cy="352259"/>
          </a:xfrm>
        </p:grpSpPr>
        <p:sp>
          <p:nvSpPr>
            <p:cNvPr id="7" name="Freeform 7"/>
            <p:cNvSpPr/>
            <p:nvPr/>
          </p:nvSpPr>
          <p:spPr>
            <a:xfrm>
              <a:off x="0" y="0"/>
              <a:ext cx="1998647" cy="352259"/>
            </a:xfrm>
            <a:custGeom>
              <a:avLst/>
              <a:gdLst/>
              <a:ahLst/>
              <a:cxnLst/>
              <a:rect l="l" t="t" r="r" b="b"/>
              <a:pathLst>
                <a:path w="1998647" h="352259">
                  <a:moveTo>
                    <a:pt x="52030" y="0"/>
                  </a:moveTo>
                  <a:lnTo>
                    <a:pt x="1946617" y="0"/>
                  </a:lnTo>
                  <a:cubicBezTo>
                    <a:pt x="1960416" y="0"/>
                    <a:pt x="1973650" y="5482"/>
                    <a:pt x="1983408" y="15239"/>
                  </a:cubicBezTo>
                  <a:cubicBezTo>
                    <a:pt x="1993165" y="24997"/>
                    <a:pt x="1998647" y="38231"/>
                    <a:pt x="1998647" y="52030"/>
                  </a:cubicBezTo>
                  <a:lnTo>
                    <a:pt x="1998647" y="300229"/>
                  </a:lnTo>
                  <a:cubicBezTo>
                    <a:pt x="1998647" y="328964"/>
                    <a:pt x="1975352" y="352259"/>
                    <a:pt x="1946617" y="352259"/>
                  </a:cubicBezTo>
                  <a:lnTo>
                    <a:pt x="52030" y="352259"/>
                  </a:lnTo>
                  <a:cubicBezTo>
                    <a:pt x="38231" y="352259"/>
                    <a:pt x="24997" y="346778"/>
                    <a:pt x="15239" y="337020"/>
                  </a:cubicBezTo>
                  <a:cubicBezTo>
                    <a:pt x="5482" y="327262"/>
                    <a:pt x="0" y="314028"/>
                    <a:pt x="0" y="300229"/>
                  </a:cubicBezTo>
                  <a:lnTo>
                    <a:pt x="0" y="52030"/>
                  </a:lnTo>
                  <a:cubicBezTo>
                    <a:pt x="0" y="38231"/>
                    <a:pt x="5482" y="24997"/>
                    <a:pt x="15239" y="15239"/>
                  </a:cubicBezTo>
                  <a:cubicBezTo>
                    <a:pt x="24997" y="5482"/>
                    <a:pt x="38231" y="0"/>
                    <a:pt x="52030" y="0"/>
                  </a:cubicBezTo>
                  <a:close/>
                </a:path>
              </a:pathLst>
            </a:custGeom>
            <a:solidFill>
              <a:srgbClr val="FFFFFF"/>
            </a:solidFill>
          </p:spPr>
        </p:sp>
        <p:sp>
          <p:nvSpPr>
            <p:cNvPr id="8" name="TextBox 8"/>
            <p:cNvSpPr txBox="1"/>
            <p:nvPr/>
          </p:nvSpPr>
          <p:spPr>
            <a:xfrm>
              <a:off x="0" y="-19050"/>
              <a:ext cx="1998647" cy="371309"/>
            </a:xfrm>
            <a:prstGeom prst="rect">
              <a:avLst/>
            </a:prstGeom>
          </p:spPr>
          <p:txBody>
            <a:bodyPr lIns="50800" tIns="50800" rIns="50800" bIns="50800" rtlCol="0" anchor="ctr"/>
            <a:lstStyle/>
            <a:p>
              <a:pPr algn="ctr">
                <a:lnSpc>
                  <a:spcPts val="2379"/>
                </a:lnSpc>
              </a:pPr>
              <a:endParaRPr/>
            </a:p>
          </p:txBody>
        </p:sp>
      </p:grpSp>
      <p:grpSp>
        <p:nvGrpSpPr>
          <p:cNvPr id="9" name="Group 9"/>
          <p:cNvGrpSpPr/>
          <p:nvPr/>
        </p:nvGrpSpPr>
        <p:grpSpPr>
          <a:xfrm>
            <a:off x="6211176" y="4651911"/>
            <a:ext cx="2127010" cy="1228725"/>
            <a:chOff x="0" y="0"/>
            <a:chExt cx="560200" cy="323615"/>
          </a:xfrm>
        </p:grpSpPr>
        <p:sp>
          <p:nvSpPr>
            <p:cNvPr id="10" name="Freeform 10"/>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1" name="TextBox 11"/>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2" name="Group 12"/>
          <p:cNvGrpSpPr/>
          <p:nvPr/>
        </p:nvGrpSpPr>
        <p:grpSpPr>
          <a:xfrm>
            <a:off x="15132290" y="4611410"/>
            <a:ext cx="2127010" cy="1228725"/>
            <a:chOff x="0" y="0"/>
            <a:chExt cx="560200" cy="323615"/>
          </a:xfrm>
        </p:grpSpPr>
        <p:sp>
          <p:nvSpPr>
            <p:cNvPr id="13" name="Freeform 13"/>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4" name="TextBox 14"/>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5" name="Group 15"/>
          <p:cNvGrpSpPr/>
          <p:nvPr/>
        </p:nvGrpSpPr>
        <p:grpSpPr>
          <a:xfrm>
            <a:off x="6211176" y="6417230"/>
            <a:ext cx="2127010" cy="1228725"/>
            <a:chOff x="0" y="0"/>
            <a:chExt cx="560200" cy="323615"/>
          </a:xfrm>
        </p:grpSpPr>
        <p:sp>
          <p:nvSpPr>
            <p:cNvPr id="16" name="Freeform 16"/>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7" name="TextBox 17"/>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8" name="Group 18"/>
          <p:cNvGrpSpPr/>
          <p:nvPr/>
        </p:nvGrpSpPr>
        <p:grpSpPr>
          <a:xfrm>
            <a:off x="15132290" y="6376729"/>
            <a:ext cx="2127010" cy="1228725"/>
            <a:chOff x="0" y="0"/>
            <a:chExt cx="560200" cy="323615"/>
          </a:xfrm>
        </p:grpSpPr>
        <p:sp>
          <p:nvSpPr>
            <p:cNvPr id="19" name="Freeform 19"/>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20" name="TextBox 20"/>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21" name="Group 21"/>
          <p:cNvGrpSpPr/>
          <p:nvPr/>
        </p:nvGrpSpPr>
        <p:grpSpPr>
          <a:xfrm>
            <a:off x="6211176" y="8179355"/>
            <a:ext cx="2127010" cy="1228725"/>
            <a:chOff x="0" y="0"/>
            <a:chExt cx="560200" cy="323615"/>
          </a:xfrm>
        </p:grpSpPr>
        <p:sp>
          <p:nvSpPr>
            <p:cNvPr id="22" name="Freeform 22"/>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23" name="TextBox 23"/>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24" name="Group 24"/>
          <p:cNvGrpSpPr/>
          <p:nvPr/>
        </p:nvGrpSpPr>
        <p:grpSpPr>
          <a:xfrm>
            <a:off x="15132290" y="8138854"/>
            <a:ext cx="2127010" cy="1228725"/>
            <a:chOff x="0" y="0"/>
            <a:chExt cx="560200" cy="323615"/>
          </a:xfrm>
        </p:grpSpPr>
        <p:sp>
          <p:nvSpPr>
            <p:cNvPr id="25" name="Freeform 25"/>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26" name="TextBox 26"/>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27" name="Group 27"/>
          <p:cNvGrpSpPr/>
          <p:nvPr/>
        </p:nvGrpSpPr>
        <p:grpSpPr>
          <a:xfrm>
            <a:off x="749573" y="2381209"/>
            <a:ext cx="7588613" cy="1337484"/>
            <a:chOff x="0" y="0"/>
            <a:chExt cx="1998647" cy="352259"/>
          </a:xfrm>
        </p:grpSpPr>
        <p:sp>
          <p:nvSpPr>
            <p:cNvPr id="28" name="Freeform 28"/>
            <p:cNvSpPr/>
            <p:nvPr/>
          </p:nvSpPr>
          <p:spPr>
            <a:xfrm>
              <a:off x="0" y="0"/>
              <a:ext cx="1998647" cy="352259"/>
            </a:xfrm>
            <a:custGeom>
              <a:avLst/>
              <a:gdLst/>
              <a:ahLst/>
              <a:cxnLst/>
              <a:rect l="l" t="t" r="r" b="b"/>
              <a:pathLst>
                <a:path w="1998647" h="352259">
                  <a:moveTo>
                    <a:pt x="52030" y="0"/>
                  </a:moveTo>
                  <a:lnTo>
                    <a:pt x="1946617" y="0"/>
                  </a:lnTo>
                  <a:cubicBezTo>
                    <a:pt x="1960416" y="0"/>
                    <a:pt x="1973650" y="5482"/>
                    <a:pt x="1983408" y="15239"/>
                  </a:cubicBezTo>
                  <a:cubicBezTo>
                    <a:pt x="1993165" y="24997"/>
                    <a:pt x="1998647" y="38231"/>
                    <a:pt x="1998647" y="52030"/>
                  </a:cubicBezTo>
                  <a:lnTo>
                    <a:pt x="1998647" y="300229"/>
                  </a:lnTo>
                  <a:cubicBezTo>
                    <a:pt x="1998647" y="328964"/>
                    <a:pt x="1975352" y="352259"/>
                    <a:pt x="1946617" y="352259"/>
                  </a:cubicBezTo>
                  <a:lnTo>
                    <a:pt x="52030" y="352259"/>
                  </a:lnTo>
                  <a:cubicBezTo>
                    <a:pt x="38231" y="352259"/>
                    <a:pt x="24997" y="346778"/>
                    <a:pt x="15239" y="337020"/>
                  </a:cubicBezTo>
                  <a:cubicBezTo>
                    <a:pt x="5482" y="327262"/>
                    <a:pt x="0" y="314028"/>
                    <a:pt x="0" y="300229"/>
                  </a:cubicBezTo>
                  <a:lnTo>
                    <a:pt x="0" y="52030"/>
                  </a:lnTo>
                  <a:cubicBezTo>
                    <a:pt x="0" y="38231"/>
                    <a:pt x="5482" y="24997"/>
                    <a:pt x="15239" y="15239"/>
                  </a:cubicBezTo>
                  <a:cubicBezTo>
                    <a:pt x="24997" y="5482"/>
                    <a:pt x="38231" y="0"/>
                    <a:pt x="52030" y="0"/>
                  </a:cubicBezTo>
                  <a:close/>
                </a:path>
              </a:pathLst>
            </a:custGeom>
            <a:solidFill>
              <a:srgbClr val="FFFFFF"/>
            </a:solidFill>
          </p:spPr>
        </p:sp>
        <p:sp>
          <p:nvSpPr>
            <p:cNvPr id="29" name="TextBox 29"/>
            <p:cNvSpPr txBox="1"/>
            <p:nvPr/>
          </p:nvSpPr>
          <p:spPr>
            <a:xfrm>
              <a:off x="0" y="-19050"/>
              <a:ext cx="1998647" cy="371309"/>
            </a:xfrm>
            <a:prstGeom prst="rect">
              <a:avLst/>
            </a:prstGeom>
          </p:spPr>
          <p:txBody>
            <a:bodyPr lIns="50800" tIns="50800" rIns="50800" bIns="50800" rtlCol="0" anchor="ctr"/>
            <a:lstStyle/>
            <a:p>
              <a:pPr algn="ctr">
                <a:lnSpc>
                  <a:spcPts val="2379"/>
                </a:lnSpc>
              </a:pPr>
              <a:endParaRPr/>
            </a:p>
          </p:txBody>
        </p:sp>
      </p:grpSp>
      <p:sp>
        <p:nvSpPr>
          <p:cNvPr id="30" name="TextBox 30"/>
          <p:cNvSpPr txBox="1"/>
          <p:nvPr/>
        </p:nvSpPr>
        <p:spPr>
          <a:xfrm>
            <a:off x="193485" y="4604286"/>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Перший</a:t>
            </a:r>
          </a:p>
          <a:p>
            <a:pPr algn="r">
              <a:lnSpc>
                <a:spcPts val="3449"/>
              </a:lnSpc>
            </a:pPr>
            <a:r>
              <a:rPr lang="en-US" sz="2499" spc="244">
                <a:solidFill>
                  <a:srgbClr val="FFFFFF"/>
                </a:solidFill>
                <a:latin typeface="Open Sauce"/>
                <a:ea typeface="Open Sauce"/>
                <a:cs typeface="Open Sauce"/>
                <a:sym typeface="Open Sauce"/>
              </a:rPr>
              <a:t>(бакалаврський)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31" name="TextBox 31"/>
          <p:cNvSpPr txBox="1"/>
          <p:nvPr/>
        </p:nvSpPr>
        <p:spPr>
          <a:xfrm>
            <a:off x="193485" y="6369605"/>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Другий</a:t>
            </a:r>
          </a:p>
          <a:p>
            <a:pPr algn="r">
              <a:lnSpc>
                <a:spcPts val="3449"/>
              </a:lnSpc>
            </a:pPr>
            <a:r>
              <a:rPr lang="en-US" sz="2499" spc="244">
                <a:solidFill>
                  <a:srgbClr val="FFFFFF"/>
                </a:solidFill>
                <a:latin typeface="Open Sauce"/>
                <a:ea typeface="Open Sauce"/>
                <a:cs typeface="Open Sauce"/>
                <a:sym typeface="Open Sauce"/>
              </a:rPr>
              <a:t>(магістерський)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32" name="TextBox 32"/>
          <p:cNvSpPr txBox="1"/>
          <p:nvPr/>
        </p:nvSpPr>
        <p:spPr>
          <a:xfrm>
            <a:off x="193485" y="8134924"/>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Третій</a:t>
            </a:r>
          </a:p>
          <a:p>
            <a:pPr algn="r">
              <a:lnSpc>
                <a:spcPts val="3449"/>
              </a:lnSpc>
            </a:pPr>
            <a:r>
              <a:rPr lang="en-US" sz="2499" spc="244">
                <a:solidFill>
                  <a:srgbClr val="FFFFFF"/>
                </a:solidFill>
                <a:latin typeface="Open Sauce"/>
                <a:ea typeface="Open Sauce"/>
                <a:cs typeface="Open Sauce"/>
                <a:sym typeface="Open Sauce"/>
              </a:rPr>
              <a:t>(освітньо-науковий)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33" name="AutoShape 33"/>
          <p:cNvSpPr/>
          <p:nvPr/>
        </p:nvSpPr>
        <p:spPr>
          <a:xfrm>
            <a:off x="750146" y="5244814"/>
            <a:ext cx="632471" cy="19050"/>
          </a:xfrm>
          <a:prstGeom prst="line">
            <a:avLst/>
          </a:prstGeom>
          <a:ln w="38100" cap="flat">
            <a:solidFill>
              <a:srgbClr val="FFFFFF"/>
            </a:solidFill>
            <a:prstDash val="solid"/>
            <a:headEnd type="none" w="sm" len="sm"/>
            <a:tailEnd type="triangle" w="lg" len="med"/>
          </a:ln>
        </p:spPr>
      </p:sp>
      <p:sp>
        <p:nvSpPr>
          <p:cNvPr id="34" name="AutoShape 34"/>
          <p:cNvSpPr/>
          <p:nvPr/>
        </p:nvSpPr>
        <p:spPr>
          <a:xfrm>
            <a:off x="9672408" y="5244814"/>
            <a:ext cx="632471" cy="19050"/>
          </a:xfrm>
          <a:prstGeom prst="line">
            <a:avLst/>
          </a:prstGeom>
          <a:ln w="38100" cap="flat">
            <a:solidFill>
              <a:srgbClr val="FFFFFF"/>
            </a:solidFill>
            <a:prstDash val="solid"/>
            <a:headEnd type="none" w="sm" len="sm"/>
            <a:tailEnd type="triangle" w="lg" len="med"/>
          </a:ln>
        </p:spPr>
      </p:sp>
      <p:sp>
        <p:nvSpPr>
          <p:cNvPr id="35" name="AutoShape 35"/>
          <p:cNvSpPr/>
          <p:nvPr/>
        </p:nvSpPr>
        <p:spPr>
          <a:xfrm>
            <a:off x="748999" y="7088742"/>
            <a:ext cx="632471" cy="19050"/>
          </a:xfrm>
          <a:prstGeom prst="line">
            <a:avLst/>
          </a:prstGeom>
          <a:ln w="38100" cap="flat">
            <a:solidFill>
              <a:srgbClr val="FFFFFF"/>
            </a:solidFill>
            <a:prstDash val="solid"/>
            <a:headEnd type="none" w="sm" len="sm"/>
            <a:tailEnd type="triangle" w="lg" len="med"/>
          </a:ln>
        </p:spPr>
      </p:sp>
      <p:sp>
        <p:nvSpPr>
          <p:cNvPr id="36" name="AutoShape 36"/>
          <p:cNvSpPr/>
          <p:nvPr/>
        </p:nvSpPr>
        <p:spPr>
          <a:xfrm>
            <a:off x="9671261" y="7088742"/>
            <a:ext cx="632471" cy="19050"/>
          </a:xfrm>
          <a:prstGeom prst="line">
            <a:avLst/>
          </a:prstGeom>
          <a:ln w="38100" cap="flat">
            <a:solidFill>
              <a:srgbClr val="FFFFFF"/>
            </a:solidFill>
            <a:prstDash val="solid"/>
            <a:headEnd type="none" w="sm" len="sm"/>
            <a:tailEnd type="triangle" w="lg" len="med"/>
          </a:ln>
        </p:spPr>
      </p:sp>
      <p:sp>
        <p:nvSpPr>
          <p:cNvPr id="37" name="AutoShape 37"/>
          <p:cNvSpPr/>
          <p:nvPr/>
        </p:nvSpPr>
        <p:spPr>
          <a:xfrm>
            <a:off x="749573" y="8865543"/>
            <a:ext cx="632471" cy="19050"/>
          </a:xfrm>
          <a:prstGeom prst="line">
            <a:avLst/>
          </a:prstGeom>
          <a:ln w="38100" cap="flat">
            <a:solidFill>
              <a:srgbClr val="FFFFFF"/>
            </a:solidFill>
            <a:prstDash val="solid"/>
            <a:headEnd type="none" w="sm" len="sm"/>
            <a:tailEnd type="triangle" w="lg" len="med"/>
          </a:ln>
        </p:spPr>
      </p:sp>
      <p:sp>
        <p:nvSpPr>
          <p:cNvPr id="38" name="AutoShape 38"/>
          <p:cNvSpPr/>
          <p:nvPr/>
        </p:nvSpPr>
        <p:spPr>
          <a:xfrm>
            <a:off x="9671834" y="8865543"/>
            <a:ext cx="632471" cy="19050"/>
          </a:xfrm>
          <a:prstGeom prst="line">
            <a:avLst/>
          </a:prstGeom>
          <a:ln w="38100" cap="flat">
            <a:solidFill>
              <a:srgbClr val="FFFFFF"/>
            </a:solidFill>
            <a:prstDash val="solid"/>
            <a:headEnd type="none" w="sm" len="sm"/>
            <a:tailEnd type="triangle" w="lg" len="med"/>
          </a:ln>
        </p:spPr>
      </p:sp>
      <p:grpSp>
        <p:nvGrpSpPr>
          <p:cNvPr id="39" name="Group 39"/>
          <p:cNvGrpSpPr/>
          <p:nvPr/>
        </p:nvGrpSpPr>
        <p:grpSpPr>
          <a:xfrm>
            <a:off x="750146" y="3192476"/>
            <a:ext cx="47625" cy="5692116"/>
            <a:chOff x="0" y="0"/>
            <a:chExt cx="12543" cy="1499158"/>
          </a:xfrm>
        </p:grpSpPr>
        <p:sp>
          <p:nvSpPr>
            <p:cNvPr id="40" name="Freeform 40"/>
            <p:cNvSpPr/>
            <p:nvPr/>
          </p:nvSpPr>
          <p:spPr>
            <a:xfrm>
              <a:off x="0" y="0"/>
              <a:ext cx="12543" cy="1499158"/>
            </a:xfrm>
            <a:custGeom>
              <a:avLst/>
              <a:gdLst/>
              <a:ahLst/>
              <a:cxnLst/>
              <a:rect l="l" t="t" r="r" b="b"/>
              <a:pathLst>
                <a:path w="12543" h="1499158">
                  <a:moveTo>
                    <a:pt x="0" y="0"/>
                  </a:moveTo>
                  <a:lnTo>
                    <a:pt x="12543" y="0"/>
                  </a:lnTo>
                  <a:lnTo>
                    <a:pt x="12543" y="1499158"/>
                  </a:lnTo>
                  <a:lnTo>
                    <a:pt x="0" y="1499158"/>
                  </a:lnTo>
                  <a:close/>
                </a:path>
              </a:pathLst>
            </a:custGeom>
            <a:solidFill>
              <a:srgbClr val="FFFFFF"/>
            </a:solidFill>
          </p:spPr>
        </p:sp>
        <p:sp>
          <p:nvSpPr>
            <p:cNvPr id="41" name="TextBox 41"/>
            <p:cNvSpPr txBox="1"/>
            <p:nvPr/>
          </p:nvSpPr>
          <p:spPr>
            <a:xfrm>
              <a:off x="0" y="-19050"/>
              <a:ext cx="12543" cy="1518208"/>
            </a:xfrm>
            <a:prstGeom prst="rect">
              <a:avLst/>
            </a:prstGeom>
          </p:spPr>
          <p:txBody>
            <a:bodyPr lIns="50800" tIns="50800" rIns="50800" bIns="50800" rtlCol="0" anchor="ctr"/>
            <a:lstStyle/>
            <a:p>
              <a:pPr algn="ctr">
                <a:lnSpc>
                  <a:spcPts val="2379"/>
                </a:lnSpc>
              </a:pPr>
              <a:endParaRPr/>
            </a:p>
          </p:txBody>
        </p:sp>
      </p:grpSp>
      <p:grpSp>
        <p:nvGrpSpPr>
          <p:cNvPr id="42" name="Group 42"/>
          <p:cNvGrpSpPr/>
          <p:nvPr/>
        </p:nvGrpSpPr>
        <p:grpSpPr>
          <a:xfrm>
            <a:off x="9672408" y="3192476"/>
            <a:ext cx="47625" cy="5692116"/>
            <a:chOff x="0" y="0"/>
            <a:chExt cx="12543" cy="1499158"/>
          </a:xfrm>
        </p:grpSpPr>
        <p:sp>
          <p:nvSpPr>
            <p:cNvPr id="43" name="Freeform 43"/>
            <p:cNvSpPr/>
            <p:nvPr/>
          </p:nvSpPr>
          <p:spPr>
            <a:xfrm>
              <a:off x="0" y="0"/>
              <a:ext cx="12543" cy="1499158"/>
            </a:xfrm>
            <a:custGeom>
              <a:avLst/>
              <a:gdLst/>
              <a:ahLst/>
              <a:cxnLst/>
              <a:rect l="l" t="t" r="r" b="b"/>
              <a:pathLst>
                <a:path w="12543" h="1499158">
                  <a:moveTo>
                    <a:pt x="0" y="0"/>
                  </a:moveTo>
                  <a:lnTo>
                    <a:pt x="12543" y="0"/>
                  </a:lnTo>
                  <a:lnTo>
                    <a:pt x="12543" y="1499158"/>
                  </a:lnTo>
                  <a:lnTo>
                    <a:pt x="0" y="1499158"/>
                  </a:lnTo>
                  <a:close/>
                </a:path>
              </a:pathLst>
            </a:custGeom>
            <a:solidFill>
              <a:srgbClr val="FFFFFF"/>
            </a:solidFill>
          </p:spPr>
        </p:sp>
        <p:sp>
          <p:nvSpPr>
            <p:cNvPr id="44" name="TextBox 44"/>
            <p:cNvSpPr txBox="1"/>
            <p:nvPr/>
          </p:nvSpPr>
          <p:spPr>
            <a:xfrm>
              <a:off x="0" y="-19050"/>
              <a:ext cx="12543" cy="1518208"/>
            </a:xfrm>
            <a:prstGeom prst="rect">
              <a:avLst/>
            </a:prstGeom>
          </p:spPr>
          <p:txBody>
            <a:bodyPr lIns="50800" tIns="50800" rIns="50800" bIns="50800" rtlCol="0" anchor="ctr"/>
            <a:lstStyle/>
            <a:p>
              <a:pPr algn="ctr">
                <a:lnSpc>
                  <a:spcPts val="2379"/>
                </a:lnSpc>
              </a:pPr>
              <a:endParaRPr/>
            </a:p>
          </p:txBody>
        </p:sp>
      </p:grpSp>
      <p:sp>
        <p:nvSpPr>
          <p:cNvPr id="45" name="TextBox 45"/>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46" name="TextBox 46"/>
          <p:cNvSpPr txBox="1"/>
          <p:nvPr/>
        </p:nvSpPr>
        <p:spPr>
          <a:xfrm>
            <a:off x="2398335" y="2774645"/>
            <a:ext cx="4291090" cy="588711"/>
          </a:xfrm>
          <a:prstGeom prst="rect">
            <a:avLst/>
          </a:prstGeom>
        </p:spPr>
        <p:txBody>
          <a:bodyPr lIns="0" tIns="0" rIns="0" bIns="0" rtlCol="0" anchor="t">
            <a:spAutoFit/>
          </a:bodyPr>
          <a:lstStyle/>
          <a:p>
            <a:pPr algn="just">
              <a:lnSpc>
                <a:spcPts val="3839"/>
              </a:lnSpc>
            </a:pPr>
            <a:r>
              <a:rPr lang="en-US" sz="3999">
                <a:solidFill>
                  <a:srgbClr val="2E6E64"/>
                </a:solidFill>
                <a:latin typeface="Codec Pro ExtraBold"/>
                <a:ea typeface="Codec Pro ExtraBold"/>
                <a:cs typeface="Codec Pro ExtraBold"/>
                <a:sym typeface="Codec Pro ExtraBold"/>
              </a:rPr>
              <a:t>СПЕЦІАЛЬНОСТІ</a:t>
            </a:r>
          </a:p>
        </p:txBody>
      </p:sp>
      <p:sp>
        <p:nvSpPr>
          <p:cNvPr id="47" name="TextBox 47"/>
          <p:cNvSpPr txBox="1"/>
          <p:nvPr/>
        </p:nvSpPr>
        <p:spPr>
          <a:xfrm>
            <a:off x="6773201" y="4904582"/>
            <a:ext cx="1075399"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20</a:t>
            </a:r>
          </a:p>
        </p:txBody>
      </p:sp>
      <p:sp>
        <p:nvSpPr>
          <p:cNvPr id="48" name="TextBox 48"/>
          <p:cNvSpPr txBox="1"/>
          <p:nvPr/>
        </p:nvSpPr>
        <p:spPr>
          <a:xfrm>
            <a:off x="15697200" y="4838700"/>
            <a:ext cx="1075399"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24</a:t>
            </a:r>
          </a:p>
        </p:txBody>
      </p:sp>
      <p:sp>
        <p:nvSpPr>
          <p:cNvPr id="49" name="TextBox 49"/>
          <p:cNvSpPr txBox="1"/>
          <p:nvPr/>
        </p:nvSpPr>
        <p:spPr>
          <a:xfrm>
            <a:off x="6934200" y="6657182"/>
            <a:ext cx="764663"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17</a:t>
            </a:r>
          </a:p>
        </p:txBody>
      </p:sp>
      <p:sp>
        <p:nvSpPr>
          <p:cNvPr id="50" name="TextBox 50"/>
          <p:cNvSpPr txBox="1"/>
          <p:nvPr/>
        </p:nvSpPr>
        <p:spPr>
          <a:xfrm>
            <a:off x="15832513" y="6657182"/>
            <a:ext cx="891456"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18</a:t>
            </a:r>
          </a:p>
        </p:txBody>
      </p:sp>
      <p:sp>
        <p:nvSpPr>
          <p:cNvPr id="51" name="TextBox 51"/>
          <p:cNvSpPr txBox="1"/>
          <p:nvPr/>
        </p:nvSpPr>
        <p:spPr>
          <a:xfrm>
            <a:off x="7057165" y="8420100"/>
            <a:ext cx="486635"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8</a:t>
            </a:r>
          </a:p>
        </p:txBody>
      </p:sp>
      <p:sp>
        <p:nvSpPr>
          <p:cNvPr id="52" name="TextBox 52"/>
          <p:cNvSpPr txBox="1"/>
          <p:nvPr/>
        </p:nvSpPr>
        <p:spPr>
          <a:xfrm>
            <a:off x="16002000" y="8409782"/>
            <a:ext cx="486635"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8</a:t>
            </a:r>
          </a:p>
        </p:txBody>
      </p:sp>
      <p:sp>
        <p:nvSpPr>
          <p:cNvPr id="53" name="TextBox 53"/>
          <p:cNvSpPr txBox="1"/>
          <p:nvPr/>
        </p:nvSpPr>
        <p:spPr>
          <a:xfrm>
            <a:off x="10128303" y="2569825"/>
            <a:ext cx="6673380" cy="1074552"/>
          </a:xfrm>
          <a:prstGeom prst="rect">
            <a:avLst/>
          </a:prstGeom>
        </p:spPr>
        <p:txBody>
          <a:bodyPr lIns="0" tIns="0" rIns="0" bIns="0" rtlCol="0" anchor="t">
            <a:spAutoFit/>
          </a:bodyPr>
          <a:lstStyle/>
          <a:p>
            <a:pPr algn="ctr">
              <a:lnSpc>
                <a:spcPts val="3839"/>
              </a:lnSpc>
            </a:pPr>
            <a:r>
              <a:rPr lang="en-US" sz="3999">
                <a:solidFill>
                  <a:srgbClr val="2E6E64"/>
                </a:solidFill>
                <a:latin typeface="Codec Pro ExtraBold"/>
                <a:ea typeface="Codec Pro ExtraBold"/>
                <a:cs typeface="Codec Pro ExtraBold"/>
                <a:sym typeface="Codec Pro ExtraBold"/>
              </a:rPr>
              <a:t>ОСВІТНЬО-ПРОФЕСІЙНІ</a:t>
            </a:r>
          </a:p>
          <a:p>
            <a:pPr algn="ctr">
              <a:lnSpc>
                <a:spcPts val="3839"/>
              </a:lnSpc>
            </a:pPr>
            <a:r>
              <a:rPr lang="en-US" sz="3999">
                <a:solidFill>
                  <a:srgbClr val="2E6E64"/>
                </a:solidFill>
                <a:latin typeface="Codec Pro ExtraBold"/>
                <a:ea typeface="Codec Pro ExtraBold"/>
                <a:cs typeface="Codec Pro ExtraBold"/>
                <a:sym typeface="Codec Pro ExtraBold"/>
              </a:rPr>
              <a:t>ПРОГРАМИ</a:t>
            </a:r>
          </a:p>
        </p:txBody>
      </p:sp>
      <p:sp>
        <p:nvSpPr>
          <p:cNvPr id="54" name="TextBox 54"/>
          <p:cNvSpPr txBox="1"/>
          <p:nvPr/>
        </p:nvSpPr>
        <p:spPr>
          <a:xfrm>
            <a:off x="9114599" y="4563785"/>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Перший</a:t>
            </a:r>
          </a:p>
          <a:p>
            <a:pPr algn="r">
              <a:lnSpc>
                <a:spcPts val="3449"/>
              </a:lnSpc>
            </a:pPr>
            <a:r>
              <a:rPr lang="en-US" sz="2499" spc="244">
                <a:solidFill>
                  <a:srgbClr val="FFFFFF"/>
                </a:solidFill>
                <a:latin typeface="Open Sauce"/>
                <a:ea typeface="Open Sauce"/>
                <a:cs typeface="Open Sauce"/>
                <a:sym typeface="Open Sauce"/>
              </a:rPr>
              <a:t>(бакалаврський)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5" name="TextBox 55"/>
          <p:cNvSpPr txBox="1"/>
          <p:nvPr/>
        </p:nvSpPr>
        <p:spPr>
          <a:xfrm>
            <a:off x="9114599" y="6329104"/>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Другий</a:t>
            </a:r>
          </a:p>
          <a:p>
            <a:pPr algn="r">
              <a:lnSpc>
                <a:spcPts val="3449"/>
              </a:lnSpc>
            </a:pPr>
            <a:r>
              <a:rPr lang="en-US" sz="2499" spc="244">
                <a:solidFill>
                  <a:srgbClr val="FFFFFF"/>
                </a:solidFill>
                <a:latin typeface="Open Sauce"/>
                <a:ea typeface="Open Sauce"/>
                <a:cs typeface="Open Sauce"/>
                <a:sym typeface="Open Sauce"/>
              </a:rPr>
              <a:t>(магістерський)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6" name="TextBox 56"/>
          <p:cNvSpPr txBox="1"/>
          <p:nvPr/>
        </p:nvSpPr>
        <p:spPr>
          <a:xfrm>
            <a:off x="9114599" y="8094423"/>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Третій</a:t>
            </a:r>
          </a:p>
          <a:p>
            <a:pPr algn="r">
              <a:lnSpc>
                <a:spcPts val="3449"/>
              </a:lnSpc>
            </a:pPr>
            <a:r>
              <a:rPr lang="en-US" sz="2499" spc="244">
                <a:solidFill>
                  <a:srgbClr val="FFFFFF"/>
                </a:solidFill>
                <a:latin typeface="Open Sauce"/>
                <a:ea typeface="Open Sauce"/>
                <a:cs typeface="Open Sauce"/>
                <a:sym typeface="Open Sauce"/>
              </a:rPr>
              <a:t>(освітньо-науковий)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7" name="Freeform 57"/>
          <p:cNvSpPr/>
          <p:nvPr/>
        </p:nvSpPr>
        <p:spPr>
          <a:xfrm rot="5400000">
            <a:off x="5349506" y="-1373318"/>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56676" y="-211666"/>
            <a:ext cx="18840252" cy="10904827"/>
            <a:chOff x="0" y="0"/>
            <a:chExt cx="4962042" cy="2872053"/>
          </a:xfrm>
        </p:grpSpPr>
        <p:sp>
          <p:nvSpPr>
            <p:cNvPr id="3" name="Freeform 3"/>
            <p:cNvSpPr/>
            <p:nvPr/>
          </p:nvSpPr>
          <p:spPr>
            <a:xfrm>
              <a:off x="0" y="0"/>
              <a:ext cx="4962042" cy="2872053"/>
            </a:xfrm>
            <a:custGeom>
              <a:avLst/>
              <a:gdLst/>
              <a:ahLst/>
              <a:cxnLst/>
              <a:rect l="l" t="t" r="r" b="b"/>
              <a:pathLst>
                <a:path w="4962042" h="2872053">
                  <a:moveTo>
                    <a:pt x="0" y="0"/>
                  </a:moveTo>
                  <a:lnTo>
                    <a:pt x="4962042" y="0"/>
                  </a:lnTo>
                  <a:lnTo>
                    <a:pt x="4962042" y="2872053"/>
                  </a:lnTo>
                  <a:lnTo>
                    <a:pt x="0" y="2872053"/>
                  </a:lnTo>
                  <a:close/>
                </a:path>
              </a:pathLst>
            </a:custGeom>
            <a:solidFill>
              <a:srgbClr val="2E6E64"/>
            </a:solidFill>
          </p:spPr>
        </p:sp>
        <p:sp>
          <p:nvSpPr>
            <p:cNvPr id="4" name="TextBox 4"/>
            <p:cNvSpPr txBox="1"/>
            <p:nvPr/>
          </p:nvSpPr>
          <p:spPr>
            <a:xfrm>
              <a:off x="0" y="-19050"/>
              <a:ext cx="4962042" cy="2891103"/>
            </a:xfrm>
            <a:prstGeom prst="rect">
              <a:avLst/>
            </a:prstGeom>
          </p:spPr>
          <p:txBody>
            <a:bodyPr lIns="50800" tIns="50800" rIns="50800" bIns="50800" rtlCol="0" anchor="ctr"/>
            <a:lstStyle/>
            <a:p>
              <a:pPr algn="ctr">
                <a:lnSpc>
                  <a:spcPts val="237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6211176" y="4680486"/>
            <a:ext cx="2127010" cy="1228725"/>
            <a:chOff x="0" y="0"/>
            <a:chExt cx="560200" cy="323615"/>
          </a:xfrm>
        </p:grpSpPr>
        <p:sp>
          <p:nvSpPr>
            <p:cNvPr id="7" name="Freeform 7"/>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8" name="TextBox 8"/>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9" name="Group 9"/>
          <p:cNvGrpSpPr/>
          <p:nvPr/>
        </p:nvGrpSpPr>
        <p:grpSpPr>
          <a:xfrm>
            <a:off x="15132290" y="4639985"/>
            <a:ext cx="2127010" cy="1228725"/>
            <a:chOff x="0" y="0"/>
            <a:chExt cx="560200" cy="323615"/>
          </a:xfrm>
        </p:grpSpPr>
        <p:sp>
          <p:nvSpPr>
            <p:cNvPr id="10" name="Freeform 10"/>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1" name="TextBox 11"/>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2" name="Group 12"/>
          <p:cNvGrpSpPr/>
          <p:nvPr/>
        </p:nvGrpSpPr>
        <p:grpSpPr>
          <a:xfrm>
            <a:off x="6211176" y="6445805"/>
            <a:ext cx="2127010" cy="1228725"/>
            <a:chOff x="0" y="0"/>
            <a:chExt cx="560200" cy="323615"/>
          </a:xfrm>
        </p:grpSpPr>
        <p:sp>
          <p:nvSpPr>
            <p:cNvPr id="13" name="Freeform 13"/>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4" name="TextBox 14"/>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5" name="Group 15"/>
          <p:cNvGrpSpPr/>
          <p:nvPr/>
        </p:nvGrpSpPr>
        <p:grpSpPr>
          <a:xfrm>
            <a:off x="15132290" y="6405304"/>
            <a:ext cx="2127010" cy="1228725"/>
            <a:chOff x="0" y="0"/>
            <a:chExt cx="560200" cy="323615"/>
          </a:xfrm>
        </p:grpSpPr>
        <p:sp>
          <p:nvSpPr>
            <p:cNvPr id="16" name="Freeform 16"/>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17" name="TextBox 17"/>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18" name="Group 18"/>
          <p:cNvGrpSpPr/>
          <p:nvPr/>
        </p:nvGrpSpPr>
        <p:grpSpPr>
          <a:xfrm>
            <a:off x="6211176" y="8207930"/>
            <a:ext cx="2127010" cy="1228725"/>
            <a:chOff x="0" y="0"/>
            <a:chExt cx="560200" cy="323615"/>
          </a:xfrm>
        </p:grpSpPr>
        <p:sp>
          <p:nvSpPr>
            <p:cNvPr id="19" name="Freeform 19"/>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20" name="TextBox 20"/>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21" name="Group 21"/>
          <p:cNvGrpSpPr/>
          <p:nvPr/>
        </p:nvGrpSpPr>
        <p:grpSpPr>
          <a:xfrm>
            <a:off x="15132290" y="8167429"/>
            <a:ext cx="2127010" cy="1228725"/>
            <a:chOff x="0" y="0"/>
            <a:chExt cx="560200" cy="323615"/>
          </a:xfrm>
        </p:grpSpPr>
        <p:sp>
          <p:nvSpPr>
            <p:cNvPr id="22" name="Freeform 22"/>
            <p:cNvSpPr/>
            <p:nvPr/>
          </p:nvSpPr>
          <p:spPr>
            <a:xfrm>
              <a:off x="0" y="0"/>
              <a:ext cx="560200" cy="323615"/>
            </a:xfrm>
            <a:custGeom>
              <a:avLst/>
              <a:gdLst/>
              <a:ahLst/>
              <a:cxnLst/>
              <a:rect l="l" t="t" r="r" b="b"/>
              <a:pathLst>
                <a:path w="560200" h="323615">
                  <a:moveTo>
                    <a:pt x="161807" y="0"/>
                  </a:moveTo>
                  <a:lnTo>
                    <a:pt x="398393" y="0"/>
                  </a:lnTo>
                  <a:cubicBezTo>
                    <a:pt x="441307" y="0"/>
                    <a:pt x="482463" y="17048"/>
                    <a:pt x="512808" y="47392"/>
                  </a:cubicBezTo>
                  <a:cubicBezTo>
                    <a:pt x="543153" y="77737"/>
                    <a:pt x="560200" y="118893"/>
                    <a:pt x="560200" y="161807"/>
                  </a:cubicBezTo>
                  <a:lnTo>
                    <a:pt x="560200" y="161807"/>
                  </a:lnTo>
                  <a:cubicBezTo>
                    <a:pt x="560200" y="204721"/>
                    <a:pt x="543153" y="245878"/>
                    <a:pt x="512808" y="276223"/>
                  </a:cubicBezTo>
                  <a:cubicBezTo>
                    <a:pt x="482463" y="306567"/>
                    <a:pt x="441307" y="323615"/>
                    <a:pt x="398393" y="323615"/>
                  </a:cubicBezTo>
                  <a:lnTo>
                    <a:pt x="161807" y="323615"/>
                  </a:lnTo>
                  <a:cubicBezTo>
                    <a:pt x="118893" y="323615"/>
                    <a:pt x="77737" y="306567"/>
                    <a:pt x="47392" y="276223"/>
                  </a:cubicBezTo>
                  <a:cubicBezTo>
                    <a:pt x="17048" y="245878"/>
                    <a:pt x="0" y="204721"/>
                    <a:pt x="0" y="161807"/>
                  </a:cubicBezTo>
                  <a:lnTo>
                    <a:pt x="0" y="161807"/>
                  </a:lnTo>
                  <a:cubicBezTo>
                    <a:pt x="0" y="118893"/>
                    <a:pt x="17048" y="77737"/>
                    <a:pt x="47392" y="47392"/>
                  </a:cubicBezTo>
                  <a:cubicBezTo>
                    <a:pt x="77737" y="17048"/>
                    <a:pt x="118893" y="0"/>
                    <a:pt x="161807" y="0"/>
                  </a:cubicBezTo>
                  <a:close/>
                </a:path>
              </a:pathLst>
            </a:custGeom>
            <a:solidFill>
              <a:srgbClr val="FFFFFF"/>
            </a:solidFill>
          </p:spPr>
        </p:sp>
        <p:sp>
          <p:nvSpPr>
            <p:cNvPr id="23" name="TextBox 23"/>
            <p:cNvSpPr txBox="1"/>
            <p:nvPr/>
          </p:nvSpPr>
          <p:spPr>
            <a:xfrm>
              <a:off x="0" y="-19050"/>
              <a:ext cx="560200" cy="342665"/>
            </a:xfrm>
            <a:prstGeom prst="rect">
              <a:avLst/>
            </a:prstGeom>
          </p:spPr>
          <p:txBody>
            <a:bodyPr lIns="50800" tIns="50800" rIns="50800" bIns="50800" rtlCol="0" anchor="ctr"/>
            <a:lstStyle/>
            <a:p>
              <a:pPr algn="ctr">
                <a:lnSpc>
                  <a:spcPts val="2379"/>
                </a:lnSpc>
              </a:pPr>
              <a:endParaRPr/>
            </a:p>
          </p:txBody>
        </p:sp>
      </p:grpSp>
      <p:grpSp>
        <p:nvGrpSpPr>
          <p:cNvPr id="24" name="Group 24"/>
          <p:cNvGrpSpPr/>
          <p:nvPr/>
        </p:nvGrpSpPr>
        <p:grpSpPr>
          <a:xfrm>
            <a:off x="798129" y="2072355"/>
            <a:ext cx="16461171" cy="1121957"/>
            <a:chOff x="0" y="0"/>
            <a:chExt cx="4335453" cy="295495"/>
          </a:xfrm>
        </p:grpSpPr>
        <p:sp>
          <p:nvSpPr>
            <p:cNvPr id="25" name="Freeform 25"/>
            <p:cNvSpPr/>
            <p:nvPr/>
          </p:nvSpPr>
          <p:spPr>
            <a:xfrm>
              <a:off x="0" y="0"/>
              <a:ext cx="4335452" cy="295495"/>
            </a:xfrm>
            <a:custGeom>
              <a:avLst/>
              <a:gdLst/>
              <a:ahLst/>
              <a:cxnLst/>
              <a:rect l="l" t="t" r="r" b="b"/>
              <a:pathLst>
                <a:path w="4335452" h="295495">
                  <a:moveTo>
                    <a:pt x="23986" y="0"/>
                  </a:moveTo>
                  <a:lnTo>
                    <a:pt x="4311466" y="0"/>
                  </a:lnTo>
                  <a:cubicBezTo>
                    <a:pt x="4324714" y="0"/>
                    <a:pt x="4335452" y="10739"/>
                    <a:pt x="4335452" y="23986"/>
                  </a:cubicBezTo>
                  <a:lnTo>
                    <a:pt x="4335452" y="271509"/>
                  </a:lnTo>
                  <a:cubicBezTo>
                    <a:pt x="4335452" y="284756"/>
                    <a:pt x="4324714" y="295495"/>
                    <a:pt x="4311466" y="295495"/>
                  </a:cubicBezTo>
                  <a:lnTo>
                    <a:pt x="23986" y="295495"/>
                  </a:lnTo>
                  <a:cubicBezTo>
                    <a:pt x="10739" y="295495"/>
                    <a:pt x="0" y="284756"/>
                    <a:pt x="0" y="271509"/>
                  </a:cubicBezTo>
                  <a:lnTo>
                    <a:pt x="0" y="23986"/>
                  </a:lnTo>
                  <a:cubicBezTo>
                    <a:pt x="0" y="10739"/>
                    <a:pt x="10739" y="0"/>
                    <a:pt x="23986" y="0"/>
                  </a:cubicBezTo>
                  <a:close/>
                </a:path>
              </a:pathLst>
            </a:custGeom>
            <a:solidFill>
              <a:srgbClr val="FFFFFF"/>
            </a:solidFill>
          </p:spPr>
        </p:sp>
        <p:sp>
          <p:nvSpPr>
            <p:cNvPr id="26" name="TextBox 26"/>
            <p:cNvSpPr txBox="1"/>
            <p:nvPr/>
          </p:nvSpPr>
          <p:spPr>
            <a:xfrm>
              <a:off x="0" y="-19050"/>
              <a:ext cx="4335453" cy="314545"/>
            </a:xfrm>
            <a:prstGeom prst="rect">
              <a:avLst/>
            </a:prstGeom>
          </p:spPr>
          <p:txBody>
            <a:bodyPr lIns="50800" tIns="50800" rIns="50800" bIns="50800" rtlCol="0" anchor="ctr"/>
            <a:lstStyle/>
            <a:p>
              <a:pPr algn="ctr">
                <a:lnSpc>
                  <a:spcPts val="2379"/>
                </a:lnSpc>
              </a:pPr>
              <a:endParaRPr/>
            </a:p>
          </p:txBody>
        </p:sp>
      </p:grpSp>
      <p:sp>
        <p:nvSpPr>
          <p:cNvPr id="27" name="TextBox 27"/>
          <p:cNvSpPr txBox="1"/>
          <p:nvPr/>
        </p:nvSpPr>
        <p:spPr>
          <a:xfrm>
            <a:off x="193485" y="4632861"/>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Перший</a:t>
            </a:r>
          </a:p>
          <a:p>
            <a:pPr algn="r">
              <a:lnSpc>
                <a:spcPts val="3449"/>
              </a:lnSpc>
            </a:pPr>
            <a:r>
              <a:rPr lang="en-US" sz="2499" spc="244">
                <a:solidFill>
                  <a:srgbClr val="FFFFFF"/>
                </a:solidFill>
                <a:latin typeface="Open Sauce"/>
                <a:ea typeface="Open Sauce"/>
                <a:cs typeface="Open Sauce"/>
                <a:sym typeface="Open Sauce"/>
              </a:rPr>
              <a:t>(бакалаврський)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28" name="TextBox 28"/>
          <p:cNvSpPr txBox="1"/>
          <p:nvPr/>
        </p:nvSpPr>
        <p:spPr>
          <a:xfrm>
            <a:off x="193485" y="6398180"/>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Другий</a:t>
            </a:r>
          </a:p>
          <a:p>
            <a:pPr algn="r">
              <a:lnSpc>
                <a:spcPts val="3449"/>
              </a:lnSpc>
            </a:pPr>
            <a:r>
              <a:rPr lang="en-US" sz="2499" spc="244">
                <a:solidFill>
                  <a:srgbClr val="FFFFFF"/>
                </a:solidFill>
                <a:latin typeface="Open Sauce"/>
                <a:ea typeface="Open Sauce"/>
                <a:cs typeface="Open Sauce"/>
                <a:sym typeface="Open Sauce"/>
              </a:rPr>
              <a:t>(магістерський)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29" name="TextBox 29"/>
          <p:cNvSpPr txBox="1"/>
          <p:nvPr/>
        </p:nvSpPr>
        <p:spPr>
          <a:xfrm>
            <a:off x="193485" y="8163499"/>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Третій</a:t>
            </a:r>
          </a:p>
          <a:p>
            <a:pPr algn="r">
              <a:lnSpc>
                <a:spcPts val="3449"/>
              </a:lnSpc>
            </a:pPr>
            <a:r>
              <a:rPr lang="en-US" sz="2499" spc="244">
                <a:solidFill>
                  <a:srgbClr val="FFFFFF"/>
                </a:solidFill>
                <a:latin typeface="Open Sauce"/>
                <a:ea typeface="Open Sauce"/>
                <a:cs typeface="Open Sauce"/>
                <a:sym typeface="Open Sauce"/>
              </a:rPr>
              <a:t>(освітньо-науковий)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30" name="AutoShape 30"/>
          <p:cNvSpPr/>
          <p:nvPr/>
        </p:nvSpPr>
        <p:spPr>
          <a:xfrm>
            <a:off x="750146" y="5273389"/>
            <a:ext cx="632471" cy="19050"/>
          </a:xfrm>
          <a:prstGeom prst="line">
            <a:avLst/>
          </a:prstGeom>
          <a:ln w="38100" cap="flat">
            <a:solidFill>
              <a:srgbClr val="FFFFFF"/>
            </a:solidFill>
            <a:prstDash val="solid"/>
            <a:headEnd type="none" w="sm" len="sm"/>
            <a:tailEnd type="triangle" w="lg" len="med"/>
          </a:ln>
        </p:spPr>
      </p:sp>
      <p:sp>
        <p:nvSpPr>
          <p:cNvPr id="31" name="AutoShape 31"/>
          <p:cNvSpPr/>
          <p:nvPr/>
        </p:nvSpPr>
        <p:spPr>
          <a:xfrm>
            <a:off x="9672408" y="5273389"/>
            <a:ext cx="632471" cy="19050"/>
          </a:xfrm>
          <a:prstGeom prst="line">
            <a:avLst/>
          </a:prstGeom>
          <a:ln w="38100" cap="flat">
            <a:solidFill>
              <a:srgbClr val="FFFFFF"/>
            </a:solidFill>
            <a:prstDash val="solid"/>
            <a:headEnd type="none" w="sm" len="sm"/>
            <a:tailEnd type="triangle" w="lg" len="med"/>
          </a:ln>
        </p:spPr>
      </p:sp>
      <p:sp>
        <p:nvSpPr>
          <p:cNvPr id="32" name="AutoShape 32"/>
          <p:cNvSpPr/>
          <p:nvPr/>
        </p:nvSpPr>
        <p:spPr>
          <a:xfrm>
            <a:off x="748999" y="7117317"/>
            <a:ext cx="632471" cy="19050"/>
          </a:xfrm>
          <a:prstGeom prst="line">
            <a:avLst/>
          </a:prstGeom>
          <a:ln w="38100" cap="flat">
            <a:solidFill>
              <a:srgbClr val="FFFFFF"/>
            </a:solidFill>
            <a:prstDash val="solid"/>
            <a:headEnd type="none" w="sm" len="sm"/>
            <a:tailEnd type="triangle" w="lg" len="med"/>
          </a:ln>
        </p:spPr>
      </p:sp>
      <p:sp>
        <p:nvSpPr>
          <p:cNvPr id="33" name="AutoShape 33"/>
          <p:cNvSpPr/>
          <p:nvPr/>
        </p:nvSpPr>
        <p:spPr>
          <a:xfrm>
            <a:off x="9671261" y="7117317"/>
            <a:ext cx="632471" cy="19050"/>
          </a:xfrm>
          <a:prstGeom prst="line">
            <a:avLst/>
          </a:prstGeom>
          <a:ln w="38100" cap="flat">
            <a:solidFill>
              <a:srgbClr val="FFFFFF"/>
            </a:solidFill>
            <a:prstDash val="solid"/>
            <a:headEnd type="none" w="sm" len="sm"/>
            <a:tailEnd type="triangle" w="lg" len="med"/>
          </a:ln>
        </p:spPr>
      </p:sp>
      <p:sp>
        <p:nvSpPr>
          <p:cNvPr id="34" name="AutoShape 34"/>
          <p:cNvSpPr/>
          <p:nvPr/>
        </p:nvSpPr>
        <p:spPr>
          <a:xfrm>
            <a:off x="749573" y="8894118"/>
            <a:ext cx="632471" cy="19050"/>
          </a:xfrm>
          <a:prstGeom prst="line">
            <a:avLst/>
          </a:prstGeom>
          <a:ln w="38100" cap="flat">
            <a:solidFill>
              <a:srgbClr val="FFFFFF"/>
            </a:solidFill>
            <a:prstDash val="solid"/>
            <a:headEnd type="none" w="sm" len="sm"/>
            <a:tailEnd type="triangle" w="lg" len="med"/>
          </a:ln>
        </p:spPr>
      </p:sp>
      <p:sp>
        <p:nvSpPr>
          <p:cNvPr id="35" name="AutoShape 35"/>
          <p:cNvSpPr/>
          <p:nvPr/>
        </p:nvSpPr>
        <p:spPr>
          <a:xfrm>
            <a:off x="9671834" y="8894118"/>
            <a:ext cx="632471" cy="19050"/>
          </a:xfrm>
          <a:prstGeom prst="line">
            <a:avLst/>
          </a:prstGeom>
          <a:ln w="38100" cap="flat">
            <a:solidFill>
              <a:srgbClr val="FFFFFF"/>
            </a:solidFill>
            <a:prstDash val="solid"/>
            <a:headEnd type="none" w="sm" len="sm"/>
            <a:tailEnd type="triangle" w="lg" len="med"/>
          </a:ln>
        </p:spPr>
      </p:sp>
      <p:grpSp>
        <p:nvGrpSpPr>
          <p:cNvPr id="36" name="Group 36"/>
          <p:cNvGrpSpPr/>
          <p:nvPr/>
        </p:nvGrpSpPr>
        <p:grpSpPr>
          <a:xfrm>
            <a:off x="750146" y="4680486"/>
            <a:ext cx="47982" cy="4232682"/>
            <a:chOff x="0" y="0"/>
            <a:chExt cx="12637" cy="1114780"/>
          </a:xfrm>
        </p:grpSpPr>
        <p:sp>
          <p:nvSpPr>
            <p:cNvPr id="37" name="Freeform 37"/>
            <p:cNvSpPr/>
            <p:nvPr/>
          </p:nvSpPr>
          <p:spPr>
            <a:xfrm>
              <a:off x="0" y="0"/>
              <a:ext cx="12637" cy="1114780"/>
            </a:xfrm>
            <a:custGeom>
              <a:avLst/>
              <a:gdLst/>
              <a:ahLst/>
              <a:cxnLst/>
              <a:rect l="l" t="t" r="r" b="b"/>
              <a:pathLst>
                <a:path w="12637" h="1114780">
                  <a:moveTo>
                    <a:pt x="0" y="0"/>
                  </a:moveTo>
                  <a:lnTo>
                    <a:pt x="12637" y="0"/>
                  </a:lnTo>
                  <a:lnTo>
                    <a:pt x="12637" y="1114780"/>
                  </a:lnTo>
                  <a:lnTo>
                    <a:pt x="0" y="1114780"/>
                  </a:lnTo>
                  <a:close/>
                </a:path>
              </a:pathLst>
            </a:custGeom>
            <a:solidFill>
              <a:srgbClr val="FFFFFF"/>
            </a:solidFill>
          </p:spPr>
        </p:sp>
        <p:sp>
          <p:nvSpPr>
            <p:cNvPr id="38" name="TextBox 38"/>
            <p:cNvSpPr txBox="1"/>
            <p:nvPr/>
          </p:nvSpPr>
          <p:spPr>
            <a:xfrm>
              <a:off x="0" y="-19050"/>
              <a:ext cx="12637" cy="1133830"/>
            </a:xfrm>
            <a:prstGeom prst="rect">
              <a:avLst/>
            </a:prstGeom>
          </p:spPr>
          <p:txBody>
            <a:bodyPr lIns="50800" tIns="50800" rIns="50800" bIns="50800" rtlCol="0" anchor="ctr"/>
            <a:lstStyle/>
            <a:p>
              <a:pPr algn="ctr">
                <a:lnSpc>
                  <a:spcPts val="2379"/>
                </a:lnSpc>
              </a:pPr>
              <a:endParaRPr/>
            </a:p>
          </p:txBody>
        </p:sp>
      </p:grpSp>
      <p:grpSp>
        <p:nvGrpSpPr>
          <p:cNvPr id="39" name="Group 39"/>
          <p:cNvGrpSpPr/>
          <p:nvPr/>
        </p:nvGrpSpPr>
        <p:grpSpPr>
          <a:xfrm>
            <a:off x="9672408" y="4680486"/>
            <a:ext cx="47935" cy="4232682"/>
            <a:chOff x="0" y="0"/>
            <a:chExt cx="12625" cy="1114780"/>
          </a:xfrm>
        </p:grpSpPr>
        <p:sp>
          <p:nvSpPr>
            <p:cNvPr id="40" name="Freeform 40"/>
            <p:cNvSpPr/>
            <p:nvPr/>
          </p:nvSpPr>
          <p:spPr>
            <a:xfrm>
              <a:off x="0" y="0"/>
              <a:ext cx="12625" cy="1114780"/>
            </a:xfrm>
            <a:custGeom>
              <a:avLst/>
              <a:gdLst/>
              <a:ahLst/>
              <a:cxnLst/>
              <a:rect l="l" t="t" r="r" b="b"/>
              <a:pathLst>
                <a:path w="12625" h="1114780">
                  <a:moveTo>
                    <a:pt x="0" y="0"/>
                  </a:moveTo>
                  <a:lnTo>
                    <a:pt x="12625" y="0"/>
                  </a:lnTo>
                  <a:lnTo>
                    <a:pt x="12625" y="1114780"/>
                  </a:lnTo>
                  <a:lnTo>
                    <a:pt x="0" y="1114780"/>
                  </a:lnTo>
                  <a:close/>
                </a:path>
              </a:pathLst>
            </a:custGeom>
            <a:solidFill>
              <a:srgbClr val="FFFFFF"/>
            </a:solidFill>
          </p:spPr>
        </p:sp>
        <p:sp>
          <p:nvSpPr>
            <p:cNvPr id="41" name="TextBox 41"/>
            <p:cNvSpPr txBox="1"/>
            <p:nvPr/>
          </p:nvSpPr>
          <p:spPr>
            <a:xfrm>
              <a:off x="0" y="-19050"/>
              <a:ext cx="12625" cy="1133830"/>
            </a:xfrm>
            <a:prstGeom prst="rect">
              <a:avLst/>
            </a:prstGeom>
          </p:spPr>
          <p:txBody>
            <a:bodyPr lIns="50800" tIns="50800" rIns="50800" bIns="50800" rtlCol="0" anchor="ctr"/>
            <a:lstStyle/>
            <a:p>
              <a:pPr algn="ctr">
                <a:lnSpc>
                  <a:spcPts val="2379"/>
                </a:lnSpc>
              </a:pPr>
              <a:endParaRPr/>
            </a:p>
          </p:txBody>
        </p:sp>
      </p:grpSp>
      <p:sp>
        <p:nvSpPr>
          <p:cNvPr id="42" name="TextBox 42"/>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43" name="TextBox 43"/>
          <p:cNvSpPr txBox="1"/>
          <p:nvPr/>
        </p:nvSpPr>
        <p:spPr>
          <a:xfrm>
            <a:off x="3248200" y="2400300"/>
            <a:ext cx="11830499" cy="588711"/>
          </a:xfrm>
          <a:prstGeom prst="rect">
            <a:avLst/>
          </a:prstGeom>
        </p:spPr>
        <p:txBody>
          <a:bodyPr lIns="0" tIns="0" rIns="0" bIns="0" rtlCol="0" anchor="t">
            <a:spAutoFit/>
          </a:bodyPr>
          <a:lstStyle/>
          <a:p>
            <a:pPr algn="just">
              <a:lnSpc>
                <a:spcPts val="3839"/>
              </a:lnSpc>
            </a:pPr>
            <a:r>
              <a:rPr lang="en-US" sz="3999" dirty="0">
                <a:solidFill>
                  <a:srgbClr val="2E6E64"/>
                </a:solidFill>
                <a:latin typeface="Codec Pro ExtraBold"/>
                <a:ea typeface="Codec Pro ExtraBold"/>
                <a:cs typeface="Codec Pro ExtraBold"/>
                <a:sym typeface="Codec Pro ExtraBold"/>
              </a:rPr>
              <a:t>АКРЕДИТАЦІЯ ОСВІТНІХ ПРОГРАМ У 2024 РОЦІ</a:t>
            </a:r>
          </a:p>
        </p:txBody>
      </p:sp>
      <p:sp>
        <p:nvSpPr>
          <p:cNvPr id="44" name="TextBox 44"/>
          <p:cNvSpPr txBox="1"/>
          <p:nvPr/>
        </p:nvSpPr>
        <p:spPr>
          <a:xfrm>
            <a:off x="7010400" y="4914900"/>
            <a:ext cx="539808"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8</a:t>
            </a:r>
          </a:p>
        </p:txBody>
      </p:sp>
      <p:sp>
        <p:nvSpPr>
          <p:cNvPr id="45" name="TextBox 45"/>
          <p:cNvSpPr txBox="1"/>
          <p:nvPr/>
        </p:nvSpPr>
        <p:spPr>
          <a:xfrm>
            <a:off x="16088618" y="4904582"/>
            <a:ext cx="294382"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1</a:t>
            </a:r>
          </a:p>
        </p:txBody>
      </p:sp>
      <p:sp>
        <p:nvSpPr>
          <p:cNvPr id="46" name="TextBox 46"/>
          <p:cNvSpPr txBox="1"/>
          <p:nvPr/>
        </p:nvSpPr>
        <p:spPr>
          <a:xfrm>
            <a:off x="7099911" y="6657182"/>
            <a:ext cx="353756"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1</a:t>
            </a:r>
          </a:p>
        </p:txBody>
      </p:sp>
      <p:sp>
        <p:nvSpPr>
          <p:cNvPr id="47" name="TextBox 47"/>
          <p:cNvSpPr txBox="1"/>
          <p:nvPr/>
        </p:nvSpPr>
        <p:spPr>
          <a:xfrm>
            <a:off x="16002000" y="6657182"/>
            <a:ext cx="510472"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8</a:t>
            </a:r>
          </a:p>
        </p:txBody>
      </p:sp>
      <p:sp>
        <p:nvSpPr>
          <p:cNvPr id="48" name="TextBox 48"/>
          <p:cNvSpPr txBox="1"/>
          <p:nvPr/>
        </p:nvSpPr>
        <p:spPr>
          <a:xfrm>
            <a:off x="7006885" y="8436521"/>
            <a:ext cx="486635"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4</a:t>
            </a:r>
          </a:p>
        </p:txBody>
      </p:sp>
      <p:sp>
        <p:nvSpPr>
          <p:cNvPr id="49" name="TextBox 49"/>
          <p:cNvSpPr txBox="1"/>
          <p:nvPr/>
        </p:nvSpPr>
        <p:spPr>
          <a:xfrm>
            <a:off x="16048604" y="8409782"/>
            <a:ext cx="339444" cy="1000918"/>
          </a:xfrm>
          <a:prstGeom prst="rect">
            <a:avLst/>
          </a:prstGeom>
        </p:spPr>
        <p:txBody>
          <a:bodyPr lIns="0" tIns="0" rIns="0" bIns="0" rtlCol="0" anchor="t">
            <a:spAutoFit/>
          </a:bodyPr>
          <a:lstStyle/>
          <a:p>
            <a:pPr algn="just">
              <a:lnSpc>
                <a:spcPts val="6623"/>
              </a:lnSpc>
            </a:pPr>
            <a:r>
              <a:rPr lang="en-US" sz="6899" dirty="0">
                <a:solidFill>
                  <a:srgbClr val="2E6E64"/>
                </a:solidFill>
                <a:latin typeface="Codec Pro ExtraBold"/>
                <a:ea typeface="Codec Pro ExtraBold"/>
                <a:cs typeface="Codec Pro ExtraBold"/>
                <a:sym typeface="Codec Pro ExtraBold"/>
              </a:rPr>
              <a:t>1</a:t>
            </a:r>
          </a:p>
        </p:txBody>
      </p:sp>
      <p:sp>
        <p:nvSpPr>
          <p:cNvPr id="50" name="TextBox 50"/>
          <p:cNvSpPr txBox="1"/>
          <p:nvPr/>
        </p:nvSpPr>
        <p:spPr>
          <a:xfrm>
            <a:off x="9623636" y="3803912"/>
            <a:ext cx="7276856" cy="588711"/>
          </a:xfrm>
          <a:prstGeom prst="rect">
            <a:avLst/>
          </a:prstGeom>
        </p:spPr>
        <p:txBody>
          <a:bodyPr lIns="0" tIns="0" rIns="0" bIns="0" rtlCol="0" anchor="t">
            <a:spAutoFit/>
          </a:bodyPr>
          <a:lstStyle/>
          <a:p>
            <a:pPr algn="l">
              <a:lnSpc>
                <a:spcPts val="3839"/>
              </a:lnSpc>
            </a:pPr>
            <a:r>
              <a:rPr lang="en-US" sz="3999">
                <a:solidFill>
                  <a:srgbClr val="FFFFFF"/>
                </a:solidFill>
                <a:latin typeface="Codec Pro ExtraBold"/>
                <a:ea typeface="Codec Pro ExtraBold"/>
                <a:cs typeface="Codec Pro ExtraBold"/>
                <a:sym typeface="Codec Pro ExtraBold"/>
              </a:rPr>
              <a:t>1 СЕМЕСТР 2024-2025 Н.Р.</a:t>
            </a:r>
          </a:p>
        </p:txBody>
      </p:sp>
      <p:sp>
        <p:nvSpPr>
          <p:cNvPr id="51" name="TextBox 51"/>
          <p:cNvSpPr txBox="1"/>
          <p:nvPr/>
        </p:nvSpPr>
        <p:spPr>
          <a:xfrm>
            <a:off x="748999" y="3803912"/>
            <a:ext cx="7276856" cy="588711"/>
          </a:xfrm>
          <a:prstGeom prst="rect">
            <a:avLst/>
          </a:prstGeom>
        </p:spPr>
        <p:txBody>
          <a:bodyPr lIns="0" tIns="0" rIns="0" bIns="0" rtlCol="0" anchor="t">
            <a:spAutoFit/>
          </a:bodyPr>
          <a:lstStyle/>
          <a:p>
            <a:pPr algn="l">
              <a:lnSpc>
                <a:spcPts val="3839"/>
              </a:lnSpc>
            </a:pPr>
            <a:r>
              <a:rPr lang="en-US" sz="3999">
                <a:solidFill>
                  <a:srgbClr val="FFFFFF"/>
                </a:solidFill>
                <a:latin typeface="Codec Pro ExtraBold"/>
                <a:ea typeface="Codec Pro ExtraBold"/>
                <a:cs typeface="Codec Pro ExtraBold"/>
                <a:sym typeface="Codec Pro ExtraBold"/>
              </a:rPr>
              <a:t>2 СЕМЕСТР 2023-2024 Н.Р</a:t>
            </a:r>
          </a:p>
        </p:txBody>
      </p:sp>
      <p:sp>
        <p:nvSpPr>
          <p:cNvPr id="52" name="TextBox 52"/>
          <p:cNvSpPr txBox="1"/>
          <p:nvPr/>
        </p:nvSpPr>
        <p:spPr>
          <a:xfrm>
            <a:off x="9114599" y="4592360"/>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Перший</a:t>
            </a:r>
          </a:p>
          <a:p>
            <a:pPr algn="r">
              <a:lnSpc>
                <a:spcPts val="3449"/>
              </a:lnSpc>
            </a:pPr>
            <a:r>
              <a:rPr lang="en-US" sz="2499" spc="244">
                <a:solidFill>
                  <a:srgbClr val="FFFFFF"/>
                </a:solidFill>
                <a:latin typeface="Open Sauce"/>
                <a:ea typeface="Open Sauce"/>
                <a:cs typeface="Open Sauce"/>
                <a:sym typeface="Open Sauce"/>
              </a:rPr>
              <a:t>(бакалаврський)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3" name="TextBox 53"/>
          <p:cNvSpPr txBox="1"/>
          <p:nvPr/>
        </p:nvSpPr>
        <p:spPr>
          <a:xfrm>
            <a:off x="9114599" y="6357679"/>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Другий</a:t>
            </a:r>
          </a:p>
          <a:p>
            <a:pPr algn="r">
              <a:lnSpc>
                <a:spcPts val="3449"/>
              </a:lnSpc>
            </a:pPr>
            <a:r>
              <a:rPr lang="en-US" sz="2499" spc="244">
                <a:solidFill>
                  <a:srgbClr val="FFFFFF"/>
                </a:solidFill>
                <a:latin typeface="Open Sauce"/>
                <a:ea typeface="Open Sauce"/>
                <a:cs typeface="Open Sauce"/>
                <a:sym typeface="Open Sauce"/>
              </a:rPr>
              <a:t>(магістерський)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4" name="TextBox 54"/>
          <p:cNvSpPr txBox="1"/>
          <p:nvPr/>
        </p:nvSpPr>
        <p:spPr>
          <a:xfrm>
            <a:off x="9114599" y="8122998"/>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Третій</a:t>
            </a:r>
          </a:p>
          <a:p>
            <a:pPr algn="r">
              <a:lnSpc>
                <a:spcPts val="3449"/>
              </a:lnSpc>
            </a:pPr>
            <a:r>
              <a:rPr lang="en-US" sz="2499" spc="244">
                <a:solidFill>
                  <a:srgbClr val="FFFFFF"/>
                </a:solidFill>
                <a:latin typeface="Open Sauce"/>
                <a:ea typeface="Open Sauce"/>
                <a:cs typeface="Open Sauce"/>
                <a:sym typeface="Open Sauce"/>
              </a:rPr>
              <a:t>(освітньо-науковий)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55" name="Freeform 55"/>
          <p:cNvSpPr/>
          <p:nvPr/>
        </p:nvSpPr>
        <p:spPr>
          <a:xfrm rot="5400000">
            <a:off x="5349506" y="-1373318"/>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256676" y="-211666"/>
            <a:ext cx="18840252" cy="10904827"/>
            <a:chOff x="0" y="0"/>
            <a:chExt cx="4962042" cy="2872053"/>
          </a:xfrm>
        </p:grpSpPr>
        <p:sp>
          <p:nvSpPr>
            <p:cNvPr id="3" name="Freeform 3"/>
            <p:cNvSpPr/>
            <p:nvPr/>
          </p:nvSpPr>
          <p:spPr>
            <a:xfrm>
              <a:off x="0" y="0"/>
              <a:ext cx="4962042" cy="2872053"/>
            </a:xfrm>
            <a:custGeom>
              <a:avLst/>
              <a:gdLst/>
              <a:ahLst/>
              <a:cxnLst/>
              <a:rect l="l" t="t" r="r" b="b"/>
              <a:pathLst>
                <a:path w="4962042" h="2872053">
                  <a:moveTo>
                    <a:pt x="0" y="0"/>
                  </a:moveTo>
                  <a:lnTo>
                    <a:pt x="4962042" y="0"/>
                  </a:lnTo>
                  <a:lnTo>
                    <a:pt x="4962042" y="2872053"/>
                  </a:lnTo>
                  <a:lnTo>
                    <a:pt x="0" y="2872053"/>
                  </a:lnTo>
                  <a:close/>
                </a:path>
              </a:pathLst>
            </a:custGeom>
            <a:solidFill>
              <a:srgbClr val="2E6E64"/>
            </a:solidFill>
          </p:spPr>
        </p:sp>
        <p:sp>
          <p:nvSpPr>
            <p:cNvPr id="4" name="TextBox 4"/>
            <p:cNvSpPr txBox="1"/>
            <p:nvPr/>
          </p:nvSpPr>
          <p:spPr>
            <a:xfrm>
              <a:off x="0" y="-19050"/>
              <a:ext cx="4962042" cy="2891103"/>
            </a:xfrm>
            <a:prstGeom prst="rect">
              <a:avLst/>
            </a:prstGeom>
          </p:spPr>
          <p:txBody>
            <a:bodyPr lIns="50800" tIns="50800" rIns="50800" bIns="50800" rtlCol="0" anchor="ctr"/>
            <a:lstStyle/>
            <a:p>
              <a:pPr algn="ctr">
                <a:lnSpc>
                  <a:spcPts val="237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729949" y="1821868"/>
            <a:ext cx="11919092" cy="1426757"/>
            <a:chOff x="0" y="0"/>
            <a:chExt cx="3139185" cy="375771"/>
          </a:xfrm>
        </p:grpSpPr>
        <p:sp>
          <p:nvSpPr>
            <p:cNvPr id="7" name="Freeform 7"/>
            <p:cNvSpPr/>
            <p:nvPr/>
          </p:nvSpPr>
          <p:spPr>
            <a:xfrm>
              <a:off x="0" y="0"/>
              <a:ext cx="3139185" cy="375771"/>
            </a:xfrm>
            <a:custGeom>
              <a:avLst/>
              <a:gdLst/>
              <a:ahLst/>
              <a:cxnLst/>
              <a:rect l="l" t="t" r="r" b="b"/>
              <a:pathLst>
                <a:path w="3139185" h="375771">
                  <a:moveTo>
                    <a:pt x="33127" y="0"/>
                  </a:moveTo>
                  <a:lnTo>
                    <a:pt x="3106058" y="0"/>
                  </a:lnTo>
                  <a:cubicBezTo>
                    <a:pt x="3114844" y="0"/>
                    <a:pt x="3123270" y="3490"/>
                    <a:pt x="3129482" y="9703"/>
                  </a:cubicBezTo>
                  <a:cubicBezTo>
                    <a:pt x="3135694" y="15915"/>
                    <a:pt x="3139185" y="24341"/>
                    <a:pt x="3139185" y="33127"/>
                  </a:cubicBezTo>
                  <a:lnTo>
                    <a:pt x="3139185" y="342645"/>
                  </a:lnTo>
                  <a:cubicBezTo>
                    <a:pt x="3139185" y="351431"/>
                    <a:pt x="3135694" y="359856"/>
                    <a:pt x="3129482" y="366069"/>
                  </a:cubicBezTo>
                  <a:cubicBezTo>
                    <a:pt x="3123270" y="372281"/>
                    <a:pt x="3114844" y="375771"/>
                    <a:pt x="3106058" y="375771"/>
                  </a:cubicBezTo>
                  <a:lnTo>
                    <a:pt x="33127" y="375771"/>
                  </a:lnTo>
                  <a:cubicBezTo>
                    <a:pt x="24341" y="375771"/>
                    <a:pt x="15915" y="372281"/>
                    <a:pt x="9703" y="366069"/>
                  </a:cubicBezTo>
                  <a:cubicBezTo>
                    <a:pt x="3490" y="359856"/>
                    <a:pt x="0" y="351431"/>
                    <a:pt x="0" y="342645"/>
                  </a:cubicBezTo>
                  <a:lnTo>
                    <a:pt x="0" y="33127"/>
                  </a:lnTo>
                  <a:cubicBezTo>
                    <a:pt x="0" y="24341"/>
                    <a:pt x="3490" y="15915"/>
                    <a:pt x="9703" y="9703"/>
                  </a:cubicBezTo>
                  <a:cubicBezTo>
                    <a:pt x="15915" y="3490"/>
                    <a:pt x="24341" y="0"/>
                    <a:pt x="33127" y="0"/>
                  </a:cubicBezTo>
                  <a:close/>
                </a:path>
              </a:pathLst>
            </a:custGeom>
            <a:solidFill>
              <a:srgbClr val="FFFFFF"/>
            </a:solidFill>
          </p:spPr>
        </p:sp>
        <p:sp>
          <p:nvSpPr>
            <p:cNvPr id="8" name="TextBox 8"/>
            <p:cNvSpPr txBox="1"/>
            <p:nvPr/>
          </p:nvSpPr>
          <p:spPr>
            <a:xfrm>
              <a:off x="0" y="-19050"/>
              <a:ext cx="3139185" cy="394821"/>
            </a:xfrm>
            <a:prstGeom prst="rect">
              <a:avLst/>
            </a:prstGeom>
          </p:spPr>
          <p:txBody>
            <a:bodyPr lIns="50800" tIns="50800" rIns="50800" bIns="50800" rtlCol="0" anchor="ctr"/>
            <a:lstStyle/>
            <a:p>
              <a:pPr algn="ctr">
                <a:lnSpc>
                  <a:spcPts val="2379"/>
                </a:lnSpc>
              </a:pPr>
              <a:endParaRPr/>
            </a:p>
          </p:txBody>
        </p:sp>
      </p:grpSp>
      <p:sp>
        <p:nvSpPr>
          <p:cNvPr id="9" name="TextBox 9"/>
          <p:cNvSpPr txBox="1"/>
          <p:nvPr/>
        </p:nvSpPr>
        <p:spPr>
          <a:xfrm>
            <a:off x="-47625" y="4470936"/>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Перший</a:t>
            </a:r>
          </a:p>
          <a:p>
            <a:pPr algn="r">
              <a:lnSpc>
                <a:spcPts val="3449"/>
              </a:lnSpc>
            </a:pPr>
            <a:r>
              <a:rPr lang="en-US" sz="2499" spc="244">
                <a:solidFill>
                  <a:srgbClr val="FFFFFF"/>
                </a:solidFill>
                <a:latin typeface="Open Sauce"/>
                <a:ea typeface="Open Sauce"/>
                <a:cs typeface="Open Sauce"/>
                <a:sym typeface="Open Sauce"/>
              </a:rPr>
              <a:t>(бакалаврський)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10" name="TextBox 10"/>
          <p:cNvSpPr txBox="1"/>
          <p:nvPr/>
        </p:nvSpPr>
        <p:spPr>
          <a:xfrm>
            <a:off x="6809366" y="3341451"/>
            <a:ext cx="7654822" cy="847725"/>
          </a:xfrm>
          <a:prstGeom prst="rect">
            <a:avLst/>
          </a:prstGeom>
        </p:spPr>
        <p:txBody>
          <a:bodyPr lIns="0" tIns="0" rIns="0" bIns="0" rtlCol="0" anchor="t">
            <a:spAutoFit/>
          </a:bodyPr>
          <a:lstStyle/>
          <a:p>
            <a:pPr algn="just">
              <a:lnSpc>
                <a:spcPts val="3449"/>
              </a:lnSpc>
            </a:pPr>
            <a:r>
              <a:rPr lang="en-US" sz="2499" b="1" spc="244">
                <a:solidFill>
                  <a:srgbClr val="FFFFFF"/>
                </a:solidFill>
                <a:latin typeface="Open Sauce Bold"/>
                <a:ea typeface="Open Sauce Bold"/>
                <a:cs typeface="Open Sauce Bold"/>
                <a:sym typeface="Open Sauce Bold"/>
              </a:rPr>
              <a:t>Перший бакалаврський</a:t>
            </a:r>
          </a:p>
          <a:p>
            <a:pPr algn="just">
              <a:lnSpc>
                <a:spcPts val="3449"/>
              </a:lnSpc>
            </a:pPr>
            <a:r>
              <a:rPr lang="en-US" sz="2499" b="1" spc="244">
                <a:solidFill>
                  <a:srgbClr val="FFFFFF"/>
                </a:solidFill>
                <a:latin typeface="Open Sauce Bold"/>
                <a:ea typeface="Open Sauce Bold"/>
                <a:cs typeface="Open Sauce Bold"/>
                <a:sym typeface="Open Sauce Bold"/>
              </a:rPr>
              <a:t>рівень вищої освіти:</a:t>
            </a:r>
          </a:p>
        </p:txBody>
      </p:sp>
      <p:sp>
        <p:nvSpPr>
          <p:cNvPr id="11" name="TextBox 11"/>
          <p:cNvSpPr txBox="1"/>
          <p:nvPr/>
        </p:nvSpPr>
        <p:spPr>
          <a:xfrm>
            <a:off x="13055819" y="5323868"/>
            <a:ext cx="4848195" cy="1454282"/>
          </a:xfrm>
          <a:prstGeom prst="rect">
            <a:avLst/>
          </a:prstGeom>
        </p:spPr>
        <p:txBody>
          <a:bodyPr lIns="0" tIns="0" rIns="0" bIns="0" rtlCol="0" anchor="t">
            <a:spAutoFit/>
          </a:bodyPr>
          <a:lstStyle/>
          <a:p>
            <a:pPr algn="l">
              <a:lnSpc>
                <a:spcPts val="2874"/>
              </a:lnSpc>
            </a:pPr>
            <a:r>
              <a:rPr lang="en-US" sz="2499" b="1" spc="244">
                <a:solidFill>
                  <a:srgbClr val="FFFFFF"/>
                </a:solidFill>
                <a:latin typeface="Open Sauce Bold"/>
                <a:ea typeface="Open Sauce Bold"/>
                <a:cs typeface="Open Sauce Bold"/>
                <a:sym typeface="Open Sauce Bold"/>
              </a:rPr>
              <a:t>Третій (освітньо-</a:t>
            </a:r>
          </a:p>
          <a:p>
            <a:pPr algn="l">
              <a:lnSpc>
                <a:spcPts val="2874"/>
              </a:lnSpc>
            </a:pPr>
            <a:r>
              <a:rPr lang="en-US" sz="2499" b="1" spc="244">
                <a:solidFill>
                  <a:srgbClr val="FFFFFF"/>
                </a:solidFill>
                <a:latin typeface="Open Sauce Bold"/>
                <a:ea typeface="Open Sauce Bold"/>
                <a:cs typeface="Open Sauce Bold"/>
                <a:sym typeface="Open Sauce Bold"/>
              </a:rPr>
              <a:t>науковий) рівень вищої </a:t>
            </a:r>
          </a:p>
          <a:p>
            <a:pPr algn="l">
              <a:lnSpc>
                <a:spcPts val="2874"/>
              </a:lnSpc>
            </a:pPr>
            <a:r>
              <a:rPr lang="en-US" sz="2499" b="1" spc="244">
                <a:solidFill>
                  <a:srgbClr val="FFFFFF"/>
                </a:solidFill>
                <a:latin typeface="Open Sauce Bold"/>
                <a:ea typeface="Open Sauce Bold"/>
                <a:cs typeface="Open Sauce Bold"/>
                <a:sym typeface="Open Sauce Bold"/>
              </a:rPr>
              <a:t>освіти</a:t>
            </a:r>
          </a:p>
          <a:p>
            <a:pPr algn="l">
              <a:lnSpc>
                <a:spcPts val="2874"/>
              </a:lnSpc>
            </a:pPr>
            <a:endParaRPr lang="en-US" sz="2499" b="1" spc="244">
              <a:solidFill>
                <a:srgbClr val="FFFFFF"/>
              </a:solidFill>
              <a:latin typeface="Open Sauce Bold"/>
              <a:ea typeface="Open Sauce Bold"/>
              <a:cs typeface="Open Sauce Bold"/>
              <a:sym typeface="Open Sauce Bold"/>
            </a:endParaRPr>
          </a:p>
        </p:txBody>
      </p:sp>
      <p:sp>
        <p:nvSpPr>
          <p:cNvPr id="12" name="TextBox 12"/>
          <p:cNvSpPr txBox="1"/>
          <p:nvPr/>
        </p:nvSpPr>
        <p:spPr>
          <a:xfrm>
            <a:off x="13077509" y="3429600"/>
            <a:ext cx="5309601" cy="847725"/>
          </a:xfrm>
          <a:prstGeom prst="rect">
            <a:avLst/>
          </a:prstGeom>
        </p:spPr>
        <p:txBody>
          <a:bodyPr lIns="0" tIns="0" rIns="0" bIns="0" rtlCol="0" anchor="t">
            <a:spAutoFit/>
          </a:bodyPr>
          <a:lstStyle/>
          <a:p>
            <a:pPr algn="just">
              <a:lnSpc>
                <a:spcPts val="3449"/>
              </a:lnSpc>
            </a:pPr>
            <a:r>
              <a:rPr lang="en-US" sz="2499" b="1" spc="244">
                <a:solidFill>
                  <a:srgbClr val="FFFFFF"/>
                </a:solidFill>
                <a:latin typeface="Open Sauce Bold"/>
                <a:ea typeface="Open Sauce Bold"/>
                <a:cs typeface="Open Sauce Bold"/>
                <a:sym typeface="Open Sauce Bold"/>
              </a:rPr>
              <a:t>Другий (магістерський)</a:t>
            </a:r>
          </a:p>
          <a:p>
            <a:pPr algn="just">
              <a:lnSpc>
                <a:spcPts val="3449"/>
              </a:lnSpc>
            </a:pPr>
            <a:r>
              <a:rPr lang="en-US" sz="2499" b="1" spc="244">
                <a:solidFill>
                  <a:srgbClr val="FFFFFF"/>
                </a:solidFill>
                <a:latin typeface="Open Sauce Bold"/>
                <a:ea typeface="Open Sauce Bold"/>
                <a:cs typeface="Open Sauce Bold"/>
                <a:sym typeface="Open Sauce Bold"/>
              </a:rPr>
              <a:t>рівень вищої освіти</a:t>
            </a:r>
          </a:p>
        </p:txBody>
      </p:sp>
      <p:sp>
        <p:nvSpPr>
          <p:cNvPr id="13" name="TextBox 13"/>
          <p:cNvSpPr txBox="1"/>
          <p:nvPr/>
        </p:nvSpPr>
        <p:spPr>
          <a:xfrm>
            <a:off x="-47625" y="6236255"/>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Другий</a:t>
            </a:r>
          </a:p>
          <a:p>
            <a:pPr algn="r">
              <a:lnSpc>
                <a:spcPts val="3449"/>
              </a:lnSpc>
            </a:pPr>
            <a:r>
              <a:rPr lang="en-US" sz="2499" spc="244">
                <a:solidFill>
                  <a:srgbClr val="FFFFFF"/>
                </a:solidFill>
                <a:latin typeface="Open Sauce"/>
                <a:ea typeface="Open Sauce"/>
                <a:cs typeface="Open Sauce"/>
                <a:sym typeface="Open Sauce"/>
              </a:rPr>
              <a:t>(магістерський)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14" name="TextBox 14"/>
          <p:cNvSpPr txBox="1"/>
          <p:nvPr/>
        </p:nvSpPr>
        <p:spPr>
          <a:xfrm>
            <a:off x="-47625" y="8001574"/>
            <a:ext cx="5245494" cy="1276350"/>
          </a:xfrm>
          <a:prstGeom prst="rect">
            <a:avLst/>
          </a:prstGeom>
        </p:spPr>
        <p:txBody>
          <a:bodyPr lIns="0" tIns="0" rIns="0" bIns="0" rtlCol="0" anchor="t">
            <a:spAutoFit/>
          </a:bodyPr>
          <a:lstStyle/>
          <a:p>
            <a:pPr algn="r">
              <a:lnSpc>
                <a:spcPts val="3449"/>
              </a:lnSpc>
            </a:pPr>
            <a:r>
              <a:rPr lang="en-US" sz="2499" b="1" spc="244">
                <a:solidFill>
                  <a:srgbClr val="FFFFFF"/>
                </a:solidFill>
                <a:latin typeface="Open Sauce Bold"/>
                <a:ea typeface="Open Sauce Bold"/>
                <a:cs typeface="Open Sauce Bold"/>
                <a:sym typeface="Open Sauce Bold"/>
              </a:rPr>
              <a:t>Третій</a:t>
            </a:r>
          </a:p>
          <a:p>
            <a:pPr algn="r">
              <a:lnSpc>
                <a:spcPts val="3449"/>
              </a:lnSpc>
            </a:pPr>
            <a:r>
              <a:rPr lang="en-US" sz="2499" spc="244">
                <a:solidFill>
                  <a:srgbClr val="FFFFFF"/>
                </a:solidFill>
                <a:latin typeface="Open Sauce"/>
                <a:ea typeface="Open Sauce"/>
                <a:cs typeface="Open Sauce"/>
                <a:sym typeface="Open Sauce"/>
              </a:rPr>
              <a:t>(освітньо-науковий)</a:t>
            </a:r>
          </a:p>
          <a:p>
            <a:pPr algn="r">
              <a:lnSpc>
                <a:spcPts val="3449"/>
              </a:lnSpc>
            </a:pPr>
            <a:r>
              <a:rPr lang="en-US" sz="2499" spc="244">
                <a:solidFill>
                  <a:srgbClr val="FFFFFF"/>
                </a:solidFill>
                <a:latin typeface="Open Sauce"/>
                <a:ea typeface="Open Sauce"/>
                <a:cs typeface="Open Sauce"/>
                <a:sym typeface="Open Sauce"/>
              </a:rPr>
              <a:t>рівень вищої освіти</a:t>
            </a:r>
          </a:p>
        </p:txBody>
      </p:sp>
      <p:sp>
        <p:nvSpPr>
          <p:cNvPr id="15" name="AutoShape 15"/>
          <p:cNvSpPr/>
          <p:nvPr/>
        </p:nvSpPr>
        <p:spPr>
          <a:xfrm>
            <a:off x="750146" y="5111464"/>
            <a:ext cx="632471" cy="19050"/>
          </a:xfrm>
          <a:prstGeom prst="line">
            <a:avLst/>
          </a:prstGeom>
          <a:ln w="38100" cap="flat">
            <a:solidFill>
              <a:srgbClr val="FFFFFF"/>
            </a:solidFill>
            <a:prstDash val="solid"/>
            <a:headEnd type="none" w="sm" len="sm"/>
            <a:tailEnd type="triangle" w="lg" len="med"/>
          </a:ln>
        </p:spPr>
      </p:sp>
      <p:sp>
        <p:nvSpPr>
          <p:cNvPr id="16" name="AutoShape 16"/>
          <p:cNvSpPr/>
          <p:nvPr/>
        </p:nvSpPr>
        <p:spPr>
          <a:xfrm>
            <a:off x="748999" y="6955392"/>
            <a:ext cx="632471" cy="19050"/>
          </a:xfrm>
          <a:prstGeom prst="line">
            <a:avLst/>
          </a:prstGeom>
          <a:ln w="38100" cap="flat">
            <a:solidFill>
              <a:srgbClr val="FFFFFF"/>
            </a:solidFill>
            <a:prstDash val="solid"/>
            <a:headEnd type="none" w="sm" len="sm"/>
            <a:tailEnd type="triangle" w="lg" len="med"/>
          </a:ln>
        </p:spPr>
      </p:sp>
      <p:sp>
        <p:nvSpPr>
          <p:cNvPr id="17" name="AutoShape 17"/>
          <p:cNvSpPr/>
          <p:nvPr/>
        </p:nvSpPr>
        <p:spPr>
          <a:xfrm>
            <a:off x="749573" y="8732193"/>
            <a:ext cx="632471" cy="19050"/>
          </a:xfrm>
          <a:prstGeom prst="line">
            <a:avLst/>
          </a:prstGeom>
          <a:ln w="38100" cap="flat">
            <a:solidFill>
              <a:srgbClr val="FFFFFF"/>
            </a:solidFill>
            <a:prstDash val="solid"/>
            <a:headEnd type="none" w="sm" len="sm"/>
            <a:tailEnd type="triangle" w="lg" len="med"/>
          </a:ln>
        </p:spPr>
      </p:sp>
      <p:grpSp>
        <p:nvGrpSpPr>
          <p:cNvPr id="18" name="Group 18"/>
          <p:cNvGrpSpPr/>
          <p:nvPr/>
        </p:nvGrpSpPr>
        <p:grpSpPr>
          <a:xfrm>
            <a:off x="750146" y="2200234"/>
            <a:ext cx="47982" cy="6551009"/>
            <a:chOff x="0" y="0"/>
            <a:chExt cx="12637" cy="1725369"/>
          </a:xfrm>
        </p:grpSpPr>
        <p:sp>
          <p:nvSpPr>
            <p:cNvPr id="19" name="Freeform 19"/>
            <p:cNvSpPr/>
            <p:nvPr/>
          </p:nvSpPr>
          <p:spPr>
            <a:xfrm>
              <a:off x="0" y="0"/>
              <a:ext cx="12637" cy="1725369"/>
            </a:xfrm>
            <a:custGeom>
              <a:avLst/>
              <a:gdLst/>
              <a:ahLst/>
              <a:cxnLst/>
              <a:rect l="l" t="t" r="r" b="b"/>
              <a:pathLst>
                <a:path w="12637" h="1725369">
                  <a:moveTo>
                    <a:pt x="0" y="0"/>
                  </a:moveTo>
                  <a:lnTo>
                    <a:pt x="12637" y="0"/>
                  </a:lnTo>
                  <a:lnTo>
                    <a:pt x="12637" y="1725369"/>
                  </a:lnTo>
                  <a:lnTo>
                    <a:pt x="0" y="1725369"/>
                  </a:lnTo>
                  <a:close/>
                </a:path>
              </a:pathLst>
            </a:custGeom>
            <a:solidFill>
              <a:srgbClr val="FFFFFF"/>
            </a:solidFill>
          </p:spPr>
        </p:sp>
        <p:sp>
          <p:nvSpPr>
            <p:cNvPr id="20" name="TextBox 20"/>
            <p:cNvSpPr txBox="1"/>
            <p:nvPr/>
          </p:nvSpPr>
          <p:spPr>
            <a:xfrm>
              <a:off x="0" y="-19050"/>
              <a:ext cx="12637" cy="1744419"/>
            </a:xfrm>
            <a:prstGeom prst="rect">
              <a:avLst/>
            </a:prstGeom>
          </p:spPr>
          <p:txBody>
            <a:bodyPr lIns="50800" tIns="50800" rIns="50800" bIns="50800" rtlCol="0" anchor="ctr"/>
            <a:lstStyle/>
            <a:p>
              <a:pPr algn="ctr">
                <a:lnSpc>
                  <a:spcPts val="2379"/>
                </a:lnSpc>
              </a:pPr>
              <a:endParaRPr/>
            </a:p>
          </p:txBody>
        </p:sp>
      </p:grpSp>
      <p:grpSp>
        <p:nvGrpSpPr>
          <p:cNvPr id="21" name="Group 21"/>
          <p:cNvGrpSpPr/>
          <p:nvPr/>
        </p:nvGrpSpPr>
        <p:grpSpPr>
          <a:xfrm>
            <a:off x="6552369" y="3177854"/>
            <a:ext cx="47625" cy="7178961"/>
            <a:chOff x="0" y="0"/>
            <a:chExt cx="12543" cy="1890755"/>
          </a:xfrm>
        </p:grpSpPr>
        <p:sp>
          <p:nvSpPr>
            <p:cNvPr id="22" name="Freeform 22"/>
            <p:cNvSpPr/>
            <p:nvPr/>
          </p:nvSpPr>
          <p:spPr>
            <a:xfrm>
              <a:off x="0" y="0"/>
              <a:ext cx="12543" cy="1890755"/>
            </a:xfrm>
            <a:custGeom>
              <a:avLst/>
              <a:gdLst/>
              <a:ahLst/>
              <a:cxnLst/>
              <a:rect l="l" t="t" r="r" b="b"/>
              <a:pathLst>
                <a:path w="12543" h="1890755">
                  <a:moveTo>
                    <a:pt x="0" y="0"/>
                  </a:moveTo>
                  <a:lnTo>
                    <a:pt x="12543" y="0"/>
                  </a:lnTo>
                  <a:lnTo>
                    <a:pt x="12543" y="1890755"/>
                  </a:lnTo>
                  <a:lnTo>
                    <a:pt x="0" y="1890755"/>
                  </a:lnTo>
                  <a:close/>
                </a:path>
              </a:pathLst>
            </a:custGeom>
            <a:solidFill>
              <a:srgbClr val="FFFFFF"/>
            </a:solidFill>
          </p:spPr>
        </p:sp>
        <p:sp>
          <p:nvSpPr>
            <p:cNvPr id="23" name="TextBox 23"/>
            <p:cNvSpPr txBox="1"/>
            <p:nvPr/>
          </p:nvSpPr>
          <p:spPr>
            <a:xfrm>
              <a:off x="0" y="-19050"/>
              <a:ext cx="12543" cy="1909805"/>
            </a:xfrm>
            <a:prstGeom prst="rect">
              <a:avLst/>
            </a:prstGeom>
          </p:spPr>
          <p:txBody>
            <a:bodyPr lIns="50800" tIns="50800" rIns="50800" bIns="50800" rtlCol="0" anchor="ctr"/>
            <a:lstStyle/>
            <a:p>
              <a:pPr algn="ctr">
                <a:lnSpc>
                  <a:spcPts val="2379"/>
                </a:lnSpc>
              </a:pPr>
              <a:endParaRPr/>
            </a:p>
          </p:txBody>
        </p:sp>
      </p:grpSp>
      <p:grpSp>
        <p:nvGrpSpPr>
          <p:cNvPr id="24" name="Group 24"/>
          <p:cNvGrpSpPr/>
          <p:nvPr/>
        </p:nvGrpSpPr>
        <p:grpSpPr>
          <a:xfrm>
            <a:off x="12798456" y="3210525"/>
            <a:ext cx="47625" cy="7178961"/>
            <a:chOff x="0" y="0"/>
            <a:chExt cx="12543" cy="1890755"/>
          </a:xfrm>
        </p:grpSpPr>
        <p:sp>
          <p:nvSpPr>
            <p:cNvPr id="25" name="Freeform 25"/>
            <p:cNvSpPr/>
            <p:nvPr/>
          </p:nvSpPr>
          <p:spPr>
            <a:xfrm>
              <a:off x="0" y="0"/>
              <a:ext cx="12543" cy="1890755"/>
            </a:xfrm>
            <a:custGeom>
              <a:avLst/>
              <a:gdLst/>
              <a:ahLst/>
              <a:cxnLst/>
              <a:rect l="l" t="t" r="r" b="b"/>
              <a:pathLst>
                <a:path w="12543" h="1890755">
                  <a:moveTo>
                    <a:pt x="0" y="0"/>
                  </a:moveTo>
                  <a:lnTo>
                    <a:pt x="12543" y="0"/>
                  </a:lnTo>
                  <a:lnTo>
                    <a:pt x="12543" y="1890755"/>
                  </a:lnTo>
                  <a:lnTo>
                    <a:pt x="0" y="1890755"/>
                  </a:lnTo>
                  <a:close/>
                </a:path>
              </a:pathLst>
            </a:custGeom>
            <a:solidFill>
              <a:srgbClr val="FFFFFF"/>
            </a:solidFill>
          </p:spPr>
        </p:sp>
        <p:sp>
          <p:nvSpPr>
            <p:cNvPr id="26" name="TextBox 26"/>
            <p:cNvSpPr txBox="1"/>
            <p:nvPr/>
          </p:nvSpPr>
          <p:spPr>
            <a:xfrm>
              <a:off x="0" y="-19050"/>
              <a:ext cx="12543" cy="1909805"/>
            </a:xfrm>
            <a:prstGeom prst="rect">
              <a:avLst/>
            </a:prstGeom>
          </p:spPr>
          <p:txBody>
            <a:bodyPr lIns="50800" tIns="50800" rIns="50800" bIns="50800" rtlCol="0" anchor="ctr"/>
            <a:lstStyle/>
            <a:p>
              <a:pPr algn="ctr">
                <a:lnSpc>
                  <a:spcPts val="2379"/>
                </a:lnSpc>
              </a:pPr>
              <a:endParaRPr/>
            </a:p>
          </p:txBody>
        </p:sp>
      </p:grpSp>
      <p:grpSp>
        <p:nvGrpSpPr>
          <p:cNvPr id="27" name="Group 27"/>
          <p:cNvGrpSpPr/>
          <p:nvPr/>
        </p:nvGrpSpPr>
        <p:grpSpPr>
          <a:xfrm rot="-5400000">
            <a:off x="15576835" y="-364668"/>
            <a:ext cx="47625" cy="7178961"/>
            <a:chOff x="0" y="0"/>
            <a:chExt cx="12543" cy="1890755"/>
          </a:xfrm>
        </p:grpSpPr>
        <p:sp>
          <p:nvSpPr>
            <p:cNvPr id="28" name="Freeform 28"/>
            <p:cNvSpPr/>
            <p:nvPr/>
          </p:nvSpPr>
          <p:spPr>
            <a:xfrm>
              <a:off x="0" y="0"/>
              <a:ext cx="12543" cy="1890755"/>
            </a:xfrm>
            <a:custGeom>
              <a:avLst/>
              <a:gdLst/>
              <a:ahLst/>
              <a:cxnLst/>
              <a:rect l="l" t="t" r="r" b="b"/>
              <a:pathLst>
                <a:path w="12543" h="1890755">
                  <a:moveTo>
                    <a:pt x="0" y="0"/>
                  </a:moveTo>
                  <a:lnTo>
                    <a:pt x="12543" y="0"/>
                  </a:lnTo>
                  <a:lnTo>
                    <a:pt x="12543" y="1890755"/>
                  </a:lnTo>
                  <a:lnTo>
                    <a:pt x="0" y="1890755"/>
                  </a:lnTo>
                  <a:close/>
                </a:path>
              </a:pathLst>
            </a:custGeom>
            <a:solidFill>
              <a:srgbClr val="FFFFFF"/>
            </a:solidFill>
          </p:spPr>
        </p:sp>
        <p:sp>
          <p:nvSpPr>
            <p:cNvPr id="29" name="TextBox 29"/>
            <p:cNvSpPr txBox="1"/>
            <p:nvPr/>
          </p:nvSpPr>
          <p:spPr>
            <a:xfrm>
              <a:off x="0" y="-19050"/>
              <a:ext cx="12543" cy="1909805"/>
            </a:xfrm>
            <a:prstGeom prst="rect">
              <a:avLst/>
            </a:prstGeom>
          </p:spPr>
          <p:txBody>
            <a:bodyPr lIns="50800" tIns="50800" rIns="50800" bIns="50800" rtlCol="0" anchor="ctr"/>
            <a:lstStyle/>
            <a:p>
              <a:pPr algn="ctr">
                <a:lnSpc>
                  <a:spcPts val="2379"/>
                </a:lnSpc>
              </a:pPr>
              <a:endParaRPr/>
            </a:p>
          </p:txBody>
        </p:sp>
      </p:grpSp>
      <p:grpSp>
        <p:nvGrpSpPr>
          <p:cNvPr id="30" name="Group 30"/>
          <p:cNvGrpSpPr/>
          <p:nvPr/>
        </p:nvGrpSpPr>
        <p:grpSpPr>
          <a:xfrm rot="-5400000">
            <a:off x="16364124" y="1433516"/>
            <a:ext cx="47625" cy="7178961"/>
            <a:chOff x="0" y="0"/>
            <a:chExt cx="12543" cy="1890755"/>
          </a:xfrm>
        </p:grpSpPr>
        <p:sp>
          <p:nvSpPr>
            <p:cNvPr id="31" name="Freeform 31"/>
            <p:cNvSpPr/>
            <p:nvPr/>
          </p:nvSpPr>
          <p:spPr>
            <a:xfrm>
              <a:off x="0" y="0"/>
              <a:ext cx="12543" cy="1890755"/>
            </a:xfrm>
            <a:custGeom>
              <a:avLst/>
              <a:gdLst/>
              <a:ahLst/>
              <a:cxnLst/>
              <a:rect l="l" t="t" r="r" b="b"/>
              <a:pathLst>
                <a:path w="12543" h="1890755">
                  <a:moveTo>
                    <a:pt x="0" y="0"/>
                  </a:moveTo>
                  <a:lnTo>
                    <a:pt x="12543" y="0"/>
                  </a:lnTo>
                  <a:lnTo>
                    <a:pt x="12543" y="1890755"/>
                  </a:lnTo>
                  <a:lnTo>
                    <a:pt x="0" y="1890755"/>
                  </a:lnTo>
                  <a:close/>
                </a:path>
              </a:pathLst>
            </a:custGeom>
            <a:solidFill>
              <a:srgbClr val="FFFFFF"/>
            </a:solidFill>
          </p:spPr>
        </p:sp>
        <p:sp>
          <p:nvSpPr>
            <p:cNvPr id="32" name="TextBox 32"/>
            <p:cNvSpPr txBox="1"/>
            <p:nvPr/>
          </p:nvSpPr>
          <p:spPr>
            <a:xfrm>
              <a:off x="0" y="-19050"/>
              <a:ext cx="12543" cy="1909805"/>
            </a:xfrm>
            <a:prstGeom prst="rect">
              <a:avLst/>
            </a:prstGeom>
          </p:spPr>
          <p:txBody>
            <a:bodyPr lIns="50800" tIns="50800" rIns="50800" bIns="50800" rtlCol="0" anchor="ctr"/>
            <a:lstStyle/>
            <a:p>
              <a:pPr algn="ctr">
                <a:lnSpc>
                  <a:spcPts val="2379"/>
                </a:lnSpc>
              </a:pPr>
              <a:endParaRPr/>
            </a:p>
          </p:txBody>
        </p:sp>
      </p:grpSp>
      <p:sp>
        <p:nvSpPr>
          <p:cNvPr id="33" name="TextBox 33"/>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34" name="TextBox 34"/>
          <p:cNvSpPr txBox="1"/>
          <p:nvPr/>
        </p:nvSpPr>
        <p:spPr>
          <a:xfrm>
            <a:off x="1105245" y="1965563"/>
            <a:ext cx="11194225" cy="1207638"/>
          </a:xfrm>
          <a:prstGeom prst="rect">
            <a:avLst/>
          </a:prstGeom>
        </p:spPr>
        <p:txBody>
          <a:bodyPr lIns="0" tIns="0" rIns="0" bIns="0" rtlCol="0" anchor="t">
            <a:spAutoFit/>
          </a:bodyPr>
          <a:lstStyle/>
          <a:p>
            <a:pPr algn="ctr">
              <a:lnSpc>
                <a:spcPts val="4439"/>
              </a:lnSpc>
            </a:pPr>
            <a:r>
              <a:rPr lang="en-US" sz="3999">
                <a:solidFill>
                  <a:srgbClr val="2E6E64"/>
                </a:solidFill>
                <a:latin typeface="Codec Pro ExtraBold"/>
                <a:ea typeface="Codec Pro ExtraBold"/>
                <a:cs typeface="Codec Pro ExtraBold"/>
                <a:sym typeface="Codec Pro ExtraBold"/>
              </a:rPr>
              <a:t>АКРЕДИТАЦІЯ ОСВІТНІХ ПРОГРАМ У</a:t>
            </a:r>
          </a:p>
          <a:p>
            <a:pPr algn="ctr">
              <a:lnSpc>
                <a:spcPts val="4439"/>
              </a:lnSpc>
            </a:pPr>
            <a:r>
              <a:rPr lang="en-US" sz="3999">
                <a:solidFill>
                  <a:srgbClr val="2E6E64"/>
                </a:solidFill>
                <a:latin typeface="Codec Pro ExtraBold"/>
                <a:ea typeface="Codec Pro ExtraBold"/>
                <a:cs typeface="Codec Pro ExtraBold"/>
                <a:sym typeface="Codec Pro ExtraBold"/>
              </a:rPr>
              <a:t>2 СЕМЕСТРІ 2024-2025 НАВЧАЛЬНОМУ РОЦІ</a:t>
            </a:r>
          </a:p>
        </p:txBody>
      </p:sp>
      <p:sp>
        <p:nvSpPr>
          <p:cNvPr id="35" name="TextBox 35"/>
          <p:cNvSpPr txBox="1"/>
          <p:nvPr/>
        </p:nvSpPr>
        <p:spPr>
          <a:xfrm>
            <a:off x="13410200" y="1927463"/>
            <a:ext cx="4380896" cy="1207638"/>
          </a:xfrm>
          <a:prstGeom prst="rect">
            <a:avLst/>
          </a:prstGeom>
        </p:spPr>
        <p:txBody>
          <a:bodyPr lIns="0" tIns="0" rIns="0" bIns="0" rtlCol="0" anchor="t">
            <a:spAutoFit/>
          </a:bodyPr>
          <a:lstStyle/>
          <a:p>
            <a:pPr algn="ctr">
              <a:lnSpc>
                <a:spcPts val="4439"/>
              </a:lnSpc>
            </a:pPr>
            <a:r>
              <a:rPr lang="en-US" sz="3999">
                <a:solidFill>
                  <a:srgbClr val="FFFFFF"/>
                </a:solidFill>
                <a:latin typeface="Codec Pro ExtraBold"/>
                <a:ea typeface="Codec Pro ExtraBold"/>
                <a:cs typeface="Codec Pro ExtraBold"/>
                <a:sym typeface="Codec Pro ExtraBold"/>
              </a:rPr>
              <a:t>19 ОСВІТНІХ ПРОГРАМ</a:t>
            </a:r>
          </a:p>
        </p:txBody>
      </p:sp>
      <p:sp>
        <p:nvSpPr>
          <p:cNvPr id="36" name="TextBox 36"/>
          <p:cNvSpPr txBox="1"/>
          <p:nvPr/>
        </p:nvSpPr>
        <p:spPr>
          <a:xfrm>
            <a:off x="5508292" y="4713431"/>
            <a:ext cx="929599" cy="1000918"/>
          </a:xfrm>
          <a:prstGeom prst="rect">
            <a:avLst/>
          </a:prstGeom>
        </p:spPr>
        <p:txBody>
          <a:bodyPr lIns="0" tIns="0" rIns="0" bIns="0" rtlCol="0" anchor="t">
            <a:spAutoFit/>
          </a:bodyPr>
          <a:lstStyle/>
          <a:p>
            <a:pPr algn="just">
              <a:lnSpc>
                <a:spcPts val="6623"/>
              </a:lnSpc>
            </a:pPr>
            <a:r>
              <a:rPr lang="en-US" sz="6899">
                <a:solidFill>
                  <a:srgbClr val="FFFFFF"/>
                </a:solidFill>
                <a:latin typeface="Codec Pro ExtraBold"/>
                <a:ea typeface="Codec Pro ExtraBold"/>
                <a:cs typeface="Codec Pro ExtraBold"/>
                <a:sym typeface="Codec Pro ExtraBold"/>
              </a:rPr>
              <a:t>12</a:t>
            </a:r>
          </a:p>
        </p:txBody>
      </p:sp>
      <p:sp>
        <p:nvSpPr>
          <p:cNvPr id="37" name="TextBox 37"/>
          <p:cNvSpPr txBox="1"/>
          <p:nvPr/>
        </p:nvSpPr>
        <p:spPr>
          <a:xfrm>
            <a:off x="5601318" y="6486310"/>
            <a:ext cx="353756" cy="1000918"/>
          </a:xfrm>
          <a:prstGeom prst="rect">
            <a:avLst/>
          </a:prstGeom>
        </p:spPr>
        <p:txBody>
          <a:bodyPr lIns="0" tIns="0" rIns="0" bIns="0" rtlCol="0" anchor="t">
            <a:spAutoFit/>
          </a:bodyPr>
          <a:lstStyle/>
          <a:p>
            <a:pPr algn="just">
              <a:lnSpc>
                <a:spcPts val="6623"/>
              </a:lnSpc>
            </a:pPr>
            <a:r>
              <a:rPr lang="en-US" sz="6899">
                <a:solidFill>
                  <a:srgbClr val="FFFFFF"/>
                </a:solidFill>
                <a:latin typeface="Codec Pro ExtraBold"/>
                <a:ea typeface="Codec Pro ExtraBold"/>
                <a:cs typeface="Codec Pro ExtraBold"/>
                <a:sym typeface="Codec Pro ExtraBold"/>
              </a:rPr>
              <a:t>1</a:t>
            </a:r>
          </a:p>
        </p:txBody>
      </p:sp>
      <p:sp>
        <p:nvSpPr>
          <p:cNvPr id="38" name="TextBox 38"/>
          <p:cNvSpPr txBox="1"/>
          <p:nvPr/>
        </p:nvSpPr>
        <p:spPr>
          <a:xfrm>
            <a:off x="5508292" y="8282161"/>
            <a:ext cx="486503" cy="1000918"/>
          </a:xfrm>
          <a:prstGeom prst="rect">
            <a:avLst/>
          </a:prstGeom>
        </p:spPr>
        <p:txBody>
          <a:bodyPr lIns="0" tIns="0" rIns="0" bIns="0" rtlCol="0" anchor="t">
            <a:spAutoFit/>
          </a:bodyPr>
          <a:lstStyle/>
          <a:p>
            <a:pPr algn="just">
              <a:lnSpc>
                <a:spcPts val="6623"/>
              </a:lnSpc>
            </a:pPr>
            <a:r>
              <a:rPr lang="en-US" sz="6899">
                <a:solidFill>
                  <a:srgbClr val="FFFFFF"/>
                </a:solidFill>
                <a:latin typeface="Codec Pro ExtraBold"/>
                <a:ea typeface="Codec Pro ExtraBold"/>
                <a:cs typeface="Codec Pro ExtraBold"/>
                <a:sym typeface="Codec Pro ExtraBold"/>
              </a:rPr>
              <a:t>6</a:t>
            </a:r>
          </a:p>
        </p:txBody>
      </p:sp>
      <p:sp>
        <p:nvSpPr>
          <p:cNvPr id="39" name="TextBox 39"/>
          <p:cNvSpPr txBox="1"/>
          <p:nvPr/>
        </p:nvSpPr>
        <p:spPr>
          <a:xfrm>
            <a:off x="6609519" y="4303476"/>
            <a:ext cx="6246087" cy="5670008"/>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Комп’ютерне проектування і дизайн</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Підприємництво, торгівля та біржова діяльність</a:t>
            </a:r>
          </a:p>
          <a:p>
            <a:pPr marL="474979" lvl="1" indent="-237490" algn="l">
              <a:lnSpc>
                <a:spcPts val="3035"/>
              </a:lnSpc>
              <a:buFont typeface="Arial"/>
              <a:buChar char="•"/>
            </a:pPr>
            <a:r>
              <a:rPr lang="en-US" sz="2199" b="1" spc="215">
                <a:solidFill>
                  <a:srgbClr val="FFFFFF"/>
                </a:solidFill>
                <a:latin typeface="Open Sauce Bold"/>
                <a:ea typeface="Open Sauce Bold"/>
                <a:cs typeface="Open Sauce Bold"/>
                <a:sym typeface="Open Sauce Bold"/>
              </a:rPr>
              <a:t>Економічний консалтинг та бізнес-економіка</a:t>
            </a:r>
          </a:p>
          <a:p>
            <a:pPr marL="474979" lvl="1" indent="-237490" algn="l">
              <a:lnSpc>
                <a:spcPts val="3035"/>
              </a:lnSpc>
              <a:buFont typeface="Arial"/>
              <a:buChar char="•"/>
            </a:pPr>
            <a:r>
              <a:rPr lang="en-US" sz="2199" b="1" spc="215">
                <a:solidFill>
                  <a:srgbClr val="FFFFFF"/>
                </a:solidFill>
                <a:latin typeface="Open Sauce Bold"/>
                <a:ea typeface="Open Sauce Bold"/>
                <a:cs typeface="Open Sauce Bold"/>
                <a:sym typeface="Open Sauce Bold"/>
              </a:rPr>
              <a:t>Туризм</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Геодезія і землеустрій</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Агрономія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Цивільна безпека</a:t>
            </a:r>
          </a:p>
          <a:p>
            <a:pPr marL="474979" lvl="1" indent="-237490" algn="l">
              <a:lnSpc>
                <a:spcPts val="3035"/>
              </a:lnSpc>
              <a:buFont typeface="Arial"/>
              <a:buChar char="•"/>
            </a:pPr>
            <a:r>
              <a:rPr lang="en-US" sz="2199" b="1" spc="215">
                <a:solidFill>
                  <a:srgbClr val="FFFFFF"/>
                </a:solidFill>
                <a:latin typeface="Open Sauce Bold"/>
                <a:ea typeface="Open Sauce Bold"/>
                <a:cs typeface="Open Sauce Bold"/>
                <a:sym typeface="Open Sauce Bold"/>
              </a:rPr>
              <a:t>Фінанси, банківська справа та страхування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Харчові технології</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Менеджмент</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Екологія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Комп’ютерний інжиніринг харчових і переробних виробництв</a:t>
            </a:r>
          </a:p>
        </p:txBody>
      </p:sp>
      <p:sp>
        <p:nvSpPr>
          <p:cNvPr id="40" name="TextBox 40"/>
          <p:cNvSpPr txBox="1"/>
          <p:nvPr/>
        </p:nvSpPr>
        <p:spPr>
          <a:xfrm>
            <a:off x="12882786" y="6535487"/>
            <a:ext cx="4553453" cy="3079076"/>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Підприємництво, торгівля та біржова діяльність</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Економіка</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Галузеве машинобудування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Харчові технології</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Агрономія</a:t>
            </a:r>
          </a:p>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Фінанси, банківська справа та страхування</a:t>
            </a:r>
          </a:p>
        </p:txBody>
      </p:sp>
      <p:sp>
        <p:nvSpPr>
          <p:cNvPr id="41" name="TextBox 41"/>
          <p:cNvSpPr txBox="1"/>
          <p:nvPr/>
        </p:nvSpPr>
        <p:spPr>
          <a:xfrm>
            <a:off x="12969065" y="4396302"/>
            <a:ext cx="7654822" cy="335346"/>
          </a:xfrm>
          <a:prstGeom prst="rect">
            <a:avLst/>
          </a:prstGeom>
        </p:spPr>
        <p:txBody>
          <a:bodyPr lIns="0" tIns="0" rIns="0" bIns="0" rtlCol="0" anchor="t">
            <a:spAutoFit/>
          </a:bodyPr>
          <a:lstStyle/>
          <a:p>
            <a:pPr marL="431801" lvl="1" indent="-215900" algn="l">
              <a:lnSpc>
                <a:spcPts val="2760"/>
              </a:lnSpc>
              <a:buFont typeface="Arial"/>
              <a:buChar char="•"/>
            </a:pPr>
            <a:r>
              <a:rPr lang="en-US" sz="2000" spc="196">
                <a:solidFill>
                  <a:srgbClr val="FFFFFF"/>
                </a:solidFill>
                <a:latin typeface="Open Sauce"/>
                <a:ea typeface="Open Sauce"/>
                <a:cs typeface="Open Sauce"/>
                <a:sym typeface="Open Sauce"/>
              </a:rPr>
              <a:t>Туризм</a:t>
            </a:r>
          </a:p>
        </p:txBody>
      </p:sp>
      <p:sp>
        <p:nvSpPr>
          <p:cNvPr id="42" name="Freeform 42"/>
          <p:cNvSpPr/>
          <p:nvPr/>
        </p:nvSpPr>
        <p:spPr>
          <a:xfrm rot="5400000">
            <a:off x="5349506" y="-1373318"/>
            <a:ext cx="3806571" cy="2083232"/>
          </a:xfrm>
          <a:custGeom>
            <a:avLst/>
            <a:gdLst/>
            <a:ahLst/>
            <a:cxnLst/>
            <a:rect l="l" t="t" r="r" b="b"/>
            <a:pathLst>
              <a:path w="3806571" h="2083232">
                <a:moveTo>
                  <a:pt x="0" y="0"/>
                </a:moveTo>
                <a:lnTo>
                  <a:pt x="3806571" y="0"/>
                </a:lnTo>
                <a:lnTo>
                  <a:pt x="3806571" y="2083233"/>
                </a:lnTo>
                <a:lnTo>
                  <a:pt x="0" y="2083233"/>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BFB"/>
        </a:solidFill>
        <a:effectLst/>
      </p:bgPr>
    </p:bg>
    <p:spTree>
      <p:nvGrpSpPr>
        <p:cNvPr id="1" name=""/>
        <p:cNvGrpSpPr/>
        <p:nvPr/>
      </p:nvGrpSpPr>
      <p:grpSpPr>
        <a:xfrm>
          <a:off x="0" y="0"/>
          <a:ext cx="0" cy="0"/>
          <a:chOff x="0" y="0"/>
          <a:chExt cx="0" cy="0"/>
        </a:xfrm>
      </p:grpSpPr>
      <p:grpSp>
        <p:nvGrpSpPr>
          <p:cNvPr id="2" name="Group 2"/>
          <p:cNvGrpSpPr/>
          <p:nvPr/>
        </p:nvGrpSpPr>
        <p:grpSpPr>
          <a:xfrm>
            <a:off x="-190918" y="-141697"/>
            <a:ext cx="18852419" cy="10996710"/>
            <a:chOff x="0" y="0"/>
            <a:chExt cx="4965246" cy="2896253"/>
          </a:xfrm>
        </p:grpSpPr>
        <p:sp>
          <p:nvSpPr>
            <p:cNvPr id="3" name="Freeform 3"/>
            <p:cNvSpPr/>
            <p:nvPr/>
          </p:nvSpPr>
          <p:spPr>
            <a:xfrm>
              <a:off x="0" y="0"/>
              <a:ext cx="4965246" cy="2896253"/>
            </a:xfrm>
            <a:custGeom>
              <a:avLst/>
              <a:gdLst/>
              <a:ahLst/>
              <a:cxnLst/>
              <a:rect l="l" t="t" r="r" b="b"/>
              <a:pathLst>
                <a:path w="4965246" h="2896253">
                  <a:moveTo>
                    <a:pt x="0" y="0"/>
                  </a:moveTo>
                  <a:lnTo>
                    <a:pt x="4965246" y="0"/>
                  </a:lnTo>
                  <a:lnTo>
                    <a:pt x="4965246" y="2896253"/>
                  </a:lnTo>
                  <a:lnTo>
                    <a:pt x="0" y="2896253"/>
                  </a:lnTo>
                  <a:close/>
                </a:path>
              </a:pathLst>
            </a:custGeom>
            <a:solidFill>
              <a:srgbClr val="2E6E64"/>
            </a:solidFill>
          </p:spPr>
        </p:sp>
        <p:sp>
          <p:nvSpPr>
            <p:cNvPr id="4" name="TextBox 4"/>
            <p:cNvSpPr txBox="1"/>
            <p:nvPr/>
          </p:nvSpPr>
          <p:spPr>
            <a:xfrm>
              <a:off x="0" y="-47625"/>
              <a:ext cx="4965246" cy="2943878"/>
            </a:xfrm>
            <a:prstGeom prst="rect">
              <a:avLst/>
            </a:prstGeom>
          </p:spPr>
          <p:txBody>
            <a:bodyPr lIns="50800" tIns="50800" rIns="50800" bIns="50800" rtlCol="0" anchor="ctr"/>
            <a:lstStyle/>
            <a:p>
              <a:pPr algn="ctr">
                <a:lnSpc>
                  <a:spcPts val="3449"/>
                </a:lnSpc>
              </a:pPr>
              <a:endParaRPr/>
            </a:p>
          </p:txBody>
        </p:sp>
      </p:grpSp>
      <p:sp>
        <p:nvSpPr>
          <p:cNvPr id="5" name="Freeform 5"/>
          <p:cNvSpPr/>
          <p:nvPr/>
        </p:nvSpPr>
        <p:spPr>
          <a:xfrm>
            <a:off x="279242" y="-142525"/>
            <a:ext cx="4512944" cy="2504684"/>
          </a:xfrm>
          <a:custGeom>
            <a:avLst/>
            <a:gdLst/>
            <a:ahLst/>
            <a:cxnLst/>
            <a:rect l="l" t="t" r="r" b="b"/>
            <a:pathLst>
              <a:path w="4512944" h="2504684">
                <a:moveTo>
                  <a:pt x="0" y="0"/>
                </a:moveTo>
                <a:lnTo>
                  <a:pt x="4512944" y="0"/>
                </a:lnTo>
                <a:lnTo>
                  <a:pt x="4512944" y="2504684"/>
                </a:lnTo>
                <a:lnTo>
                  <a:pt x="0" y="2504684"/>
                </a:lnTo>
                <a:lnTo>
                  <a:pt x="0" y="0"/>
                </a:lnTo>
                <a:close/>
              </a:path>
            </a:pathLst>
          </a:custGeom>
          <a:blipFill>
            <a:blip r:embed="rId2"/>
            <a:stretch>
              <a:fillRect/>
            </a:stretch>
          </a:blipFill>
        </p:spPr>
      </p:sp>
      <p:grpSp>
        <p:nvGrpSpPr>
          <p:cNvPr id="6" name="Group 6"/>
          <p:cNvGrpSpPr/>
          <p:nvPr/>
        </p:nvGrpSpPr>
        <p:grpSpPr>
          <a:xfrm>
            <a:off x="279242" y="6088178"/>
            <a:ext cx="5768340" cy="1836420"/>
            <a:chOff x="0" y="0"/>
            <a:chExt cx="1519234" cy="483666"/>
          </a:xfrm>
        </p:grpSpPr>
        <p:sp>
          <p:nvSpPr>
            <p:cNvPr id="7" name="Freeform 7"/>
            <p:cNvSpPr/>
            <p:nvPr/>
          </p:nvSpPr>
          <p:spPr>
            <a:xfrm>
              <a:off x="0" y="0"/>
              <a:ext cx="1519234" cy="483666"/>
            </a:xfrm>
            <a:custGeom>
              <a:avLst/>
              <a:gdLst/>
              <a:ahLst/>
              <a:cxnLst/>
              <a:rect l="l" t="t" r="r" b="b"/>
              <a:pathLst>
                <a:path w="1519234" h="483666">
                  <a:moveTo>
                    <a:pt x="68449" y="0"/>
                  </a:moveTo>
                  <a:lnTo>
                    <a:pt x="1450785" y="0"/>
                  </a:lnTo>
                  <a:cubicBezTo>
                    <a:pt x="1488588" y="0"/>
                    <a:pt x="1519234" y="30646"/>
                    <a:pt x="1519234" y="68449"/>
                  </a:cubicBezTo>
                  <a:lnTo>
                    <a:pt x="1519234" y="415217"/>
                  </a:lnTo>
                  <a:cubicBezTo>
                    <a:pt x="1519234" y="453020"/>
                    <a:pt x="1488588" y="483666"/>
                    <a:pt x="1450785" y="483666"/>
                  </a:cubicBezTo>
                  <a:lnTo>
                    <a:pt x="68449" y="483666"/>
                  </a:lnTo>
                  <a:cubicBezTo>
                    <a:pt x="50295" y="483666"/>
                    <a:pt x="32885" y="476455"/>
                    <a:pt x="20048" y="463618"/>
                  </a:cubicBezTo>
                  <a:cubicBezTo>
                    <a:pt x="7212" y="450781"/>
                    <a:pt x="0" y="433371"/>
                    <a:pt x="0" y="415217"/>
                  </a:cubicBezTo>
                  <a:lnTo>
                    <a:pt x="0" y="68449"/>
                  </a:lnTo>
                  <a:cubicBezTo>
                    <a:pt x="0" y="30646"/>
                    <a:pt x="30646" y="0"/>
                    <a:pt x="68449" y="0"/>
                  </a:cubicBezTo>
                  <a:close/>
                </a:path>
              </a:pathLst>
            </a:custGeom>
            <a:solidFill>
              <a:srgbClr val="FFFFFF"/>
            </a:solidFill>
          </p:spPr>
        </p:sp>
        <p:sp>
          <p:nvSpPr>
            <p:cNvPr id="8" name="TextBox 8"/>
            <p:cNvSpPr txBox="1"/>
            <p:nvPr/>
          </p:nvSpPr>
          <p:spPr>
            <a:xfrm>
              <a:off x="0" y="-47625"/>
              <a:ext cx="1519234" cy="531291"/>
            </a:xfrm>
            <a:prstGeom prst="rect">
              <a:avLst/>
            </a:prstGeom>
          </p:spPr>
          <p:txBody>
            <a:bodyPr lIns="50800" tIns="50800" rIns="50800" bIns="50800" rtlCol="0" anchor="ctr"/>
            <a:lstStyle/>
            <a:p>
              <a:pPr algn="ctr">
                <a:lnSpc>
                  <a:spcPts val="3449"/>
                </a:lnSpc>
              </a:pPr>
              <a:endParaRPr/>
            </a:p>
          </p:txBody>
        </p:sp>
      </p:grpSp>
      <p:grpSp>
        <p:nvGrpSpPr>
          <p:cNvPr id="9" name="Group 9"/>
          <p:cNvGrpSpPr/>
          <p:nvPr/>
        </p:nvGrpSpPr>
        <p:grpSpPr>
          <a:xfrm>
            <a:off x="6259830" y="6135803"/>
            <a:ext cx="5768340" cy="1836420"/>
            <a:chOff x="0" y="0"/>
            <a:chExt cx="1519234" cy="483666"/>
          </a:xfrm>
        </p:grpSpPr>
        <p:sp>
          <p:nvSpPr>
            <p:cNvPr id="10" name="Freeform 10"/>
            <p:cNvSpPr/>
            <p:nvPr/>
          </p:nvSpPr>
          <p:spPr>
            <a:xfrm>
              <a:off x="0" y="0"/>
              <a:ext cx="1519234" cy="483666"/>
            </a:xfrm>
            <a:custGeom>
              <a:avLst/>
              <a:gdLst/>
              <a:ahLst/>
              <a:cxnLst/>
              <a:rect l="l" t="t" r="r" b="b"/>
              <a:pathLst>
                <a:path w="1519234" h="483666">
                  <a:moveTo>
                    <a:pt x="68449" y="0"/>
                  </a:moveTo>
                  <a:lnTo>
                    <a:pt x="1450785" y="0"/>
                  </a:lnTo>
                  <a:cubicBezTo>
                    <a:pt x="1488588" y="0"/>
                    <a:pt x="1519234" y="30646"/>
                    <a:pt x="1519234" y="68449"/>
                  </a:cubicBezTo>
                  <a:lnTo>
                    <a:pt x="1519234" y="415217"/>
                  </a:lnTo>
                  <a:cubicBezTo>
                    <a:pt x="1519234" y="453020"/>
                    <a:pt x="1488588" y="483666"/>
                    <a:pt x="1450785" y="483666"/>
                  </a:cubicBezTo>
                  <a:lnTo>
                    <a:pt x="68449" y="483666"/>
                  </a:lnTo>
                  <a:cubicBezTo>
                    <a:pt x="50295" y="483666"/>
                    <a:pt x="32885" y="476455"/>
                    <a:pt x="20048" y="463618"/>
                  </a:cubicBezTo>
                  <a:cubicBezTo>
                    <a:pt x="7212" y="450781"/>
                    <a:pt x="0" y="433371"/>
                    <a:pt x="0" y="415217"/>
                  </a:cubicBezTo>
                  <a:lnTo>
                    <a:pt x="0" y="68449"/>
                  </a:lnTo>
                  <a:cubicBezTo>
                    <a:pt x="0" y="30646"/>
                    <a:pt x="30646" y="0"/>
                    <a:pt x="68449" y="0"/>
                  </a:cubicBezTo>
                  <a:close/>
                </a:path>
              </a:pathLst>
            </a:custGeom>
            <a:solidFill>
              <a:srgbClr val="FFFFFF"/>
            </a:solidFill>
          </p:spPr>
        </p:sp>
        <p:sp>
          <p:nvSpPr>
            <p:cNvPr id="11" name="TextBox 11"/>
            <p:cNvSpPr txBox="1"/>
            <p:nvPr/>
          </p:nvSpPr>
          <p:spPr>
            <a:xfrm>
              <a:off x="0" y="-47625"/>
              <a:ext cx="1519234" cy="531291"/>
            </a:xfrm>
            <a:prstGeom prst="rect">
              <a:avLst/>
            </a:prstGeom>
          </p:spPr>
          <p:txBody>
            <a:bodyPr lIns="50800" tIns="50800" rIns="50800" bIns="50800" rtlCol="0" anchor="ctr"/>
            <a:lstStyle/>
            <a:p>
              <a:pPr algn="ctr">
                <a:lnSpc>
                  <a:spcPts val="3449"/>
                </a:lnSpc>
              </a:pPr>
              <a:endParaRPr/>
            </a:p>
          </p:txBody>
        </p:sp>
      </p:grpSp>
      <p:grpSp>
        <p:nvGrpSpPr>
          <p:cNvPr id="12" name="Group 12"/>
          <p:cNvGrpSpPr/>
          <p:nvPr/>
        </p:nvGrpSpPr>
        <p:grpSpPr>
          <a:xfrm>
            <a:off x="12237720" y="6135803"/>
            <a:ext cx="5768340" cy="1836420"/>
            <a:chOff x="0" y="0"/>
            <a:chExt cx="1519234" cy="483666"/>
          </a:xfrm>
        </p:grpSpPr>
        <p:sp>
          <p:nvSpPr>
            <p:cNvPr id="13" name="Freeform 13"/>
            <p:cNvSpPr/>
            <p:nvPr/>
          </p:nvSpPr>
          <p:spPr>
            <a:xfrm>
              <a:off x="0" y="0"/>
              <a:ext cx="1519234" cy="483666"/>
            </a:xfrm>
            <a:custGeom>
              <a:avLst/>
              <a:gdLst/>
              <a:ahLst/>
              <a:cxnLst/>
              <a:rect l="l" t="t" r="r" b="b"/>
              <a:pathLst>
                <a:path w="1519234" h="483666">
                  <a:moveTo>
                    <a:pt x="68449" y="0"/>
                  </a:moveTo>
                  <a:lnTo>
                    <a:pt x="1450785" y="0"/>
                  </a:lnTo>
                  <a:cubicBezTo>
                    <a:pt x="1488588" y="0"/>
                    <a:pt x="1519234" y="30646"/>
                    <a:pt x="1519234" y="68449"/>
                  </a:cubicBezTo>
                  <a:lnTo>
                    <a:pt x="1519234" y="415217"/>
                  </a:lnTo>
                  <a:cubicBezTo>
                    <a:pt x="1519234" y="453020"/>
                    <a:pt x="1488588" y="483666"/>
                    <a:pt x="1450785" y="483666"/>
                  </a:cubicBezTo>
                  <a:lnTo>
                    <a:pt x="68449" y="483666"/>
                  </a:lnTo>
                  <a:cubicBezTo>
                    <a:pt x="50295" y="483666"/>
                    <a:pt x="32885" y="476455"/>
                    <a:pt x="20048" y="463618"/>
                  </a:cubicBezTo>
                  <a:cubicBezTo>
                    <a:pt x="7212" y="450781"/>
                    <a:pt x="0" y="433371"/>
                    <a:pt x="0" y="415217"/>
                  </a:cubicBezTo>
                  <a:lnTo>
                    <a:pt x="0" y="68449"/>
                  </a:lnTo>
                  <a:cubicBezTo>
                    <a:pt x="0" y="30646"/>
                    <a:pt x="30646" y="0"/>
                    <a:pt x="68449" y="0"/>
                  </a:cubicBezTo>
                  <a:close/>
                </a:path>
              </a:pathLst>
            </a:custGeom>
            <a:solidFill>
              <a:srgbClr val="FFFFFF"/>
            </a:solidFill>
          </p:spPr>
        </p:sp>
        <p:sp>
          <p:nvSpPr>
            <p:cNvPr id="14" name="TextBox 14"/>
            <p:cNvSpPr txBox="1"/>
            <p:nvPr/>
          </p:nvSpPr>
          <p:spPr>
            <a:xfrm>
              <a:off x="0" y="-47625"/>
              <a:ext cx="1519234" cy="531291"/>
            </a:xfrm>
            <a:prstGeom prst="rect">
              <a:avLst/>
            </a:prstGeom>
          </p:spPr>
          <p:txBody>
            <a:bodyPr lIns="50800" tIns="50800" rIns="50800" bIns="50800" rtlCol="0" anchor="ctr"/>
            <a:lstStyle/>
            <a:p>
              <a:pPr algn="ctr">
                <a:lnSpc>
                  <a:spcPts val="3449"/>
                </a:lnSpc>
              </a:pPr>
              <a:endParaRPr/>
            </a:p>
          </p:txBody>
        </p:sp>
      </p:grpSp>
      <p:sp>
        <p:nvSpPr>
          <p:cNvPr id="15" name="TextBox 15"/>
          <p:cNvSpPr txBox="1"/>
          <p:nvPr/>
        </p:nvSpPr>
        <p:spPr>
          <a:xfrm>
            <a:off x="8533976" y="489593"/>
            <a:ext cx="8725324" cy="958166"/>
          </a:xfrm>
          <a:prstGeom prst="rect">
            <a:avLst/>
          </a:prstGeom>
        </p:spPr>
        <p:txBody>
          <a:bodyPr lIns="0" tIns="0" rIns="0" bIns="0" rtlCol="0" anchor="t">
            <a:spAutoFit/>
          </a:bodyPr>
          <a:lstStyle/>
          <a:p>
            <a:pPr algn="r">
              <a:lnSpc>
                <a:spcPts val="7132"/>
              </a:lnSpc>
            </a:pPr>
            <a:r>
              <a:rPr lang="en-US" sz="5168" b="1" spc="506">
                <a:solidFill>
                  <a:srgbClr val="FFFFFF"/>
                </a:solidFill>
                <a:latin typeface="Codec Pro ExtraBold Bold"/>
                <a:ea typeface="Codec Pro ExtraBold Bold"/>
                <a:cs typeface="Codec Pro ExtraBold Bold"/>
                <a:sym typeface="Codec Pro ExtraBold Bold"/>
              </a:rPr>
              <a:t>ОСВІТНЯ ДІЯЛЬНІСТЬ</a:t>
            </a:r>
          </a:p>
        </p:txBody>
      </p:sp>
      <p:sp>
        <p:nvSpPr>
          <p:cNvPr id="16" name="TextBox 16"/>
          <p:cNvSpPr txBox="1"/>
          <p:nvPr/>
        </p:nvSpPr>
        <p:spPr>
          <a:xfrm>
            <a:off x="707443" y="6562183"/>
            <a:ext cx="5037244" cy="831259"/>
          </a:xfrm>
          <a:prstGeom prst="rect">
            <a:avLst/>
          </a:prstGeom>
        </p:spPr>
        <p:txBody>
          <a:bodyPr lIns="0" tIns="0" rIns="0" bIns="0" rtlCol="0" anchor="t">
            <a:spAutoFit/>
          </a:bodyPr>
          <a:lstStyle/>
          <a:p>
            <a:pPr algn="just">
              <a:lnSpc>
                <a:spcPts val="6167"/>
              </a:lnSpc>
            </a:pPr>
            <a:r>
              <a:rPr lang="en-US" sz="4468" b="1" spc="437">
                <a:solidFill>
                  <a:srgbClr val="2E6E64"/>
                </a:solidFill>
                <a:latin typeface="Codec Pro ExtraBold Bold"/>
                <a:ea typeface="Codec Pro ExtraBold Bold"/>
                <a:cs typeface="Codec Pro ExtraBold Bold"/>
                <a:sym typeface="Codec Pro ExtraBold Bold"/>
              </a:rPr>
              <a:t>ДИСТАНЦІЙНА</a:t>
            </a:r>
          </a:p>
        </p:txBody>
      </p:sp>
      <p:sp>
        <p:nvSpPr>
          <p:cNvPr id="17" name="TextBox 17"/>
          <p:cNvSpPr txBox="1"/>
          <p:nvPr/>
        </p:nvSpPr>
        <p:spPr>
          <a:xfrm>
            <a:off x="6688031" y="6609808"/>
            <a:ext cx="5037244" cy="831259"/>
          </a:xfrm>
          <a:prstGeom prst="rect">
            <a:avLst/>
          </a:prstGeom>
        </p:spPr>
        <p:txBody>
          <a:bodyPr lIns="0" tIns="0" rIns="0" bIns="0" rtlCol="0" anchor="t">
            <a:spAutoFit/>
          </a:bodyPr>
          <a:lstStyle/>
          <a:p>
            <a:pPr algn="ctr">
              <a:lnSpc>
                <a:spcPts val="6167"/>
              </a:lnSpc>
            </a:pPr>
            <a:r>
              <a:rPr lang="en-US" sz="4468" b="1" spc="437">
                <a:solidFill>
                  <a:srgbClr val="2E6E64"/>
                </a:solidFill>
                <a:latin typeface="Codec Pro ExtraBold Bold"/>
                <a:ea typeface="Codec Pro ExtraBold Bold"/>
                <a:cs typeface="Codec Pro ExtraBold Bold"/>
                <a:sym typeface="Codec Pro ExtraBold Bold"/>
              </a:rPr>
              <a:t>ЗМІШАНА</a:t>
            </a:r>
          </a:p>
        </p:txBody>
      </p:sp>
      <p:sp>
        <p:nvSpPr>
          <p:cNvPr id="18" name="TextBox 18"/>
          <p:cNvSpPr txBox="1"/>
          <p:nvPr/>
        </p:nvSpPr>
        <p:spPr>
          <a:xfrm>
            <a:off x="12665921" y="6609808"/>
            <a:ext cx="5037244" cy="831259"/>
          </a:xfrm>
          <a:prstGeom prst="rect">
            <a:avLst/>
          </a:prstGeom>
        </p:spPr>
        <p:txBody>
          <a:bodyPr lIns="0" tIns="0" rIns="0" bIns="0" rtlCol="0" anchor="t">
            <a:spAutoFit/>
          </a:bodyPr>
          <a:lstStyle/>
          <a:p>
            <a:pPr algn="ctr">
              <a:lnSpc>
                <a:spcPts val="6167"/>
              </a:lnSpc>
            </a:pPr>
            <a:r>
              <a:rPr lang="en-US" sz="4468" b="1" spc="437">
                <a:solidFill>
                  <a:srgbClr val="2E6E64"/>
                </a:solidFill>
                <a:latin typeface="Codec Pro ExtraBold Bold"/>
                <a:ea typeface="Codec Pro ExtraBold Bold"/>
                <a:cs typeface="Codec Pro ExtraBold Bold"/>
                <a:sym typeface="Codec Pro ExtraBold Bold"/>
              </a:rPr>
              <a:t>ДУАЛЬНА</a:t>
            </a:r>
          </a:p>
        </p:txBody>
      </p:sp>
      <p:sp>
        <p:nvSpPr>
          <p:cNvPr id="19" name="TextBox 19"/>
          <p:cNvSpPr txBox="1"/>
          <p:nvPr/>
        </p:nvSpPr>
        <p:spPr>
          <a:xfrm>
            <a:off x="1105245" y="2853836"/>
            <a:ext cx="15833906" cy="2132965"/>
          </a:xfrm>
          <a:prstGeom prst="rect">
            <a:avLst/>
          </a:prstGeom>
        </p:spPr>
        <p:txBody>
          <a:bodyPr lIns="0" tIns="0" rIns="0" bIns="0" rtlCol="0" anchor="t">
            <a:spAutoFit/>
          </a:bodyPr>
          <a:lstStyle/>
          <a:p>
            <a:pPr algn="ctr">
              <a:lnSpc>
                <a:spcPts val="5479"/>
              </a:lnSpc>
            </a:pPr>
            <a:r>
              <a:rPr lang="en-US" sz="3999">
                <a:solidFill>
                  <a:srgbClr val="FFFFFF"/>
                </a:solidFill>
                <a:latin typeface="Codec Pro ExtraBold"/>
                <a:ea typeface="Codec Pro ExtraBold"/>
                <a:cs typeface="Codec Pro ExtraBold"/>
                <a:sym typeface="Codec Pro ExtraBold"/>
              </a:rPr>
              <a:t>З УРАХУВАННЯМ </a:t>
            </a:r>
            <a:r>
              <a:rPr lang="en-US" sz="3999" b="1">
                <a:solidFill>
                  <a:srgbClr val="FFFFFF"/>
                </a:solidFill>
                <a:latin typeface="Codec Pro ExtraBold Bold"/>
                <a:ea typeface="Codec Pro ExtraBold Bold"/>
                <a:cs typeface="Codec Pro ExtraBold Bold"/>
                <a:sym typeface="Codec Pro ExtraBold Bold"/>
              </a:rPr>
              <a:t>ВІЙСЬКОВОГО СТАНУ В УКРАЇНІ</a:t>
            </a:r>
          </a:p>
          <a:p>
            <a:pPr algn="ctr">
              <a:lnSpc>
                <a:spcPts val="5479"/>
              </a:lnSpc>
            </a:pPr>
            <a:r>
              <a:rPr lang="en-US" sz="3999" b="1">
                <a:solidFill>
                  <a:srgbClr val="FFFFFF"/>
                </a:solidFill>
                <a:latin typeface="Codec Pro ExtraBold Bold"/>
                <a:ea typeface="Codec Pro ExtraBold Bold"/>
                <a:cs typeface="Codec Pro ExtraBold Bold"/>
                <a:sym typeface="Codec Pro ExtraBold Bold"/>
              </a:rPr>
              <a:t>У 2024 РОЦІ</a:t>
            </a:r>
            <a:r>
              <a:rPr lang="en-US" sz="3999">
                <a:solidFill>
                  <a:srgbClr val="FFFFFF"/>
                </a:solidFill>
                <a:latin typeface="Codec Pro ExtraBold"/>
                <a:ea typeface="Codec Pro ExtraBold"/>
                <a:cs typeface="Codec Pro ExtraBold"/>
                <a:sym typeface="Codec Pro ExtraBold"/>
              </a:rPr>
              <a:t> ОСВІТНІЙ ПРОЦЕС ЗДІЙСНЮВАВСЯ</a:t>
            </a:r>
          </a:p>
          <a:p>
            <a:pPr algn="ctr">
              <a:lnSpc>
                <a:spcPts val="5479"/>
              </a:lnSpc>
            </a:pPr>
            <a:r>
              <a:rPr lang="en-US" sz="3999">
                <a:solidFill>
                  <a:srgbClr val="FFFFFF"/>
                </a:solidFill>
                <a:latin typeface="Codec Pro ExtraBold"/>
                <a:ea typeface="Codec Pro ExtraBold"/>
                <a:cs typeface="Codec Pro ExtraBold"/>
                <a:sym typeface="Codec Pro ExtraBold"/>
              </a:rPr>
              <a:t>ЗА ТАКИМИ ФОРМАМИ:</a:t>
            </a:r>
          </a:p>
        </p:txBody>
      </p:sp>
      <p:sp>
        <p:nvSpPr>
          <p:cNvPr id="20" name="Freeform 20"/>
          <p:cNvSpPr/>
          <p:nvPr/>
        </p:nvSpPr>
        <p:spPr>
          <a:xfrm rot="-10800000">
            <a:off x="15799880" y="9124748"/>
            <a:ext cx="3806571" cy="2083232"/>
          </a:xfrm>
          <a:custGeom>
            <a:avLst/>
            <a:gdLst/>
            <a:ahLst/>
            <a:cxnLst/>
            <a:rect l="l" t="t" r="r" b="b"/>
            <a:pathLst>
              <a:path w="3806571" h="2083232">
                <a:moveTo>
                  <a:pt x="0" y="0"/>
                </a:moveTo>
                <a:lnTo>
                  <a:pt x="3806570" y="0"/>
                </a:lnTo>
                <a:lnTo>
                  <a:pt x="3806570"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
        <p:nvSpPr>
          <p:cNvPr id="21" name="Freeform 21"/>
          <p:cNvSpPr/>
          <p:nvPr/>
        </p:nvSpPr>
        <p:spPr>
          <a:xfrm rot="-10800000">
            <a:off x="-1862169" y="2987186"/>
            <a:ext cx="3806571" cy="2083232"/>
          </a:xfrm>
          <a:custGeom>
            <a:avLst/>
            <a:gdLst/>
            <a:ahLst/>
            <a:cxnLst/>
            <a:rect l="l" t="t" r="r" b="b"/>
            <a:pathLst>
              <a:path w="3806571" h="2083232">
                <a:moveTo>
                  <a:pt x="0" y="0"/>
                </a:moveTo>
                <a:lnTo>
                  <a:pt x="3806571" y="0"/>
                </a:lnTo>
                <a:lnTo>
                  <a:pt x="3806571" y="2083232"/>
                </a:lnTo>
                <a:lnTo>
                  <a:pt x="0" y="2083232"/>
                </a:lnTo>
                <a:lnTo>
                  <a:pt x="0" y="0"/>
                </a:lnTo>
                <a:close/>
              </a:path>
            </a:pathLst>
          </a:custGeom>
          <a:blipFill>
            <a:blip r:embed="rId3">
              <a:extLst>
                <a:ext uri="{96DAC541-7B7A-43D3-8B79-37D633B846F1}">
                  <asvg:svgBlip xmlns="" xmlns:asvg="http://schemas.microsoft.com/office/drawing/2016/SVG/main" r:embed="rId4"/>
                </a:ext>
              </a:extLst>
            </a:blip>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90</TotalTime>
  <Words>4634</Words>
  <Application>Microsoft Office PowerPoint</Application>
  <PresentationFormat>Произвольный</PresentationFormat>
  <Paragraphs>1034</Paragraphs>
  <Slides>59</Slides>
  <Notes>0</Notes>
  <HiddenSlides>0</HiddenSlides>
  <MMClips>0</MMClips>
  <ScaleCrop>false</ScaleCrop>
  <HeadingPairs>
    <vt:vector size="6" baseType="variant">
      <vt:variant>
        <vt:lpstr>Использованные шрифты</vt:lpstr>
      </vt:variant>
      <vt:variant>
        <vt:i4>14</vt:i4>
      </vt:variant>
      <vt:variant>
        <vt:lpstr>Тема</vt:lpstr>
      </vt:variant>
      <vt:variant>
        <vt:i4>1</vt:i4>
      </vt:variant>
      <vt:variant>
        <vt:lpstr>Заголовки слайдов</vt:lpstr>
      </vt:variant>
      <vt:variant>
        <vt:i4>59</vt:i4>
      </vt:variant>
    </vt:vector>
  </HeadingPairs>
  <TitlesOfParts>
    <vt:vector size="74" baseType="lpstr">
      <vt:lpstr>Montserrat Light</vt:lpstr>
      <vt:lpstr>Open Sauce Bold Italics</vt:lpstr>
      <vt:lpstr>Open Sauce</vt:lpstr>
      <vt:lpstr>Codec Pro ExtraBold Bold</vt:lpstr>
      <vt:lpstr>Open Sauce Bold</vt:lpstr>
      <vt:lpstr>Open Sans Bold</vt:lpstr>
      <vt:lpstr>Open Sans</vt:lpstr>
      <vt:lpstr>Calibri</vt:lpstr>
      <vt:lpstr>Open Sauce Italics</vt:lpstr>
      <vt:lpstr>Codec Pro ExtraBold</vt:lpstr>
      <vt:lpstr>Arial</vt:lpstr>
      <vt:lpstr>Cambria</vt:lpstr>
      <vt:lpstr>Montserrat Bold</vt:lpstr>
      <vt:lpstr>Times New Roman</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ЗВІТ РЕКТОРА</dc:title>
  <cp:lastModifiedBy>MSI</cp:lastModifiedBy>
  <cp:revision>21</cp:revision>
  <dcterms:created xsi:type="dcterms:W3CDTF">2006-08-16T00:00:00Z</dcterms:created>
  <dcterms:modified xsi:type="dcterms:W3CDTF">2025-01-26T13:47:04Z</dcterms:modified>
  <dc:identifier>DAGbOxIKycI</dc:identifier>
</cp:coreProperties>
</file>