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72" r:id="rId5"/>
    <p:sldId id="258" r:id="rId6"/>
    <p:sldId id="268" r:id="rId7"/>
    <p:sldId id="259" r:id="rId8"/>
    <p:sldId id="260" r:id="rId9"/>
    <p:sldId id="274" r:id="rId10"/>
    <p:sldId id="261" r:id="rId11"/>
    <p:sldId id="262" r:id="rId12"/>
    <p:sldId id="263" r:id="rId13"/>
    <p:sldId id="275" r:id="rId14"/>
    <p:sldId id="273" r:id="rId15"/>
    <p:sldId id="26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8E5"/>
    <a:srgbClr val="C2AC0A"/>
    <a:srgbClr val="FFFFD1"/>
    <a:srgbClr val="D7BF0B"/>
    <a:srgbClr val="F4DA1C"/>
    <a:srgbClr val="F3A875"/>
    <a:srgbClr val="C95B11"/>
    <a:srgbClr val="A40000"/>
    <a:srgbClr val="56654B"/>
    <a:srgbClr val="35A5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3896BF-5209-42DE-87F3-24715579AB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15BEA78-CEBA-4180-9222-5D968683CF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385FE5-EBFE-4B74-91F1-6122B4CCF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4B34-8B43-4A46-905B-06F6B809DEA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8B21A2-0AA8-4376-9C7A-449D71FC2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F7733C-D1A6-45D2-8A08-6199BDC06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7490-BA77-4DF8-957C-93D68DAFF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146651"/>
      </p:ext>
    </p:extLst>
  </p:cSld>
  <p:clrMapOvr>
    <a:masterClrMapping/>
  </p:clrMapOvr>
  <p:transition spd="med" advTm="6000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5726F3-9129-4C7D-B1CB-8321E4330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AAD11C8-4DEC-4824-9A15-0FD5A3C5D1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2DC4E7-DBCA-4F70-9C9B-7D129BAC8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4B34-8B43-4A46-905B-06F6B809DEA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CC4913-4B0C-4842-B422-172E7EBC1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8DF473-E276-4FFE-ADC6-3435B5173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7490-BA77-4DF8-957C-93D68DAFF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120361"/>
      </p:ext>
    </p:extLst>
  </p:cSld>
  <p:clrMapOvr>
    <a:masterClrMapping/>
  </p:clrMapOvr>
  <p:transition spd="med" advTm="6000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16A3B38-CBAD-462C-B49E-1AB3531969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5314170-1709-4669-AE1E-260474219E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2385C1-08F4-49C5-8445-887738193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4B34-8B43-4A46-905B-06F6B809DEA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84CA66-6D0C-4A1F-84CC-EF57CA597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B4D5C2-E4A8-452B-AD22-97925CBF7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7490-BA77-4DF8-957C-93D68DAFF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338948"/>
      </p:ext>
    </p:extLst>
  </p:cSld>
  <p:clrMapOvr>
    <a:masterClrMapping/>
  </p:clrMapOvr>
  <p:transition spd="med" advTm="6000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E09767-065F-44D4-BED7-A40460EA1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FB47A5-C343-4864-AEAE-8AD0F59864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01B049-E0BE-4398-BEE8-2BA941B68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4B34-8B43-4A46-905B-06F6B809DEA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9A2F93-8A81-49FC-8D26-E9A6F65AA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2B9517-04D8-41DB-AB3B-B35544E9A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7490-BA77-4DF8-957C-93D68DAFF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194225"/>
      </p:ext>
    </p:extLst>
  </p:cSld>
  <p:clrMapOvr>
    <a:masterClrMapping/>
  </p:clrMapOvr>
  <p:transition spd="med" advTm="6000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7EDF8E-E6B5-45CA-877F-CD2C8D80E2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FAB5121-E307-4B0F-A200-75970F54BE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EA6210-A9C0-4F42-8CC9-13E91BDBB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4B34-8B43-4A46-905B-06F6B809DEA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877870-F180-4FF6-B9B9-7F2BF91AD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D2517B-E581-483E-9432-9649D4AFA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7490-BA77-4DF8-957C-93D68DAFF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724052"/>
      </p:ext>
    </p:extLst>
  </p:cSld>
  <p:clrMapOvr>
    <a:masterClrMapping/>
  </p:clrMapOvr>
  <p:transition spd="med" advTm="6000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8D60B1-F0A3-4650-8CB6-2C615A6FE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0B126B-26AC-4C3E-9273-FF2E4EA8B1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EF84E63-3B66-499E-9103-7990BF3BE5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72A331E-A5A7-4C5A-818D-6F5C77769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4B34-8B43-4A46-905B-06F6B809DEA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B12B1B6-BFE1-43AC-9B05-D37402A8F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C0E4F7A-40DF-4CC4-857F-0790632D6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7490-BA77-4DF8-957C-93D68DAFF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478031"/>
      </p:ext>
    </p:extLst>
  </p:cSld>
  <p:clrMapOvr>
    <a:masterClrMapping/>
  </p:clrMapOvr>
  <p:transition spd="med" advTm="6000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B18656-88C4-4AF4-9EA8-024963A5C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EFE1EEA-1945-4D17-8031-E92F9AAF7D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26AEC30-BF5A-437A-A20D-EDCDDE327E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02E8FF7-8287-4A33-8F20-C29E64C0A7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10E7148-EB13-4106-BBE3-3F407ADB61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908C1A7-FDDE-4C2C-9A65-3D292E3E4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4B34-8B43-4A46-905B-06F6B809DEA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8533162-5C9D-491B-9DDA-4F905C78E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24166F6-1C1A-40E4-A563-FB450F89D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7490-BA77-4DF8-957C-93D68DAFF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376127"/>
      </p:ext>
    </p:extLst>
  </p:cSld>
  <p:clrMapOvr>
    <a:masterClrMapping/>
  </p:clrMapOvr>
  <p:transition spd="med" advTm="6000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F07352-9C0D-471B-9CFE-EE0CB821D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8C1F450-285F-4A8D-9BAA-4F0200CE7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4B34-8B43-4A46-905B-06F6B809DEA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56B83E4-5539-43D4-8431-342C6F8E5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E2B88E7-4197-4211-9A88-96A0BD0F6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7490-BA77-4DF8-957C-93D68DAFF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076582"/>
      </p:ext>
    </p:extLst>
  </p:cSld>
  <p:clrMapOvr>
    <a:masterClrMapping/>
  </p:clrMapOvr>
  <p:transition spd="med" advTm="6000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8B52981-E7C6-4828-9F00-841583334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4B34-8B43-4A46-905B-06F6B809DEA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B20FCEF-A6D0-4D4B-B23A-8BF8F77FB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EE18BC3-2739-44EB-9F06-F28EF9A9A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7490-BA77-4DF8-957C-93D68DAFF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949443"/>
      </p:ext>
    </p:extLst>
  </p:cSld>
  <p:clrMapOvr>
    <a:masterClrMapping/>
  </p:clrMapOvr>
  <p:transition spd="med" advTm="6000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18467B-07A2-40FA-A67D-D4D38B206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D51E45-B8F7-4473-A21B-0A2DEB376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410B628-AE3D-46E2-ABEB-3CF3985F5D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470D354-D6F1-40F3-A982-C802FC0A8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4B34-8B43-4A46-905B-06F6B809DEA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F419706-034B-465D-8F34-A999E5637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6774E16-45DF-4DB8-840F-A10ABC75B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7490-BA77-4DF8-957C-93D68DAFF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163630"/>
      </p:ext>
    </p:extLst>
  </p:cSld>
  <p:clrMapOvr>
    <a:masterClrMapping/>
  </p:clrMapOvr>
  <p:transition spd="med" advTm="6000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092190-D6F6-4ABD-B9C2-CAC3C0716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62D5EF0-05F8-4547-BED3-F1A959D5E6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6D8EF58-355C-4449-B9D2-F17B27D36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21AD90-0D18-4DC4-A965-CC4A86D2F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4B34-8B43-4A46-905B-06F6B809DEA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A6B626A-0EE8-428F-832D-B5CAFDFA9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2C40ED6-CE8A-41F9-A7C4-839C74B26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7490-BA77-4DF8-957C-93D68DAFF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262944"/>
      </p:ext>
    </p:extLst>
  </p:cSld>
  <p:clrMapOvr>
    <a:masterClrMapping/>
  </p:clrMapOvr>
  <p:transition spd="med" advTm="6000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B2C904-022C-48F7-9FAF-DFDAD3DCC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3E262F3-D96D-4963-8223-1D10D3B410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4A24FD-9E1B-43E7-B869-041F1A2ABF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D4B34-8B43-4A46-905B-06F6B809DEA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6600C7-8B1A-4DB7-9BC3-7B24B8ECB4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50B18FD-3499-4757-AB68-92C1F867A2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77490-BA77-4DF8-957C-93D68DAFF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745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6000">
    <p:pull dir="d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microsoft.com/office/2007/relationships/hdphoto" Target="../media/hdphoto1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g"/><Relationship Id="rId4" Type="http://schemas.microsoft.com/office/2007/relationships/hdphoto" Target="../media/hdphoto10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v.org.ua/news/155844-zemljaki_arheologii_poet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ua.stonegrave.org/boand/49-2016-09-05-11-36-45" TargetMode="External"/><Relationship Id="rId4" Type="http://schemas.openxmlformats.org/officeDocument/2006/relationships/hyperlink" Target="https://ua.stonegrave.org/me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microsoft.com/office/2007/relationships/hdphoto" Target="../media/hdphoto5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7.wdp"/><Relationship Id="rId5" Type="http://schemas.openxmlformats.org/officeDocument/2006/relationships/image" Target="../media/image18.png"/><Relationship Id="rId4" Type="http://schemas.microsoft.com/office/2007/relationships/hdphoto" Target="../media/hdphoto6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microsoft.com/office/2007/relationships/hdphoto" Target="../media/hdphoto8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image" Target="../media/image21.jpg"/><Relationship Id="rId7" Type="http://schemas.microsoft.com/office/2007/relationships/hdphoto" Target="../media/hdphoto9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g"/><Relationship Id="rId10" Type="http://schemas.openxmlformats.org/officeDocument/2006/relationships/image" Target="../media/image27.png"/><Relationship Id="rId4" Type="http://schemas.openxmlformats.org/officeDocument/2006/relationships/image" Target="../media/image22.jpg"/><Relationship Id="rId9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37596FB-39C9-4247-9314-A3162DB883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482" b="18683"/>
          <a:stretch/>
        </p:blipFill>
        <p:spPr>
          <a:xfrm>
            <a:off x="0" y="-54548"/>
            <a:ext cx="12192000" cy="6912548"/>
          </a:xfrm>
          <a:prstGeom prst="rect">
            <a:avLst/>
          </a:prstGeom>
        </p:spPr>
      </p:pic>
      <p:sp>
        <p:nvSpPr>
          <p:cNvPr id="7" name="Волна 6">
            <a:extLst>
              <a:ext uri="{FF2B5EF4-FFF2-40B4-BE49-F238E27FC236}">
                <a16:creationId xmlns:a16="http://schemas.microsoft.com/office/drawing/2014/main" id="{224467BF-058F-49B5-8E19-4B2150098B2D}"/>
              </a:ext>
            </a:extLst>
          </p:cNvPr>
          <p:cNvSpPr/>
          <p:nvPr/>
        </p:nvSpPr>
        <p:spPr>
          <a:xfrm>
            <a:off x="3093155" y="1140179"/>
            <a:ext cx="8861778" cy="4353298"/>
          </a:xfrm>
          <a:prstGeom prst="wave">
            <a:avLst>
              <a:gd name="adj1" fmla="val 12500"/>
              <a:gd name="adj2" fmla="val 130"/>
            </a:avLst>
          </a:prstGeom>
          <a:solidFill>
            <a:srgbClr val="FFF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F86B976-1B48-43AC-9AEE-336E34B2A84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657" t="9766" r="4435" b="13946"/>
          <a:stretch/>
        </p:blipFill>
        <p:spPr>
          <a:xfrm>
            <a:off x="5249091" y="4405588"/>
            <a:ext cx="6389206" cy="230356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DB27FD0-19EC-4F8C-85AC-8BD225EE374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451" t="6128" r="4789" b="15431"/>
          <a:stretch/>
        </p:blipFill>
        <p:spPr>
          <a:xfrm>
            <a:off x="485263" y="3705103"/>
            <a:ext cx="4921325" cy="284825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A14566E-CDCF-4E26-BEB7-57652ACC211E}"/>
              </a:ext>
            </a:extLst>
          </p:cNvPr>
          <p:cNvSpPr txBox="1"/>
          <p:nvPr/>
        </p:nvSpPr>
        <p:spPr>
          <a:xfrm>
            <a:off x="1284867" y="175116"/>
            <a:ext cx="10769600" cy="37856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8000" b="1" i="1" dirty="0">
                <a:ln w="22225">
                  <a:solidFill>
                    <a:srgbClr val="A40000"/>
                  </a:solidFill>
                  <a:prstDash val="solid"/>
                </a:ln>
                <a:solidFill>
                  <a:srgbClr val="C2AC0A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IntrospectC" panose="04000500000000000000" pitchFamily="82" charset="0"/>
                <a:cs typeface="Times New Roman" panose="02020603050405020304" pitchFamily="18" charset="0"/>
              </a:rPr>
              <a:t>МІСЦЕ  СИЛИ</a:t>
            </a:r>
          </a:p>
          <a:p>
            <a:pPr algn="ctr"/>
            <a:r>
              <a:rPr lang="uk-UA" sz="8000" b="1" i="1" dirty="0">
                <a:ln w="22225">
                  <a:solidFill>
                    <a:srgbClr val="A40000"/>
                  </a:solidFill>
                  <a:prstDash val="solid"/>
                </a:ln>
                <a:solidFill>
                  <a:srgbClr val="C2AC0A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IntrospectC" panose="04000500000000000000" pitchFamily="82" charset="0"/>
                <a:cs typeface="Times New Roman" panose="02020603050405020304" pitchFamily="18" charset="0"/>
              </a:rPr>
              <a:t>БОРИСА </a:t>
            </a:r>
          </a:p>
          <a:p>
            <a:pPr algn="ctr"/>
            <a:r>
              <a:rPr lang="uk-UA" sz="8000" b="1" i="1" dirty="0">
                <a:ln w="22225">
                  <a:solidFill>
                    <a:srgbClr val="A40000"/>
                  </a:solidFill>
                  <a:prstDash val="solid"/>
                </a:ln>
                <a:solidFill>
                  <a:srgbClr val="C2AC0A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IntrospectC" panose="04000500000000000000" pitchFamily="82" charset="0"/>
                <a:cs typeface="Times New Roman" panose="02020603050405020304" pitchFamily="18" charset="0"/>
              </a:rPr>
              <a:t>МИХАЙЛОВА</a:t>
            </a:r>
            <a:endParaRPr lang="ru-RU" sz="8000" b="1" i="1" dirty="0">
              <a:ln w="22225">
                <a:solidFill>
                  <a:srgbClr val="A40000"/>
                </a:solidFill>
                <a:prstDash val="solid"/>
              </a:ln>
              <a:solidFill>
                <a:srgbClr val="C2AC0A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IntrospectC" panose="04000500000000000000" pitchFamily="8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898754"/>
      </p:ext>
    </p:extLst>
  </p:cSld>
  <p:clrMapOvr>
    <a:masterClrMapping/>
  </p:clrMapOvr>
  <p:transition spd="med" advTm="6000">
    <p:pull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18050E-6D4E-4375-8AE5-BA1900228F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6EDE599-27CF-4C87-9EF2-FE6B32E249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51190" y="3782392"/>
            <a:ext cx="5020587" cy="295497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3EE971F-9EAE-49DD-B563-0B53CCC3965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9" t="5413" r="15556" b="8735"/>
          <a:stretch/>
        </p:blipFill>
        <p:spPr>
          <a:xfrm>
            <a:off x="223752" y="108108"/>
            <a:ext cx="2762092" cy="4127253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64A5A48-4AA8-42EA-BBD8-5D7C469BBD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16847" y="219323"/>
            <a:ext cx="3789284" cy="252547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2FB91C4-0B60-46A3-BFB0-13B4C7A5F381}"/>
              </a:ext>
            </a:extLst>
          </p:cNvPr>
          <p:cNvSpPr/>
          <p:nvPr/>
        </p:nvSpPr>
        <p:spPr>
          <a:xfrm>
            <a:off x="6050799" y="177580"/>
            <a:ext cx="6062179" cy="5909310"/>
          </a:xfrm>
          <a:prstGeom prst="rect">
            <a:avLst/>
          </a:prstGeom>
          <a:solidFill>
            <a:srgbClr val="FFF8E5"/>
          </a:solidFill>
        </p:spPr>
        <p:txBody>
          <a:bodyPr wrap="square">
            <a:spAutoFit/>
          </a:bodyPr>
          <a:lstStyle/>
          <a:p>
            <a:pPr algn="just"/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Результатом дослідницької роботи Бориса Дмитровича Михайлова стали видання дійсно унікальних книг:  «Петрогліфи Кам'яної Могили», «Історія міста Мелітополя», «Загадки стародавнього Герроса», «Підземний «Ермітаж» Приазов'я», «Мелітополь: природа, археологія, історія». Вони неодноразово перевидавалися.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Найбільш значна – монографія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«Петрогліфи Кам'яної Могили», перевидана три рази.</a:t>
            </a:r>
          </a:p>
          <a:p>
            <a:pPr algn="just"/>
            <a:endParaRPr lang="uk-U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 Б.  Петрогліфи Кам'яної Могили: семантика, хронологія, інтерпретація: монографія / Б. Михайлов. - К.: МАУП, 2005. – 296 с.</a:t>
            </a:r>
          </a:p>
          <a:p>
            <a:pPr algn="just"/>
            <a:endParaRPr lang="uk-U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Спираючись на численні літературні, археологічні, історичні джерела Борис Дмитрович зробив обґрунтовані висновки, які дали змогу подати петрогліфи Кам'яної Могили як особливе джерело духовної культури та мистецтва первісних людей. </a:t>
            </a:r>
            <a:r>
              <a:rPr lang="uk-UA" sz="1400" dirty="0"/>
              <a:t> </a:t>
            </a:r>
          </a:p>
          <a:p>
            <a:pPr algn="just"/>
            <a:r>
              <a:rPr lang="uk-UA" sz="1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 час відомо близько 130 таких написів-панно, розміщених в гротах і печерах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Кам'яної Могили  та архів із 130 кам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яних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табличок.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E272C9C-63E1-4051-A050-30DA7A655A05}"/>
              </a:ext>
            </a:extLst>
          </p:cNvPr>
          <p:cNvSpPr/>
          <p:nvPr/>
        </p:nvSpPr>
        <p:spPr>
          <a:xfrm>
            <a:off x="1755479" y="2786542"/>
            <a:ext cx="4363110" cy="954107"/>
          </a:xfrm>
          <a:prstGeom prst="rect">
            <a:avLst/>
          </a:prstGeom>
          <a:solidFill>
            <a:srgbClr val="FFF8E5"/>
          </a:solidFill>
        </p:spPr>
        <p:txBody>
          <a:bodyPr wrap="square">
            <a:spAutoFit/>
          </a:bodyPr>
          <a:lstStyle/>
          <a:p>
            <a:r>
              <a:rPr lang="uk-UA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«…письмена </a:t>
            </a:r>
            <a:r>
              <a:rPr lang="uk-UA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Кам'яної Могили, переконують нас у тому, що наші предки були першим на землі грамотним народом». </a:t>
            </a:r>
          </a:p>
          <a:p>
            <a:pPr algn="r"/>
            <a:r>
              <a:rPr lang="uk-UA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 Михайлов</a:t>
            </a:r>
          </a:p>
        </p:txBody>
      </p:sp>
    </p:spTree>
    <p:extLst>
      <p:ext uri="{BB962C8B-B14F-4D97-AF65-F5344CB8AC3E}">
        <p14:creationId xmlns:p14="http://schemas.microsoft.com/office/powerpoint/2010/main" val="4142513460"/>
      </p:ext>
    </p:extLst>
  </p:cSld>
  <p:clrMapOvr>
    <a:masterClrMapping/>
  </p:clrMapOvr>
  <p:transition spd="med" advTm="6000"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02DF296-670A-45A7-B313-161897E70B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3BB3A61-C780-43EA-B955-16BCC9D3A4E1}"/>
              </a:ext>
            </a:extLst>
          </p:cNvPr>
          <p:cNvSpPr/>
          <p:nvPr/>
        </p:nvSpPr>
        <p:spPr>
          <a:xfrm>
            <a:off x="6577523" y="922866"/>
            <a:ext cx="4673641" cy="307777"/>
          </a:xfrm>
          <a:prstGeom prst="rect">
            <a:avLst/>
          </a:prstGeom>
          <a:solidFill>
            <a:srgbClr val="FFF8E5"/>
          </a:solidFill>
        </p:spPr>
        <p:txBody>
          <a:bodyPr wrap="square">
            <a:spAutoFit/>
          </a:bodyPr>
          <a:lstStyle/>
          <a:p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2204E8-D408-4161-AB07-45CCAD30BA94}"/>
              </a:ext>
            </a:extLst>
          </p:cNvPr>
          <p:cNvSpPr txBox="1"/>
          <p:nvPr/>
        </p:nvSpPr>
        <p:spPr>
          <a:xfrm>
            <a:off x="116051" y="5190746"/>
            <a:ext cx="11135113" cy="1477328"/>
          </a:xfrm>
          <a:prstGeom prst="rect">
            <a:avLst/>
          </a:prstGeom>
          <a:solidFill>
            <a:srgbClr val="FFF8E5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Путівник є одним із найцікавіших джерел для туристів, дослідників. Це, напевно, один із найдавніших способів оповіді, він поєднує в одне ціле текст, фото, графічне оформлення та довідкові дані.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Путівник створений Борисом Дмитровичем, приваблює і спонукає відвідати Кам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яну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Могилу. Досить вдало поєднані текст та ілюстрації, наведені факти – цікаві, інформативні. Адже путівник - це ще й пізнавальна книга, яка робить відпочинок не лише приємним, а й корисним.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ECC45D-561B-4AEF-894A-6C627198B54A}"/>
              </a:ext>
            </a:extLst>
          </p:cNvPr>
          <p:cNvSpPr txBox="1"/>
          <p:nvPr/>
        </p:nvSpPr>
        <p:spPr>
          <a:xfrm>
            <a:off x="5046562" y="149601"/>
            <a:ext cx="7025394" cy="1200329"/>
          </a:xfrm>
          <a:prstGeom prst="rect">
            <a:avLst/>
          </a:prstGeom>
          <a:solidFill>
            <a:srgbClr val="FFF8E5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 Б. Д.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Каменная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Могила =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Rocky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mound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путеводитель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Б. Д. Михайлов. –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Днепропетровск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Промінь, 1986. – 63с.: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 фондах наукової бібліотеки ТДАТУ зберігаються путівники 1976, 1986 та 1989 року видання.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1B16465-CB9D-436E-89FA-8533AEC878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051" y="172529"/>
            <a:ext cx="4656356" cy="314863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E962AE7-B7D5-4F89-AAE8-8E690315453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1966"/>
          <a:stretch/>
        </p:blipFill>
        <p:spPr>
          <a:xfrm>
            <a:off x="7527278" y="1349930"/>
            <a:ext cx="4454148" cy="380161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CDACD1C-42C2-4634-923A-26E11F2D15A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877" t="18889" r="21458" b="26650"/>
          <a:stretch/>
        </p:blipFill>
        <p:spPr>
          <a:xfrm>
            <a:off x="3082244" y="1950779"/>
            <a:ext cx="5390887" cy="293068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9188842"/>
      </p:ext>
    </p:extLst>
  </p:cSld>
  <p:clrMapOvr>
    <a:masterClrMapping/>
  </p:clrMapOvr>
  <p:transition spd="med" advTm="6000">
    <p:pull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9EFFDA0-0243-4C55-888A-777CB50F1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22FA330-A186-4720-8953-4C9621363B30}"/>
              </a:ext>
            </a:extLst>
          </p:cNvPr>
          <p:cNvSpPr/>
          <p:nvPr/>
        </p:nvSpPr>
        <p:spPr>
          <a:xfrm>
            <a:off x="5688091" y="594898"/>
            <a:ext cx="6291521" cy="6148799"/>
          </a:xfrm>
          <a:prstGeom prst="rect">
            <a:avLst/>
          </a:prstGeom>
          <a:solidFill>
            <a:srgbClr val="FFF8E5"/>
          </a:solidFill>
        </p:spPr>
        <p:txBody>
          <a:bodyPr wrap="square">
            <a:spAutoFit/>
          </a:bodyPr>
          <a:lstStyle/>
          <a:p>
            <a:pPr indent="142875" algn="just">
              <a:spcAft>
                <a:spcPts val="0"/>
              </a:spcAft>
            </a:pP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Кам’яна Могила, або 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Stone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Tomb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унікальна пам’ятка геології і археології світового значення. Це єдине місце в світі, де на невеликій площі зосереджені малюнки, датовані настільки широким історичним діапазоном: від епохи пізнього палеоліту до середньовіччя (20-16 тисячоліття до н.е. – 11-13 століття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н.е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indent="142875" algn="just">
              <a:lnSpc>
                <a:spcPts val="1500"/>
              </a:lnSpc>
              <a:spcAft>
                <a:spcPts val="0"/>
              </a:spcAft>
            </a:pPr>
            <a:endParaRPr lang="uk-U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ts val="1500"/>
              </a:lnSpc>
              <a:spcAft>
                <a:spcPts val="0"/>
              </a:spcAft>
            </a:pPr>
            <a:endParaRPr lang="uk-UA" sz="240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base">
              <a:buFont typeface="Wingdings" panose="05000000000000000000" pitchFamily="2" charset="2"/>
              <a:buChar char="v"/>
            </a:pP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Кам'яна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Могила 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підземний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Ермітаж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Приазов'я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/ Борис Михайлов.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Вид. 4-е, доп.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Запоріжжя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Дике Поле, 2018. – 155 с.: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іл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base">
              <a:buFont typeface="Wingdings" panose="05000000000000000000" pitchFamily="2" charset="2"/>
              <a:buChar char="v"/>
            </a:pP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 Б. Д. Загадки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древнего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Герроса: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историко-географические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этюды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Б. Д. Михайлов. – К.: Такі Справи, 2009. – 142 с.: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285750" indent="-285750" algn="just" fontAlgn="base"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 Б. Д.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Кам'яна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Могила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світова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пам’ятка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стародавньої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культури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Україні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фотоальбом / Б. Д. Михайлов;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Л.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Кузнєцова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К.: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справи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2003.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152 с.: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іл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base">
              <a:buFont typeface="Wingdings" panose="05000000000000000000" pitchFamily="2" charset="2"/>
              <a:buChar char="v"/>
            </a:pP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 Б. Д.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Каменная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Могила и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ее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окрестности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сборник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научных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статей / Б. Д. Михайлов. – 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Запорожье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Дикое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Поле, 2006. – 256 с.</a:t>
            </a:r>
          </a:p>
          <a:p>
            <a:pPr indent="142875" algn="just">
              <a:lnSpc>
                <a:spcPts val="1500"/>
              </a:lnSpc>
              <a:spcAft>
                <a:spcPts val="0"/>
              </a:spcAft>
            </a:pPr>
            <a:endParaRPr lang="ru-RU" sz="240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CD6A39B-1236-4033-896F-398DAA5E3C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941" t="6087" r="6503" b="7626"/>
          <a:stretch/>
        </p:blipFill>
        <p:spPr>
          <a:xfrm>
            <a:off x="356581" y="2806125"/>
            <a:ext cx="2285102" cy="27028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D861996-98C8-4976-A11B-A64D637C3AD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6" t="6989" r="11111" b="3841"/>
          <a:stretch/>
        </p:blipFill>
        <p:spPr>
          <a:xfrm>
            <a:off x="2985342" y="3428998"/>
            <a:ext cx="2390435" cy="2949223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120ED48-FDD4-46BE-9E52-A2B17C70189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7" t="2277" r="12613" b="9055"/>
          <a:stretch/>
        </p:blipFill>
        <p:spPr>
          <a:xfrm>
            <a:off x="223797" y="90035"/>
            <a:ext cx="2614544" cy="260800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B925E46-3270-42C5-BAEB-F4130818A69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371" t="7301" r="6832" b="5124"/>
          <a:stretch/>
        </p:blipFill>
        <p:spPr>
          <a:xfrm>
            <a:off x="2838341" y="594898"/>
            <a:ext cx="2849750" cy="270766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46716286"/>
      </p:ext>
    </p:extLst>
  </p:cSld>
  <p:clrMapOvr>
    <a:masterClrMapping/>
  </p:clrMapOvr>
  <p:transition spd="med" advTm="6000">
    <p:pull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A759DB9-5BA1-4EE4-A9AD-5CE5269504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543549"/>
            <a:ext cx="10515600" cy="633413"/>
          </a:xfrm>
        </p:spPr>
        <p:txBody>
          <a:bodyPr/>
          <a:lstStyle/>
          <a:p>
            <a:r>
              <a:rPr lang="uk-UA" dirty="0" err="1"/>
              <a:t>Улица</a:t>
            </a:r>
            <a:r>
              <a:rPr lang="uk-UA" dirty="0"/>
              <a:t> </a:t>
            </a:r>
            <a:r>
              <a:rPr lang="uk-UA" dirty="0" err="1"/>
              <a:t>михайлова</a:t>
            </a:r>
            <a:r>
              <a:rPr lang="uk-UA" dirty="0"/>
              <a:t>…</a:t>
            </a:r>
            <a:endParaRPr lang="ru-RU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AFA8577-FCA0-4631-8085-969C48396A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8AD8AF4-FB30-42E6-A818-074EC291D007}"/>
              </a:ext>
            </a:extLst>
          </p:cNvPr>
          <p:cNvSpPr/>
          <p:nvPr/>
        </p:nvSpPr>
        <p:spPr>
          <a:xfrm>
            <a:off x="5813778" y="669749"/>
            <a:ext cx="6254044" cy="5355312"/>
          </a:xfrm>
          <a:prstGeom prst="rect">
            <a:avLst/>
          </a:prstGeom>
          <a:solidFill>
            <a:srgbClr val="FFF8E5"/>
          </a:solidFill>
        </p:spPr>
        <p:txBody>
          <a:bodyPr wrap="square">
            <a:spAutoFit/>
          </a:bodyPr>
          <a:lstStyle/>
          <a:p>
            <a:pPr algn="just"/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Борис Дмитрович Михайлов зробив вагомий внесок в розвиток вітчизняної науки та культури, популяризацію рідного краю. У 2016 році  його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ім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ям названо вулицю в  місті Мелітополі. Він мав великий авторитет серед науковців, користувався повагою. Колеги цінували його за розум, ясний погляд на речі, масштабність мислення. 	</a:t>
            </a:r>
          </a:p>
          <a:p>
            <a:pPr algn="just"/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	Оптимістичний погляд на життя, сила волі, прагнення завжди йти вперед незважаючи на труднощі, уміння брати відповідальність на себе – ці якості характеру приваблювали до нього людей. У планах Бориса Дмитровича було багато ідей і проектів щодо підняття на світовий рівень Національного історико-археологічного заповідника “Кам’яна Могила”. На жаль у 2008 році він пішов з життя. </a:t>
            </a:r>
          </a:p>
          <a:p>
            <a:pPr algn="just"/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	Цього року виповнюється 85 років від дня народження археолога, історика і краєзнавця Б. Д. Михайлова. Своєю презентацією «Місце сили Бориса Михайлова» наукова бібліотека ТДАТУ віддає данину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пам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яті і поваги досліднику м. Мелітополя Борису Михайлову.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</a:b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5F2F416-53F9-4F9C-BD15-FB9446242E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5753" t="6519" r="14840" b="9630"/>
          <a:stretch/>
        </p:blipFill>
        <p:spPr>
          <a:xfrm>
            <a:off x="206195" y="997694"/>
            <a:ext cx="5489953" cy="386481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1476087"/>
      </p:ext>
    </p:extLst>
  </p:cSld>
  <p:clrMapOvr>
    <a:masterClrMapping/>
  </p:clrMapOvr>
  <p:transition spd="med" advTm="6000">
    <p:pull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F9D11F-989D-4B37-8D4D-664E3CC52D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00" y="0"/>
            <a:ext cx="12192000" cy="6857999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64C52CA-1C8A-414A-A518-0C1859B81D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3067" y="942858"/>
            <a:ext cx="3411910" cy="507194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A483CE0-6161-4ED2-AC98-BFF4725AB551}"/>
              </a:ext>
            </a:extLst>
          </p:cNvPr>
          <p:cNvSpPr/>
          <p:nvPr/>
        </p:nvSpPr>
        <p:spPr>
          <a:xfrm>
            <a:off x="202756" y="531924"/>
            <a:ext cx="8841865" cy="5794150"/>
          </a:xfrm>
          <a:prstGeom prst="rect">
            <a:avLst/>
          </a:prstGeom>
          <a:solidFill>
            <a:srgbClr val="FFF8E5"/>
          </a:solidFill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згайте нагоду погортати деякі з книжок Б. Д. Михайлова </a:t>
            </a:r>
          </a:p>
          <a:p>
            <a:pPr algn="ctr"/>
            <a:r>
              <a:rPr lang="uk-UA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колекції наукової бібліотеки ТДАТУ </a:t>
            </a:r>
          </a:p>
          <a:p>
            <a:endParaRPr lang="uk-UA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 Б. Д.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Кам'яна могила / Б. Д. Михайлов. - Дніпропетровськ: Промінь, 1976. 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–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 с.: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іл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 Б. Д.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Каменная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могила =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Rocky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mound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путеводитель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Б. Д. Михайлов. 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–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Днепропетровск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Промінь, 1986. 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–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63 с.: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 Б. Д.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Каменная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могила =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Rocky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mound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Das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seinerne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grab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Б. Д. Михайлов. - 2-е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 –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Днепропетровск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Промінь, 1989.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 –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64 с.: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uk-UA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Михайлов Б. Д.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Мелитополь: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историко-краеведческий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очерк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Б. Д. Михайлов. 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–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3-е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изд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altLang="ru-RU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–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Днепропетровск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Промінь, 1987. 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–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123 с.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 Б. Д.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Мелитополь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 –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медовый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город: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путеводитель-справочник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Б. Д. Михайлов.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 –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Днепропетровск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Проминь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1990. 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–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95 с.: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 Б. Д.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Мелитополь. Природа.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Археология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/ Б. Д. Михайлов.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 –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Запорожье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Дикое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поле, 2002. 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–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280 с.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 Б. Д.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Мелитополя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Б. Д. Михайлов . 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–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Запорожье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Запоріжжя: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Издатель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1998. 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–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240 с.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 Б. Д.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Мелитополь: природа,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археология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Б. Д. Михайлов.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 –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3-е,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испр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–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Запорожье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Дикое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поле, 2006. 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–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280 с.</a:t>
            </a:r>
            <a:endParaRPr lang="uk-UA" dirty="0"/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CFA991-D2CA-4423-917B-914AB355F922}"/>
              </a:ext>
            </a:extLst>
          </p:cNvPr>
          <p:cNvSpPr txBox="1"/>
          <p:nvPr/>
        </p:nvSpPr>
        <p:spPr>
          <a:xfrm>
            <a:off x="7765867" y="5915142"/>
            <a:ext cx="4426133" cy="307777"/>
          </a:xfrm>
          <a:prstGeom prst="rect">
            <a:avLst/>
          </a:prstGeom>
          <a:solidFill>
            <a:srgbClr val="FFF8E5"/>
          </a:solidFill>
        </p:spPr>
        <p:txBody>
          <a:bodyPr wrap="square" rtlCol="0">
            <a:spAutoFit/>
          </a:bodyPr>
          <a:lstStyle/>
          <a:p>
            <a:r>
              <a:rPr lang="uk-UA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 Д. Михайлов на вершині пагорбу Кам'яна могила 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808514"/>
      </p:ext>
    </p:extLst>
  </p:cSld>
  <p:clrMapOvr>
    <a:masterClrMapping/>
  </p:clrMapOvr>
  <p:transition spd="med" advTm="6000">
    <p:pull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8B6D4E2-F546-4EB8-A5C1-A612A1E3F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2B80F8E-DB9D-48C6-8B55-1FE6A1CA0400}"/>
              </a:ext>
            </a:extLst>
          </p:cNvPr>
          <p:cNvSpPr/>
          <p:nvPr/>
        </p:nvSpPr>
        <p:spPr>
          <a:xfrm>
            <a:off x="3636712" y="4734467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F4CDFD1-F8DA-4E88-8D26-7E6B720750BC}"/>
              </a:ext>
            </a:extLst>
          </p:cNvPr>
          <p:cNvSpPr/>
          <p:nvPr/>
        </p:nvSpPr>
        <p:spPr>
          <a:xfrm>
            <a:off x="605307" y="248517"/>
            <a:ext cx="11334998" cy="2893100"/>
          </a:xfrm>
          <a:prstGeom prst="rect">
            <a:avLst/>
          </a:prstGeom>
          <a:solidFill>
            <a:srgbClr val="FFF8E5"/>
          </a:solidFill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використаних джерел:</a:t>
            </a:r>
          </a:p>
          <a:p>
            <a:pPr marL="342900" indent="-342900" algn="just">
              <a:buAutoNum type="arabicPeriod"/>
            </a:pP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Балакина И. Земляки: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Археологии поэт.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https://www.mv.org.ua/news/155844-zemljaki_arheologii_poet.html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(дата звернення 22.03.2021). </a:t>
            </a:r>
          </a:p>
          <a:p>
            <a:pPr marL="342900" indent="-342900" algn="just">
              <a:buFontTx/>
              <a:buAutoNum type="arabicPeriod"/>
            </a:pP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Дослідник Кам’яної Могили. </a:t>
            </a:r>
            <a:r>
              <a:rPr lang="uk-UA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Новий день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2021. 24 березня. С. 15.</a:t>
            </a:r>
          </a:p>
          <a:p>
            <a:pPr marL="342900" indent="-342900" algn="just">
              <a:buFontTx/>
              <a:buAutoNum type="arabicPeriod"/>
            </a:pP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Дослідники Кам’яної могили.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https://ua.stonegrave.org/mem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(дата звернення 25.03.2021).</a:t>
            </a:r>
          </a:p>
          <a:p>
            <a:pPr marL="342900" indent="-342900" algn="just">
              <a:buFontTx/>
              <a:buAutoNum type="arabicPeriod"/>
            </a:pP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Інфопортрет «Борис Михайлов – дослідник Кам’яної Могили» до 85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річчя з дня народження.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htts://melitopol-museum.zp.ua/news/641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(дата звернення 26.03.2021).</a:t>
            </a:r>
          </a:p>
          <a:p>
            <a:pPr marL="342900" indent="-342900" algn="just">
              <a:buAutoNum type="arabicPeriod"/>
            </a:pP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 Борис Дмитрович – дослідник Кам’яної могили.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https://ua.stonegrave.org/boand/49-2016-09-05-11-36-45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(дата звернення 22.03.2021).</a:t>
            </a:r>
            <a:endParaRPr lang="uk-UA" dirty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F577EF1-BC35-49AF-B6E3-13F2E7E0C63B}"/>
              </a:ext>
            </a:extLst>
          </p:cNvPr>
          <p:cNvSpPr/>
          <p:nvPr/>
        </p:nvSpPr>
        <p:spPr>
          <a:xfrm>
            <a:off x="5271911" y="5306453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400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750E2ED-9640-419E-8F29-528462A0FBCF}"/>
              </a:ext>
            </a:extLst>
          </p:cNvPr>
          <p:cNvSpPr/>
          <p:nvPr/>
        </p:nvSpPr>
        <p:spPr>
          <a:xfrm>
            <a:off x="2822222" y="4162813"/>
            <a:ext cx="6096000" cy="3886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695469-58E6-474F-AA81-48CD03703655}"/>
              </a:ext>
            </a:extLst>
          </p:cNvPr>
          <p:cNvSpPr txBox="1"/>
          <p:nvPr/>
        </p:nvSpPr>
        <p:spPr>
          <a:xfrm>
            <a:off x="9342783" y="5614230"/>
            <a:ext cx="2679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Презентацію підготувала </a:t>
            </a:r>
          </a:p>
          <a:p>
            <a:pPr algn="r"/>
            <a:r>
              <a:rPr lang="uk-UA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Світлана Вовченко,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бібліограф І категорії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837924"/>
      </p:ext>
    </p:extLst>
  </p:cSld>
  <p:clrMapOvr>
    <a:masterClrMapping/>
  </p:clrMapOvr>
  <p:transition spd="med" advTm="6000"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49F4BC6-B71E-494D-A990-4FD015306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70743B4-4383-4F55-A618-1AB1F255C3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saturation sat="66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31" y="1681337"/>
            <a:ext cx="2284236" cy="310204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289D428-D86B-4B97-9B1C-0EA5527A48EB}"/>
              </a:ext>
            </a:extLst>
          </p:cNvPr>
          <p:cNvSpPr/>
          <p:nvPr/>
        </p:nvSpPr>
        <p:spPr>
          <a:xfrm>
            <a:off x="3194613" y="465881"/>
            <a:ext cx="8125427" cy="59262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C95797-7871-4C72-A3AF-ACECF4ECEFB3}"/>
              </a:ext>
            </a:extLst>
          </p:cNvPr>
          <p:cNvSpPr txBox="1"/>
          <p:nvPr/>
        </p:nvSpPr>
        <p:spPr>
          <a:xfrm>
            <a:off x="3093156" y="465881"/>
            <a:ext cx="88392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Борис Дмитрович </a:t>
            </a:r>
          </a:p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26.03.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1936</a:t>
            </a:r>
            <a:r>
              <a:rPr lang="uk-UA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-27.12.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2008</a:t>
            </a:r>
          </a:p>
          <a:p>
            <a:pPr algn="ctr"/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філософії</a:t>
            </a:r>
            <a:r>
              <a:rPr lang="uk-UA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історик, археолог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</a:p>
          <a:p>
            <a:pPr algn="ctr"/>
            <a:r>
              <a:rPr lang="uk-UA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заслужений працівник культури </a:t>
            </a:r>
            <a:r>
              <a:rPr lang="uk-UA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endParaRPr lang="uk-UA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засновник і перший директор </a:t>
            </a:r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Національного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історико-археологічного заповідника «Кам’яна Могила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sz="2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00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Борис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Дмитрович Михайлов народився і виріс у Мелітополі, близько сорока років свого життя присвятив дослідженню Кам’яної Могили. Велике наукове значення мають відкриті ним знаки писемності, які споріднені з консонантними абетками стародавнього Близького Сходу. Справжньою науковою сенсацією стало відкриття гроту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Вишапа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-дракона. Особисто Борис Дмитрович відкрив сімнадцять гротів і печер,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 них найцікавіші із зображенням мамонта, птаха, бізона і коней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його ініціативи у 1986 році був створений  історико-археологічний музей-заповідник «Кам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яна Могила». Першим директором було призначено Б. Д. Михайлова.</a:t>
            </a:r>
          </a:p>
          <a:p>
            <a:pPr algn="just"/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Науковий доробок Бориса Михайлова налічує близько ста робіт, серед них монографії, науково-популярні книги та статті.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2003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році вийшов фотоальбом «Кам'яна Могила - світова пам'ятка давньої культури в Україні», який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 Книжкою року - 2004.</a:t>
            </a:r>
          </a:p>
        </p:txBody>
      </p:sp>
    </p:spTree>
    <p:extLst>
      <p:ext uri="{BB962C8B-B14F-4D97-AF65-F5344CB8AC3E}">
        <p14:creationId xmlns:p14="http://schemas.microsoft.com/office/powerpoint/2010/main" val="2724053650"/>
      </p:ext>
    </p:extLst>
  </p:cSld>
  <p:clrMapOvr>
    <a:masterClrMapping/>
  </p:clrMapOvr>
  <p:transition spd="med" advTm="6000"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746BB78-CEED-4098-9E9B-AA85E2F38E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2C5AA87-4D9A-4CAF-BCEB-A6421AB30FFB}"/>
              </a:ext>
            </a:extLst>
          </p:cNvPr>
          <p:cNvSpPr txBox="1"/>
          <p:nvPr/>
        </p:nvSpPr>
        <p:spPr>
          <a:xfrm>
            <a:off x="5580902" y="439785"/>
            <a:ext cx="6467198" cy="6186309"/>
          </a:xfrm>
          <a:prstGeom prst="rect">
            <a:avLst/>
          </a:prstGeom>
          <a:solidFill>
            <a:srgbClr val="FFF8E5"/>
          </a:solidFill>
        </p:spPr>
        <p:txBody>
          <a:bodyPr wrap="square" rtlCol="0">
            <a:spAutoFit/>
          </a:bodyPr>
          <a:lstStyle/>
          <a:p>
            <a:pPr algn="just"/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Народився Борис Дмитрович 26 березня 1936 року. Дитинство провів у комунальній квартирі на вул. Чернишевського.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 За його спогадами: «Загальне» життя хоч і було сповнене побутовими незручностями, але було галасливим, веселим, дружнім». </a:t>
            </a:r>
          </a:p>
          <a:p>
            <a:pPr algn="just"/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	До школу Борис пішов у 1944 році, завжди з вдячністю і теплотою згадував своїх педагогів, а також керівників гуртків юних натуралістів на Станції юннатів, які вчили любити природу, рідний край.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Після школи Б. Михайлов вступив на </a:t>
            </a:r>
            <a:r>
              <a:rPr lang="uk-UA" alt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істфак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 Харківського педагогічного інституту (нині ХНУ  ім. В. М. Каразіна). Навчався легко і з задоволенням, вів активне студентське життя: співав, писав вірші, грав в драмгуртку, випускав стінгазету. У 1967 р. захистив дипломну роботу і отримав спеціальність історика-археолога. Після закінчення університету працював вчителем історії, журналістом газети «Серп і молот». У 1970 році прийшов працювати до Мелітопольського краєзнавчого музею, через рік став його директором. З цього часу Мелітопольський краєзнавчий музей стає не тільки носієм науково-історичних знань, а й базою для проведення семінарів, стажувань музейних працівників України.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uk-UA" alt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1EE49D51-035F-4AD3-9134-906F90C302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7728"/>
            <a:ext cx="65" cy="24174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315CF555-925E-44D8-8F64-8CD5D7FBF0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7728"/>
            <a:ext cx="65" cy="24174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D491FBA-0275-4D92-AE8F-A6B983877C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767"/>
          <a:stretch/>
        </p:blipFill>
        <p:spPr>
          <a:xfrm>
            <a:off x="201849" y="107727"/>
            <a:ext cx="4926446" cy="2319383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B4B06500-9E04-4CCF-8D18-C7B06E817E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382" b="3374"/>
          <a:stretch/>
        </p:blipFill>
        <p:spPr>
          <a:xfrm>
            <a:off x="1726837" y="3601805"/>
            <a:ext cx="3627761" cy="2984538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C3581F6A-E551-41C4-A2C4-0F815EE1770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448" t="8229" r="15234" b="23294"/>
          <a:stretch/>
        </p:blipFill>
        <p:spPr>
          <a:xfrm>
            <a:off x="525014" y="2251545"/>
            <a:ext cx="2280654" cy="239101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8830888"/>
      </p:ext>
    </p:extLst>
  </p:cSld>
  <p:clrMapOvr>
    <a:masterClrMapping/>
  </p:clrMapOvr>
  <p:transition spd="med" advTm="6000"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1FA9F5C-64EC-4ADB-B4F1-24FF0A1803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645"/>
            <a:ext cx="12192000" cy="685799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D1B1D654-4BDF-40C5-994B-BD2E25F7B1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7728"/>
            <a:ext cx="65" cy="24174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D3555F27-55B7-48EE-935C-FD0B54A9D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7728"/>
            <a:ext cx="65" cy="24174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A754ABEC-39D4-4220-997E-FF381F6605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4645"/>
            <a:ext cx="107402" cy="287910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 Unicode MS" panose="020B0604020202020204" pitchFamily="34" charset="-128"/>
                <a:ea typeface="Google Sans"/>
              </a:rPr>
              <a:t>.</a:t>
            </a:r>
            <a:r>
              <a:rPr kumimoji="0" lang="uk-UA" alt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uk-UA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184CF7C-A7A0-442F-A2A9-F6703F3E32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0390" y="1978433"/>
            <a:ext cx="3988928" cy="450305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2DC61B-E513-4789-8FA8-45C5AF67BFE9}"/>
              </a:ext>
            </a:extLst>
          </p:cNvPr>
          <p:cNvSpPr txBox="1"/>
          <p:nvPr/>
        </p:nvSpPr>
        <p:spPr>
          <a:xfrm>
            <a:off x="6446663" y="728870"/>
            <a:ext cx="5652572" cy="4247317"/>
          </a:xfrm>
          <a:prstGeom prst="rect">
            <a:avLst/>
          </a:prstGeom>
          <a:solidFill>
            <a:srgbClr val="FFF8E5"/>
          </a:solidFill>
        </p:spPr>
        <p:txBody>
          <a:bodyPr wrap="square" rtlCol="0">
            <a:spAutoFit/>
          </a:bodyPr>
          <a:lstStyle/>
          <a:p>
            <a:pPr algn="just"/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	</a:t>
            </a:r>
          </a:p>
          <a:p>
            <a:pPr algn="just"/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Справою всього подальшого життя Б. Д. Михайлова стало вивчення унікальної пам'ятки первісного мистецтва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«Кам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яна Могила». Ці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 дослідження сформували Бориса Дмитровича як провідного фахівця з наскального мистецтва в Україні та за кордоном.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Його ім'я, як відомого вченого сучасності, внесено в енциклопедичний довідник «Хто є хто», виданий в Італії у 1996 р., а у 1999 р. – до Міжнародного довідника відомих людей ХХ століття «Життя знаменитих», який був виданий Американським біографічним інститутом при Конгресі США.</a:t>
            </a:r>
            <a:r>
              <a:rPr lang="ru-RU" dirty="0"/>
              <a:t> 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2005 році Б. Д. Михайлов захистив дисертацію на тему «Петрогліфи Кам’яної Могили» і здобув ступінь «доктора філософії в галузі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історії».</a:t>
            </a:r>
            <a:endParaRPr lang="uk-UA" alt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288A5CE-8A3F-470A-8675-2DFCFB16AB6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577" t="2538" r="11394"/>
          <a:stretch/>
        </p:blipFill>
        <p:spPr>
          <a:xfrm>
            <a:off x="241457" y="107728"/>
            <a:ext cx="2602163" cy="402400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C62E0CD-6F7F-4F4B-840B-CAFB1066B5E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21" t="18336" r="1857" b="19079"/>
          <a:stretch/>
        </p:blipFill>
        <p:spPr>
          <a:xfrm>
            <a:off x="6446663" y="5104186"/>
            <a:ext cx="5593456" cy="1701152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35931034"/>
      </p:ext>
    </p:extLst>
  </p:cSld>
  <p:clrMapOvr>
    <a:masterClrMapping/>
  </p:clrMapOvr>
  <p:transition spd="med" advTm="6000"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C97A6E4-AE21-43A3-B785-3E64F05C3A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4E463EB-4D40-42EF-AFDE-2931B75389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saturation sat="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31270"/>
          <a:stretch/>
        </p:blipFill>
        <p:spPr>
          <a:xfrm>
            <a:off x="147752" y="1772140"/>
            <a:ext cx="3272516" cy="324945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BC2B9DD-50E8-4684-B062-FFF1E19F6B75}"/>
              </a:ext>
            </a:extLst>
          </p:cNvPr>
          <p:cNvSpPr txBox="1"/>
          <p:nvPr/>
        </p:nvSpPr>
        <p:spPr>
          <a:xfrm>
            <a:off x="147752" y="5021590"/>
            <a:ext cx="3272516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 Михайлов з В. Даниленко під час розкопок на </a:t>
            </a: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Кам’яній Могилі, 1973 р.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186B986-50E4-4C2C-98ED-6D2DD1FCC35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77" t="7669" r="2035" b="8853"/>
          <a:stretch/>
        </p:blipFill>
        <p:spPr>
          <a:xfrm>
            <a:off x="3591595" y="5283200"/>
            <a:ext cx="8283319" cy="1388533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021B5B8-5B67-4522-BC66-59B3B49A1FD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7870" t="17256" r="5185" b="25764"/>
          <a:stretch/>
        </p:blipFill>
        <p:spPr>
          <a:xfrm>
            <a:off x="3568022" y="108514"/>
            <a:ext cx="8330467" cy="153068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2367C84-7690-46CF-ADC3-BCC4EF81074C}"/>
              </a:ext>
            </a:extLst>
          </p:cNvPr>
          <p:cNvSpPr txBox="1"/>
          <p:nvPr/>
        </p:nvSpPr>
        <p:spPr>
          <a:xfrm>
            <a:off x="3677969" y="1997839"/>
            <a:ext cx="8220520" cy="2862322"/>
          </a:xfrm>
          <a:prstGeom prst="rect">
            <a:avLst/>
          </a:prstGeom>
          <a:solidFill>
            <a:srgbClr val="FFF8E5"/>
          </a:solidFill>
        </p:spPr>
        <p:txBody>
          <a:bodyPr wrap="square" rtlCol="0">
            <a:spAutoFit/>
          </a:bodyPr>
          <a:lstStyle/>
          <a:p>
            <a:pPr algn="just"/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Перші кроки на шляху дослідження Кам’яної Могили Борис Дмитрович зробив разом з В. Д. Гладиліним. Під час досліджень 1961-1963 років були відкриті нові гроти, а також в гроті Бика нові зображення биків, людей, лінійно-геометричні накреслення і т. д. </a:t>
            </a:r>
          </a:p>
          <a:p>
            <a:pPr algn="just"/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Борис Михайлов був учнем відомого вченого, нашого земляка               В. Даниленка. Разом вони проводили археологічні розкопки на Кам'яній Могилі в рамках Приазовської археологічної експедиції (1971-1973 рр.). Під час цих досліджень були відкриті гроти Чаклуна та Чуринг, знайдені нові зображення мамонтів, бізонів, птахів та ін., які довели пізньопалеолетичний вік найдавнішого шару зображень. </a:t>
            </a:r>
          </a:p>
        </p:txBody>
      </p:sp>
    </p:spTree>
    <p:extLst>
      <p:ext uri="{BB962C8B-B14F-4D97-AF65-F5344CB8AC3E}">
        <p14:creationId xmlns:p14="http://schemas.microsoft.com/office/powerpoint/2010/main" val="2904428670"/>
      </p:ext>
    </p:extLst>
  </p:cSld>
  <p:clrMapOvr>
    <a:masterClrMapping/>
  </p:clrMapOvr>
  <p:transition spd="med" advTm="6000"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9051F85-91BB-437F-BEBB-BE7810F606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8EC0384-D97E-45CF-9874-C5266263BAEA}"/>
              </a:ext>
            </a:extLst>
          </p:cNvPr>
          <p:cNvSpPr/>
          <p:nvPr/>
        </p:nvSpPr>
        <p:spPr>
          <a:xfrm>
            <a:off x="587022" y="105678"/>
            <a:ext cx="11334045" cy="3139321"/>
          </a:xfrm>
          <a:prstGeom prst="rect">
            <a:avLst/>
          </a:prstGeom>
          <a:solidFill>
            <a:srgbClr val="FFF8E5"/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Досить пізнавальним є запис із наукового звіту </a:t>
            </a:r>
            <a:r>
              <a:rPr lang="uk-UA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Бориса Михайлова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«В результаті польових робіт (в період з 1983-го по 2004 рік) були відкриті 15 нових гротів і печер (№ 36-б, № 51-б, № № 53 – 65). Особливо серед них виділяються печери № 36-б (печера Бізона) та № 51-б (печера Містерій) з пізньопалеолітичними зображеннями мамонта, птаха, бізона, коней. Вперше в Кам’яній Могилі, в печері № 36-б, знайдені мезолітичні мальовничі малюнки оленя,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оленихи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лучника і жінки… Розкопана печера Підкови (№ 53) з численними зображеннями епохи ранньої і середньої бронзи, серед яких – людські стопи, підкова, тварина (кінь?) в масці оленя. Печера № 54 містила малюнки водоплавних птахів і тварин (вівцебики?). Унікальним виявився грот Дракона (№ 55), в глибинах якого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збереглася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скульптура голови ведичного дракона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Врітри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В печері Кози (№ 60), де на стелі зафіксовані фігури лося, бика, качок і інші, а головне – плита-блок з зображенням мисливця на кіз. Подібні сцени є класичними зразками в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Леванто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Північній Африці, Близькому Сході, Азербайджанському Закавказзі та Індії». 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A15D4A3-41AE-4D29-B55B-7B33575D63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3956" y="3283716"/>
            <a:ext cx="4123058" cy="275512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7E9CDD7-3745-4A00-87E4-64DEFD4DF286}"/>
              </a:ext>
            </a:extLst>
          </p:cNvPr>
          <p:cNvSpPr/>
          <p:nvPr/>
        </p:nvSpPr>
        <p:spPr>
          <a:xfrm>
            <a:off x="8088488" y="6033280"/>
            <a:ext cx="3623734" cy="738664"/>
          </a:xfrm>
          <a:prstGeom prst="rect">
            <a:avLst/>
          </a:prstGeom>
          <a:solidFill>
            <a:srgbClr val="FFF8E5"/>
          </a:solidFill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uk-UA" sz="1400" b="1" dirty="0">
                <a:solidFill>
                  <a:srgbClr val="203864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Блок-плита з зображенням мисливця на кіз знайдена Б. Михайловим в печері Кози (№ 60) у 1985 році.</a:t>
            </a:r>
            <a:endParaRPr lang="ru-RU" sz="14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E090AC2-B93B-4513-BA06-FD88171D13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18" t="6417" b="10593"/>
          <a:stretch/>
        </p:blipFill>
        <p:spPr>
          <a:xfrm>
            <a:off x="1329197" y="3283716"/>
            <a:ext cx="3764842" cy="2882561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AD9BD79-EFCD-4EDB-B21F-6DC2B612361C}"/>
              </a:ext>
            </a:extLst>
          </p:cNvPr>
          <p:cNvSpPr/>
          <p:nvPr/>
        </p:nvSpPr>
        <p:spPr>
          <a:xfrm>
            <a:off x="848042" y="6166277"/>
            <a:ext cx="3443111" cy="523220"/>
          </a:xfrm>
          <a:prstGeom prst="rect">
            <a:avLst/>
          </a:prstGeom>
          <a:solidFill>
            <a:srgbClr val="FFF8E5"/>
          </a:solidFill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uk-UA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Скульптура голови дракону знайдена   Б. Михайловим в гроті Дракону (№ 55). </a:t>
            </a:r>
            <a:endParaRPr lang="uk-UA" sz="1400" b="1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0B2D7334-CCBD-40A1-AAF4-7DE91889209D}"/>
              </a:ext>
            </a:extLst>
          </p:cNvPr>
          <p:cNvSpPr/>
          <p:nvPr/>
        </p:nvSpPr>
        <p:spPr>
          <a:xfrm>
            <a:off x="7608711" y="5769921"/>
            <a:ext cx="45832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620541"/>
      </p:ext>
    </p:extLst>
  </p:cSld>
  <p:clrMapOvr>
    <a:masterClrMapping/>
  </p:clrMapOvr>
  <p:transition spd="med" advTm="6000"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6DB5A0C-0C62-4984-BD39-931CE9981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8C97255-270B-4D33-81FA-CCCD4DF21AD4}"/>
              </a:ext>
            </a:extLst>
          </p:cNvPr>
          <p:cNvSpPr txBox="1"/>
          <p:nvPr/>
        </p:nvSpPr>
        <p:spPr>
          <a:xfrm>
            <a:off x="508000" y="4190593"/>
            <a:ext cx="11345333" cy="1754326"/>
          </a:xfrm>
          <a:prstGeom prst="rect">
            <a:avLst/>
          </a:prstGeom>
          <a:solidFill>
            <a:srgbClr val="FFF8E5"/>
          </a:solidFill>
        </p:spPr>
        <p:txBody>
          <a:bodyPr wrap="square" rtlCol="0">
            <a:spAutoFit/>
          </a:bodyPr>
          <a:lstStyle/>
          <a:p>
            <a:pPr algn="just"/>
            <a:r>
              <a:rPr lang="uk-UA" dirty="0"/>
              <a:t>	</a:t>
            </a:r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Google Sans"/>
                <a:cs typeface="Times New Roman" panose="02020603050405020304" pitchFamily="18" charset="0"/>
              </a:rPr>
              <a:t> Наукові висновки, думки Бориса Дмитровича цінували як українські археологи, так і закордонні вчені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Він неодноразово представляв результати своїх досліджень на конференціях в Україні та за її межами: Львів (1994), Харків (1999),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Київ (2002),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Москва (1990,1996, 2005), Кишинів (1995), Тирасполь (1996), Кемерово (1998),), Північно-Американська антропологічна конференція (Канада, м. Саскатун, 1993 р.) та ін.</a:t>
            </a:r>
            <a:r>
              <a:rPr lang="uk-UA" dirty="0"/>
              <a:t>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Знайомив з відкриттями, проблемами хронологічного вивчення і інтерпретації наскального мистецтва, дослідженнями петрогліфів, актуальними питаннями щодо збереження пам'яток.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3E97E39-5486-4303-9167-D7BE9A1A86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rcRect t="7599" r="20175" b="3551"/>
          <a:stretch/>
        </p:blipFill>
        <p:spPr>
          <a:xfrm>
            <a:off x="185709" y="119433"/>
            <a:ext cx="3950785" cy="282976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488F019-A41C-4577-9122-0EC4C34951AE}"/>
              </a:ext>
            </a:extLst>
          </p:cNvPr>
          <p:cNvSpPr txBox="1"/>
          <p:nvPr/>
        </p:nvSpPr>
        <p:spPr>
          <a:xfrm>
            <a:off x="185708" y="3048855"/>
            <a:ext cx="3950785" cy="738664"/>
          </a:xfrm>
          <a:prstGeom prst="rect">
            <a:avLst/>
          </a:prstGeom>
          <a:solidFill>
            <a:srgbClr val="FFF8E5"/>
          </a:solidFill>
        </p:spPr>
        <p:txBody>
          <a:bodyPr wrap="square" rtlCol="0">
            <a:spAutoFit/>
          </a:bodyPr>
          <a:lstStyle/>
          <a:p>
            <a:r>
              <a:rPr lang="uk-UA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 Михайлов під час перебування на 51-й Північно-американській антропологічній  конференції у Канаді, 1993 р.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580C1DC-759D-4EFF-933E-D2FBBD81CE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saturation sat="66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4769" r="9498"/>
          <a:stretch/>
        </p:blipFill>
        <p:spPr>
          <a:xfrm>
            <a:off x="7593260" y="119433"/>
            <a:ext cx="3946962" cy="305934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F4D06C1-3F02-44C0-8A50-7972DFB4C474}"/>
              </a:ext>
            </a:extLst>
          </p:cNvPr>
          <p:cNvSpPr txBox="1"/>
          <p:nvPr/>
        </p:nvSpPr>
        <p:spPr>
          <a:xfrm>
            <a:off x="6778693" y="3204226"/>
            <a:ext cx="5217249" cy="523220"/>
          </a:xfrm>
          <a:prstGeom prst="rect">
            <a:avLst/>
          </a:prstGeom>
          <a:solidFill>
            <a:srgbClr val="FFF8E5"/>
          </a:solidFill>
        </p:spPr>
        <p:txBody>
          <a:bodyPr wrap="square" rtlCol="0">
            <a:spAutoFit/>
          </a:bodyPr>
          <a:lstStyle/>
          <a:p>
            <a:r>
              <a:rPr lang="uk-UA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 Михайлов і академік  Я. </a:t>
            </a:r>
            <a:r>
              <a:rPr lang="uk-UA" sz="14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Шер</a:t>
            </a:r>
            <a:r>
              <a:rPr lang="uk-UA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Міжнародній </a:t>
            </a:r>
          </a:p>
          <a:p>
            <a:r>
              <a:rPr lang="uk-UA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конференції «Мир наскального рисунка» Москва, 2005 р.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A2CA22-3F01-42C9-8B22-C61DA9EAE9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7728"/>
            <a:ext cx="65" cy="24174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998000"/>
      </p:ext>
    </p:extLst>
  </p:cSld>
  <p:clrMapOvr>
    <a:masterClrMapping/>
  </p:clrMapOvr>
  <p:transition spd="med" advTm="6000"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DB34827-B75B-41C8-B7CF-1779F4887C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DAB928-CF97-4141-A943-B70A1A40AA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rcRect l="5204" b="14138"/>
          <a:stretch/>
        </p:blipFill>
        <p:spPr>
          <a:xfrm>
            <a:off x="241426" y="136691"/>
            <a:ext cx="6170663" cy="3122701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8FE18CA-22EE-4CA9-994C-1CC062C5F5CA}"/>
              </a:ext>
            </a:extLst>
          </p:cNvPr>
          <p:cNvSpPr/>
          <p:nvPr/>
        </p:nvSpPr>
        <p:spPr>
          <a:xfrm>
            <a:off x="6327253" y="774162"/>
            <a:ext cx="5734755" cy="5632311"/>
          </a:xfrm>
          <a:prstGeom prst="rect">
            <a:avLst/>
          </a:prstGeom>
          <a:solidFill>
            <a:srgbClr val="FFF8E5"/>
          </a:solidFill>
        </p:spPr>
        <p:txBody>
          <a:bodyPr wrap="square">
            <a:spAutoFit/>
          </a:bodyPr>
          <a:lstStyle/>
          <a:p>
            <a:pPr algn="just"/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За ініціативою Бориса Дмитровича Рада Міністрів України та Запорізьке обласне управління культури у 1986 році прийняли рішення про створення історико-археологічного музею-заповідника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“Кам’яна Могила”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У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2007 році Кабінет Міністрів України прийняв Постанову про оголошення пам’ятки Державним історико-археологічним заповідником, а 10 вересня 2008 року Указом Президента України заповіднику надано статус Національного. Завдяки дослідженням  Бориса Михайлова «Кам'яна Могила» зайняла своє гідне місце серед пам'ятників подібного роду: Постановою від 27 грудня 2001 року музей-заповідник віднесений до об'єктів культурної спадщини та внесений до Державного реєстру нерухомих пам'яток України. У 2006 році пам'ятник внесений до Попереднього списку Всесвітньої спадщини ЮНЕСКО.</a:t>
            </a:r>
          </a:p>
          <a:p>
            <a:pPr algn="just"/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Багато часу віддав Борис Дмитрович будівництву музейного комплексу “Кам’яна Могила”, де представлені унікальні речі та малюнки стародавніх людей, ескізний проект якого розробив самостійно.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8101666-3DCF-4B30-BDF1-39E47BB5AB5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224" t="6671" r="4015" b="6552"/>
          <a:stretch/>
        </p:blipFill>
        <p:spPr>
          <a:xfrm>
            <a:off x="547094" y="2641600"/>
            <a:ext cx="5233066" cy="298026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B43B3E2-CA30-423D-BEE7-1FBB58B79B03}"/>
              </a:ext>
            </a:extLst>
          </p:cNvPr>
          <p:cNvSpPr/>
          <p:nvPr/>
        </p:nvSpPr>
        <p:spPr>
          <a:xfrm>
            <a:off x="589761" y="5716713"/>
            <a:ext cx="5147732" cy="523220"/>
          </a:xfrm>
          <a:prstGeom prst="rect">
            <a:avLst/>
          </a:prstGeom>
          <a:solidFill>
            <a:srgbClr val="FFF8E5"/>
          </a:solidFill>
        </p:spPr>
        <p:txBody>
          <a:bodyPr wrap="square">
            <a:spAutoFit/>
          </a:bodyPr>
          <a:lstStyle/>
          <a:p>
            <a:r>
              <a:rPr lang="uk-UA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Камінь «Сплячий ангел» і Музей первісного мистецтва           </a:t>
            </a:r>
          </a:p>
          <a:p>
            <a:r>
              <a:rPr lang="uk-UA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заповідника «Кам’яна Могила»</a:t>
            </a:r>
          </a:p>
        </p:txBody>
      </p:sp>
    </p:spTree>
    <p:extLst>
      <p:ext uri="{BB962C8B-B14F-4D97-AF65-F5344CB8AC3E}">
        <p14:creationId xmlns:p14="http://schemas.microsoft.com/office/powerpoint/2010/main" val="2493734545"/>
      </p:ext>
    </p:extLst>
  </p:cSld>
  <p:clrMapOvr>
    <a:masterClrMapping/>
  </p:clrMapOvr>
  <p:transition spd="med" advTm="6000"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C2CF7DF-3E4A-48C2-AB44-94E6C8E66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C4F1DAC-A574-4DE0-B4F4-C8776FD45D2E}"/>
              </a:ext>
            </a:extLst>
          </p:cNvPr>
          <p:cNvSpPr/>
          <p:nvPr/>
        </p:nvSpPr>
        <p:spPr>
          <a:xfrm>
            <a:off x="237065" y="238458"/>
            <a:ext cx="10828500" cy="2031325"/>
          </a:xfrm>
          <a:prstGeom prst="rect">
            <a:avLst/>
          </a:prstGeom>
          <a:solidFill>
            <a:srgbClr val="FFF8E5"/>
          </a:solidFill>
        </p:spPr>
        <p:txBody>
          <a:bodyPr wrap="square">
            <a:spAutoFit/>
          </a:bodyPr>
          <a:lstStyle/>
          <a:p>
            <a:pPr algn="just"/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	За багаторічну працю, збереження історико-культурної спадщини, високий професіоналізм Бориса Дмитровича Михайлова було нагороджено:</a:t>
            </a:r>
            <a:r>
              <a:rPr lang="ru-RU" dirty="0"/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2001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році  Почесною відзнакою «За багаторічну плідну працю в галузі культури», з нагоди 10-річчя незалежності України – ювілейними медалями “ 10 років незалежності України” та “15 років незалежності України”, в 2008 році орденом “За заслуги” ІІІ ступеня та ін.</a:t>
            </a:r>
            <a:r>
              <a:rPr lang="uk-UA" dirty="0"/>
              <a:t> </a:t>
            </a:r>
          </a:p>
          <a:p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 серпні 1991 року Указом Президії Верховної Ради України Б. Д. Михайлову присвоєне почесне звання «Заслужений працівник культури України». </a:t>
            </a:r>
            <a:br>
              <a:rPr lang="uk-UA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97A41AF-DB4A-449F-B2D6-A2D07CC8D6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9" t="22487" r="8050" b="26042"/>
          <a:stretch/>
        </p:blipFill>
        <p:spPr>
          <a:xfrm>
            <a:off x="3293226" y="2031983"/>
            <a:ext cx="4699675" cy="149946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0107E2D-D0EF-4B59-AC81-05FF288DBF2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1" t="19417" r="4107" b="20118"/>
          <a:stretch/>
        </p:blipFill>
        <p:spPr>
          <a:xfrm>
            <a:off x="5432974" y="4841513"/>
            <a:ext cx="4520471" cy="149946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621D3760-8D93-4607-BEF7-D46E628E06A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61" t="10172" r="12385" b="39939"/>
          <a:stretch/>
        </p:blipFill>
        <p:spPr>
          <a:xfrm>
            <a:off x="2238555" y="3594147"/>
            <a:ext cx="3070578" cy="203132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6BE7E93-4C02-450F-9B81-A5D96F8445D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655" t="11458" r="17348" b="12534"/>
          <a:stretch/>
        </p:blipFill>
        <p:spPr>
          <a:xfrm>
            <a:off x="2754488" y="5203502"/>
            <a:ext cx="1482211" cy="141604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23DB309B-F07C-4D4D-966A-9B63F42F62A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7" t="3855" r="2510" b="6840"/>
          <a:stretch/>
        </p:blipFill>
        <p:spPr>
          <a:xfrm>
            <a:off x="237065" y="2010373"/>
            <a:ext cx="2517423" cy="158377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040F85AB-3E66-49C4-B456-476E6482854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" t="5351" r="40129" b="32499"/>
          <a:stretch/>
        </p:blipFill>
        <p:spPr>
          <a:xfrm>
            <a:off x="7680687" y="2781716"/>
            <a:ext cx="2788347" cy="1870542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64204FF4-CA08-4132-BA49-1F190D28C0A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05386" y="1667821"/>
            <a:ext cx="1485900" cy="300037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65535806"/>
      </p:ext>
    </p:extLst>
  </p:cSld>
  <p:clrMapOvr>
    <a:masterClrMapping/>
  </p:clrMapOvr>
  <p:transition spd="med" advTm="6000">
    <p:pull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1802</TotalTime>
  <Words>302</Words>
  <Application>Microsoft Office PowerPoint</Application>
  <PresentationFormat>Широкоэкранный</PresentationFormat>
  <Paragraphs>79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Arial</vt:lpstr>
      <vt:lpstr>Arial Unicode MS</vt:lpstr>
      <vt:lpstr>Calibri</vt:lpstr>
      <vt:lpstr>Calibri Light</vt:lpstr>
      <vt:lpstr>DengXian</vt:lpstr>
      <vt:lpstr>Google Sans</vt:lpstr>
      <vt:lpstr>IntrospectC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ТДАТУ</dc:creator>
  <cp:lastModifiedBy>ТДАТУ</cp:lastModifiedBy>
  <cp:revision>227</cp:revision>
  <dcterms:created xsi:type="dcterms:W3CDTF">2021-03-17T12:13:38Z</dcterms:created>
  <dcterms:modified xsi:type="dcterms:W3CDTF">2021-03-29T10:36:02Z</dcterms:modified>
</cp:coreProperties>
</file>