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6" r:id="rId2"/>
    <p:sldId id="270" r:id="rId3"/>
    <p:sldId id="272" r:id="rId4"/>
    <p:sldId id="321" r:id="rId5"/>
    <p:sldId id="269" r:id="rId6"/>
    <p:sldId id="318" r:id="rId7"/>
    <p:sldId id="262" r:id="rId8"/>
    <p:sldId id="332" r:id="rId9"/>
    <p:sldId id="330" r:id="rId10"/>
    <p:sldId id="323" r:id="rId11"/>
    <p:sldId id="331" r:id="rId12"/>
    <p:sldId id="344" r:id="rId13"/>
    <p:sldId id="354" r:id="rId14"/>
    <p:sldId id="355" r:id="rId15"/>
    <p:sldId id="277" r:id="rId16"/>
    <p:sldId id="340" r:id="rId17"/>
    <p:sldId id="345" r:id="rId18"/>
    <p:sldId id="351" r:id="rId19"/>
    <p:sldId id="339" r:id="rId20"/>
    <p:sldId id="334" r:id="rId21"/>
    <p:sldId id="335" r:id="rId22"/>
    <p:sldId id="336" r:id="rId23"/>
    <p:sldId id="306" r:id="rId24"/>
    <p:sldId id="307" r:id="rId25"/>
    <p:sldId id="309" r:id="rId26"/>
    <p:sldId id="308" r:id="rId27"/>
    <p:sldId id="337" r:id="rId28"/>
    <p:sldId id="275" r:id="rId29"/>
    <p:sldId id="274" r:id="rId30"/>
    <p:sldId id="305" r:id="rId31"/>
    <p:sldId id="346" r:id="rId32"/>
    <p:sldId id="348" r:id="rId33"/>
    <p:sldId id="259" r:id="rId34"/>
    <p:sldId id="312" r:id="rId35"/>
    <p:sldId id="326" r:id="rId36"/>
    <p:sldId id="327" r:id="rId37"/>
    <p:sldId id="297" r:id="rId38"/>
    <p:sldId id="301" r:id="rId39"/>
    <p:sldId id="299" r:id="rId40"/>
    <p:sldId id="302" r:id="rId41"/>
    <p:sldId id="304" r:id="rId42"/>
    <p:sldId id="311" r:id="rId43"/>
    <p:sldId id="343" r:id="rId44"/>
    <p:sldId id="268" r:id="rId45"/>
    <p:sldId id="310" r:id="rId46"/>
    <p:sldId id="342" r:id="rId47"/>
    <p:sldId id="298" r:id="rId48"/>
    <p:sldId id="347" r:id="rId49"/>
    <p:sldId id="353" r:id="rId50"/>
    <p:sldId id="349" r:id="rId51"/>
    <p:sldId id="257" r:id="rId52"/>
    <p:sldId id="300" r:id="rId53"/>
    <p:sldId id="258" r:id="rId54"/>
    <p:sldId id="352" r:id="rId55"/>
    <p:sldId id="313" r:id="rId56"/>
    <p:sldId id="296" r:id="rId57"/>
    <p:sldId id="317" r:id="rId5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-8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AEC69-A0FB-497B-9E2C-2DA93F68EB54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14D16-08BE-4447-BAE2-9FAD0017ED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702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14D16-08BE-4447-BAE2-9FAD0017EDA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8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27015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70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7721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30313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0566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8173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9324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755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737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22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667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962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1151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795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972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2738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72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282E5F-CF99-43D2-9760-7E3518AE40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193A1AB-5599-4F70-B756-3B6D0BCC8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5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microsoft.com/office/2007/relationships/hdphoto" Target="../media/hdphoto8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9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microsoft.com/office/2007/relationships/hdphoto" Target="../media/hdphoto12.wdp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microsoft.com/office/2007/relationships/hdphoto" Target="../media/hdphoto1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5.wdp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0.png"/><Relationship Id="rId4" Type="http://schemas.openxmlformats.org/officeDocument/2006/relationships/image" Target="../media/image9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6.wdp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9.png"/><Relationship Id="rId5" Type="http://schemas.microsoft.com/office/2007/relationships/hdphoto" Target="../media/hdphoto17.wdp"/><Relationship Id="rId4" Type="http://schemas.openxmlformats.org/officeDocument/2006/relationships/image" Target="../media/image10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microsoft.com/office/2007/relationships/hdphoto" Target="../media/hdphoto19.wdp"/><Relationship Id="rId4" Type="http://schemas.openxmlformats.org/officeDocument/2006/relationships/image" Target="../media/image12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8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2.jpeg"/><Relationship Id="rId4" Type="http://schemas.openxmlformats.org/officeDocument/2006/relationships/image" Target="../media/image1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gif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789601" y="209709"/>
            <a:ext cx="9755187" cy="2766528"/>
          </a:xfrm>
        </p:spPr>
        <p:txBody>
          <a:bodyPr>
            <a:noAutofit/>
          </a:bodyPr>
          <a:lstStyle/>
          <a:p>
            <a:pPr algn="ctr"/>
            <a:r>
              <a:rPr lang="ru-RU" sz="6500" dirty="0" smtClean="0"/>
              <a:t>Дорогами </a:t>
            </a:r>
            <a:r>
              <a:rPr lang="ru-RU" sz="6500" dirty="0" err="1" smtClean="0"/>
              <a:t>пам’яті</a:t>
            </a:r>
            <a:r>
              <a:rPr lang="ru-RU" sz="6500" dirty="0" smtClean="0"/>
              <a:t>.</a:t>
            </a:r>
            <a:br>
              <a:rPr lang="ru-RU" sz="6500" dirty="0" smtClean="0"/>
            </a:br>
            <a:r>
              <a:rPr lang="ru-RU" sz="6500" dirty="0" smtClean="0">
                <a:solidFill>
                  <a:srgbClr val="0070C0"/>
                </a:solidFill>
              </a:rPr>
              <a:t>УНІВЕРСИТЕТ У РОКИ </a:t>
            </a:r>
            <a:br>
              <a:rPr lang="ru-RU" sz="6500" dirty="0" smtClean="0">
                <a:solidFill>
                  <a:srgbClr val="0070C0"/>
                </a:solidFill>
              </a:rPr>
            </a:br>
            <a:r>
              <a:rPr lang="ru-RU" sz="6500" dirty="0" smtClean="0">
                <a:solidFill>
                  <a:srgbClr val="0070C0"/>
                </a:solidFill>
              </a:rPr>
              <a:t>ДРУГОЇ СВІТОВОЇ</a:t>
            </a:r>
            <a:endParaRPr lang="ru-RU" sz="65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1069340" y="2845275"/>
            <a:ext cx="9755187" cy="51944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До 75-РІЧЧЯ ПЕРЕМОГИ У ДРУГІЙ СВІТОВІЙ </a:t>
            </a:r>
            <a:r>
              <a:rPr lang="ru-RU" dirty="0" smtClean="0">
                <a:solidFill>
                  <a:srgbClr val="C00000"/>
                </a:solidFill>
              </a:rPr>
              <a:t>ВІЙНІ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348" y="4779426"/>
            <a:ext cx="4065823" cy="2078574"/>
          </a:xfrm>
          <a:prstGeom prst="rect">
            <a:avLst/>
          </a:prstGeom>
        </p:spPr>
      </p:pic>
      <p:pic>
        <p:nvPicPr>
          <p:cNvPr id="5" name="На Поле Танки Грохотали - Военные песни from backingtracks.c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79618" y="6118607"/>
            <a:ext cx="609600" cy="60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21425632">
            <a:off x="1621676" y="3384391"/>
            <a:ext cx="8650514" cy="125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  <a:buClr>
                <a:srgbClr val="B80E0F"/>
              </a:buClr>
              <a:buSzPct val="160000"/>
            </a:pPr>
            <a:r>
              <a:rPr lang="ru-RU" sz="2800" cap="all" dirty="0" err="1">
                <a:solidFill>
                  <a:srgbClr val="C00000"/>
                </a:solidFill>
              </a:rPr>
              <a:t>Присвячується</a:t>
            </a:r>
            <a:r>
              <a:rPr lang="ru-RU" sz="2800" cap="all" dirty="0">
                <a:solidFill>
                  <a:srgbClr val="C00000"/>
                </a:solidFill>
              </a:rPr>
              <a:t> </a:t>
            </a:r>
            <a:r>
              <a:rPr lang="ru-RU" sz="2800" cap="all" dirty="0" err="1" smtClean="0">
                <a:solidFill>
                  <a:srgbClr val="C00000"/>
                </a:solidFill>
              </a:rPr>
              <a:t>викладачам</a:t>
            </a:r>
            <a:r>
              <a:rPr lang="ru-RU" sz="2800" cap="all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І</a:t>
            </a:r>
            <a:r>
              <a:rPr lang="ru-RU" sz="2800" cap="all" dirty="0" smtClean="0">
                <a:solidFill>
                  <a:srgbClr val="C00000"/>
                </a:solidFill>
              </a:rPr>
              <a:t> студентам </a:t>
            </a:r>
            <a:r>
              <a:rPr lang="ru-RU" sz="2800" cap="all" dirty="0">
                <a:solidFill>
                  <a:srgbClr val="C00000"/>
                </a:solidFill>
              </a:rPr>
              <a:t>– </a:t>
            </a:r>
          </a:p>
          <a:p>
            <a:pPr lvl="0" algn="ctr">
              <a:lnSpc>
                <a:spcPct val="120000"/>
              </a:lnSpc>
              <a:spcBef>
                <a:spcPts val="1000"/>
              </a:spcBef>
              <a:buClr>
                <a:srgbClr val="B80E0F"/>
              </a:buClr>
              <a:buSzPct val="160000"/>
            </a:pPr>
            <a:r>
              <a:rPr lang="ru-RU" sz="2800" cap="all" dirty="0">
                <a:solidFill>
                  <a:srgbClr val="C00000"/>
                </a:solidFill>
              </a:rPr>
              <a:t>ветеранам </a:t>
            </a:r>
            <a:r>
              <a:rPr lang="ru-RU" sz="2800" cap="all" dirty="0" err="1">
                <a:solidFill>
                  <a:srgbClr val="C00000"/>
                </a:solidFill>
              </a:rPr>
              <a:t>другої</a:t>
            </a:r>
            <a:r>
              <a:rPr lang="ru-RU" sz="2800" cap="all" dirty="0">
                <a:solidFill>
                  <a:srgbClr val="C00000"/>
                </a:solidFill>
              </a:rPr>
              <a:t> </a:t>
            </a:r>
            <a:r>
              <a:rPr lang="ru-RU" sz="2800" cap="all" dirty="0" err="1">
                <a:solidFill>
                  <a:srgbClr val="C00000"/>
                </a:solidFill>
              </a:rPr>
              <a:t>світової</a:t>
            </a:r>
            <a:endParaRPr lang="ru-RU" sz="2800" cap="al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0221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1"/>
            <a:ext cx="9315452" cy="7096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0755"/>
            <a:ext cx="11302999" cy="1864017"/>
          </a:xfrm>
        </p:spPr>
        <p:txBody>
          <a:bodyPr>
            <a:no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Життя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ледве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жевріло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лише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у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корпусі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№ 3: у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нього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були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дах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двері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напівпрозорі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вікна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де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скло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заміняли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скляні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банки та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пресована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солома. Не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було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найпростіших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меблів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устаткування</a:t>
            </a:r>
            <a:r>
              <a:rPr lang="ru-RU" sz="28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тепла, </a:t>
            </a:r>
            <a:r>
              <a:rPr lang="ru-RU" sz="28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світла</a:t>
            </a:r>
            <a:endParaRPr lang="ru-RU" sz="2800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452" y="4382524"/>
            <a:ext cx="2158999" cy="2158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73738" y="1573984"/>
            <a:ext cx="84237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але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було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велике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бажання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скоріше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розпочати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працювати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,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оголосити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про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відродження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інституту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559" y="6118507"/>
            <a:ext cx="2807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Корпус №3, 1945 РІК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2889810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01" y="1509486"/>
            <a:ext cx="8699941" cy="51406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" y="192313"/>
            <a:ext cx="11262017" cy="1812263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 err="1">
                <a:solidFill>
                  <a:srgbClr val="0070C0"/>
                </a:solidFill>
              </a:rPr>
              <a:t>Загальний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збиток</a:t>
            </a:r>
            <a:r>
              <a:rPr lang="ru-RU" sz="2800" dirty="0">
                <a:solidFill>
                  <a:srgbClr val="0070C0"/>
                </a:solidFill>
              </a:rPr>
              <a:t>, нанесений </a:t>
            </a:r>
            <a:r>
              <a:rPr lang="ru-RU" sz="2800" dirty="0" err="1">
                <a:solidFill>
                  <a:srgbClr val="0070C0"/>
                </a:solidFill>
              </a:rPr>
              <a:t>інституту</a:t>
            </a:r>
            <a:r>
              <a:rPr lang="ru-RU" sz="2800" dirty="0">
                <a:solidFill>
                  <a:srgbClr val="0070C0"/>
                </a:solidFill>
              </a:rPr>
              <a:t>, </a:t>
            </a:r>
            <a:r>
              <a:rPr lang="ru-RU" sz="2800" dirty="0" err="1">
                <a:solidFill>
                  <a:srgbClr val="0070C0"/>
                </a:solidFill>
              </a:rPr>
              <a:t>складав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4,686 </a:t>
            </a:r>
            <a:r>
              <a:rPr lang="ru-RU" sz="2200" dirty="0">
                <a:solidFill>
                  <a:srgbClr val="C00000"/>
                </a:solidFill>
              </a:rPr>
              <a:t>тис. </a:t>
            </a:r>
            <a:r>
              <a:rPr lang="ru-RU" sz="2200" dirty="0" err="1">
                <a:solidFill>
                  <a:srgbClr val="C00000"/>
                </a:solidFill>
              </a:rPr>
              <a:t>крб</a:t>
            </a:r>
            <a:r>
              <a:rPr lang="ru-RU" sz="2200" dirty="0">
                <a:solidFill>
                  <a:srgbClr val="C00000"/>
                </a:solidFill>
              </a:rPr>
              <a:t>. 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 err="1">
                <a:solidFill>
                  <a:srgbClr val="0070C0"/>
                </a:solidFill>
              </a:rPr>
              <a:t>Викладачі</a:t>
            </a:r>
            <a:r>
              <a:rPr lang="ru-RU" sz="2800" dirty="0">
                <a:solidFill>
                  <a:srgbClr val="0070C0"/>
                </a:solidFill>
              </a:rPr>
              <a:t>, </a:t>
            </a:r>
            <a:r>
              <a:rPr lang="ru-RU" sz="2800" dirty="0" err="1">
                <a:solidFill>
                  <a:srgbClr val="0070C0"/>
                </a:solidFill>
              </a:rPr>
              <a:t>студенти</a:t>
            </a:r>
            <a:r>
              <a:rPr lang="ru-RU" sz="2800" dirty="0">
                <a:solidFill>
                  <a:srgbClr val="0070C0"/>
                </a:solidFill>
              </a:rPr>
              <a:t> – </a:t>
            </a:r>
            <a:r>
              <a:rPr lang="ru-RU" sz="2800" dirty="0" err="1">
                <a:solidFill>
                  <a:srgbClr val="0070C0"/>
                </a:solidFill>
              </a:rPr>
              <a:t>всі</a:t>
            </a:r>
            <a:r>
              <a:rPr lang="ru-RU" sz="2800" dirty="0">
                <a:solidFill>
                  <a:srgbClr val="0070C0"/>
                </a:solidFill>
              </a:rPr>
              <a:t> разом, </a:t>
            </a:r>
            <a:r>
              <a:rPr lang="ru-RU" sz="2800" dirty="0" err="1">
                <a:solidFill>
                  <a:srgbClr val="0070C0"/>
                </a:solidFill>
              </a:rPr>
              <a:t>відстроювали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навчальні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корпуси</a:t>
            </a:r>
            <a:r>
              <a:rPr lang="ru-RU" sz="2800" dirty="0">
                <a:solidFill>
                  <a:srgbClr val="0070C0"/>
                </a:solidFill>
              </a:rPr>
              <a:t>. </a:t>
            </a:r>
            <a:r>
              <a:rPr lang="ru-RU" sz="2800" dirty="0" err="1">
                <a:solidFill>
                  <a:srgbClr val="0070C0"/>
                </a:solidFill>
              </a:rPr>
              <a:t>Розпочався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другий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період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життя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інституту</a:t>
            </a:r>
            <a:r>
              <a:rPr lang="ru-RU" sz="2800" dirty="0">
                <a:solidFill>
                  <a:srgbClr val="0070C0"/>
                </a:solidFill>
              </a:rPr>
              <a:t> - </a:t>
            </a:r>
            <a:r>
              <a:rPr lang="ru-RU" sz="2800" dirty="0" err="1">
                <a:solidFill>
                  <a:srgbClr val="0070C0"/>
                </a:solidFill>
              </a:rPr>
              <a:t>період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відбудови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і </a:t>
            </a:r>
            <a:r>
              <a:rPr lang="ru-RU" sz="2800" dirty="0" err="1">
                <a:solidFill>
                  <a:srgbClr val="0070C0"/>
                </a:solidFill>
              </a:rPr>
              <a:t>відновлення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	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753" y="5312229"/>
            <a:ext cx="1337874" cy="13378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87657" y="1890036"/>
            <a:ext cx="353529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ru-RU" sz="2500" cap="all" dirty="0">
                <a:solidFill>
                  <a:srgbClr val="C00000"/>
                </a:solidFill>
                <a:ea typeface="+mj-ea"/>
                <a:cs typeface="+mj-cs"/>
              </a:rPr>
              <a:t>1944 </a:t>
            </a:r>
            <a:r>
              <a:rPr lang="ru-RU" sz="2000" cap="all" dirty="0" err="1">
                <a:solidFill>
                  <a:srgbClr val="C00000"/>
                </a:solidFill>
                <a:ea typeface="+mj-ea"/>
                <a:cs typeface="+mj-cs"/>
              </a:rPr>
              <a:t>році</a:t>
            </a:r>
            <a:r>
              <a:rPr lang="ru-RU" sz="25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інститут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було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перейменовано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на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Мелітопольський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інститут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механізації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сільського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 </a:t>
            </a:r>
            <a:r>
              <a:rPr lang="ru-RU" sz="2500" cap="all" dirty="0" err="1">
                <a:solidFill>
                  <a:srgbClr val="0070C0"/>
                </a:solidFill>
                <a:ea typeface="+mj-ea"/>
                <a:cs typeface="+mj-cs"/>
              </a:rPr>
              <a:t>господарства</a:t>
            </a:r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</a:p>
          <a:p>
            <a:pPr algn="ctr"/>
            <a:r>
              <a:rPr lang="ru-RU" sz="2500" cap="all" dirty="0">
                <a:solidFill>
                  <a:srgbClr val="0070C0"/>
                </a:solidFill>
                <a:ea typeface="+mj-ea"/>
                <a:cs typeface="+mj-cs"/>
              </a:rPr>
              <a:t>(МІМСГ)</a:t>
            </a:r>
            <a:endParaRPr lang="ru-RU" sz="25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3429" y="5981166"/>
            <a:ext cx="4342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ПОЧАТОК ВІДНОВЛЕННЯ, 1946 РІК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11553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7558" y="141516"/>
            <a:ext cx="7958574" cy="620486"/>
          </a:xfrm>
        </p:spPr>
        <p:txBody>
          <a:bodyPr>
            <a:noAutofit/>
          </a:bodyPr>
          <a:lstStyle/>
          <a:p>
            <a:pPr algn="ctr"/>
            <a:r>
              <a:rPr lang="uk-UA" dirty="0"/>
              <a:t>Згадаймо всіх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203" y="762002"/>
            <a:ext cx="8024882" cy="6018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9790534" y="510219"/>
            <a:ext cx="2087235" cy="1349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1" y="487555"/>
            <a:ext cx="1962372" cy="1412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11359" y="3675418"/>
            <a:ext cx="1953669" cy="1306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9836784" y="3641377"/>
            <a:ext cx="2013859" cy="143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126132" y="2336366"/>
            <a:ext cx="16385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Кітарій</a:t>
            </a:r>
          </a:p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Віктор</a:t>
            </a:r>
          </a:p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олексійович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179" y="2228751"/>
            <a:ext cx="18886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Двояковський</a:t>
            </a:r>
            <a:endParaRPr lang="uk-UA" sz="2000" cap="all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Анатолій</a:t>
            </a:r>
          </a:p>
          <a:p>
            <a:pPr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петрович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5547" y="5305698"/>
            <a:ext cx="15119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Морозов</a:t>
            </a:r>
          </a:p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Володимир</a:t>
            </a:r>
          </a:p>
          <a:p>
            <a:pPr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іванович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5983" y="5305698"/>
            <a:ext cx="16754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Деревицький</a:t>
            </a:r>
            <a:endParaRPr lang="uk-UA" sz="2000" cap="all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Броніслав</a:t>
            </a:r>
          </a:p>
          <a:p>
            <a:pPr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іванович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1893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520" y="134028"/>
            <a:ext cx="3011715" cy="885337"/>
          </a:xfrm>
        </p:spPr>
        <p:txBody>
          <a:bodyPr>
            <a:noAutofit/>
          </a:bodyPr>
          <a:lstStyle/>
          <a:p>
            <a:r>
              <a:rPr lang="uk-UA" sz="3200" dirty="0" err="1" smtClean="0"/>
              <a:t>Чурляєв</a:t>
            </a:r>
            <a:r>
              <a:rPr lang="uk-UA" sz="3200" dirty="0" smtClean="0"/>
              <a:t> </a:t>
            </a:r>
            <a:r>
              <a:rPr lang="uk-UA" sz="3200" dirty="0" err="1" smtClean="0"/>
              <a:t>сергій</a:t>
            </a:r>
            <a:r>
              <a:rPr lang="uk-UA" sz="3200" dirty="0" smtClean="0"/>
              <a:t> олексійович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82" y="3489609"/>
            <a:ext cx="2093068" cy="313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81" y="107323"/>
            <a:ext cx="2093068" cy="3215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569023" y="952135"/>
            <a:ext cx="32405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cap="all" dirty="0" err="1" smtClean="0">
                <a:solidFill>
                  <a:srgbClr val="B80E0F"/>
                </a:solidFill>
                <a:ea typeface="+mj-ea"/>
                <a:cs typeface="+mj-cs"/>
              </a:rPr>
              <a:t>Лисенков</a:t>
            </a:r>
            <a:r>
              <a:rPr lang="uk-UA" sz="3200" cap="all" dirty="0" smtClean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3200" cap="all" dirty="0" err="1" smtClean="0">
                <a:solidFill>
                  <a:srgbClr val="B80E0F"/>
                </a:solidFill>
                <a:ea typeface="+mj-ea"/>
                <a:cs typeface="+mj-cs"/>
              </a:rPr>
              <a:t>олександр</a:t>
            </a:r>
            <a:r>
              <a:rPr lang="uk-UA" sz="3200" cap="all" dirty="0" smtClean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3200" cap="all" dirty="0" err="1" smtClean="0">
                <a:solidFill>
                  <a:srgbClr val="B80E0F"/>
                </a:solidFill>
                <a:ea typeface="+mj-ea"/>
                <a:cs typeface="+mj-cs"/>
              </a:rPr>
              <a:t>олександрович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37890" y="3355189"/>
            <a:ext cx="34316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cap="all" dirty="0" err="1" smtClean="0">
                <a:solidFill>
                  <a:srgbClr val="B80E0F"/>
                </a:solidFill>
                <a:ea typeface="+mj-ea"/>
                <a:cs typeface="+mj-cs"/>
              </a:rPr>
              <a:t>Судаков</a:t>
            </a:r>
            <a:r>
              <a:rPr lang="uk-UA" sz="3200" cap="all" dirty="0" smtClean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3200" cap="all" dirty="0" err="1" smtClean="0">
                <a:solidFill>
                  <a:srgbClr val="B80E0F"/>
                </a:solidFill>
                <a:ea typeface="+mj-ea"/>
                <a:cs typeface="+mj-cs"/>
              </a:rPr>
              <a:t>михайло</a:t>
            </a:r>
            <a:r>
              <a:rPr lang="uk-UA" sz="3200" cap="all" dirty="0" smtClean="0">
                <a:solidFill>
                  <a:srgbClr val="B80E0F"/>
                </a:solidFill>
                <a:ea typeface="+mj-ea"/>
                <a:cs typeface="+mj-cs"/>
              </a:rPr>
              <a:t> олексійович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37890" y="2444349"/>
            <a:ext cx="33602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cap="all" dirty="0" smtClean="0">
                <a:solidFill>
                  <a:srgbClr val="002060"/>
                </a:solidFill>
                <a:ea typeface="+mj-ea"/>
                <a:cs typeface="+mj-cs"/>
              </a:rPr>
              <a:t>З </a:t>
            </a:r>
            <a:r>
              <a:rPr lang="uk-UA" sz="2000" cap="all" dirty="0" smtClean="0">
                <a:solidFill>
                  <a:srgbClr val="C00000"/>
                </a:solidFill>
                <a:ea typeface="+mj-ea"/>
                <a:cs typeface="+mj-cs"/>
              </a:rPr>
              <a:t>1963</a:t>
            </a:r>
            <a:r>
              <a:rPr lang="uk-UA" sz="1600" cap="all" dirty="0" smtClean="0">
                <a:solidFill>
                  <a:srgbClr val="C00000"/>
                </a:solidFill>
                <a:ea typeface="+mj-ea"/>
                <a:cs typeface="+mj-cs"/>
              </a:rPr>
              <a:t>р</a:t>
            </a:r>
            <a:r>
              <a:rPr lang="uk-UA" sz="2000" cap="all" dirty="0" smtClean="0">
                <a:solidFill>
                  <a:srgbClr val="C00000"/>
                </a:solidFill>
                <a:ea typeface="+mj-ea"/>
                <a:cs typeface="+mj-cs"/>
              </a:rPr>
              <a:t>.</a:t>
            </a:r>
            <a:r>
              <a:rPr lang="uk-UA" sz="2000" cap="all" dirty="0" smtClean="0">
                <a:solidFill>
                  <a:srgbClr val="002060"/>
                </a:solidFill>
                <a:ea typeface="+mj-ea"/>
                <a:cs typeface="+mj-cs"/>
              </a:rPr>
              <a:t> Працював на </a:t>
            </a:r>
          </a:p>
          <a:p>
            <a:r>
              <a:rPr lang="uk-UA" sz="2000" cap="all" dirty="0" smtClean="0">
                <a:solidFill>
                  <a:srgbClr val="002060"/>
                </a:solidFill>
                <a:ea typeface="+mj-ea"/>
                <a:cs typeface="+mj-cs"/>
              </a:rPr>
              <a:t>Кафедрі Технологія металів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64319" y="4343225"/>
            <a:ext cx="40703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cap="all" dirty="0">
                <a:solidFill>
                  <a:srgbClr val="002060"/>
                </a:solidFill>
              </a:rPr>
              <a:t>Нагороджений</a:t>
            </a:r>
            <a:r>
              <a:rPr lang="uk-UA" sz="2000" cap="all" dirty="0" smtClean="0">
                <a:solidFill>
                  <a:srgbClr val="002060"/>
                </a:solidFill>
              </a:rPr>
              <a:t>: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 smtClean="0">
                <a:solidFill>
                  <a:srgbClr val="C00000"/>
                </a:solidFill>
              </a:rPr>
              <a:t>Орденами </a:t>
            </a:r>
            <a:r>
              <a:rPr lang="uk-UA" sz="2000" cap="all" dirty="0" err="1" smtClean="0">
                <a:solidFill>
                  <a:srgbClr val="C00000"/>
                </a:solidFill>
              </a:rPr>
              <a:t>леніна</a:t>
            </a:r>
            <a:r>
              <a:rPr lang="uk-UA" sz="2000" cap="all" dirty="0" smtClean="0">
                <a:solidFill>
                  <a:srgbClr val="C00000"/>
                </a:solidFill>
              </a:rPr>
              <a:t>,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 err="1" smtClean="0">
                <a:solidFill>
                  <a:srgbClr val="C00000"/>
                </a:solidFill>
              </a:rPr>
              <a:t>олександра</a:t>
            </a:r>
            <a:r>
              <a:rPr lang="uk-UA" sz="2000" cap="all" dirty="0" smtClean="0">
                <a:solidFill>
                  <a:srgbClr val="C00000"/>
                </a:solidFill>
              </a:rPr>
              <a:t> невського,</a:t>
            </a:r>
          </a:p>
          <a:p>
            <a:pPr lvl="0"/>
            <a:r>
              <a:rPr lang="uk-UA" sz="2000" cap="all" dirty="0" smtClean="0">
                <a:solidFill>
                  <a:srgbClr val="C00000"/>
                </a:solidFill>
              </a:rPr>
              <a:t>Вітчизняної війни 2 ст., медалями</a:t>
            </a:r>
            <a:endParaRPr lang="uk-UA" sz="2000" cap="all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07642" y="2704353"/>
            <a:ext cx="1904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cap="all" dirty="0">
                <a:solidFill>
                  <a:srgbClr val="002060"/>
                </a:solidFill>
              </a:rPr>
              <a:t>Нагороджений: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64319" y="1371146"/>
            <a:ext cx="35798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cap="all" dirty="0" smtClean="0">
                <a:solidFill>
                  <a:srgbClr val="002060"/>
                </a:solidFill>
              </a:rPr>
              <a:t>Нагороджений: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 smtClean="0">
                <a:solidFill>
                  <a:srgbClr val="C00000"/>
                </a:solidFill>
              </a:rPr>
              <a:t>Двома орденами червоної </a:t>
            </a:r>
          </a:p>
          <a:p>
            <a:pPr lvl="0"/>
            <a:r>
              <a:rPr lang="uk-UA" sz="2000" cap="all" dirty="0" smtClean="0">
                <a:solidFill>
                  <a:srgbClr val="C00000"/>
                </a:solidFill>
              </a:rPr>
              <a:t>Зірки, медалями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7890" y="5666664"/>
            <a:ext cx="47115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 1950 </a:t>
            </a:r>
            <a:r>
              <a:rPr lang="uk-UA" sz="16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році</a:t>
            </a:r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з відзнакою закінчив </a:t>
            </a:r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мімсг</a:t>
            </a:r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</a:p>
          <a:p>
            <a:pPr lvl="0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Працював на кафедрі теплотехніки і </a:t>
            </a:r>
          </a:p>
          <a:p>
            <a:pPr lvl="0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гідравліки</a:t>
            </a:r>
            <a:endParaRPr lang="uk-UA" sz="2000" cap="all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10388" y="3407567"/>
            <a:ext cx="40991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 smtClean="0">
                <a:solidFill>
                  <a:srgbClr val="C00000"/>
                </a:solidFill>
              </a:rPr>
              <a:t>Медалями «за бойові заслуги»,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 smtClean="0">
                <a:solidFill>
                  <a:srgbClr val="C00000"/>
                </a:solidFill>
              </a:rPr>
              <a:t>«за перемогу над </a:t>
            </a:r>
            <a:r>
              <a:rPr lang="uk-UA" sz="2000" cap="all" dirty="0" err="1" smtClean="0">
                <a:solidFill>
                  <a:srgbClr val="C00000"/>
                </a:solidFill>
              </a:rPr>
              <a:t>германією</a:t>
            </a:r>
            <a:r>
              <a:rPr lang="uk-UA" sz="2000" cap="all" dirty="0" smtClean="0">
                <a:solidFill>
                  <a:srgbClr val="C00000"/>
                </a:solidFill>
              </a:rPr>
              <a:t>»</a:t>
            </a:r>
            <a:endParaRPr lang="uk-UA" sz="2000" cap="all" dirty="0"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8450" y="425514"/>
            <a:ext cx="1412346" cy="14123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2366" y="156045"/>
            <a:ext cx="2357588" cy="17681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26010" y="3898473"/>
            <a:ext cx="1307985" cy="140234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528220" y="4153925"/>
            <a:ext cx="35378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cap="all" dirty="0" smtClean="0">
                <a:solidFill>
                  <a:srgbClr val="002060"/>
                </a:solidFill>
              </a:rPr>
              <a:t>З </a:t>
            </a:r>
            <a:r>
              <a:rPr lang="uk-UA" sz="2000" cap="all" dirty="0" smtClean="0">
                <a:solidFill>
                  <a:srgbClr val="C00000"/>
                </a:solidFill>
              </a:rPr>
              <a:t>1952 </a:t>
            </a:r>
            <a:r>
              <a:rPr lang="uk-UA" sz="1600" cap="all" dirty="0" smtClean="0">
                <a:solidFill>
                  <a:srgbClr val="C00000"/>
                </a:solidFill>
              </a:rPr>
              <a:t>року</a:t>
            </a:r>
            <a:r>
              <a:rPr lang="uk-UA" sz="2000" cap="all" dirty="0" smtClean="0">
                <a:solidFill>
                  <a:srgbClr val="C00000"/>
                </a:solidFill>
              </a:rPr>
              <a:t> </a:t>
            </a:r>
            <a:r>
              <a:rPr lang="uk-UA" sz="2000" cap="all" dirty="0" smtClean="0">
                <a:solidFill>
                  <a:srgbClr val="002060"/>
                </a:solidFill>
              </a:rPr>
              <a:t>працював у </a:t>
            </a:r>
            <a:r>
              <a:rPr lang="uk-UA" sz="2000" cap="all" dirty="0" err="1" smtClean="0">
                <a:solidFill>
                  <a:srgbClr val="002060"/>
                </a:solidFill>
              </a:rPr>
              <a:t>мімсг</a:t>
            </a:r>
            <a:endParaRPr lang="uk-UA" sz="2000" cap="all" dirty="0" smtClean="0">
              <a:solidFill>
                <a:srgbClr val="002060"/>
              </a:solidFill>
            </a:endParaRPr>
          </a:p>
          <a:p>
            <a:pPr lvl="0"/>
            <a:r>
              <a:rPr lang="uk-UA" sz="2000" cap="all" dirty="0" smtClean="0">
                <a:solidFill>
                  <a:srgbClr val="002060"/>
                </a:solidFill>
              </a:rPr>
              <a:t>Завідуючим кафедрою </a:t>
            </a:r>
          </a:p>
          <a:p>
            <a:pPr lvl="0"/>
            <a:r>
              <a:rPr lang="uk-UA" sz="2000" cap="all" dirty="0" smtClean="0">
                <a:solidFill>
                  <a:srgbClr val="002060"/>
                </a:solidFill>
              </a:rPr>
              <a:t>теплотехніки</a:t>
            </a:r>
            <a:endParaRPr lang="uk-UA" sz="2000" cap="all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4447" y="5275849"/>
            <a:ext cx="1335140" cy="1341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3" t="11341" r="20423" b="17549"/>
          <a:stretch/>
        </p:blipFill>
        <p:spPr>
          <a:xfrm rot="5400000">
            <a:off x="5593136" y="694633"/>
            <a:ext cx="3078069" cy="2107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552037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07" y="161366"/>
            <a:ext cx="8048023" cy="6036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857" t="34234" r="56311" b="46452"/>
          <a:stretch/>
        </p:blipFill>
        <p:spPr>
          <a:xfrm rot="5400000">
            <a:off x="9735706" y="431081"/>
            <a:ext cx="2539768" cy="1766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090769" y="2584009"/>
            <a:ext cx="15311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Дацко</a:t>
            </a:r>
            <a:endParaRPr lang="uk-UA" sz="2000" cap="all" dirty="0" smtClean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Олексій</a:t>
            </a:r>
          </a:p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андрійович</a:t>
            </a:r>
            <a:endParaRPr lang="uk-UA" sz="2000" cap="all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116" y="2434388"/>
            <a:ext cx="15520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Шарікова </a:t>
            </a:r>
          </a:p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Марія</a:t>
            </a:r>
          </a:p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миколаївна</a:t>
            </a:r>
            <a:endParaRPr lang="uk-UA" sz="2000" cap="all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65" y="5634847"/>
            <a:ext cx="16385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Білов</a:t>
            </a:r>
            <a:endParaRPr lang="uk-UA" sz="2000" cap="all" dirty="0" smtClean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Юрій</a:t>
            </a:r>
          </a:p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олексійович</a:t>
            </a:r>
            <a:endParaRPr lang="uk-UA" sz="2000" cap="all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90769" y="5701024"/>
            <a:ext cx="17700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Морозов</a:t>
            </a:r>
          </a:p>
          <a:p>
            <a:pPr lvl="0" algn="ctr"/>
            <a:r>
              <a:rPr lang="uk-UA" sz="2000" cap="all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Віктор</a:t>
            </a:r>
          </a:p>
          <a:p>
            <a:pPr lvl="0" algn="ctr"/>
            <a:r>
              <a:rPr lang="uk-UA" sz="2000" cap="all" dirty="0" err="1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миколайович</a:t>
            </a:r>
            <a:endParaRPr lang="uk-UA" sz="2000" cap="all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016" t="53669" r="7513" b="26860"/>
          <a:stretch/>
        </p:blipFill>
        <p:spPr>
          <a:xfrm rot="5400000">
            <a:off x="-205993" y="355404"/>
            <a:ext cx="2432625" cy="1824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963" t="80758" r="40106" b="2592"/>
          <a:stretch/>
        </p:blipFill>
        <p:spPr>
          <a:xfrm rot="5400000">
            <a:off x="-132639" y="3736805"/>
            <a:ext cx="2184796" cy="1611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68" t="18201" r="76243" b="64233"/>
          <a:stretch/>
        </p:blipFill>
        <p:spPr>
          <a:xfrm>
            <a:off x="10090769" y="3678046"/>
            <a:ext cx="1657380" cy="2022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314641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3200" y="18143"/>
            <a:ext cx="10396882" cy="1151965"/>
          </a:xfrm>
        </p:spPr>
        <p:txBody>
          <a:bodyPr/>
          <a:lstStyle/>
          <a:p>
            <a:pPr algn="ctr"/>
            <a:r>
              <a:rPr lang="uk-UA" dirty="0"/>
              <a:t>Малюга </a:t>
            </a:r>
            <a:r>
              <a:rPr lang="uk-UA" dirty="0" err="1"/>
              <a:t>микола</a:t>
            </a:r>
            <a:r>
              <a:rPr lang="uk-UA" dirty="0"/>
              <a:t> семенович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17852" y="1163153"/>
            <a:ext cx="6118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cap="all" dirty="0">
                <a:solidFill>
                  <a:srgbClr val="B80E0F"/>
                </a:solidFill>
                <a:ea typeface="+mj-ea"/>
                <a:cs typeface="+mj-cs"/>
              </a:rPr>
              <a:t>Герой радянського союзу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0902" y="1845091"/>
            <a:ext cx="70543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4000" cap="all" dirty="0">
                <a:solidFill>
                  <a:srgbClr val="B80E0F"/>
                </a:solidFill>
              </a:rPr>
              <a:t>Танкіст, старший лейтенант,</a:t>
            </a:r>
          </a:p>
          <a:p>
            <a:pPr lvl="0" algn="ctr"/>
            <a:r>
              <a:rPr lang="uk-UA" sz="4000" cap="all" dirty="0">
                <a:solidFill>
                  <a:srgbClr val="B80E0F"/>
                </a:solidFill>
              </a:rPr>
              <a:t>Випускник інституту 1942 </a:t>
            </a:r>
            <a:r>
              <a:rPr lang="uk-UA" sz="3200" cap="all" dirty="0">
                <a:solidFill>
                  <a:srgbClr val="B80E0F"/>
                </a:solidFill>
              </a:rPr>
              <a:t>р.</a:t>
            </a:r>
            <a:endParaRPr lang="uk-UA" sz="4000" cap="all" dirty="0">
              <a:solidFill>
                <a:srgbClr val="B80E0F"/>
              </a:solidFill>
            </a:endParaRPr>
          </a:p>
          <a:p>
            <a:pPr lvl="0" algn="ctr"/>
            <a:r>
              <a:rPr lang="ru-RU" sz="3200" dirty="0">
                <a:solidFill>
                  <a:srgbClr val="0070C0"/>
                </a:solidFill>
              </a:rPr>
              <a:t>У </a:t>
            </a:r>
            <a:r>
              <a:rPr lang="ru-RU" sz="3200" dirty="0" err="1">
                <a:solidFill>
                  <a:srgbClr val="0070C0"/>
                </a:solidFill>
              </a:rPr>
              <a:t>грудні</a:t>
            </a:r>
            <a:r>
              <a:rPr lang="ru-RU" sz="3200" dirty="0">
                <a:solidFill>
                  <a:srgbClr val="0070C0"/>
                </a:solidFill>
              </a:rPr>
              <a:t> 1944 року на </a:t>
            </a:r>
            <a:r>
              <a:rPr lang="ru-RU" sz="3200" dirty="0" err="1">
                <a:solidFill>
                  <a:srgbClr val="0070C0"/>
                </a:solidFill>
              </a:rPr>
              <a:t>Першому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Українському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фронті</a:t>
            </a:r>
            <a:r>
              <a:rPr lang="ru-RU" sz="3200" dirty="0">
                <a:solidFill>
                  <a:srgbClr val="0070C0"/>
                </a:solidFill>
              </a:rPr>
              <a:t> в </a:t>
            </a:r>
            <a:r>
              <a:rPr lang="ru-RU" sz="3200" dirty="0" err="1">
                <a:solidFill>
                  <a:srgbClr val="0070C0"/>
                </a:solidFill>
              </a:rPr>
              <a:t>районі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Бреслау</a:t>
            </a:r>
            <a:r>
              <a:rPr lang="ru-RU" sz="3200" dirty="0">
                <a:solidFill>
                  <a:srgbClr val="0070C0"/>
                </a:solidFill>
              </a:rPr>
              <a:t> (Вроцлав, </a:t>
            </a:r>
            <a:r>
              <a:rPr lang="ru-RU" sz="3200" dirty="0" err="1">
                <a:solidFill>
                  <a:srgbClr val="0070C0"/>
                </a:solidFill>
              </a:rPr>
              <a:t>Польща</a:t>
            </a:r>
            <a:r>
              <a:rPr lang="ru-RU" sz="3200" dirty="0">
                <a:solidFill>
                  <a:srgbClr val="0070C0"/>
                </a:solidFill>
              </a:rPr>
              <a:t>) </a:t>
            </a:r>
            <a:r>
              <a:rPr lang="ru-RU" sz="3200" dirty="0" err="1">
                <a:solidFill>
                  <a:srgbClr val="0070C0"/>
                </a:solidFill>
              </a:rPr>
              <a:t>виявив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винятковий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героїзм</a:t>
            </a:r>
            <a:r>
              <a:rPr lang="ru-RU" sz="3200" dirty="0">
                <a:solidFill>
                  <a:srgbClr val="0070C0"/>
                </a:solidFill>
              </a:rPr>
              <a:t>. </a:t>
            </a:r>
            <a:r>
              <a:rPr lang="ru-RU" sz="3200" dirty="0" err="1">
                <a:solidFill>
                  <a:srgbClr val="0070C0"/>
                </a:solidFill>
              </a:rPr>
              <a:t>Загинув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смертю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хоробрих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</a:p>
          <a:p>
            <a:pPr lvl="0" algn="ctr"/>
            <a:r>
              <a:rPr lang="ru-RU" sz="3200" dirty="0">
                <a:solidFill>
                  <a:srgbClr val="0070C0"/>
                </a:solidFill>
              </a:rPr>
              <a:t>14 лютого 1945 року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D9F0FA"/>
              </a:clrFrom>
              <a:clrTo>
                <a:srgbClr val="D9F0FA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4487" y="-3813"/>
            <a:ext cx="1003161" cy="190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1083962" y="-65851"/>
            <a:ext cx="1108038" cy="202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9890041" y="108555"/>
            <a:ext cx="964118" cy="963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161" y="1021243"/>
            <a:ext cx="3683614" cy="53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43600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0" y="119743"/>
            <a:ext cx="7692572" cy="496025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70C0"/>
                </a:solidFill>
              </a:rPr>
              <a:t>	У </a:t>
            </a:r>
            <a:r>
              <a:rPr lang="ru-RU" sz="2000" dirty="0" err="1">
                <a:solidFill>
                  <a:srgbClr val="0070C0"/>
                </a:solidFill>
              </a:rPr>
              <a:t>донесенні</a:t>
            </a:r>
            <a:r>
              <a:rPr lang="ru-RU" sz="2000" dirty="0">
                <a:solidFill>
                  <a:srgbClr val="0070C0"/>
                </a:solidFill>
              </a:rPr>
              <a:t> начальника штабу </a:t>
            </a:r>
            <a:r>
              <a:rPr lang="ru-RU" sz="2000" dirty="0">
                <a:solidFill>
                  <a:srgbClr val="C00000"/>
                </a:solidFill>
              </a:rPr>
              <a:t>12-</a:t>
            </a:r>
            <a:r>
              <a:rPr lang="ru-RU" sz="1600" dirty="0">
                <a:solidFill>
                  <a:srgbClr val="C00000"/>
                </a:solidFill>
              </a:rPr>
              <a:t>го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0070C0"/>
                </a:solidFill>
              </a:rPr>
              <a:t>танкового полку </a:t>
            </a:r>
            <a:r>
              <a:rPr lang="ru-RU" sz="2000" dirty="0">
                <a:solidFill>
                  <a:srgbClr val="C00000"/>
                </a:solidFill>
              </a:rPr>
              <a:t>25-</a:t>
            </a:r>
            <a:r>
              <a:rPr lang="ru-RU" sz="1600" dirty="0">
                <a:solidFill>
                  <a:srgbClr val="C00000"/>
                </a:solidFill>
              </a:rPr>
              <a:t>ї</a:t>
            </a:r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гвардійської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Ніжинської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мехбригади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гвардії</a:t>
            </a:r>
            <a:r>
              <a:rPr lang="ru-RU" sz="2000" dirty="0">
                <a:solidFill>
                  <a:srgbClr val="0070C0"/>
                </a:solidFill>
              </a:rPr>
              <a:t> майора П. С. </a:t>
            </a:r>
            <a:r>
              <a:rPr lang="ru-RU" sz="2000" dirty="0" err="1">
                <a:solidFill>
                  <a:srgbClr val="0070C0"/>
                </a:solidFill>
              </a:rPr>
              <a:t>Єрмілова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зазначалося</a:t>
            </a:r>
            <a:r>
              <a:rPr lang="ru-RU" sz="2000" dirty="0">
                <a:solidFill>
                  <a:srgbClr val="0070C0"/>
                </a:solidFill>
              </a:rPr>
              <a:t>: «</a:t>
            </a:r>
            <a:r>
              <a:rPr lang="ru-RU" sz="2000" dirty="0">
                <a:solidFill>
                  <a:srgbClr val="C00000"/>
                </a:solidFill>
              </a:rPr>
              <a:t>10 лютого 1945 </a:t>
            </a:r>
            <a:r>
              <a:rPr lang="ru-RU" sz="1600" dirty="0">
                <a:solidFill>
                  <a:srgbClr val="C00000"/>
                </a:solidFill>
              </a:rPr>
              <a:t>року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0070C0"/>
                </a:solidFill>
              </a:rPr>
              <a:t>в: </a:t>
            </a:r>
            <a:r>
              <a:rPr lang="ru-RU" sz="2000" dirty="0" err="1">
                <a:solidFill>
                  <a:srgbClr val="0070C0"/>
                </a:solidFill>
              </a:rPr>
              <a:t>атаці</a:t>
            </a:r>
            <a:r>
              <a:rPr lang="ru-RU" sz="2000" dirty="0">
                <a:solidFill>
                  <a:srgbClr val="0070C0"/>
                </a:solidFill>
              </a:rPr>
              <a:t>, </a:t>
            </a:r>
            <a:r>
              <a:rPr lang="ru-RU" sz="2000" dirty="0" err="1">
                <a:solidFill>
                  <a:srgbClr val="0070C0"/>
                </a:solidFill>
              </a:rPr>
              <a:t>вирвавшись</a:t>
            </a:r>
            <a:r>
              <a:rPr lang="ru-RU" sz="2000" dirty="0">
                <a:solidFill>
                  <a:srgbClr val="0070C0"/>
                </a:solidFill>
              </a:rPr>
              <a:t> вперед на </a:t>
            </a:r>
            <a:r>
              <a:rPr lang="ru-RU" sz="2000" dirty="0" err="1">
                <a:solidFill>
                  <a:srgbClr val="0070C0"/>
                </a:solidFill>
              </a:rPr>
              <a:t>своєму</a:t>
            </a:r>
            <a:r>
              <a:rPr lang="ru-RU" sz="2000" dirty="0">
                <a:solidFill>
                  <a:srgbClr val="0070C0"/>
                </a:solidFill>
              </a:rPr>
              <a:t> танку, </a:t>
            </a:r>
            <a:r>
              <a:rPr lang="ru-RU" sz="2000" dirty="0" err="1">
                <a:solidFill>
                  <a:srgbClr val="0070C0"/>
                </a:solidFill>
              </a:rPr>
              <a:t>відразу</a:t>
            </a:r>
            <a:r>
              <a:rPr lang="ru-RU" sz="2000" dirty="0">
                <a:solidFill>
                  <a:srgbClr val="0070C0"/>
                </a:solidFill>
              </a:rPr>
              <a:t> вогнем і </a:t>
            </a:r>
            <a:r>
              <a:rPr lang="ru-RU" sz="2000" dirty="0" err="1">
                <a:solidFill>
                  <a:srgbClr val="0070C0"/>
                </a:solidFill>
              </a:rPr>
              <a:t>гусеницями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знищив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2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гармати</a:t>
            </a:r>
            <a:r>
              <a:rPr lang="ru-RU" sz="2000" dirty="0">
                <a:solidFill>
                  <a:srgbClr val="0070C0"/>
                </a:solidFill>
              </a:rPr>
              <a:t> і </a:t>
            </a:r>
            <a:r>
              <a:rPr lang="ru-RU" sz="2000" dirty="0">
                <a:solidFill>
                  <a:srgbClr val="C00000"/>
                </a:solidFill>
              </a:rPr>
              <a:t>3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міномета</a:t>
            </a:r>
            <a:r>
              <a:rPr lang="ru-RU" sz="2000" dirty="0">
                <a:solidFill>
                  <a:srgbClr val="0070C0"/>
                </a:solidFill>
              </a:rPr>
              <a:t>. </a:t>
            </a:r>
            <a:r>
              <a:rPr lang="ru-RU" sz="2000" dirty="0" err="1">
                <a:solidFill>
                  <a:srgbClr val="0070C0"/>
                </a:solidFill>
              </a:rPr>
              <a:t>Потім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увірвався</a:t>
            </a:r>
            <a:r>
              <a:rPr lang="ru-RU" sz="2000" dirty="0">
                <a:solidFill>
                  <a:srgbClr val="0070C0"/>
                </a:solidFill>
              </a:rPr>
              <a:t> в колону противника і </a:t>
            </a:r>
            <a:r>
              <a:rPr lang="ru-RU" sz="2000" dirty="0" err="1">
                <a:solidFill>
                  <a:srgbClr val="0070C0"/>
                </a:solidFill>
              </a:rPr>
              <a:t>знищив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8</a:t>
            </a:r>
            <a:r>
              <a:rPr lang="ru-RU" sz="2000" dirty="0">
                <a:solidFill>
                  <a:srgbClr val="0070C0"/>
                </a:solidFill>
              </a:rPr>
              <a:t> автомашин з </a:t>
            </a:r>
            <a:r>
              <a:rPr lang="ru-RU" sz="2000" dirty="0" err="1">
                <a:solidFill>
                  <a:srgbClr val="0070C0"/>
                </a:solidFill>
              </a:rPr>
              <a:t>піхотою</a:t>
            </a:r>
            <a:r>
              <a:rPr lang="ru-RU" sz="2000" dirty="0">
                <a:solidFill>
                  <a:srgbClr val="0070C0"/>
                </a:solidFill>
              </a:rPr>
              <a:t>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	</a:t>
            </a:r>
            <a:r>
              <a:rPr lang="ru-RU" sz="2000" dirty="0">
                <a:solidFill>
                  <a:srgbClr val="C00000"/>
                </a:solidFill>
              </a:rPr>
              <a:t>11 </a:t>
            </a:r>
            <a:r>
              <a:rPr lang="ru-RU" sz="1600" dirty="0">
                <a:solidFill>
                  <a:srgbClr val="C00000"/>
                </a:solidFill>
              </a:rPr>
              <a:t>і</a:t>
            </a:r>
            <a:r>
              <a:rPr lang="ru-RU" sz="2000" dirty="0">
                <a:solidFill>
                  <a:srgbClr val="C00000"/>
                </a:solidFill>
              </a:rPr>
              <a:t> 12 лютого</a:t>
            </a:r>
            <a:r>
              <a:rPr lang="ru-RU" sz="2000" dirty="0">
                <a:solidFill>
                  <a:srgbClr val="0070C0"/>
                </a:solidFill>
              </a:rPr>
              <a:t> при </a:t>
            </a:r>
            <a:r>
              <a:rPr lang="ru-RU" sz="2000" dirty="0" err="1">
                <a:solidFill>
                  <a:srgbClr val="0070C0"/>
                </a:solidFill>
              </a:rPr>
              <a:t>з'єднанні</a:t>
            </a:r>
            <a:r>
              <a:rPr lang="ru-RU" sz="2000" dirty="0">
                <a:solidFill>
                  <a:srgbClr val="0070C0"/>
                </a:solidFill>
              </a:rPr>
              <a:t> з </a:t>
            </a:r>
            <a:r>
              <a:rPr lang="ru-RU" sz="2000" dirty="0" err="1">
                <a:solidFill>
                  <a:srgbClr val="0070C0"/>
                </a:solidFill>
              </a:rPr>
              <a:t>частинами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5-ої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Армії</a:t>
            </a:r>
            <a:r>
              <a:rPr lang="ru-RU" sz="2000" dirty="0">
                <a:solidFill>
                  <a:srgbClr val="0070C0"/>
                </a:solidFill>
              </a:rPr>
              <a:t> у </a:t>
            </a:r>
            <a:r>
              <a:rPr lang="ru-RU" sz="2000" dirty="0" err="1">
                <a:solidFill>
                  <a:srgbClr val="0070C0"/>
                </a:solidFill>
              </a:rPr>
              <a:t>важкій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бойовій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обстановці</a:t>
            </a:r>
            <a:r>
              <a:rPr lang="ru-RU" sz="2000" dirty="0">
                <a:solidFill>
                  <a:srgbClr val="0070C0"/>
                </a:solidFill>
              </a:rPr>
              <a:t>, </a:t>
            </a:r>
            <a:r>
              <a:rPr lang="ru-RU" sz="2000" dirty="0" err="1">
                <a:solidFill>
                  <a:srgbClr val="0070C0"/>
                </a:solidFill>
              </a:rPr>
              <a:t>відірвавшись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від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бригади</a:t>
            </a:r>
            <a:r>
              <a:rPr lang="ru-RU" sz="2000" dirty="0">
                <a:solidFill>
                  <a:srgbClr val="0070C0"/>
                </a:solidFill>
              </a:rPr>
              <a:t>, </a:t>
            </a:r>
            <a:r>
              <a:rPr lang="ru-RU" sz="2000" dirty="0" err="1">
                <a:solidFill>
                  <a:srgbClr val="0070C0"/>
                </a:solidFill>
              </a:rPr>
              <a:t>знищив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три</a:t>
            </a:r>
            <a:r>
              <a:rPr lang="ru-RU" sz="2000" dirty="0">
                <a:solidFill>
                  <a:srgbClr val="0070C0"/>
                </a:solidFill>
              </a:rPr>
              <a:t> танки і «</a:t>
            </a:r>
            <a:r>
              <a:rPr lang="ru-RU" sz="2000" dirty="0" err="1">
                <a:solidFill>
                  <a:srgbClr val="0070C0"/>
                </a:solidFill>
              </a:rPr>
              <a:t>Мессершмітт</a:t>
            </a:r>
            <a:r>
              <a:rPr lang="ru-RU" sz="2000" dirty="0">
                <a:solidFill>
                  <a:srgbClr val="0070C0"/>
                </a:solidFill>
              </a:rPr>
              <a:t>» противника. 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	</a:t>
            </a:r>
            <a:r>
              <a:rPr lang="ru-RU" sz="2000" dirty="0">
                <a:solidFill>
                  <a:srgbClr val="C00000"/>
                </a:solidFill>
              </a:rPr>
              <a:t>13 </a:t>
            </a:r>
            <a:r>
              <a:rPr lang="ru-RU" sz="1600" dirty="0">
                <a:solidFill>
                  <a:srgbClr val="C00000"/>
                </a:solidFill>
              </a:rPr>
              <a:t>і</a:t>
            </a:r>
            <a:r>
              <a:rPr lang="ru-RU" sz="2000" dirty="0">
                <a:solidFill>
                  <a:srgbClr val="C00000"/>
                </a:solidFill>
              </a:rPr>
              <a:t> 14 </a:t>
            </a:r>
            <a:r>
              <a:rPr lang="ru-RU" sz="2000" dirty="0">
                <a:solidFill>
                  <a:srgbClr val="0070C0"/>
                </a:solidFill>
              </a:rPr>
              <a:t>лютого ворог будь-</a:t>
            </a:r>
            <a:r>
              <a:rPr lang="ru-RU" sz="2000" dirty="0" err="1">
                <a:solidFill>
                  <a:srgbClr val="0070C0"/>
                </a:solidFill>
              </a:rPr>
              <a:t>якою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ціною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вирішив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вирватися</a:t>
            </a:r>
            <a:r>
              <a:rPr lang="ru-RU" sz="2000" dirty="0">
                <a:solidFill>
                  <a:srgbClr val="0070C0"/>
                </a:solidFill>
              </a:rPr>
              <a:t> з </a:t>
            </a:r>
            <a:r>
              <a:rPr lang="ru-RU" sz="2000" dirty="0" err="1">
                <a:solidFill>
                  <a:srgbClr val="0070C0"/>
                </a:solidFill>
              </a:rPr>
              <a:t>оточення</a:t>
            </a:r>
            <a:r>
              <a:rPr lang="ru-RU" sz="2000" dirty="0">
                <a:solidFill>
                  <a:srgbClr val="0070C0"/>
                </a:solidFill>
              </a:rPr>
              <a:t>. Старший лейтенант Малюга на </a:t>
            </a:r>
            <a:r>
              <a:rPr lang="ru-RU" sz="2000" dirty="0" err="1">
                <a:solidFill>
                  <a:srgbClr val="0070C0"/>
                </a:solidFill>
              </a:rPr>
              <a:t>своєму</a:t>
            </a:r>
            <a:r>
              <a:rPr lang="ru-RU" sz="2000" dirty="0">
                <a:solidFill>
                  <a:srgbClr val="0070C0"/>
                </a:solidFill>
              </a:rPr>
              <a:t> танку рушив </a:t>
            </a:r>
            <a:r>
              <a:rPr lang="ru-RU" sz="2000" dirty="0" err="1">
                <a:solidFill>
                  <a:srgbClr val="0070C0"/>
                </a:solidFill>
              </a:rPr>
              <a:t>назустріч</a:t>
            </a:r>
            <a:r>
              <a:rPr lang="ru-RU" sz="2000" dirty="0">
                <a:solidFill>
                  <a:srgbClr val="0070C0"/>
                </a:solidFill>
              </a:rPr>
              <a:t> фашистам і </a:t>
            </a:r>
            <a:r>
              <a:rPr lang="ru-RU" sz="2000" dirty="0" err="1">
                <a:solidFill>
                  <a:srgbClr val="0070C0"/>
                </a:solidFill>
              </a:rPr>
              <a:t>трьома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пострілами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підбив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2</a:t>
            </a:r>
            <a:r>
              <a:rPr lang="ru-RU" sz="2000" dirty="0">
                <a:solidFill>
                  <a:srgbClr val="0070C0"/>
                </a:solidFill>
              </a:rPr>
              <a:t> танки противника. Але і </a:t>
            </a:r>
            <a:r>
              <a:rPr lang="ru-RU" sz="2000" dirty="0" err="1">
                <a:solidFill>
                  <a:srgbClr val="0070C0"/>
                </a:solidFill>
              </a:rPr>
              <a:t>його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бойова</a:t>
            </a:r>
            <a:r>
              <a:rPr lang="ru-RU" sz="2000" dirty="0">
                <a:solidFill>
                  <a:srgbClr val="0070C0"/>
                </a:solidFill>
              </a:rPr>
              <a:t> машина </a:t>
            </a:r>
            <a:r>
              <a:rPr lang="ru-RU" sz="2000" dirty="0" err="1">
                <a:solidFill>
                  <a:srgbClr val="0070C0"/>
                </a:solidFill>
              </a:rPr>
              <a:t>потрапила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під</a:t>
            </a:r>
            <a:r>
              <a:rPr lang="ru-RU" sz="2000" dirty="0">
                <a:solidFill>
                  <a:srgbClr val="0070C0"/>
                </a:solidFill>
              </a:rPr>
              <a:t> снаряд ворога. У </a:t>
            </a:r>
            <a:r>
              <a:rPr lang="ru-RU" sz="2000" dirty="0" err="1">
                <a:solidFill>
                  <a:srgbClr val="0070C0"/>
                </a:solidFill>
              </a:rPr>
              <a:t>машині</a:t>
            </a:r>
            <a:r>
              <a:rPr lang="ru-RU" sz="2000" dirty="0">
                <a:solidFill>
                  <a:srgbClr val="0070C0"/>
                </a:solidFill>
              </a:rPr>
              <a:t>, </a:t>
            </a:r>
            <a:r>
              <a:rPr lang="ru-RU" sz="2000" dirty="0" err="1">
                <a:solidFill>
                  <a:srgbClr val="0070C0"/>
                </a:solidFill>
              </a:rPr>
              <a:t>обійнятій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полум’ям</a:t>
            </a:r>
            <a:r>
              <a:rPr lang="ru-RU" sz="2000" dirty="0">
                <a:solidFill>
                  <a:srgbClr val="0070C0"/>
                </a:solidFill>
              </a:rPr>
              <a:t> Малюга </a:t>
            </a:r>
            <a:r>
              <a:rPr lang="ru-RU" sz="2000" dirty="0" err="1">
                <a:solidFill>
                  <a:srgbClr val="0070C0"/>
                </a:solidFill>
              </a:rPr>
              <a:t>знищив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ще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2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самохідні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гармати</a:t>
            </a:r>
            <a:r>
              <a:rPr lang="ru-RU" sz="2000" dirty="0">
                <a:solidFill>
                  <a:srgbClr val="0070C0"/>
                </a:solidFill>
              </a:rPr>
              <a:t>. У </a:t>
            </a:r>
            <a:r>
              <a:rPr lang="ru-RU" sz="2000" dirty="0" err="1">
                <a:solidFill>
                  <a:srgbClr val="0070C0"/>
                </a:solidFill>
              </a:rPr>
              <a:t>вогні</a:t>
            </a:r>
            <a:r>
              <a:rPr lang="ru-RU" sz="2000" dirty="0">
                <a:solidFill>
                  <a:srgbClr val="0070C0"/>
                </a:solidFill>
              </a:rPr>
              <a:t> до </a:t>
            </a:r>
            <a:r>
              <a:rPr lang="ru-RU" sz="2000" dirty="0" err="1">
                <a:solidFill>
                  <a:srgbClr val="0070C0"/>
                </a:solidFill>
              </a:rPr>
              <a:t>останніх</a:t>
            </a:r>
            <a:r>
              <a:rPr lang="ru-RU" sz="2000" dirty="0">
                <a:solidFill>
                  <a:srgbClr val="0070C0"/>
                </a:solidFill>
              </a:rPr>
              <a:t> сил </a:t>
            </a:r>
            <a:r>
              <a:rPr lang="ru-RU" sz="2000" dirty="0" err="1">
                <a:solidFill>
                  <a:srgbClr val="0070C0"/>
                </a:solidFill>
              </a:rPr>
              <a:t>нищив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німців</a:t>
            </a:r>
            <a:r>
              <a:rPr lang="ru-RU" sz="2000" dirty="0">
                <a:solidFill>
                  <a:srgbClr val="0070C0"/>
                </a:solidFill>
              </a:rPr>
              <a:t> і </a:t>
            </a:r>
            <a:r>
              <a:rPr lang="ru-RU" sz="2000" dirty="0" err="1">
                <a:solidFill>
                  <a:srgbClr val="0070C0"/>
                </a:solidFill>
              </a:rPr>
              <a:t>загинув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смертю</a:t>
            </a:r>
            <a:r>
              <a:rPr lang="ru-RU" sz="2000" dirty="0">
                <a:solidFill>
                  <a:srgbClr val="0070C0"/>
                </a:solidFill>
              </a:rPr>
              <a:t> Героя»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1" y="232230"/>
            <a:ext cx="3461026" cy="530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2357" y="4552858"/>
            <a:ext cx="2911929" cy="2183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116556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1" y="3473194"/>
            <a:ext cx="6487885" cy="226422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2200" dirty="0">
                <a:solidFill>
                  <a:srgbClr val="C00000"/>
                </a:solidFill>
              </a:rPr>
              <a:t>У 1967 </a:t>
            </a:r>
            <a:r>
              <a:rPr lang="ru-RU" sz="1600" dirty="0" err="1">
                <a:solidFill>
                  <a:srgbClr val="C00000"/>
                </a:solidFill>
              </a:rPr>
              <a:t>році</a:t>
            </a:r>
            <a:r>
              <a:rPr lang="ru-RU" sz="2200" dirty="0">
                <a:solidFill>
                  <a:srgbClr val="002060"/>
                </a:solidFill>
              </a:rPr>
              <a:t>, </a:t>
            </a:r>
            <a:r>
              <a:rPr lang="ru-RU" sz="2200" dirty="0" err="1">
                <a:solidFill>
                  <a:srgbClr val="002060"/>
                </a:solidFill>
              </a:rPr>
              <a:t>біля</a:t>
            </a:r>
            <a:r>
              <a:rPr lang="ru-RU" sz="2200" dirty="0">
                <a:solidFill>
                  <a:srgbClr val="002060"/>
                </a:solidFill>
              </a:rPr>
              <a:t> головного корпусу М</a:t>
            </a:r>
            <a:r>
              <a:rPr lang="uk-UA" sz="2200" dirty="0">
                <a:solidFill>
                  <a:srgbClr val="002060"/>
                </a:solidFill>
              </a:rPr>
              <a:t>ІМСГ </a:t>
            </a:r>
            <a:r>
              <a:rPr lang="ru-RU" sz="2200" dirty="0">
                <a:solidFill>
                  <a:srgbClr val="002060"/>
                </a:solidFill>
              </a:rPr>
              <a:t>силами </a:t>
            </a:r>
            <a:r>
              <a:rPr lang="ru-RU" sz="2200" dirty="0" err="1">
                <a:solidFill>
                  <a:srgbClr val="002060"/>
                </a:solidFill>
              </a:rPr>
              <a:t>студентів</a:t>
            </a:r>
            <a:r>
              <a:rPr lang="ru-RU" sz="2200" dirty="0">
                <a:solidFill>
                  <a:srgbClr val="002060"/>
                </a:solidFill>
              </a:rPr>
              <a:t> і </a:t>
            </a:r>
            <a:r>
              <a:rPr lang="ru-RU" sz="2200" dirty="0" err="1">
                <a:solidFill>
                  <a:srgbClr val="002060"/>
                </a:solidFill>
              </a:rPr>
              <a:t>викладачів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механіко-технологічного</a:t>
            </a:r>
            <a:r>
              <a:rPr lang="ru-RU" sz="2200" dirty="0">
                <a:solidFill>
                  <a:srgbClr val="002060"/>
                </a:solidFill>
              </a:rPr>
              <a:t> факультету </a:t>
            </a:r>
            <a:r>
              <a:rPr lang="ru-RU" sz="2200" dirty="0" err="1">
                <a:solidFill>
                  <a:srgbClr val="002060"/>
                </a:solidFill>
              </a:rPr>
              <a:t>встановили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пам'ятник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героїчному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випускнику</a:t>
            </a:r>
            <a:r>
              <a:rPr lang="ru-RU" sz="2200" dirty="0">
                <a:solidFill>
                  <a:srgbClr val="002060"/>
                </a:solidFill>
              </a:rPr>
              <a:t>. </a:t>
            </a: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	На </a:t>
            </a:r>
            <a:r>
              <a:rPr lang="uk-UA" sz="2200" dirty="0">
                <a:solidFill>
                  <a:srgbClr val="002060"/>
                </a:solidFill>
              </a:rPr>
              <a:t>відкритті пам’ятника була присутня </a:t>
            </a:r>
            <a:r>
              <a:rPr lang="uk-UA" sz="2200" dirty="0" smtClean="0">
                <a:solidFill>
                  <a:srgbClr val="002060"/>
                </a:solidFill>
              </a:rPr>
              <a:t/>
            </a:r>
            <a:br>
              <a:rPr lang="uk-UA" sz="2200" dirty="0" smtClean="0">
                <a:solidFill>
                  <a:srgbClr val="002060"/>
                </a:solidFill>
              </a:rPr>
            </a:br>
            <a:r>
              <a:rPr lang="uk-UA" sz="2200" dirty="0" smtClean="0">
                <a:solidFill>
                  <a:srgbClr val="002060"/>
                </a:solidFill>
              </a:rPr>
              <a:t>мати </a:t>
            </a:r>
            <a:r>
              <a:rPr lang="uk-UA" sz="2200" dirty="0">
                <a:solidFill>
                  <a:srgbClr val="002060"/>
                </a:solidFill>
              </a:rPr>
              <a:t>героя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370" y="9051"/>
            <a:ext cx="5187142" cy="334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4831" y="64440"/>
            <a:ext cx="5009421" cy="3408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F7216A4-46CD-423B-82E0-AD44AF34FE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9542" t="15307" r="16694" b="19130"/>
          <a:stretch/>
        </p:blipFill>
        <p:spPr>
          <a:xfrm>
            <a:off x="647743" y="3449246"/>
            <a:ext cx="4129285" cy="3320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708558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satu.edu.ua/biblioteka/wp-content/uploads/sites/51/rysunok1-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33828" y="290286"/>
            <a:ext cx="4049486" cy="5733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5514" y="203682"/>
            <a:ext cx="6205883" cy="722086"/>
          </a:xfrm>
        </p:spPr>
        <p:txBody>
          <a:bodyPr>
            <a:normAutofit/>
          </a:bodyPr>
          <a:lstStyle/>
          <a:p>
            <a:r>
              <a:rPr lang="uk-UA" sz="3600" dirty="0" err="1" smtClean="0"/>
              <a:t>Гулівер</a:t>
            </a:r>
            <a:r>
              <a:rPr lang="uk-UA" sz="3600" dirty="0" smtClean="0"/>
              <a:t> </a:t>
            </a:r>
            <a:r>
              <a:rPr lang="uk-UA" sz="3600" dirty="0" err="1" smtClean="0"/>
              <a:t>георгій</a:t>
            </a:r>
            <a:r>
              <a:rPr lang="uk-UA" sz="3600" dirty="0" smtClean="0"/>
              <a:t> </a:t>
            </a:r>
            <a:r>
              <a:rPr lang="uk-UA" sz="3600" dirty="0" err="1" smtClean="0"/>
              <a:t>федотович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31657" y="864264"/>
            <a:ext cx="65749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cap="all" dirty="0">
                <a:solidFill>
                  <a:srgbClr val="0070C0"/>
                </a:solidFill>
              </a:rPr>
              <a:t>ДИРЕКТОР </a:t>
            </a:r>
            <a:r>
              <a:rPr lang="uk-UA" sz="2800" cap="all" dirty="0" smtClean="0">
                <a:solidFill>
                  <a:srgbClr val="0070C0"/>
                </a:solidFill>
              </a:rPr>
              <a:t>ІНСТИТУТУ </a:t>
            </a:r>
            <a:r>
              <a:rPr lang="uk-UA" sz="2800" cap="all" dirty="0" smtClean="0">
                <a:solidFill>
                  <a:srgbClr val="C00000"/>
                </a:solidFill>
              </a:rPr>
              <a:t>1937-1951</a:t>
            </a:r>
            <a:r>
              <a:rPr lang="uk-UA" sz="2000" cap="all" dirty="0" smtClean="0">
                <a:solidFill>
                  <a:srgbClr val="C00000"/>
                </a:solidFill>
              </a:rPr>
              <a:t>РР</a:t>
            </a:r>
            <a:r>
              <a:rPr lang="uk-UA" sz="2800" cap="all" dirty="0" smtClean="0">
                <a:solidFill>
                  <a:srgbClr val="C00000"/>
                </a:solidFill>
              </a:rPr>
              <a:t>.</a:t>
            </a:r>
          </a:p>
          <a:p>
            <a:pPr lvl="0"/>
            <a:r>
              <a:rPr lang="ru-RU" sz="2800" dirty="0">
                <a:solidFill>
                  <a:srgbClr val="C00000"/>
                </a:solidFill>
              </a:rPr>
              <a:t>6 </a:t>
            </a:r>
            <a:r>
              <a:rPr lang="ru-RU" sz="2800" dirty="0" err="1">
                <a:solidFill>
                  <a:srgbClr val="C00000"/>
                </a:solidFill>
              </a:rPr>
              <a:t>травня</a:t>
            </a:r>
            <a:r>
              <a:rPr lang="ru-RU" sz="2800" dirty="0">
                <a:solidFill>
                  <a:srgbClr val="C00000"/>
                </a:solidFill>
              </a:rPr>
              <a:t> – </a:t>
            </a:r>
            <a:r>
              <a:rPr lang="ru-RU" sz="2800" dirty="0" err="1" smtClean="0">
                <a:solidFill>
                  <a:srgbClr val="0070C0"/>
                </a:solidFill>
              </a:rPr>
              <a:t>виповнилось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115 </a:t>
            </a:r>
            <a:r>
              <a:rPr lang="ru-RU" sz="2800" dirty="0" err="1">
                <a:solidFill>
                  <a:srgbClr val="C00000"/>
                </a:solidFill>
              </a:rPr>
              <a:t>років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з дня </a:t>
            </a:r>
            <a:r>
              <a:rPr lang="ru-RU" sz="2800" dirty="0" err="1">
                <a:solidFill>
                  <a:srgbClr val="0070C0"/>
                </a:solidFill>
              </a:rPr>
              <a:t>народження</a:t>
            </a:r>
            <a:r>
              <a:rPr lang="ru-RU" sz="2800" dirty="0">
                <a:solidFill>
                  <a:srgbClr val="0070C0"/>
                </a:solidFill>
              </a:rPr>
              <a:t> одного з перших </a:t>
            </a:r>
            <a:r>
              <a:rPr lang="ru-RU" sz="2800" dirty="0" err="1">
                <a:solidFill>
                  <a:srgbClr val="0070C0"/>
                </a:solidFill>
              </a:rPr>
              <a:t>керівників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нашого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навчального</a:t>
            </a:r>
            <a:r>
              <a:rPr lang="ru-RU" sz="2800" dirty="0">
                <a:solidFill>
                  <a:srgbClr val="0070C0"/>
                </a:solidFill>
              </a:rPr>
              <a:t> закладу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05324" y="2707650"/>
            <a:ext cx="7213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cap="all" dirty="0" smtClean="0">
                <a:solidFill>
                  <a:srgbClr val="0070C0"/>
                </a:solidFill>
              </a:rPr>
              <a:t>Під час війни, </a:t>
            </a:r>
            <a:r>
              <a:rPr lang="uk-UA" sz="2800" cap="all" dirty="0">
                <a:solidFill>
                  <a:srgbClr val="0070C0"/>
                </a:solidFill>
              </a:rPr>
              <a:t>з </a:t>
            </a:r>
            <a:r>
              <a:rPr lang="uk-UA" sz="2800" cap="all" dirty="0">
                <a:solidFill>
                  <a:srgbClr val="C00000"/>
                </a:solidFill>
              </a:rPr>
              <a:t>1942 </a:t>
            </a:r>
            <a:r>
              <a:rPr lang="uk-UA" sz="2800" cap="all" dirty="0" smtClean="0">
                <a:solidFill>
                  <a:srgbClr val="C00000"/>
                </a:solidFill>
              </a:rPr>
              <a:t>– 1943 </a:t>
            </a:r>
            <a:r>
              <a:rPr lang="uk-UA" sz="2000" cap="all" dirty="0" err="1" smtClean="0">
                <a:solidFill>
                  <a:srgbClr val="C00000"/>
                </a:solidFill>
              </a:rPr>
              <a:t>рр</a:t>
            </a:r>
            <a:r>
              <a:rPr lang="uk-UA" sz="2800" cap="all" dirty="0" smtClean="0">
                <a:solidFill>
                  <a:srgbClr val="0070C0"/>
                </a:solidFill>
              </a:rPr>
              <a:t> - ст. лейтенант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05324" y="3910880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sz="2800" cap="all" dirty="0" smtClean="0">
                <a:solidFill>
                  <a:srgbClr val="0070C0"/>
                </a:solidFill>
              </a:rPr>
              <a:t>Нагороджений: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uk-UA" sz="2800" cap="all" dirty="0" smtClean="0">
                <a:solidFill>
                  <a:srgbClr val="C00000"/>
                </a:solidFill>
              </a:rPr>
              <a:t>1943 </a:t>
            </a:r>
            <a:r>
              <a:rPr lang="uk-UA" sz="2000" cap="all" dirty="0" smtClean="0">
                <a:solidFill>
                  <a:srgbClr val="C00000"/>
                </a:solidFill>
              </a:rPr>
              <a:t>рік – </a:t>
            </a:r>
            <a:r>
              <a:rPr lang="uk-UA" sz="2800" cap="all" dirty="0" smtClean="0">
                <a:solidFill>
                  <a:srgbClr val="C00000"/>
                </a:solidFill>
              </a:rPr>
              <a:t>медаль «за </a:t>
            </a:r>
            <a:r>
              <a:rPr lang="uk-UA" sz="2800" cap="all" dirty="0" err="1" smtClean="0">
                <a:solidFill>
                  <a:srgbClr val="C00000"/>
                </a:solidFill>
              </a:rPr>
              <a:t>отвагу</a:t>
            </a:r>
            <a:r>
              <a:rPr lang="uk-UA" sz="2800" cap="all" dirty="0" smtClean="0">
                <a:solidFill>
                  <a:srgbClr val="C00000"/>
                </a:solidFill>
              </a:rPr>
              <a:t>»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uk-UA" sz="2800" cap="all" dirty="0" smtClean="0">
                <a:solidFill>
                  <a:srgbClr val="C00000"/>
                </a:solidFill>
              </a:rPr>
              <a:t>Дата подвигу – 13.07.1943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914" y="4766376"/>
            <a:ext cx="2525487" cy="1870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785" y="3824746"/>
            <a:ext cx="839780" cy="16449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05324" y="3251898"/>
            <a:ext cx="7160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cap="all" dirty="0" smtClean="0">
                <a:solidFill>
                  <a:srgbClr val="0070C0"/>
                </a:solidFill>
              </a:rPr>
              <a:t>Демобілізований після важкого поранення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535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7" y="0"/>
            <a:ext cx="10602482" cy="675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1" y="105229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70C0"/>
                </a:solidFill>
                <a:effectLst>
                  <a:glow rad="228600">
                    <a:schemeClr val="bg1">
                      <a:alpha val="60000"/>
                    </a:schemeClr>
                  </a:glow>
                </a:effectLst>
              </a:rPr>
              <a:t>Легендарний випуск </a:t>
            </a:r>
            <a:r>
              <a:rPr lang="uk-UA" dirty="0" err="1">
                <a:solidFill>
                  <a:srgbClr val="0070C0"/>
                </a:solidFill>
                <a:effectLst>
                  <a:glow rad="228600">
                    <a:schemeClr val="bg1">
                      <a:alpha val="60000"/>
                    </a:schemeClr>
                  </a:glow>
                </a:effectLst>
              </a:rPr>
              <a:t>мімсг</a:t>
            </a:r>
            <a:r>
              <a:rPr lang="uk-UA" dirty="0">
                <a:solidFill>
                  <a:srgbClr val="0070C0"/>
                </a:solidFill>
                <a:effectLst>
                  <a:glow rad="228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uk-UA" dirty="0" smtClean="0">
                <a:solidFill>
                  <a:srgbClr val="0070C0"/>
                </a:solidFill>
                <a:effectLst>
                  <a:glow rad="228600">
                    <a:schemeClr val="bg1">
                      <a:alpha val="60000"/>
                    </a:schemeClr>
                  </a:glow>
                </a:effectLst>
              </a:rPr>
              <a:t>1941-</a:t>
            </a:r>
            <a:r>
              <a:rPr lang="uk-UA" sz="4400" dirty="0" smtClean="0">
                <a:solidFill>
                  <a:srgbClr val="0070C0"/>
                </a:solidFill>
                <a:effectLst>
                  <a:glow rad="228600">
                    <a:schemeClr val="bg1">
                      <a:alpha val="60000"/>
                    </a:schemeClr>
                  </a:glow>
                </a:effectLst>
              </a:rPr>
              <a:t>го</a:t>
            </a:r>
            <a:endParaRPr lang="ru-RU" sz="4400" dirty="0">
              <a:solidFill>
                <a:srgbClr val="0070C0"/>
              </a:solidFill>
              <a:effectLst>
                <a:glow rad="228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1081606">
            <a:off x="821193" y="1591006"/>
            <a:ext cx="9439225" cy="4109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914053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5" y="362857"/>
            <a:ext cx="9463314" cy="481874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	</a:t>
            </a:r>
            <a:r>
              <a:rPr lang="ru-RU" sz="3000" dirty="0" smtClean="0">
                <a:solidFill>
                  <a:srgbClr val="C00000"/>
                </a:solidFill>
              </a:rPr>
              <a:t>22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>
                <a:solidFill>
                  <a:srgbClr val="0070C0"/>
                </a:solidFill>
              </a:rPr>
              <a:t>червня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>
                <a:solidFill>
                  <a:srgbClr val="C00000"/>
                </a:solidFill>
              </a:rPr>
              <a:t>1941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року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мирне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життя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колективу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було</a:t>
            </a:r>
            <a:r>
              <a:rPr lang="ru-RU" sz="3000" dirty="0">
                <a:solidFill>
                  <a:srgbClr val="0070C0"/>
                </a:solidFill>
              </a:rPr>
              <a:t> перервано. </a:t>
            </a:r>
            <a:r>
              <a:rPr lang="ru-RU" sz="3000" dirty="0" err="1">
                <a:solidFill>
                  <a:srgbClr val="0070C0"/>
                </a:solidFill>
              </a:rPr>
              <a:t>Пройшов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мітинг</a:t>
            </a:r>
            <a:r>
              <a:rPr lang="ru-RU" sz="3000" dirty="0">
                <a:solidFill>
                  <a:srgbClr val="0070C0"/>
                </a:solidFill>
              </a:rPr>
              <a:t>. </a:t>
            </a:r>
            <a:r>
              <a:rPr lang="ru-RU" sz="3000" dirty="0" err="1">
                <a:solidFill>
                  <a:srgbClr val="0070C0"/>
                </a:solidFill>
              </a:rPr>
              <a:t>Рішення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коротке</a:t>
            </a:r>
            <a:r>
              <a:rPr lang="ru-RU" sz="3000" dirty="0">
                <a:solidFill>
                  <a:srgbClr val="0070C0"/>
                </a:solidFill>
              </a:rPr>
              <a:t> - все для фронту, все для перемоги. </a:t>
            </a:r>
            <a:r>
              <a:rPr lang="ru-RU" sz="3000" dirty="0" err="1">
                <a:solidFill>
                  <a:srgbClr val="0070C0"/>
                </a:solidFill>
              </a:rPr>
              <a:t>Оголошена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загальна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мобілізація</a:t>
            </a:r>
            <a:r>
              <a:rPr lang="ru-RU" sz="3000" dirty="0">
                <a:solidFill>
                  <a:srgbClr val="0070C0"/>
                </a:solidFill>
              </a:rPr>
              <a:t>. 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br>
              <a:rPr lang="ru-RU" sz="3000" dirty="0" smtClean="0">
                <a:solidFill>
                  <a:srgbClr val="0070C0"/>
                </a:solidFill>
              </a:rPr>
            </a:br>
            <a:r>
              <a:rPr lang="ru-RU" sz="3000" dirty="0" smtClean="0">
                <a:solidFill>
                  <a:srgbClr val="0070C0"/>
                </a:solidFill>
              </a:rPr>
              <a:t>	</a:t>
            </a:r>
            <a:r>
              <a:rPr lang="ru-RU" sz="3000" dirty="0" err="1" smtClean="0">
                <a:solidFill>
                  <a:srgbClr val="0070C0"/>
                </a:solidFill>
              </a:rPr>
              <a:t>Близько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dirty="0" smtClean="0">
                <a:solidFill>
                  <a:srgbClr val="C00000"/>
                </a:solidFill>
              </a:rPr>
              <a:t>550 </a:t>
            </a:r>
            <a:r>
              <a:rPr lang="ru-RU" sz="3000" dirty="0" err="1" smtClean="0">
                <a:solidFill>
                  <a:srgbClr val="0070C0"/>
                </a:solidFill>
              </a:rPr>
              <a:t>викладачів</a:t>
            </a:r>
            <a:r>
              <a:rPr lang="ru-RU" sz="3000" dirty="0" smtClean="0">
                <a:solidFill>
                  <a:srgbClr val="0070C0"/>
                </a:solidFill>
              </a:rPr>
              <a:t> стали на </a:t>
            </a:r>
            <a:r>
              <a:rPr lang="ru-RU" sz="3000" dirty="0" err="1" smtClean="0">
                <a:solidFill>
                  <a:srgbClr val="0070C0"/>
                </a:solidFill>
              </a:rPr>
              <a:t>захист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dirty="0" err="1" smtClean="0">
                <a:solidFill>
                  <a:srgbClr val="0070C0"/>
                </a:solidFill>
              </a:rPr>
              <a:t>батківщини</a:t>
            </a:r>
            <a:r>
              <a:rPr lang="ru-RU" sz="3000" dirty="0" smtClean="0">
                <a:solidFill>
                  <a:srgbClr val="0070C0"/>
                </a:solidFill>
              </a:rPr>
              <a:t>, </a:t>
            </a:r>
            <a:r>
              <a:rPr lang="ru-RU" sz="3000" dirty="0" err="1" smtClean="0">
                <a:solidFill>
                  <a:srgbClr val="0070C0"/>
                </a:solidFill>
              </a:rPr>
              <a:t>серед</a:t>
            </a:r>
            <a:r>
              <a:rPr lang="ru-RU" sz="3000" dirty="0" smtClean="0">
                <a:solidFill>
                  <a:srgbClr val="0070C0"/>
                </a:solidFill>
              </a:rPr>
              <a:t> них: </a:t>
            </a:r>
            <a:r>
              <a:rPr lang="ru-RU" sz="3000" dirty="0" err="1" smtClean="0">
                <a:solidFill>
                  <a:srgbClr val="0070C0"/>
                </a:solidFill>
              </a:rPr>
              <a:t>Викладачі-офіцери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dirty="0">
                <a:solidFill>
                  <a:srgbClr val="0070C0"/>
                </a:solidFill>
              </a:rPr>
              <a:t>запасу:</a:t>
            </a:r>
            <a:r>
              <a:rPr lang="ru-RU" sz="3000" dirty="0"/>
              <a:t>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	</a:t>
            </a:r>
            <a:r>
              <a:rPr lang="ru-RU" sz="3000" dirty="0" err="1" smtClean="0">
                <a:solidFill>
                  <a:srgbClr val="FF0000"/>
                </a:solidFill>
              </a:rPr>
              <a:t>Слепп</a:t>
            </a:r>
            <a:r>
              <a:rPr lang="ru-RU" sz="3000" dirty="0" smtClean="0">
                <a:solidFill>
                  <a:srgbClr val="FF0000"/>
                </a:solidFill>
              </a:rPr>
              <a:t> </a:t>
            </a:r>
            <a:r>
              <a:rPr lang="ru-RU" sz="3000" dirty="0">
                <a:solidFill>
                  <a:srgbClr val="FF0000"/>
                </a:solidFill>
              </a:rPr>
              <a:t>С. і., </a:t>
            </a:r>
            <a:r>
              <a:rPr lang="ru-RU" sz="3000" dirty="0" err="1">
                <a:solidFill>
                  <a:srgbClr val="FF0000"/>
                </a:solidFill>
              </a:rPr>
              <a:t>Кацюба</a:t>
            </a:r>
            <a:r>
              <a:rPr lang="ru-RU" sz="3000" dirty="0">
                <a:solidFill>
                  <a:srgbClr val="FF0000"/>
                </a:solidFill>
              </a:rPr>
              <a:t> М. Ф., Власюк і. Д., </a:t>
            </a:r>
            <a:r>
              <a:rPr lang="ru-RU" sz="3000" dirty="0" err="1">
                <a:solidFill>
                  <a:srgbClr val="FF0000"/>
                </a:solidFill>
              </a:rPr>
              <a:t>Подтепа</a:t>
            </a:r>
            <a:r>
              <a:rPr lang="ru-RU" sz="3000" dirty="0">
                <a:solidFill>
                  <a:srgbClr val="FF0000"/>
                </a:solidFill>
              </a:rPr>
              <a:t> Л. Г., Кудряшов </a:t>
            </a:r>
            <a:r>
              <a:rPr lang="ru-RU" sz="3000" dirty="0" err="1">
                <a:solidFill>
                  <a:srgbClr val="FF0000"/>
                </a:solidFill>
              </a:rPr>
              <a:t>і.Н</a:t>
            </a:r>
            <a:r>
              <a:rPr lang="ru-RU" sz="3000" dirty="0">
                <a:solidFill>
                  <a:srgbClr val="FF0000"/>
                </a:solidFill>
              </a:rPr>
              <a:t>., Удалов і. П., </a:t>
            </a:r>
            <a:r>
              <a:rPr lang="ru-RU" sz="3000" dirty="0" err="1">
                <a:solidFill>
                  <a:srgbClr val="FF0000"/>
                </a:solidFill>
              </a:rPr>
              <a:t>Тильний</a:t>
            </a:r>
            <a:r>
              <a:rPr lang="ru-RU" sz="3000" dirty="0">
                <a:solidFill>
                  <a:srgbClr val="FF0000"/>
                </a:solidFill>
              </a:rPr>
              <a:t> А.М., </a:t>
            </a:r>
            <a:r>
              <a:rPr lang="ru-RU" sz="3000" dirty="0" err="1" smtClean="0">
                <a:solidFill>
                  <a:srgbClr val="0070C0"/>
                </a:solidFill>
              </a:rPr>
              <a:t>лаборанти</a:t>
            </a:r>
            <a:r>
              <a:rPr lang="ru-RU" sz="3000" dirty="0" smtClean="0">
                <a:solidFill>
                  <a:srgbClr val="0070C0"/>
                </a:solidFill>
              </a:rPr>
              <a:t>:</a:t>
            </a:r>
            <a:r>
              <a:rPr lang="ru-RU" sz="3000" dirty="0" smtClean="0"/>
              <a:t> </a:t>
            </a:r>
            <a:r>
              <a:rPr lang="ru-RU" sz="3000" dirty="0" err="1">
                <a:solidFill>
                  <a:srgbClr val="FF0000"/>
                </a:solidFill>
              </a:rPr>
              <a:t>аксамитний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  <a:r>
              <a:rPr lang="ru-RU" sz="3000" dirty="0" err="1">
                <a:solidFill>
                  <a:srgbClr val="FF0000"/>
                </a:solidFill>
              </a:rPr>
              <a:t>і.А</a:t>
            </a:r>
            <a:r>
              <a:rPr lang="ru-RU" sz="3000" dirty="0">
                <a:solidFill>
                  <a:srgbClr val="FF0000"/>
                </a:solidFill>
              </a:rPr>
              <a:t>., </a:t>
            </a:r>
            <a:r>
              <a:rPr lang="ru-RU" sz="3000" dirty="0" err="1">
                <a:solidFill>
                  <a:srgbClr val="FF0000"/>
                </a:solidFill>
              </a:rPr>
              <a:t>Святченко</a:t>
            </a:r>
            <a:r>
              <a:rPr lang="ru-RU" sz="3000" dirty="0">
                <a:solidFill>
                  <a:srgbClr val="FF0000"/>
                </a:solidFill>
              </a:rPr>
              <a:t> і.М., Назаренко </a:t>
            </a:r>
            <a:r>
              <a:rPr lang="ru-RU" sz="3000" dirty="0" err="1">
                <a:solidFill>
                  <a:srgbClr val="FF0000"/>
                </a:solidFill>
              </a:rPr>
              <a:t>і.і</a:t>
            </a:r>
            <a:r>
              <a:rPr lang="ru-RU" sz="3000" dirty="0">
                <a:solidFill>
                  <a:srgbClr val="FF0000"/>
                </a:solidFill>
              </a:rPr>
              <a:t>.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 err="1" smtClean="0">
                <a:solidFill>
                  <a:srgbClr val="0070C0"/>
                </a:solidFill>
              </a:rPr>
              <a:t>були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призвані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smtClean="0">
                <a:solidFill>
                  <a:srgbClr val="0070C0"/>
                </a:solidFill>
              </a:rPr>
              <a:t>до </a:t>
            </a:r>
            <a:r>
              <a:rPr lang="ru-RU" sz="3000" dirty="0">
                <a:solidFill>
                  <a:srgbClr val="0070C0"/>
                </a:solidFill>
              </a:rPr>
              <a:t>лав </a:t>
            </a:r>
            <a:r>
              <a:rPr lang="ru-RU" sz="3000" dirty="0" err="1">
                <a:solidFill>
                  <a:srgbClr val="0070C0"/>
                </a:solidFill>
              </a:rPr>
              <a:t>червоної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армії</a:t>
            </a:r>
            <a:endParaRPr lang="ru-RU" sz="30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114" y="-594"/>
            <a:ext cx="2834886" cy="6858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71610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342" y="181879"/>
            <a:ext cx="10396882" cy="722086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Андрій д’яконов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18596" y="857380"/>
            <a:ext cx="84434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1943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році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,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 випускник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1941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, вже з дипломом академії бронетанкових військ, розпочав свій військовий Шлях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україною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білорусією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румунією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чехословаччиною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.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Пройшов шлях від рядового до підполковника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8596" y="3282621"/>
            <a:ext cx="64987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0070C0"/>
                </a:solidFill>
              </a:rPr>
              <a:t>Нагороджений: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C00000"/>
                </a:solidFill>
              </a:rPr>
              <a:t>орденом червоної зірки,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C00000"/>
                </a:solidFill>
              </a:rPr>
              <a:t>орденом вітчизняної війни,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C00000"/>
                </a:solidFill>
              </a:rPr>
              <a:t> багатьма медалями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1337" y="3426362"/>
            <a:ext cx="2085975" cy="2190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778" y="3284163"/>
            <a:ext cx="2475147" cy="2475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0224"/>
            <a:ext cx="3793767" cy="2522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023182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64886"/>
            <a:ext cx="10396882" cy="736600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Михайло турчин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2785" y="1011955"/>
            <a:ext cx="101698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0070C0"/>
                </a:solidFill>
              </a:rPr>
              <a:t>випускник </a:t>
            </a:r>
            <a:r>
              <a:rPr lang="uk-UA" sz="3200" cap="all" dirty="0" err="1">
                <a:solidFill>
                  <a:srgbClr val="0070C0"/>
                </a:solidFill>
              </a:rPr>
              <a:t>мімсг</a:t>
            </a:r>
            <a:r>
              <a:rPr lang="uk-UA" sz="3200" cap="all" dirty="0">
                <a:solidFill>
                  <a:srgbClr val="0070C0"/>
                </a:solidFill>
              </a:rPr>
              <a:t>. 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жовтні</a:t>
            </a:r>
            <a:r>
              <a:rPr lang="uk-UA" sz="3200" cap="all" dirty="0">
                <a:solidFill>
                  <a:srgbClr val="C00000"/>
                </a:solidFill>
                <a:ea typeface="+mj-ea"/>
                <a:cs typeface="+mj-cs"/>
              </a:rPr>
              <a:t> 1941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, пройшовши </a:t>
            </a:r>
          </a:p>
          <a:p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курси при академії моторизації та Механізації, у чині воєнного техніка 2 рангу пішов на фронт у лави бронетанкових військ, в яких прослужив до </a:t>
            </a:r>
            <a:r>
              <a:rPr lang="uk-UA" sz="3200" cap="all" dirty="0">
                <a:solidFill>
                  <a:srgbClr val="C00000"/>
                </a:solidFill>
                <a:ea typeface="+mj-ea"/>
                <a:cs typeface="+mj-cs"/>
              </a:rPr>
              <a:t>1970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905" y="3096071"/>
            <a:ext cx="11843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0070C0"/>
                </a:solidFill>
              </a:rPr>
              <a:t>У </a:t>
            </a:r>
            <a:r>
              <a:rPr lang="uk-UA" sz="3200" cap="all" dirty="0">
                <a:solidFill>
                  <a:srgbClr val="C00000"/>
                </a:solidFill>
              </a:rPr>
              <a:t>1969 </a:t>
            </a:r>
            <a:r>
              <a:rPr lang="uk-UA" sz="2400" cap="all" dirty="0">
                <a:solidFill>
                  <a:srgbClr val="C00000"/>
                </a:solidFill>
              </a:rPr>
              <a:t>році</a:t>
            </a:r>
            <a:r>
              <a:rPr lang="uk-UA" sz="3200" cap="all" dirty="0">
                <a:solidFill>
                  <a:srgbClr val="C00000"/>
                </a:solidFill>
              </a:rPr>
              <a:t> </a:t>
            </a:r>
            <a:r>
              <a:rPr lang="uk-UA" sz="3200" cap="all" dirty="0">
                <a:solidFill>
                  <a:srgbClr val="0070C0"/>
                </a:solidFill>
              </a:rPr>
              <a:t>отримав звання лауреата державної премії </a:t>
            </a:r>
            <a:r>
              <a:rPr lang="uk-UA" sz="3200" cap="all" dirty="0" err="1">
                <a:solidFill>
                  <a:srgbClr val="0070C0"/>
                </a:solidFill>
              </a:rPr>
              <a:t>ссср</a:t>
            </a:r>
            <a:r>
              <a:rPr lang="uk-UA" sz="3200" cap="all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" y="3874352"/>
            <a:ext cx="894766" cy="157899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33184" y="387435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0070C0"/>
                </a:solidFill>
              </a:rPr>
              <a:t>Нагороджений:</a:t>
            </a:r>
          </a:p>
          <a:p>
            <a:pPr lvl="0" algn="ctr"/>
            <a:r>
              <a:rPr lang="uk-UA" sz="3200" cap="all" dirty="0">
                <a:solidFill>
                  <a:srgbClr val="0070C0"/>
                </a:solidFill>
              </a:rPr>
              <a:t> </a:t>
            </a:r>
            <a:r>
              <a:rPr lang="uk-UA" sz="3200" cap="all" dirty="0">
                <a:solidFill>
                  <a:srgbClr val="C00000"/>
                </a:solidFill>
              </a:rPr>
              <a:t>трьома орденами </a:t>
            </a:r>
          </a:p>
          <a:p>
            <a:pPr lvl="0" algn="ctr"/>
            <a:r>
              <a:rPr lang="uk-UA" sz="3200" cap="all" dirty="0">
                <a:solidFill>
                  <a:srgbClr val="C00000"/>
                </a:solidFill>
              </a:rPr>
              <a:t>      та багатьма медалями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485" y="3640950"/>
            <a:ext cx="4812512" cy="3055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747947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593" y="145455"/>
            <a:ext cx="10396882" cy="792480"/>
          </a:xfrm>
        </p:spPr>
        <p:txBody>
          <a:bodyPr>
            <a:normAutofit/>
          </a:bodyPr>
          <a:lstStyle/>
          <a:p>
            <a:pPr algn="ctr"/>
            <a:r>
              <a:rPr lang="uk-UA" sz="4000" dirty="0" err="1" smtClean="0">
                <a:solidFill>
                  <a:srgbClr val="B80E0F"/>
                </a:solidFill>
              </a:rPr>
              <a:t>Шапошніков</a:t>
            </a:r>
            <a:r>
              <a:rPr lang="uk-UA" sz="4000" dirty="0" smtClean="0">
                <a:solidFill>
                  <a:srgbClr val="B80E0F"/>
                </a:solidFill>
              </a:rPr>
              <a:t> </a:t>
            </a:r>
            <a:r>
              <a:rPr lang="uk-UA" sz="4000" dirty="0" smtClean="0"/>
              <a:t>Валентин </a:t>
            </a:r>
            <a:r>
              <a:rPr lang="uk-UA" sz="4000" dirty="0" err="1" smtClean="0"/>
              <a:t>карпович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7448" y="989388"/>
            <a:ext cx="802976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Випускник </a:t>
            </a:r>
            <a:r>
              <a:rPr lang="uk-UA" sz="24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1941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,  Молодим лейтенантом </a:t>
            </a:r>
          </a:p>
          <a:p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        розпочав свій шлях дорогами війни - Україна, </a:t>
            </a:r>
            <a:endParaRPr lang="uk-UA" sz="2400" cap="all" dirty="0" smtClean="0">
              <a:solidFill>
                <a:srgbClr val="0070C0"/>
              </a:solidFill>
              <a:ea typeface="+mj-ea"/>
              <a:cs typeface="+mj-cs"/>
            </a:endParaRPr>
          </a:p>
          <a:p>
            <a:r>
              <a:rPr lang="uk-UA" sz="2400" cap="all" dirty="0" smtClean="0">
                <a:solidFill>
                  <a:srgbClr val="0070C0"/>
                </a:solidFill>
                <a:ea typeface="+mj-ea"/>
                <a:cs typeface="+mj-cs"/>
              </a:rPr>
              <a:t>Кавказ, Білорусія, Польща 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та </a:t>
            </a:r>
            <a:r>
              <a:rPr lang="uk-UA" sz="2400" cap="all" dirty="0" smtClean="0">
                <a:solidFill>
                  <a:srgbClr val="0070C0"/>
                </a:solidFill>
                <a:ea typeface="+mj-ea"/>
                <a:cs typeface="+mj-cs"/>
              </a:rPr>
              <a:t>Східна Пруссія. </a:t>
            </a:r>
          </a:p>
          <a:p>
            <a:r>
              <a:rPr lang="uk-UA" sz="2400" cap="all" dirty="0" smtClean="0">
                <a:solidFill>
                  <a:srgbClr val="0070C0"/>
                </a:solidFill>
                <a:ea typeface="+mj-ea"/>
                <a:cs typeface="+mj-cs"/>
              </a:rPr>
              <a:t>забезпечував 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Мінування, маскування, переправи полку</a:t>
            </a:r>
            <a:r>
              <a:rPr lang="uk-UA" sz="2400" cap="all" dirty="0" smtClean="0">
                <a:solidFill>
                  <a:srgbClr val="0070C0"/>
                </a:solidFill>
                <a:ea typeface="+mj-ea"/>
                <a:cs typeface="+mj-cs"/>
              </a:rPr>
              <a:t>,  </a:t>
            </a:r>
            <a:endParaRPr lang="uk-UA" sz="2400" cap="all" dirty="0">
              <a:solidFill>
                <a:srgbClr val="0070C0"/>
              </a:solidFill>
              <a:ea typeface="+mj-ea"/>
              <a:cs typeface="+mj-cs"/>
            </a:endParaRPr>
          </a:p>
          <a:p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       демобілізувався у чині полкового інженера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2446" y="3308962"/>
            <a:ext cx="65867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0070C0"/>
                </a:solidFill>
              </a:rPr>
              <a:t>За участь у бойових операціях нагороджений: </a:t>
            </a:r>
          </a:p>
          <a:p>
            <a:pPr marL="571500" lvl="0" indent="-5715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C00000"/>
                </a:solidFill>
              </a:rPr>
              <a:t>орденами вітчизняної війни 1 та 2 ступеня,</a:t>
            </a:r>
          </a:p>
          <a:p>
            <a:pPr marL="571500" lvl="0" indent="-5715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C00000"/>
                </a:solidFill>
              </a:rPr>
              <a:t>Орденом червоної зірки, медалями</a:t>
            </a:r>
            <a:endParaRPr lang="ru-RU" sz="22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724" y="4746100"/>
            <a:ext cx="69557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0070C0"/>
                </a:solidFill>
              </a:rPr>
              <a:t>Після демобілізації </a:t>
            </a:r>
            <a:r>
              <a:rPr lang="uk-UA" sz="2200" cap="all" dirty="0" smtClean="0">
                <a:solidFill>
                  <a:srgbClr val="0070C0"/>
                </a:solidFill>
              </a:rPr>
              <a:t>з</a:t>
            </a:r>
            <a:r>
              <a:rPr lang="uk-UA" sz="2400" cap="all" dirty="0" smtClean="0">
                <a:solidFill>
                  <a:srgbClr val="0070C0"/>
                </a:solidFill>
              </a:rPr>
              <a:t> </a:t>
            </a:r>
            <a:r>
              <a:rPr lang="uk-UA" sz="2400" cap="all" dirty="0" smtClean="0">
                <a:solidFill>
                  <a:srgbClr val="C00000"/>
                </a:solidFill>
              </a:rPr>
              <a:t>1945 </a:t>
            </a:r>
            <a:r>
              <a:rPr lang="uk-UA" sz="2000" cap="all" dirty="0" smtClean="0">
                <a:solidFill>
                  <a:srgbClr val="C00000"/>
                </a:solidFill>
              </a:rPr>
              <a:t>по</a:t>
            </a:r>
            <a:r>
              <a:rPr lang="uk-UA" sz="2400" cap="all" dirty="0" smtClean="0">
                <a:solidFill>
                  <a:srgbClr val="C00000"/>
                </a:solidFill>
              </a:rPr>
              <a:t> 1979 </a:t>
            </a:r>
            <a:r>
              <a:rPr lang="uk-UA" sz="2000" cap="all" dirty="0" smtClean="0">
                <a:solidFill>
                  <a:srgbClr val="C00000"/>
                </a:solidFill>
              </a:rPr>
              <a:t>рік</a:t>
            </a:r>
            <a:r>
              <a:rPr lang="uk-UA" sz="2400" cap="all" dirty="0" smtClean="0">
                <a:solidFill>
                  <a:srgbClr val="C00000"/>
                </a:solidFill>
              </a:rPr>
              <a:t> </a:t>
            </a:r>
            <a:r>
              <a:rPr lang="uk-UA" sz="2200" cap="all" dirty="0" smtClean="0">
                <a:solidFill>
                  <a:srgbClr val="0070C0"/>
                </a:solidFill>
              </a:rPr>
              <a:t>працював </a:t>
            </a:r>
            <a:endParaRPr lang="uk-UA" sz="2200" cap="all" dirty="0">
              <a:solidFill>
                <a:srgbClr val="0070C0"/>
              </a:solidFill>
            </a:endParaRPr>
          </a:p>
          <a:p>
            <a:pPr lvl="0"/>
            <a:r>
              <a:rPr lang="uk-UA" sz="2200" cap="all" dirty="0">
                <a:solidFill>
                  <a:srgbClr val="0070C0"/>
                </a:solidFill>
              </a:rPr>
              <a:t>        викладачем кафедри опору матеріалів </a:t>
            </a:r>
            <a:r>
              <a:rPr lang="uk-UA" sz="2200" cap="all" dirty="0" err="1">
                <a:solidFill>
                  <a:srgbClr val="0070C0"/>
                </a:solidFill>
              </a:rPr>
              <a:t>мімсг</a:t>
            </a:r>
            <a:endParaRPr lang="ru-RU" sz="2200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078" y="324141"/>
            <a:ext cx="1570898" cy="1706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17" y="3025221"/>
            <a:ext cx="1875754" cy="1875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749" y="2260328"/>
            <a:ext cx="1514808" cy="16240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855" y="3884354"/>
            <a:ext cx="4405043" cy="2574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5" y="274321"/>
            <a:ext cx="2102496" cy="2905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291265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1027" y="424543"/>
            <a:ext cx="8586225" cy="1084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          АБЛЯМІТОВ ОСМАН АБДУЛОВИЧ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E0E1DB"/>
              </a:clrFrom>
              <a:clrTo>
                <a:srgbClr val="E0E1D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20" y="673698"/>
            <a:ext cx="2448413" cy="2627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104461" y="967014"/>
            <a:ext cx="7766998" cy="5139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Випускник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1941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1941</a:t>
            </a:r>
            <a:r>
              <a:rPr lang="uk-UA" sz="32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. –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академія моторизації і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механизації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 </a:t>
            </a:r>
          </a:p>
          <a:p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    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робочо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-селянської червоної армії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1942</a:t>
            </a:r>
            <a:r>
              <a:rPr lang="uk-UA" sz="32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. –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направлення на північно-західний </a:t>
            </a:r>
          </a:p>
          <a:p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     Фронт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Демобілізований у кінці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1945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Нагороджений: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орденом «</a:t>
            </a:r>
            <a:r>
              <a:rPr lang="uk-UA" sz="2800" cap="all" dirty="0" err="1">
                <a:solidFill>
                  <a:srgbClr val="C00000"/>
                </a:solidFill>
                <a:ea typeface="+mj-ea"/>
                <a:cs typeface="+mj-cs"/>
              </a:rPr>
              <a:t>отечественной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Войны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іі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 степени»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та медалями</a:t>
            </a:r>
            <a:endParaRPr lang="uk-UA" sz="2800" cap="all" dirty="0">
              <a:solidFill>
                <a:srgbClr val="C00000"/>
              </a:solidFill>
              <a:ea typeface="+mj-ea"/>
              <a:cs typeface="+mj-cs"/>
            </a:endParaRPr>
          </a:p>
          <a:p>
            <a:endParaRPr lang="uk-UA" sz="3200" cap="all" dirty="0">
              <a:solidFill>
                <a:srgbClr val="B80E0F"/>
              </a:solidFill>
              <a:ea typeface="+mj-ea"/>
              <a:cs typeface="+mj-cs"/>
            </a:endParaRPr>
          </a:p>
          <a:p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446" y="4718778"/>
            <a:ext cx="2537611" cy="1763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370" y="3962082"/>
            <a:ext cx="4425002" cy="2895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086434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519" y="235857"/>
            <a:ext cx="6413795" cy="56719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uk-UA" sz="4000" dirty="0">
                <a:solidFill>
                  <a:srgbClr val="C00000"/>
                </a:solidFill>
                <a:ea typeface="+mn-ea"/>
                <a:cs typeface="+mn-cs"/>
              </a:rPr>
              <a:t>БУРЯК МИКОЛА ГРИГОРОВИЧ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4361" y="2022322"/>
            <a:ext cx="72084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Важке поранення під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москвою</a:t>
            </a:r>
            <a:endParaRPr lang="uk-UA" sz="2800" cap="all" dirty="0">
              <a:solidFill>
                <a:srgbClr val="0070C0"/>
              </a:solidFill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Після шпиталю 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– 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11-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а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танкова бригада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Листопа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д 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1942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 –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друге поранення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Далі ленінградський фронт, участь </a:t>
            </a:r>
          </a:p>
          <a:p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у прориві блокади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Нагороджений: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орденами «</a:t>
            </a:r>
            <a:r>
              <a:rPr lang="uk-UA" sz="2400" cap="all" dirty="0" err="1">
                <a:solidFill>
                  <a:srgbClr val="C00000"/>
                </a:solidFill>
                <a:ea typeface="+mj-ea"/>
                <a:cs typeface="+mj-cs"/>
              </a:rPr>
              <a:t>отечественной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войны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1 и 2 </a:t>
            </a:r>
            <a:r>
              <a:rPr lang="uk-UA" sz="2400" cap="all" dirty="0" err="1">
                <a:solidFill>
                  <a:srgbClr val="C00000"/>
                </a:solidFill>
                <a:ea typeface="+mj-ea"/>
                <a:cs typeface="+mj-cs"/>
              </a:rPr>
              <a:t>степени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»,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та 23 медалями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70" y="4896095"/>
            <a:ext cx="1701046" cy="1823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1" y="41122"/>
            <a:ext cx="1932480" cy="20852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61" y="2385190"/>
            <a:ext cx="487680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15813" y="803047"/>
            <a:ext cx="97375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cap="all" dirty="0" err="1">
                <a:solidFill>
                  <a:srgbClr val="0070C0"/>
                </a:solidFill>
              </a:rPr>
              <a:t>Випускник</a:t>
            </a:r>
            <a:r>
              <a:rPr lang="ru-RU" sz="2800" cap="all" dirty="0">
                <a:solidFill>
                  <a:srgbClr val="0070C0"/>
                </a:solidFill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</a:rPr>
              <a:t>мімсг</a:t>
            </a:r>
            <a:r>
              <a:rPr lang="ru-RU" sz="2800" cap="all" dirty="0">
                <a:solidFill>
                  <a:srgbClr val="0070C0"/>
                </a:solidFill>
              </a:rPr>
              <a:t> </a:t>
            </a:r>
            <a:r>
              <a:rPr lang="ru-RU" sz="3000" cap="all" dirty="0">
                <a:solidFill>
                  <a:srgbClr val="C00000"/>
                </a:solidFill>
              </a:rPr>
              <a:t>1941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r>
              <a:rPr lang="ru-RU" sz="2000" cap="all" dirty="0">
                <a:solidFill>
                  <a:srgbClr val="C00000"/>
                </a:solidFill>
              </a:rPr>
              <a:t>року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</a:rPr>
              <a:t>червень</a:t>
            </a:r>
            <a:r>
              <a:rPr lang="uk-UA" sz="3000" cap="all" dirty="0">
                <a:solidFill>
                  <a:srgbClr val="0070C0"/>
                </a:solidFill>
              </a:rPr>
              <a:t> </a:t>
            </a:r>
            <a:r>
              <a:rPr lang="uk-UA" sz="3000" cap="all" dirty="0">
                <a:solidFill>
                  <a:srgbClr val="C00000"/>
                </a:solidFill>
              </a:rPr>
              <a:t>1941</a:t>
            </a:r>
            <a:r>
              <a:rPr lang="uk-UA" sz="3000" cap="all" dirty="0">
                <a:solidFill>
                  <a:srgbClr val="0070C0"/>
                </a:solidFill>
              </a:rPr>
              <a:t> </a:t>
            </a:r>
            <a:r>
              <a:rPr lang="uk-UA" sz="2000" cap="all" dirty="0">
                <a:solidFill>
                  <a:srgbClr val="C00000"/>
                </a:solidFill>
              </a:rPr>
              <a:t>року</a:t>
            </a:r>
            <a:r>
              <a:rPr lang="uk-UA" sz="3000" cap="all" dirty="0">
                <a:solidFill>
                  <a:srgbClr val="0070C0"/>
                </a:solidFill>
              </a:rPr>
              <a:t> – </a:t>
            </a:r>
            <a:r>
              <a:rPr lang="uk-UA" sz="2800" cap="all" dirty="0" err="1">
                <a:solidFill>
                  <a:srgbClr val="0070C0"/>
                </a:solidFill>
              </a:rPr>
              <a:t>навчаня</a:t>
            </a:r>
            <a:r>
              <a:rPr lang="uk-UA" sz="2800" cap="all" dirty="0">
                <a:solidFill>
                  <a:srgbClr val="0070C0"/>
                </a:solidFill>
              </a:rPr>
              <a:t> у </a:t>
            </a:r>
            <a:r>
              <a:rPr lang="uk-UA" sz="2800" cap="all" dirty="0" err="1">
                <a:solidFill>
                  <a:srgbClr val="0070C0"/>
                </a:solidFill>
              </a:rPr>
              <a:t>війсково</a:t>
            </a:r>
            <a:r>
              <a:rPr lang="uk-UA" sz="2800" cap="all" dirty="0">
                <a:solidFill>
                  <a:srgbClr val="0070C0"/>
                </a:solidFill>
              </a:rPr>
              <a:t>-інженерній академії</a:t>
            </a:r>
          </a:p>
        </p:txBody>
      </p:sp>
    </p:spTree>
    <p:extLst>
      <p:ext uri="{BB962C8B-B14F-4D97-AF65-F5344CB8AC3E}">
        <p14:creationId xmlns="" xmlns:p14="http://schemas.microsoft.com/office/powerpoint/2010/main" val="3483849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406" y="4029823"/>
            <a:ext cx="2280102" cy="15850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773" y="439058"/>
            <a:ext cx="10396882" cy="722086"/>
          </a:xfrm>
        </p:spPr>
        <p:txBody>
          <a:bodyPr>
            <a:normAutofit/>
          </a:bodyPr>
          <a:lstStyle/>
          <a:p>
            <a:pPr algn="ctr"/>
            <a:r>
              <a:rPr lang="uk-UA" sz="4400" dirty="0" err="1"/>
              <a:t>Ахкозов</a:t>
            </a:r>
            <a:r>
              <a:rPr lang="uk-UA" sz="4400" dirty="0"/>
              <a:t> </a:t>
            </a:r>
            <a:r>
              <a:rPr lang="uk-UA" sz="4400" dirty="0" err="1"/>
              <a:t>семен</a:t>
            </a:r>
            <a:r>
              <a:rPr lang="uk-UA" sz="4400" dirty="0"/>
              <a:t> юрійович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977" y="1161144"/>
            <a:ext cx="69972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Випускник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1941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З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1941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по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 1945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роки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працював на</a:t>
            </a:r>
          </a:p>
          <a:p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Будівництвах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оборонних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споруд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у </a:t>
            </a:r>
          </a:p>
          <a:p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Залізничних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військах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.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Будував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залізничні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мости, </a:t>
            </a:r>
          </a:p>
          <a:p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наводив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переправи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через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водні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перешкоди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631" y="1123414"/>
            <a:ext cx="4078740" cy="259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73" y="3838800"/>
            <a:ext cx="4402262" cy="277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206" y="3990780"/>
            <a:ext cx="4393114" cy="2627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534908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4" y="264886"/>
            <a:ext cx="10083799" cy="649514"/>
          </a:xfrm>
        </p:spPr>
        <p:txBody>
          <a:bodyPr>
            <a:normAutofit/>
          </a:bodyPr>
          <a:lstStyle/>
          <a:p>
            <a:r>
              <a:rPr lang="ru-RU" sz="4000" dirty="0"/>
              <a:t>Мирошниченко АНДРІЙ олександрович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8251" y="914400"/>
            <a:ext cx="88355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Випускник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1941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endParaRPr lang="ru-RU" sz="2400" cap="all" dirty="0">
              <a:solidFill>
                <a:srgbClr val="C00000"/>
              </a:solidFill>
              <a:ea typeface="+mj-ea"/>
              <a:cs typeface="+mj-cs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cap="all" dirty="0" err="1">
                <a:solidFill>
                  <a:srgbClr val="0070C0"/>
                </a:solidFill>
                <a:ea typeface="+mj-ea"/>
                <a:cs typeface="+mj-cs"/>
              </a:rPr>
              <a:t>Літо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1941</a:t>
            </a:r>
            <a:r>
              <a:rPr lang="ru-RU" sz="3200" cap="all" dirty="0">
                <a:solidFill>
                  <a:srgbClr val="C00000"/>
                </a:solidFill>
                <a:ea typeface="+mj-ea"/>
                <a:cs typeface="+mj-cs"/>
              </a:rPr>
              <a:t>-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го</a:t>
            </a:r>
            <a:r>
              <a:rPr lang="ru-RU" sz="32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–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військова академія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з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1942</a:t>
            </a:r>
            <a:r>
              <a:rPr lang="uk-UA" sz="3200" cap="all" dirty="0">
                <a:solidFill>
                  <a:srgbClr val="C00000"/>
                </a:solidFill>
                <a:ea typeface="+mj-ea"/>
                <a:cs typeface="+mj-cs"/>
              </a:rPr>
              <a:t>-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го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 – 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брянський, сталінградський фронти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Нагороджений: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орден «</a:t>
            </a:r>
            <a:r>
              <a:rPr lang="uk-UA" sz="2800" cap="all" dirty="0" err="1">
                <a:solidFill>
                  <a:srgbClr val="C00000"/>
                </a:solidFill>
                <a:ea typeface="+mj-ea"/>
                <a:cs typeface="+mj-cs"/>
              </a:rPr>
              <a:t>отечественной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2800" cap="all" dirty="0" err="1">
                <a:solidFill>
                  <a:srgbClr val="C00000"/>
                </a:solidFill>
                <a:ea typeface="+mj-ea"/>
                <a:cs typeface="+mj-cs"/>
              </a:rPr>
              <a:t>войны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2800" cap="all" dirty="0" err="1">
                <a:solidFill>
                  <a:srgbClr val="C00000"/>
                </a:solidFill>
                <a:ea typeface="+mj-ea"/>
                <a:cs typeface="+mj-cs"/>
              </a:rPr>
              <a:t>іі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2800" cap="all" dirty="0" err="1">
                <a:solidFill>
                  <a:srgbClr val="C00000"/>
                </a:solidFill>
                <a:ea typeface="+mj-ea"/>
                <a:cs typeface="+mj-cs"/>
              </a:rPr>
              <a:t>степени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»,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три ордени «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красной звезды»,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Орден «знак почета»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багатьма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 медалями</a:t>
            </a:r>
            <a:endParaRPr lang="uk-UA" sz="2800" cap="all" dirty="0">
              <a:solidFill>
                <a:srgbClr val="C00000"/>
              </a:solidFill>
              <a:ea typeface="+mj-ea"/>
              <a:cs typeface="+mj-cs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47" y="1074057"/>
            <a:ext cx="2450804" cy="26276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7912" y="4278515"/>
            <a:ext cx="2197101" cy="21153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643" y="4496272"/>
            <a:ext cx="6522606" cy="233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420224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773" y="172720"/>
            <a:ext cx="10396882" cy="1151965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4000" dirty="0">
                <a:solidFill>
                  <a:srgbClr val="0070C0"/>
                </a:solidFill>
              </a:rPr>
              <a:t>Захищаючи батьківщину, гідно пройшли свій бойовий шлях </a:t>
            </a:r>
            <a:r>
              <a:rPr lang="uk-UA" sz="4000" dirty="0">
                <a:solidFill>
                  <a:srgbClr val="C00000"/>
                </a:solidFill>
              </a:rPr>
              <a:t>випускники </a:t>
            </a:r>
            <a:r>
              <a:rPr lang="uk-UA" sz="4000" dirty="0" err="1">
                <a:solidFill>
                  <a:srgbClr val="C00000"/>
                </a:solidFill>
              </a:rPr>
              <a:t>мімсг</a:t>
            </a:r>
            <a:r>
              <a:rPr lang="uk-UA" sz="4000" dirty="0">
                <a:solidFill>
                  <a:srgbClr val="C00000"/>
                </a:solidFill>
              </a:rPr>
              <a:t> 1941 </a:t>
            </a:r>
            <a:r>
              <a:rPr lang="uk-UA" sz="3100" dirty="0">
                <a:solidFill>
                  <a:srgbClr val="C00000"/>
                </a:solidFill>
              </a:rPr>
              <a:t>року</a:t>
            </a:r>
            <a:r>
              <a:rPr lang="uk-UA" sz="4000" dirty="0">
                <a:solidFill>
                  <a:srgbClr val="C00000"/>
                </a:solidFill>
              </a:rPr>
              <a:t>: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171" y="1300630"/>
            <a:ext cx="112072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Яків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григор’єв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костянтин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дадушко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</a:p>
          <a:p>
            <a:pPr algn="ctr"/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    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петро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бугаєнко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андрій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мирошниченко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</a:t>
            </a:r>
          </a:p>
          <a:p>
            <a:pPr algn="ctr"/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     Олександр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двояковський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іван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холодков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  </a:t>
            </a:r>
          </a:p>
          <a:p>
            <a:pPr algn="ctr"/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    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михайло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тесляк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наум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4000" cap="all" dirty="0" err="1">
                <a:solidFill>
                  <a:srgbClr val="0070C0"/>
                </a:solidFill>
                <a:ea typeface="+mj-ea"/>
                <a:cs typeface="+mj-cs"/>
              </a:rPr>
              <a:t>тавровський</a:t>
            </a:r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 та ще </a:t>
            </a:r>
          </a:p>
          <a:p>
            <a:pPr algn="ctr"/>
            <a:r>
              <a:rPr lang="uk-UA" sz="4000" cap="all" dirty="0">
                <a:solidFill>
                  <a:srgbClr val="0070C0"/>
                </a:solidFill>
                <a:ea typeface="+mj-ea"/>
                <a:cs typeface="+mj-cs"/>
              </a:rPr>
              <a:t>      багато випускників цього легендарного курсу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4470728"/>
            <a:ext cx="9311640" cy="2234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152415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85"/>
            <a:ext cx="9826171" cy="6226629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полягли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в боях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другої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світової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b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студенти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та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викладачі</a:t>
            </a:r>
            <a:r>
              <a:rPr lang="ru-RU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</a:t>
            </a:r>
            <a:br>
              <a:rPr lang="ru-RU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е.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івченко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і.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Жарницкий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Г. Коваленко, </a:t>
            </a:r>
            <a:b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Палеев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Г. Пономаренко, м.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Щукін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</a:t>
            </a:r>
            <a:r>
              <a:rPr lang="ru-RU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br>
              <a:rPr lang="ru-RU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М.Ф.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Кацюба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і.Д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Власюк,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о.М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Тильний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b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о.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Кузьмінов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Святченко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і.М., Устименко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Г.о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., </a:t>
            </a:r>
            <a:r>
              <a:rPr lang="ru-RU" sz="44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Рубінштейн</a:t>
            </a:r>
            <a:r>
              <a:rPr lang="ru-RU" sz="44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о. і.,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Подвисоцький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440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Л.о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., </a:t>
            </a:r>
            <a:b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та</a:t>
            </a:r>
            <a:r>
              <a:rPr lang="ru-RU" sz="44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десятки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інших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у тому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числі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67 </a:t>
            </a:r>
            <a:r>
              <a:rPr lang="ru-RU" sz="44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випускників</a:t>
            </a:r>
            <a:r>
              <a:rPr lang="ru-RU" sz="4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1941 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року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8457" y="-594"/>
            <a:ext cx="2583543" cy="6858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94638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526142"/>
            <a:ext cx="11727542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Бойовими </a:t>
            </a:r>
            <a:r>
              <a:rPr lang="ru-RU" dirty="0" err="1">
                <a:solidFill>
                  <a:srgbClr val="0070C0"/>
                </a:solidFill>
              </a:rPr>
              <a:t>нагородами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відзначені</a:t>
            </a:r>
            <a:r>
              <a:rPr lang="ru-RU" dirty="0">
                <a:solidFill>
                  <a:srgbClr val="0070C0"/>
                </a:solidFill>
              </a:rPr>
              <a:t> подвиги </a:t>
            </a:r>
            <a:r>
              <a:rPr lang="ru-RU" dirty="0" err="1">
                <a:solidFill>
                  <a:srgbClr val="0070C0"/>
                </a:solidFill>
              </a:rPr>
              <a:t>багатьох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студентів</a:t>
            </a:r>
            <a:r>
              <a:rPr lang="ru-RU" dirty="0">
                <a:solidFill>
                  <a:srgbClr val="0070C0"/>
                </a:solidFill>
              </a:rPr>
              <a:t> інституту: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07794"/>
            <a:ext cx="119307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Герой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радянського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союзу -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м.С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. Малюга,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Г. Донцов, П. Дьяченко, о.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Козюра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, м. Дуда,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Г. Летучий, Ф.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Куцевол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, В.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Запальний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о.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Корецький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, о. Симоненко,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М.о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. Судаков, В.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Скирко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та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багато</a:t>
            </a: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all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інших</a:t>
            </a:r>
            <a:endParaRPr kumimoji="0" lang="ru-RU" sz="4000" b="0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097" y="4517316"/>
            <a:ext cx="2145978" cy="21459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53221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84800"/>
            <a:ext cx="6785436" cy="1251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564" y="5384800"/>
            <a:ext cx="6785436" cy="12518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2572" y="101600"/>
            <a:ext cx="12264572" cy="55299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На фронт </a:t>
            </a:r>
            <a:r>
              <a:rPr lang="ru-RU" sz="4400" dirty="0" err="1">
                <a:solidFill>
                  <a:srgbClr val="0070C0"/>
                </a:solidFill>
              </a:rPr>
              <a:t>пішли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>
                <a:solidFill>
                  <a:srgbClr val="C00000"/>
                </a:solidFill>
              </a:rPr>
              <a:t>97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 err="1">
                <a:solidFill>
                  <a:srgbClr val="0070C0"/>
                </a:solidFill>
              </a:rPr>
              <a:t>випускників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>
                <a:solidFill>
                  <a:srgbClr val="C00000"/>
                </a:solidFill>
              </a:rPr>
              <a:t>1941 </a:t>
            </a:r>
            <a:r>
              <a:rPr lang="ru-RU" sz="3600" dirty="0">
                <a:solidFill>
                  <a:srgbClr val="C00000"/>
                </a:solidFill>
              </a:rPr>
              <a:t>року</a:t>
            </a:r>
            <a:r>
              <a:rPr lang="ru-RU" sz="4400" dirty="0">
                <a:solidFill>
                  <a:srgbClr val="0070C0"/>
                </a:solidFill>
              </a:rPr>
              <a:t>. У </a:t>
            </a:r>
            <a:r>
              <a:rPr lang="ru-RU" sz="4400" dirty="0" err="1">
                <a:solidFill>
                  <a:srgbClr val="0070C0"/>
                </a:solidFill>
              </a:rPr>
              <a:t>різних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 err="1">
                <a:solidFill>
                  <a:srgbClr val="0070C0"/>
                </a:solidFill>
              </a:rPr>
              <a:t>військових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 err="1">
                <a:solidFill>
                  <a:srgbClr val="0070C0"/>
                </a:solidFill>
              </a:rPr>
              <a:t>академіях</a:t>
            </a:r>
            <a:r>
              <a:rPr lang="ru-RU" sz="4400" dirty="0">
                <a:solidFill>
                  <a:srgbClr val="0070C0"/>
                </a:solidFill>
              </a:rPr>
              <a:t> та училищах </a:t>
            </a:r>
            <a:r>
              <a:rPr lang="ru-RU" sz="4400" dirty="0" err="1">
                <a:solidFill>
                  <a:srgbClr val="0070C0"/>
                </a:solidFill>
              </a:rPr>
              <a:t>пройшли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 err="1">
                <a:solidFill>
                  <a:srgbClr val="0070C0"/>
                </a:solidFill>
              </a:rPr>
              <a:t>перепідготовку</a:t>
            </a:r>
            <a:r>
              <a:rPr lang="ru-RU" sz="4400" dirty="0">
                <a:solidFill>
                  <a:srgbClr val="0070C0"/>
                </a:solidFill>
              </a:rPr>
              <a:t> і </a:t>
            </a:r>
            <a:r>
              <a:rPr lang="ru-RU" sz="4400" dirty="0" err="1">
                <a:solidFill>
                  <a:srgbClr val="0070C0"/>
                </a:solidFill>
              </a:rPr>
              <a:t>зайняли</a:t>
            </a: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400" dirty="0" err="1">
                <a:solidFill>
                  <a:srgbClr val="0070C0"/>
                </a:solidFill>
              </a:rPr>
              <a:t>командні</a:t>
            </a:r>
            <a:r>
              <a:rPr lang="ru-RU" sz="4400" dirty="0">
                <a:solidFill>
                  <a:srgbClr val="0070C0"/>
                </a:solidFill>
              </a:rPr>
              <a:t> посади </a:t>
            </a:r>
            <a:br>
              <a:rPr lang="ru-RU" sz="4400" dirty="0">
                <a:solidFill>
                  <a:srgbClr val="0070C0"/>
                </a:solidFill>
              </a:rPr>
            </a:br>
            <a:r>
              <a:rPr lang="ru-RU" sz="4400" dirty="0" err="1">
                <a:solidFill>
                  <a:srgbClr val="0070C0"/>
                </a:solidFill>
              </a:rPr>
              <a:t>студенти</a:t>
            </a:r>
            <a:r>
              <a:rPr lang="ru-RU" sz="4400" dirty="0">
                <a:solidFill>
                  <a:srgbClr val="0070C0"/>
                </a:solidFill>
              </a:rPr>
              <a:t> інституту: 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О.А. </a:t>
            </a:r>
            <a:r>
              <a:rPr lang="ru-RU" dirty="0" err="1">
                <a:solidFill>
                  <a:srgbClr val="FF0000"/>
                </a:solidFill>
              </a:rPr>
              <a:t>Аблям</a:t>
            </a:r>
            <a:r>
              <a:rPr lang="uk-UA" dirty="0">
                <a:solidFill>
                  <a:srgbClr val="FF0000"/>
                </a:solidFill>
              </a:rPr>
              <a:t>і</a:t>
            </a:r>
            <a:r>
              <a:rPr lang="ru-RU" dirty="0" err="1">
                <a:solidFill>
                  <a:srgbClr val="FF0000"/>
                </a:solidFill>
              </a:rPr>
              <a:t>тов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І.о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>
                <a:solidFill>
                  <a:srgbClr val="FF0000"/>
                </a:solidFill>
              </a:rPr>
              <a:t>Рибалко</a:t>
            </a:r>
            <a:r>
              <a:rPr lang="ru-RU" dirty="0">
                <a:solidFill>
                  <a:srgbClr val="FF0000"/>
                </a:solidFill>
              </a:rPr>
              <a:t>,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err="1">
                <a:solidFill>
                  <a:srgbClr val="FF0000"/>
                </a:solidFill>
              </a:rPr>
              <a:t>М.о</a:t>
            </a:r>
            <a:r>
              <a:rPr lang="ru-RU" dirty="0">
                <a:solidFill>
                  <a:srgbClr val="FF0000"/>
                </a:solidFill>
              </a:rPr>
              <a:t>. Михайлов, Б.І. Турок,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А.О. </a:t>
            </a:r>
            <a:r>
              <a:rPr lang="ru-RU" dirty="0" err="1">
                <a:solidFill>
                  <a:srgbClr val="FF0000"/>
                </a:solidFill>
              </a:rPr>
              <a:t>Мірошниченко</a:t>
            </a:r>
            <a:r>
              <a:rPr lang="ru-RU" dirty="0">
                <a:solidFill>
                  <a:srgbClr val="FF0000"/>
                </a:solidFill>
              </a:rPr>
              <a:t>, А. М. Дьяконов,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М.Г. Буряк, В.М. Тарасов, М.С. </a:t>
            </a:r>
            <a:r>
              <a:rPr lang="ru-RU" smtClean="0">
                <a:solidFill>
                  <a:srgbClr val="FF0000"/>
                </a:solidFill>
              </a:rPr>
              <a:t>Малюга </a:t>
            </a:r>
            <a:r>
              <a:rPr lang="ru-RU" dirty="0">
                <a:solidFill>
                  <a:srgbClr val="FF0000"/>
                </a:solidFill>
              </a:rPr>
              <a:t>Та </a:t>
            </a:r>
            <a:r>
              <a:rPr lang="ru-RU" dirty="0" err="1">
                <a:solidFill>
                  <a:srgbClr val="FF0000"/>
                </a:solidFill>
              </a:rPr>
              <a:t>інші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63796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4819" y="85367"/>
            <a:ext cx="6964679" cy="832651"/>
          </a:xfrm>
        </p:spPr>
        <p:txBody>
          <a:bodyPr>
            <a:normAutofit fontScale="90000"/>
          </a:bodyPr>
          <a:lstStyle/>
          <a:p>
            <a:r>
              <a:rPr lang="uk-UA" dirty="0"/>
              <a:t>1991 </a:t>
            </a:r>
            <a:r>
              <a:rPr lang="uk-UA" sz="3200" dirty="0"/>
              <a:t>РІК - </a:t>
            </a:r>
            <a:r>
              <a:rPr lang="uk-UA" sz="4000" dirty="0"/>
              <a:t> 50-РІЧЧЯ </a:t>
            </a:r>
            <a:r>
              <a:rPr lang="uk-UA" sz="4800" dirty="0"/>
              <a:t>ПЕРЕМОГИ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2986" y="853287"/>
            <a:ext cx="59073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ВІДБУЛАСЬ ЗУСТРІЧ ВИПУСКНИКІВ </a:t>
            </a:r>
            <a:r>
              <a:rPr kumimoji="0" lang="uk-UA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мімсг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1941 РОКУ,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ДО ПЕРЕМОГИ ДІЙШЛИ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B80E0F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endParaRPr kumimoji="0" lang="uk-UA" sz="2800" b="0" i="0" u="none" strike="noStrike" kern="1200" cap="all" spc="0" normalizeH="0" baseline="0" noProof="0" dirty="0" smtClean="0">
              <a:ln>
                <a:noFill/>
              </a:ln>
              <a:solidFill>
                <a:srgbClr val="B80E0F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30 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ВИПУСКНИКІВ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B80E0F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УЧАСНИКИ ІСТОРИЧНОЇ ЗУСТРІЧІ:</a:t>
            </a:r>
            <a:r>
              <a:rPr kumimoji="0" lang="uk-UA" sz="32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1978" y="-58375"/>
            <a:ext cx="2660022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380" t="9903" r="2382" b="4715"/>
          <a:stretch/>
        </p:blipFill>
        <p:spPr>
          <a:xfrm>
            <a:off x="0" y="759908"/>
            <a:ext cx="4078515" cy="2447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943429" y="3011444"/>
            <a:ext cx="83892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АБЛЯМІТОВ ОСМАН АБДУЛОВИЧ</a:t>
            </a:r>
          </a:p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АХКОЗОВ СЕМЕН ЮРІЙОВИЧ</a:t>
            </a:r>
          </a:p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БУРЯК МИКОЛА ГРИГОРОВИЧ </a:t>
            </a:r>
          </a:p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ТАРАСОВ ВАСИЛЬ МИКОЛАЙОВИЧ</a:t>
            </a:r>
          </a:p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ТУРОК БОРИС ІЗРАІЛЕВИЧ</a:t>
            </a:r>
          </a:p>
          <a:p>
            <a:pPr lvl="0" algn="ctr">
              <a:defRPr/>
            </a:pPr>
            <a:r>
              <a:rPr lang="uk-UA" sz="2700" cap="all" dirty="0">
                <a:solidFill>
                  <a:srgbClr val="FF0000"/>
                </a:solidFill>
              </a:rPr>
              <a:t>КОНОВАЛЬСЬКИЙ ІВАН ГОРДІЙОВИЧ</a:t>
            </a:r>
          </a:p>
        </p:txBody>
      </p:sp>
    </p:spTree>
    <p:extLst>
      <p:ext uri="{BB962C8B-B14F-4D97-AF65-F5344CB8AC3E}">
        <p14:creationId xmlns="" xmlns:p14="http://schemas.microsoft.com/office/powerpoint/2010/main" val="3539947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069505" y="0"/>
            <a:ext cx="9914787" cy="679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736" y="96550"/>
            <a:ext cx="3248090" cy="6858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31</a:t>
            </a:r>
            <a:r>
              <a:rPr lang="ru-RU" sz="28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000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травня</a:t>
            </a:r>
            <a:r>
              <a:rPr lang="ru-RU" sz="28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8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1969</a:t>
            </a:r>
            <a:r>
              <a:rPr lang="ru-RU" sz="28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000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рік</a:t>
            </a:r>
            <a:r>
              <a:rPr lang="ru-RU" sz="20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ru-RU" sz="2000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57486" y="183636"/>
            <a:ext cx="63106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Зустріч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випускників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Мімсг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1941-1942</a:t>
            </a:r>
            <a:r>
              <a:rPr kumimoji="0" lang="uk-UA" sz="20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рр</a:t>
            </a:r>
            <a:r>
              <a:rPr kumimoji="0" lang="uk-UA" sz="28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629" y="5516764"/>
            <a:ext cx="1335140" cy="1341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16764"/>
            <a:ext cx="1335140" cy="13412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97104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89" y="0"/>
            <a:ext cx="10206554" cy="6807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BE94CE-C5DE-420A-9EEF-FD47639FA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230" y="-14514"/>
            <a:ext cx="9082313" cy="1151965"/>
          </a:xfrm>
        </p:spPr>
        <p:txBody>
          <a:bodyPr/>
          <a:lstStyle/>
          <a:p>
            <a:r>
              <a:rPr lang="uk-UA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Викладачі – ветерани війни</a:t>
            </a:r>
          </a:p>
        </p:txBody>
      </p:sp>
    </p:spTree>
    <p:extLst>
      <p:ext uri="{BB962C8B-B14F-4D97-AF65-F5344CB8AC3E}">
        <p14:creationId xmlns="" xmlns:p14="http://schemas.microsoft.com/office/powerpoint/2010/main" val="7603934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0"/>
            <a:ext cx="10396882" cy="856343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</a:t>
            </a:r>
            <a:r>
              <a:rPr lang="uk-UA" dirty="0"/>
              <a:t>ИШКО </a:t>
            </a:r>
            <a:r>
              <a:rPr lang="uk-UA" dirty="0" err="1"/>
              <a:t>микола</a:t>
            </a:r>
            <a:r>
              <a:rPr lang="uk-UA" dirty="0"/>
              <a:t> олександрович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0257539" y="0"/>
            <a:ext cx="1364344" cy="28552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77459" y="738085"/>
            <a:ext cx="9764402" cy="4615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182" y="2855291"/>
            <a:ext cx="1954510" cy="3533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01" y="856343"/>
            <a:ext cx="3132563" cy="4379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20914" y="5548211"/>
            <a:ext cx="9294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600" cap="all" dirty="0">
                <a:solidFill>
                  <a:schemeClr val="bg1"/>
                </a:solidFill>
                <a:ea typeface="+mj-ea"/>
                <a:cs typeface="+mj-cs"/>
              </a:rPr>
              <a:t>З 1975 року викладач </a:t>
            </a:r>
            <a:r>
              <a:rPr lang="uk-UA" sz="3600" cap="all" dirty="0" err="1">
                <a:solidFill>
                  <a:schemeClr val="bg1"/>
                </a:solidFill>
                <a:ea typeface="+mj-ea"/>
                <a:cs typeface="+mj-cs"/>
              </a:rPr>
              <a:t>спецкафедри</a:t>
            </a:r>
            <a:r>
              <a:rPr lang="uk-UA" sz="3600" cap="all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uk-UA" sz="3600" cap="all" dirty="0" err="1">
                <a:solidFill>
                  <a:schemeClr val="bg1"/>
                </a:solidFill>
                <a:ea typeface="+mj-ea"/>
                <a:cs typeface="+mj-cs"/>
              </a:rPr>
              <a:t>мімсг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5544457" y="2699657"/>
            <a:ext cx="3585029" cy="145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457" y="2908754"/>
            <a:ext cx="3609145" cy="476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21499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056" y="4011613"/>
            <a:ext cx="7126513" cy="25254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520" y="3193143"/>
            <a:ext cx="9748009" cy="3509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484" y="76199"/>
            <a:ext cx="11143343" cy="3770086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200" dirty="0" err="1">
                <a:solidFill>
                  <a:srgbClr val="0070C0"/>
                </a:solidFill>
              </a:rPr>
              <a:t>Опришко</a:t>
            </a:r>
            <a:r>
              <a:rPr lang="uk-UA" sz="3200" dirty="0">
                <a:solidFill>
                  <a:srgbClr val="0070C0"/>
                </a:solidFill>
              </a:rPr>
              <a:t> </a:t>
            </a:r>
            <a:r>
              <a:rPr lang="uk-UA" sz="3200" dirty="0" err="1">
                <a:solidFill>
                  <a:srgbClr val="0070C0"/>
                </a:solidFill>
              </a:rPr>
              <a:t>микола</a:t>
            </a:r>
            <a:r>
              <a:rPr lang="uk-UA" sz="3200" dirty="0">
                <a:solidFill>
                  <a:srgbClr val="0070C0"/>
                </a:solidFill>
              </a:rPr>
              <a:t> </a:t>
            </a:r>
            <a:r>
              <a:rPr lang="uk-UA" sz="3200" dirty="0" err="1">
                <a:solidFill>
                  <a:srgbClr val="0070C0"/>
                </a:solidFill>
              </a:rPr>
              <a:t>олександрович</a:t>
            </a:r>
            <a:r>
              <a:rPr lang="uk-UA" sz="3200" dirty="0">
                <a:solidFill>
                  <a:srgbClr val="0070C0"/>
                </a:solidFill>
              </a:rPr>
              <a:t> здійснив </a:t>
            </a:r>
            <a:r>
              <a:rPr lang="uk-UA" sz="3200" dirty="0">
                <a:solidFill>
                  <a:srgbClr val="FF0000"/>
                </a:solidFill>
              </a:rPr>
              <a:t>204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70C0"/>
                </a:solidFill>
              </a:rPr>
              <a:t>бойові вильоти, на його рахунку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FF0000"/>
                </a:solidFill>
              </a:rPr>
              <a:t>два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70C0"/>
                </a:solidFill>
              </a:rPr>
              <a:t>збитих у бою літака ворога. 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>
                <a:solidFill>
                  <a:srgbClr val="0070C0"/>
                </a:solidFill>
              </a:rPr>
              <a:t>Один з літаків – ворожий бомбардувальник, збитий над лінією фронту у нерівному бою: </a:t>
            </a:r>
            <a:r>
              <a:rPr lang="uk-UA" sz="3200" dirty="0">
                <a:solidFill>
                  <a:srgbClr val="FF0000"/>
                </a:solidFill>
              </a:rPr>
              <a:t>дев’ять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70C0"/>
                </a:solidFill>
              </a:rPr>
              <a:t>проти</a:t>
            </a:r>
            <a:r>
              <a:rPr lang="uk-UA" sz="3200" dirty="0">
                <a:solidFill>
                  <a:srgbClr val="FF0000"/>
                </a:solidFill>
              </a:rPr>
              <a:t> 70-ти</a:t>
            </a:r>
            <a:r>
              <a:rPr lang="uk-UA" sz="3200" dirty="0"/>
              <a:t> </a:t>
            </a:r>
            <a:br>
              <a:rPr lang="uk-UA" sz="3200" dirty="0"/>
            </a:br>
            <a:r>
              <a:rPr lang="uk-UA" sz="3200" dirty="0">
                <a:solidFill>
                  <a:srgbClr val="0070C0"/>
                </a:solidFill>
              </a:rPr>
              <a:t>ворожих літаків.</a:t>
            </a:r>
            <a:br>
              <a:rPr lang="uk-UA" sz="3200" dirty="0">
                <a:solidFill>
                  <a:srgbClr val="0070C0"/>
                </a:solidFill>
              </a:rPr>
            </a:br>
            <a:r>
              <a:rPr lang="uk-UA" sz="3200" dirty="0">
                <a:solidFill>
                  <a:srgbClr val="0070C0"/>
                </a:solidFill>
              </a:rPr>
              <a:t>у складі </a:t>
            </a:r>
            <a:r>
              <a:rPr lang="uk-UA" sz="3200" dirty="0">
                <a:solidFill>
                  <a:srgbClr val="FF0000"/>
                </a:solidFill>
              </a:rPr>
              <a:t>4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70C0"/>
                </a:solidFill>
              </a:rPr>
              <a:t>українського фронту </a:t>
            </a:r>
            <a:r>
              <a:rPr lang="uk-UA" sz="3200" dirty="0" err="1">
                <a:solidFill>
                  <a:srgbClr val="0070C0"/>
                </a:solidFill>
              </a:rPr>
              <a:t>опришко</a:t>
            </a:r>
            <a:r>
              <a:rPr lang="uk-UA" sz="3200" dirty="0">
                <a:solidFill>
                  <a:srgbClr val="0070C0"/>
                </a:solidFill>
              </a:rPr>
              <a:t> зробив</a:t>
            </a:r>
            <a:r>
              <a:rPr lang="uk-UA" sz="3200" dirty="0"/>
              <a:t> </a:t>
            </a:r>
            <a:br>
              <a:rPr lang="uk-UA" sz="3200" dirty="0"/>
            </a:br>
            <a:r>
              <a:rPr lang="uk-UA" sz="3200" dirty="0">
                <a:solidFill>
                  <a:srgbClr val="FF0000"/>
                </a:solidFill>
              </a:rPr>
              <a:t>8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70C0"/>
                </a:solidFill>
              </a:rPr>
              <a:t>вильотів на </a:t>
            </a:r>
            <a:r>
              <a:rPr lang="uk-UA" sz="3200" dirty="0" err="1">
                <a:solidFill>
                  <a:srgbClr val="0070C0"/>
                </a:solidFill>
              </a:rPr>
              <a:t>берлін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1270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39" y="391887"/>
            <a:ext cx="3632890" cy="511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0742" y="186917"/>
            <a:ext cx="7068458" cy="789385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B80E0F"/>
                </a:solidFill>
              </a:rPr>
              <a:t>Бобров </a:t>
            </a:r>
            <a:r>
              <a:rPr lang="ru-RU" sz="4000" dirty="0"/>
              <a:t>Леонід Миколайович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94776" y="771331"/>
            <a:ext cx="74037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20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січня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2020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року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виповнилось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</a:p>
          <a:p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100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років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від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дня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народження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Леоніда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Боброва –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льотчика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Героя </a:t>
            </a:r>
            <a:r>
              <a:rPr lang="ru-RU" sz="2400" cap="all" dirty="0" err="1">
                <a:solidFill>
                  <a:srgbClr val="C00000"/>
                </a:solidFill>
                <a:ea typeface="+mj-ea"/>
                <a:cs typeface="+mj-cs"/>
              </a:rPr>
              <a:t>Радянського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 Союзу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Почесного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громадянина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Мелітополя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5592" y="2319318"/>
            <a:ext cx="77070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cap="all" dirty="0">
                <a:solidFill>
                  <a:srgbClr val="0070C0"/>
                </a:solidFill>
              </a:rPr>
              <a:t>з </a:t>
            </a:r>
            <a:r>
              <a:rPr lang="ru-RU" sz="2400" cap="all" dirty="0">
                <a:solidFill>
                  <a:srgbClr val="C00000"/>
                </a:solidFill>
              </a:rPr>
              <a:t>1980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000" cap="all" dirty="0">
                <a:solidFill>
                  <a:srgbClr val="0070C0"/>
                </a:solidFill>
              </a:rPr>
              <a:t>по</a:t>
            </a:r>
            <a:r>
              <a:rPr lang="ru-RU" sz="2800" cap="all" dirty="0">
                <a:solidFill>
                  <a:srgbClr val="0070C0"/>
                </a:solidFill>
              </a:rPr>
              <a:t> </a:t>
            </a:r>
            <a:r>
              <a:rPr lang="ru-RU" sz="2800" cap="all" dirty="0">
                <a:solidFill>
                  <a:srgbClr val="C00000"/>
                </a:solidFill>
              </a:rPr>
              <a:t>1998</a:t>
            </a:r>
            <a:r>
              <a:rPr lang="ru-RU" sz="2800" cap="all" dirty="0">
                <a:solidFill>
                  <a:srgbClr val="0070C0"/>
                </a:solidFill>
              </a:rPr>
              <a:t> </a:t>
            </a:r>
            <a:r>
              <a:rPr lang="ru-RU" sz="2000" cap="all" dirty="0" err="1">
                <a:solidFill>
                  <a:srgbClr val="0070C0"/>
                </a:solidFill>
              </a:rPr>
              <a:t>рік</a:t>
            </a:r>
            <a:r>
              <a:rPr lang="ru-RU" sz="28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</a:rPr>
              <a:t>працював</a:t>
            </a:r>
            <a:r>
              <a:rPr lang="ru-RU" sz="2400" cap="all" dirty="0">
                <a:solidFill>
                  <a:srgbClr val="0070C0"/>
                </a:solidFill>
              </a:rPr>
              <a:t> на </a:t>
            </a:r>
            <a:r>
              <a:rPr lang="ru-RU" sz="2400" cap="all" dirty="0" err="1">
                <a:solidFill>
                  <a:srgbClr val="0070C0"/>
                </a:solidFill>
              </a:rPr>
              <a:t>військовій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</a:rPr>
              <a:t>кафедрі</a:t>
            </a:r>
            <a:r>
              <a:rPr lang="ru-RU" sz="2400" cap="all" dirty="0">
                <a:solidFill>
                  <a:srgbClr val="0070C0"/>
                </a:solidFill>
              </a:rPr>
              <a:t> і </a:t>
            </a:r>
            <a:r>
              <a:rPr lang="ru-RU" sz="2400" cap="all" dirty="0" err="1">
                <a:solidFill>
                  <a:srgbClr val="0070C0"/>
                </a:solidFill>
              </a:rPr>
              <a:t>обіймав</a:t>
            </a:r>
            <a:r>
              <a:rPr lang="ru-RU" sz="2400" cap="all" dirty="0">
                <a:solidFill>
                  <a:srgbClr val="0070C0"/>
                </a:solidFill>
              </a:rPr>
              <a:t> посаду начальника штабу </a:t>
            </a:r>
            <a:r>
              <a:rPr lang="ru-RU" sz="2400" cap="all" dirty="0" err="1">
                <a:solidFill>
                  <a:srgbClr val="0070C0"/>
                </a:solidFill>
              </a:rPr>
              <a:t>цивільної</a:t>
            </a:r>
            <a:r>
              <a:rPr lang="ru-RU" sz="2400" cap="all" dirty="0">
                <a:solidFill>
                  <a:srgbClr val="0070C0"/>
                </a:solidFill>
              </a:rPr>
              <a:t> оборони МІМСГ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15592" y="3554254"/>
            <a:ext cx="7555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cap="all" dirty="0" err="1">
                <a:solidFill>
                  <a:srgbClr val="0070C0"/>
                </a:solidFill>
              </a:rPr>
              <a:t>Був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</a:rPr>
              <a:t>льотчиком-бомбардувальником</a:t>
            </a:r>
            <a:r>
              <a:rPr lang="ru-RU" sz="2400" cap="all" dirty="0">
                <a:solidFill>
                  <a:srgbClr val="0070C0"/>
                </a:solidFill>
              </a:rPr>
              <a:t> з </a:t>
            </a:r>
            <a:r>
              <a:rPr lang="ru-RU" sz="2400" cap="all" dirty="0" err="1">
                <a:solidFill>
                  <a:srgbClr val="0070C0"/>
                </a:solidFill>
              </a:rPr>
              <a:t>першого</a:t>
            </a:r>
            <a:r>
              <a:rPr lang="ru-RU" sz="2400" cap="all" dirty="0">
                <a:solidFill>
                  <a:srgbClr val="0070C0"/>
                </a:solidFill>
              </a:rPr>
              <a:t> по </a:t>
            </a:r>
            <a:r>
              <a:rPr lang="ru-RU" sz="2400" cap="all" dirty="0" err="1">
                <a:solidFill>
                  <a:srgbClr val="0070C0"/>
                </a:solidFill>
              </a:rPr>
              <a:t>останній</a:t>
            </a:r>
            <a:r>
              <a:rPr lang="ru-RU" sz="2400" cap="all" dirty="0">
                <a:solidFill>
                  <a:srgbClr val="0070C0"/>
                </a:solidFill>
              </a:rPr>
              <a:t> день </a:t>
            </a:r>
            <a:r>
              <a:rPr lang="ru-RU" sz="2400" cap="all" dirty="0" err="1">
                <a:solidFill>
                  <a:srgbClr val="0070C0"/>
                </a:solidFill>
              </a:rPr>
              <a:t>другої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</a:rPr>
              <a:t>Світової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</a:rPr>
              <a:t>війни</a:t>
            </a:r>
            <a:r>
              <a:rPr lang="ru-RU" sz="2400" cap="all" dirty="0">
                <a:solidFill>
                  <a:srgbClr val="0070C0"/>
                </a:solidFill>
              </a:rPr>
              <a:t> на </a:t>
            </a:r>
            <a:r>
              <a:rPr lang="ru-RU" sz="2400" cap="all" dirty="0" err="1">
                <a:solidFill>
                  <a:srgbClr val="0070C0"/>
                </a:solidFill>
              </a:rPr>
              <a:t>літаках</a:t>
            </a:r>
            <a:r>
              <a:rPr lang="ru-RU" sz="2400" cap="all" dirty="0">
                <a:solidFill>
                  <a:srgbClr val="0070C0"/>
                </a:solidFill>
              </a:rPr>
              <a:t> СБ і Пе-2. 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Починав</a:t>
            </a:r>
            <a:r>
              <a:rPr lang="ru-RU" sz="2400" cap="all" dirty="0">
                <a:solidFill>
                  <a:srgbClr val="0070C0"/>
                </a:solidFill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молодшим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льотчиком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а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закінчив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начальником штабу полку</a:t>
            </a:r>
            <a:endParaRPr lang="ru-RU" sz="2400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69629C3-E679-4785-A59D-F078CCA9CF56}"/>
              </a:ext>
            </a:extLst>
          </p:cNvPr>
          <p:cNvSpPr/>
          <p:nvPr/>
        </p:nvSpPr>
        <p:spPr>
          <a:xfrm>
            <a:off x="3585029" y="5633657"/>
            <a:ext cx="8244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Леонід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Бобров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був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учасником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визволення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Мелітополя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400" cap="all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(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лінія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оборони Вотан,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під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Якимівкою</a:t>
            </a:r>
            <a:r>
              <a:rPr lang="ru-RU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)</a:t>
            </a:r>
            <a:endParaRPr lang="uk-UA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13397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511" y="195904"/>
            <a:ext cx="6697254" cy="41148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У </a:t>
            </a:r>
            <a:r>
              <a:rPr lang="ru-RU" sz="2800" dirty="0" err="1">
                <a:solidFill>
                  <a:srgbClr val="0070C0"/>
                </a:solidFill>
              </a:rPr>
              <a:t>квітні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1945</a:t>
            </a:r>
            <a:r>
              <a:rPr lang="ru-RU" sz="2800" dirty="0">
                <a:solidFill>
                  <a:srgbClr val="0070C0"/>
                </a:solidFill>
              </a:rPr>
              <a:t> року, за </a:t>
            </a:r>
            <a:r>
              <a:rPr lang="ru-RU" sz="2800" dirty="0" err="1">
                <a:solidFill>
                  <a:srgbClr val="0070C0"/>
                </a:solidFill>
              </a:rPr>
              <a:t>зразкове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виконання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бойових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завдань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(172 </a:t>
            </a:r>
            <a:r>
              <a:rPr lang="ru-RU" sz="2800" dirty="0" err="1">
                <a:solidFill>
                  <a:srgbClr val="C00000"/>
                </a:solidFill>
              </a:rPr>
              <a:t>бойових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err="1">
                <a:solidFill>
                  <a:srgbClr val="C00000"/>
                </a:solidFill>
              </a:rPr>
              <a:t>вильоти</a:t>
            </a:r>
            <a:r>
              <a:rPr lang="ru-RU" sz="2800" dirty="0">
                <a:solidFill>
                  <a:srgbClr val="C00000"/>
                </a:solidFill>
              </a:rPr>
              <a:t>) </a:t>
            </a:r>
            <a:r>
              <a:rPr lang="ru-RU" sz="2800" dirty="0">
                <a:solidFill>
                  <a:srgbClr val="0070C0"/>
                </a:solidFill>
              </a:rPr>
              <a:t>і </a:t>
            </a:r>
            <a:r>
              <a:rPr lang="ru-RU" sz="2800" dirty="0" err="1">
                <a:solidFill>
                  <a:srgbClr val="0070C0"/>
                </a:solidFill>
              </a:rPr>
              <a:t>проявлені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при </a:t>
            </a:r>
            <a:r>
              <a:rPr lang="ru-RU" sz="2800" dirty="0" err="1">
                <a:solidFill>
                  <a:srgbClr val="0070C0"/>
                </a:solidFill>
              </a:rPr>
              <a:t>цьому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мужність</a:t>
            </a:r>
            <a:r>
              <a:rPr lang="ru-RU" sz="2800" dirty="0">
                <a:solidFill>
                  <a:srgbClr val="0070C0"/>
                </a:solidFill>
              </a:rPr>
              <a:t> і </a:t>
            </a:r>
            <a:r>
              <a:rPr lang="ru-RU" sz="2800" dirty="0" err="1">
                <a:solidFill>
                  <a:srgbClr val="0070C0"/>
                </a:solidFill>
              </a:rPr>
              <a:t>героїзм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 err="1">
                <a:solidFill>
                  <a:srgbClr val="0070C0"/>
                </a:solidFill>
              </a:rPr>
              <a:t>йому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присвоєно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 err="1">
                <a:solidFill>
                  <a:srgbClr val="C00000"/>
                </a:solidFill>
              </a:rPr>
              <a:t>звання</a:t>
            </a:r>
            <a:r>
              <a:rPr lang="ru-RU" sz="2800" dirty="0">
                <a:solidFill>
                  <a:srgbClr val="C00000"/>
                </a:solidFill>
              </a:rPr>
              <a:t> Героя </a:t>
            </a:r>
            <a:r>
              <a:rPr lang="ru-RU" sz="2800" dirty="0" err="1">
                <a:solidFill>
                  <a:srgbClr val="C00000"/>
                </a:solidFill>
              </a:rPr>
              <a:t>Радянського</a:t>
            </a:r>
            <a:r>
              <a:rPr lang="ru-RU" sz="2800" dirty="0">
                <a:solidFill>
                  <a:srgbClr val="C00000"/>
                </a:solidFill>
              </a:rPr>
              <a:t> Союзу</a:t>
            </a:r>
            <a:r>
              <a:rPr lang="ru-RU" sz="2800" dirty="0">
                <a:solidFill>
                  <a:srgbClr val="0070C0"/>
                </a:solidFill>
              </a:rPr>
              <a:t>,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з </a:t>
            </a:r>
            <a:r>
              <a:rPr lang="ru-RU" sz="2800" dirty="0" err="1">
                <a:solidFill>
                  <a:srgbClr val="0070C0"/>
                </a:solidFill>
              </a:rPr>
              <a:t>врученням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ордена </a:t>
            </a:r>
            <a:r>
              <a:rPr lang="ru-RU" sz="2800" dirty="0" err="1">
                <a:solidFill>
                  <a:srgbClr val="C00000"/>
                </a:solidFill>
              </a:rPr>
              <a:t>Леніна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і </a:t>
            </a:r>
            <a:r>
              <a:rPr lang="ru-RU" sz="2800" dirty="0" err="1">
                <a:solidFill>
                  <a:srgbClr val="C00000"/>
                </a:solidFill>
              </a:rPr>
              <a:t>медалі</a:t>
            </a:r>
            <a:r>
              <a:rPr lang="ru-RU" sz="2800" dirty="0">
                <a:solidFill>
                  <a:srgbClr val="C00000"/>
                </a:solidFill>
              </a:rPr>
              <a:t> «Золота </a:t>
            </a:r>
            <a:r>
              <a:rPr lang="ru-RU" sz="2800" dirty="0" err="1">
                <a:solidFill>
                  <a:srgbClr val="C00000"/>
                </a:solidFill>
              </a:rPr>
              <a:t>Зірка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  <a:r>
              <a:rPr lang="ru-RU" sz="2800" dirty="0">
                <a:solidFill>
                  <a:srgbClr val="0070C0"/>
                </a:solidFill>
              </a:rPr>
              <a:t>.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 err="1">
                <a:solidFill>
                  <a:srgbClr val="0070C0"/>
                </a:solidFill>
              </a:rPr>
              <a:t>Крім</a:t>
            </a:r>
            <a:r>
              <a:rPr lang="ru-RU" sz="2800" dirty="0">
                <a:solidFill>
                  <a:srgbClr val="0070C0"/>
                </a:solidFill>
              </a:rPr>
              <a:t> того, </a:t>
            </a:r>
            <a:r>
              <a:rPr lang="ru-RU" sz="2800" dirty="0" err="1">
                <a:solidFill>
                  <a:srgbClr val="0070C0"/>
                </a:solidFill>
              </a:rPr>
              <a:t>нагороджений</a:t>
            </a:r>
            <a:r>
              <a:rPr lang="ru-RU" sz="2800" dirty="0">
                <a:solidFill>
                  <a:srgbClr val="0070C0"/>
                </a:solidFill>
              </a:rPr>
              <a:t>:</a:t>
            </a:r>
            <a:endParaRPr lang="ru-RU" sz="2800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2" y="348342"/>
            <a:ext cx="4352513" cy="571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708797" y="4200382"/>
            <a:ext cx="71326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трьома 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орденами Червоного Прапора</a:t>
            </a: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орденом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Олександра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Невського</a:t>
            </a:r>
            <a:endParaRPr lang="ru-RU" sz="2800" cap="all" dirty="0">
              <a:solidFill>
                <a:srgbClr val="0070C0"/>
              </a:solidFill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орденом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Вітчизняної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війни</a:t>
            </a:r>
            <a:r>
              <a:rPr lang="ru-RU" sz="2800" cap="all" dirty="0">
                <a:solidFill>
                  <a:srgbClr val="C00000"/>
                </a:solidFill>
                <a:ea typeface="+mj-ea"/>
                <a:cs typeface="+mj-cs"/>
              </a:rPr>
              <a:t> 1-го </a:t>
            </a:r>
            <a:r>
              <a:rPr lang="ru-RU" sz="2800" cap="all" dirty="0" err="1">
                <a:solidFill>
                  <a:srgbClr val="C00000"/>
                </a:solidFill>
                <a:ea typeface="+mj-ea"/>
                <a:cs typeface="+mj-cs"/>
              </a:rPr>
              <a:t>ступеня</a:t>
            </a:r>
            <a:endParaRPr lang="ru-RU" sz="2800" cap="all" dirty="0">
              <a:solidFill>
                <a:srgbClr val="C00000"/>
              </a:solidFill>
              <a:ea typeface="+mj-ea"/>
              <a:cs typeface="+mj-cs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8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медалями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8508398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0562" y="749664"/>
            <a:ext cx="6232595" cy="5447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Лу</a:t>
            </a:r>
            <a:r>
              <a:rPr lang="uk-UA" sz="4000" dirty="0" err="1"/>
              <a:t>кінов</a:t>
            </a:r>
            <a:r>
              <a:rPr lang="uk-UA" sz="4000" dirty="0"/>
              <a:t> </a:t>
            </a:r>
            <a:r>
              <a:rPr lang="uk-UA" sz="4000" dirty="0" err="1"/>
              <a:t>тимофій</a:t>
            </a:r>
            <a:r>
              <a:rPr lang="uk-UA" sz="4000" dirty="0"/>
              <a:t> </a:t>
            </a:r>
            <a:r>
              <a:rPr lang="uk-UA" sz="4000" dirty="0" err="1"/>
              <a:t>антонович</a:t>
            </a:r>
            <a:r>
              <a:rPr lang="uk-UA" sz="4000" dirty="0"/>
              <a:t/>
            </a:r>
            <a:br>
              <a:rPr lang="uk-UA" sz="4000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350194" y="2037762"/>
            <a:ext cx="4540388" cy="434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7973" y="-57056"/>
            <a:ext cx="1241736" cy="13443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37852" y="1224553"/>
            <a:ext cx="87606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200" cap="all" dirty="0">
                <a:solidFill>
                  <a:srgbClr val="0070C0"/>
                </a:solidFill>
              </a:rPr>
              <a:t>Капітан-лейтенант </a:t>
            </a:r>
            <a:r>
              <a:rPr lang="uk-UA" sz="2200" cap="all" dirty="0" err="1">
                <a:solidFill>
                  <a:srgbClr val="0070C0"/>
                </a:solidFill>
              </a:rPr>
              <a:t>ііі</a:t>
            </a:r>
            <a:r>
              <a:rPr lang="uk-UA" sz="2200" cap="all" dirty="0">
                <a:solidFill>
                  <a:srgbClr val="0070C0"/>
                </a:solidFill>
              </a:rPr>
              <a:t> рангу, Воював на підводному човні </a:t>
            </a:r>
            <a:r>
              <a:rPr lang="uk-UA" sz="2200" cap="all" dirty="0" err="1">
                <a:solidFill>
                  <a:srgbClr val="C00000"/>
                </a:solidFill>
              </a:rPr>
              <a:t>кпл</a:t>
            </a:r>
            <a:r>
              <a:rPr lang="uk-UA" sz="2200" cap="all" dirty="0">
                <a:solidFill>
                  <a:srgbClr val="C00000"/>
                </a:solidFill>
              </a:rPr>
              <a:t> іл-22</a:t>
            </a:r>
            <a:r>
              <a:rPr lang="uk-UA" sz="2200" cap="all" dirty="0">
                <a:solidFill>
                  <a:srgbClr val="0070C0"/>
                </a:solidFill>
              </a:rPr>
              <a:t>,</a:t>
            </a:r>
          </a:p>
          <a:p>
            <a:r>
              <a:rPr lang="uk-UA" sz="2200" cap="all" dirty="0">
                <a:solidFill>
                  <a:srgbClr val="0070C0"/>
                </a:solidFill>
                <a:ea typeface="+mj-ea"/>
                <a:cs typeface="+mj-cs"/>
              </a:rPr>
              <a:t>Брав участь у </a:t>
            </a:r>
            <a:r>
              <a:rPr lang="uk-UA" sz="2200" cap="all" dirty="0">
                <a:solidFill>
                  <a:srgbClr val="C00000"/>
                </a:solidFill>
                <a:ea typeface="+mj-ea"/>
                <a:cs typeface="+mj-cs"/>
              </a:rPr>
              <a:t>12</a:t>
            </a:r>
            <a:r>
              <a:rPr lang="uk-UA" sz="2200" cap="all" dirty="0">
                <a:solidFill>
                  <a:srgbClr val="0070C0"/>
                </a:solidFill>
                <a:ea typeface="+mj-ea"/>
                <a:cs typeface="+mj-cs"/>
              </a:rPr>
              <a:t> бойових походах, в установці </a:t>
            </a:r>
            <a:r>
              <a:rPr lang="uk-UA" sz="2200" cap="all" dirty="0">
                <a:solidFill>
                  <a:srgbClr val="C00000"/>
                </a:solidFill>
                <a:ea typeface="+mj-ea"/>
                <a:cs typeface="+mj-cs"/>
              </a:rPr>
              <a:t>200</a:t>
            </a:r>
            <a:r>
              <a:rPr lang="uk-UA" sz="2200" cap="all" dirty="0">
                <a:solidFill>
                  <a:srgbClr val="0070C0"/>
                </a:solidFill>
                <a:ea typeface="+mj-ea"/>
                <a:cs typeface="+mj-cs"/>
              </a:rPr>
              <a:t> мін та потопленні </a:t>
            </a:r>
            <a:r>
              <a:rPr lang="uk-UA" sz="2200" cap="all" dirty="0">
                <a:solidFill>
                  <a:srgbClr val="C00000"/>
                </a:solidFill>
                <a:ea typeface="+mj-ea"/>
                <a:cs typeface="+mj-cs"/>
              </a:rPr>
              <a:t>7</a:t>
            </a:r>
            <a:r>
              <a:rPr lang="uk-UA" sz="2200" cap="all" dirty="0">
                <a:solidFill>
                  <a:srgbClr val="0070C0"/>
                </a:solidFill>
                <a:ea typeface="+mj-ea"/>
                <a:cs typeface="+mj-cs"/>
              </a:rPr>
              <a:t> ворожих кораблів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80" y="284505"/>
            <a:ext cx="2812116" cy="3923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937852" y="3551454"/>
            <a:ext cx="44123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000" cap="all" dirty="0">
                <a:solidFill>
                  <a:srgbClr val="0070C0"/>
                </a:solidFill>
              </a:rPr>
              <a:t>Нагороджений:</a:t>
            </a:r>
            <a:r>
              <a:rPr lang="uk-UA" sz="2000" cap="all" dirty="0">
                <a:solidFill>
                  <a:srgbClr val="C00000"/>
                </a:solidFill>
              </a:rPr>
              <a:t>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uk-UA" sz="2000" cap="all" dirty="0">
                <a:solidFill>
                  <a:srgbClr val="C00000"/>
                </a:solidFill>
              </a:rPr>
              <a:t>орденами вітчизняної війн</a:t>
            </a:r>
            <a:r>
              <a:rPr lang="ru-RU" sz="2000" cap="all" dirty="0">
                <a:solidFill>
                  <a:srgbClr val="C00000"/>
                </a:solidFill>
              </a:rPr>
              <a:t>і </a:t>
            </a:r>
            <a:r>
              <a:rPr lang="uk-UA" sz="2000" cap="all" dirty="0">
                <a:solidFill>
                  <a:srgbClr val="C00000"/>
                </a:solidFill>
              </a:rPr>
              <a:t>1 та 2</a:t>
            </a:r>
            <a:r>
              <a:rPr lang="ru-RU" sz="2000" cap="all" dirty="0">
                <a:solidFill>
                  <a:srgbClr val="C00000"/>
                </a:solidFill>
              </a:rPr>
              <a:t> </a:t>
            </a:r>
            <a:r>
              <a:rPr lang="ru-RU" sz="2000" cap="all" dirty="0" err="1">
                <a:solidFill>
                  <a:srgbClr val="C00000"/>
                </a:solidFill>
              </a:rPr>
              <a:t>ступеню</a:t>
            </a:r>
            <a:endParaRPr lang="ru-RU" sz="2000" cap="all" dirty="0">
              <a:solidFill>
                <a:srgbClr val="C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uk-UA" sz="2000" cap="all" dirty="0">
                <a:solidFill>
                  <a:srgbClr val="C00000"/>
                </a:solidFill>
              </a:rPr>
              <a:t>Орденом червоної зірки</a:t>
            </a:r>
            <a:endParaRPr lang="ru-RU" sz="2000" cap="all" dirty="0">
              <a:solidFill>
                <a:srgbClr val="C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000" cap="all" dirty="0">
                <a:solidFill>
                  <a:srgbClr val="C00000"/>
                </a:solidFill>
              </a:rPr>
              <a:t>Медалями </a:t>
            </a:r>
            <a:r>
              <a:rPr lang="ru-RU" sz="2000" cap="all" dirty="0" err="1">
                <a:solidFill>
                  <a:srgbClr val="C00000"/>
                </a:solidFill>
              </a:rPr>
              <a:t>ушакова</a:t>
            </a:r>
            <a:r>
              <a:rPr lang="ru-RU" sz="2000" cap="all" dirty="0">
                <a:solidFill>
                  <a:srgbClr val="C00000"/>
                </a:solidFill>
              </a:rPr>
              <a:t>, «за оборону </a:t>
            </a:r>
            <a:r>
              <a:rPr lang="ru-RU" sz="2000" cap="all" dirty="0" err="1">
                <a:solidFill>
                  <a:srgbClr val="C00000"/>
                </a:solidFill>
              </a:rPr>
              <a:t>радянського</a:t>
            </a:r>
            <a:r>
              <a:rPr lang="ru-RU" sz="2000" cap="all" dirty="0">
                <a:solidFill>
                  <a:srgbClr val="C00000"/>
                </a:solidFill>
              </a:rPr>
              <a:t> </a:t>
            </a:r>
            <a:r>
              <a:rPr lang="ru-RU" sz="2000" cap="all" dirty="0" err="1">
                <a:solidFill>
                  <a:srgbClr val="C00000"/>
                </a:solidFill>
              </a:rPr>
              <a:t>заполяр’я</a:t>
            </a:r>
            <a:r>
              <a:rPr lang="ru-RU" sz="2000" cap="all" dirty="0">
                <a:solidFill>
                  <a:srgbClr val="C00000"/>
                </a:solidFill>
              </a:rPr>
              <a:t>» та </a:t>
            </a:r>
            <a:r>
              <a:rPr lang="ru-RU" sz="2000" cap="all" dirty="0" err="1">
                <a:solidFill>
                  <a:srgbClr val="C00000"/>
                </a:solidFill>
              </a:rPr>
              <a:t>ін</a:t>
            </a:r>
            <a:r>
              <a:rPr lang="ru-RU" sz="2000" cap="all" dirty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55565" y="2332549"/>
            <a:ext cx="36793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0070C0"/>
                </a:solidFill>
              </a:rPr>
              <a:t>Працював Викладачем кафедри політекономії </a:t>
            </a:r>
          </a:p>
          <a:p>
            <a:pPr lvl="0"/>
            <a:r>
              <a:rPr lang="uk-UA" sz="2200" cap="all" dirty="0">
                <a:solidFill>
                  <a:srgbClr val="0070C0"/>
                </a:solidFill>
              </a:rPr>
              <a:t>та теорії соціалізму </a:t>
            </a:r>
            <a:r>
              <a:rPr lang="uk-UA" sz="2200" cap="all" dirty="0" err="1">
                <a:solidFill>
                  <a:srgbClr val="0070C0"/>
                </a:solidFill>
              </a:rPr>
              <a:t>мімсг</a:t>
            </a:r>
            <a:r>
              <a:rPr lang="uk-UA" sz="2200" cap="all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30" y="4208352"/>
            <a:ext cx="1944793" cy="20850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28805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669" y="0"/>
            <a:ext cx="8005156" cy="1151965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Волков </a:t>
            </a:r>
            <a:r>
              <a:rPr lang="uk-UA" sz="4400" dirty="0" err="1"/>
              <a:t>леонід</a:t>
            </a:r>
            <a:r>
              <a:rPr lang="uk-UA" sz="4400" dirty="0"/>
              <a:t> миколайович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06555" y="1147736"/>
            <a:ext cx="86388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На фронтах другої світової з </a:t>
            </a:r>
            <a:r>
              <a:rPr lang="uk-UA" sz="2800" cap="all" dirty="0">
                <a:solidFill>
                  <a:srgbClr val="C00000"/>
                </a:solidFill>
                <a:ea typeface="+mj-ea"/>
                <a:cs typeface="+mj-cs"/>
              </a:rPr>
              <a:t>1942 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, важкі бої під Харковом, відступ, а потім форсування Дніпра та поранення… це тільки маленька частина бойового Шляху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леоніда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800" cap="all" dirty="0" err="1">
                <a:solidFill>
                  <a:srgbClr val="0070C0"/>
                </a:solidFill>
                <a:ea typeface="+mj-ea"/>
                <a:cs typeface="+mj-cs"/>
              </a:rPr>
              <a:t>миколайовича</a:t>
            </a:r>
            <a:r>
              <a:rPr lang="uk-UA" sz="2800" cap="all" dirty="0">
                <a:solidFill>
                  <a:srgbClr val="0070C0"/>
                </a:solidFill>
                <a:ea typeface="+mj-ea"/>
                <a:cs typeface="+mj-cs"/>
              </a:rPr>
              <a:t>…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022" y="4813622"/>
            <a:ext cx="2145978" cy="2145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514182"/>
            <a:ext cx="4928679" cy="3083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4957" y="3514182"/>
            <a:ext cx="5112252" cy="3109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32229" y="326475"/>
            <a:ext cx="2772228" cy="4044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987209" y="3028518"/>
            <a:ext cx="28743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200" cap="all" dirty="0">
                <a:solidFill>
                  <a:srgbClr val="0070C0"/>
                </a:solidFill>
              </a:rPr>
              <a:t>Довгі роки Викладач кафедри політекономії </a:t>
            </a:r>
          </a:p>
          <a:p>
            <a:pPr lvl="0"/>
            <a:r>
              <a:rPr lang="uk-UA" sz="2200" cap="all" dirty="0">
                <a:solidFill>
                  <a:srgbClr val="0070C0"/>
                </a:solidFill>
              </a:rPr>
              <a:t>та теорії соціалізму </a:t>
            </a:r>
            <a:r>
              <a:rPr lang="uk-UA" sz="2200" cap="all" dirty="0" err="1">
                <a:solidFill>
                  <a:srgbClr val="0070C0"/>
                </a:solidFill>
              </a:rPr>
              <a:t>мімсг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591001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487" y="192314"/>
            <a:ext cx="6353628" cy="475343"/>
          </a:xfrm>
        </p:spPr>
        <p:txBody>
          <a:bodyPr>
            <a:noAutofit/>
          </a:bodyPr>
          <a:lstStyle/>
          <a:p>
            <a:pPr algn="ctr"/>
            <a:r>
              <a:rPr lang="uk-UA" sz="4000" dirty="0"/>
              <a:t>Верескун </a:t>
            </a:r>
            <a:r>
              <a:rPr lang="uk-UA" sz="4000" dirty="0" err="1"/>
              <a:t>микола</a:t>
            </a:r>
            <a:r>
              <a:rPr lang="uk-UA" sz="4000" dirty="0"/>
              <a:t> </a:t>
            </a:r>
            <a:r>
              <a:rPr lang="uk-UA" sz="4000" dirty="0" err="1"/>
              <a:t>іванович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141028" y="721770"/>
            <a:ext cx="4789713" cy="5757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9662" y="4352132"/>
            <a:ext cx="828245" cy="15463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41562" y="874257"/>
            <a:ext cx="28994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Працював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завідуючим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кафедрою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теоретичних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основ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електротехніки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,</a:t>
            </a:r>
          </a:p>
          <a:p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Під час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війни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командир взводу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роти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000" cap="all" dirty="0" err="1">
                <a:solidFill>
                  <a:srgbClr val="0070C0"/>
                </a:solidFill>
                <a:ea typeface="+mj-ea"/>
                <a:cs typeface="+mj-cs"/>
              </a:rPr>
              <a:t>автоматників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>,</a:t>
            </a:r>
          </a:p>
          <a:p>
            <a:r>
              <a:rPr lang="uk-UA" sz="2000" cap="all" dirty="0">
                <a:solidFill>
                  <a:srgbClr val="0070C0"/>
                </a:solidFill>
                <a:ea typeface="+mj-ea"/>
                <a:cs typeface="+mj-cs"/>
              </a:rPr>
              <a:t>Нагороджений: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медаллю «за </a:t>
            </a:r>
            <a:r>
              <a:rPr lang="uk-UA" sz="2000" cap="all" dirty="0" err="1">
                <a:solidFill>
                  <a:srgbClr val="C00000"/>
                </a:solidFill>
                <a:ea typeface="+mj-ea"/>
                <a:cs typeface="+mj-cs"/>
              </a:rPr>
              <a:t>отвагу</a:t>
            </a:r>
            <a:r>
              <a:rPr lang="uk-UA" sz="2000" cap="all" dirty="0">
                <a:solidFill>
                  <a:srgbClr val="C00000"/>
                </a:solidFill>
                <a:ea typeface="+mj-ea"/>
                <a:cs typeface="+mj-cs"/>
              </a:rPr>
              <a:t>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</a:rPr>
              <a:t>Орденом «Красной звезды»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-555407" y="1400627"/>
            <a:ext cx="5384797" cy="3918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374" y="3922486"/>
            <a:ext cx="1615720" cy="1615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3138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0658" y="42526"/>
            <a:ext cx="10809514" cy="3581400"/>
          </a:xfrm>
        </p:spPr>
        <p:txBody>
          <a:bodyPr>
            <a:no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600" dirty="0">
                <a:solidFill>
                  <a:srgbClr val="0070C0"/>
                </a:solidFill>
              </a:rPr>
              <a:t>Великий </a:t>
            </a:r>
            <a:r>
              <a:rPr lang="ru-RU" sz="3600" dirty="0" err="1">
                <a:solidFill>
                  <a:srgbClr val="0070C0"/>
                </a:solidFill>
              </a:rPr>
              <a:t>загін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випускників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пам’ятного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>
                <a:solidFill>
                  <a:srgbClr val="C00000"/>
                </a:solidFill>
              </a:rPr>
              <a:t>1941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року</a:t>
            </a:r>
            <a:r>
              <a:rPr lang="ru-RU" sz="3600" dirty="0">
                <a:solidFill>
                  <a:srgbClr val="0070C0"/>
                </a:solidFill>
              </a:rPr>
              <a:t>, </a:t>
            </a:r>
            <a:r>
              <a:rPr lang="ru-RU" sz="3600" dirty="0" err="1">
                <a:solidFill>
                  <a:srgbClr val="0070C0"/>
                </a:solidFill>
              </a:rPr>
              <a:t>всього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близько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br>
              <a:rPr lang="ru-RU" sz="3600" dirty="0">
                <a:solidFill>
                  <a:srgbClr val="0070C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20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інженерів-механіків</a:t>
            </a:r>
            <a:r>
              <a:rPr lang="ru-RU" sz="3600" dirty="0">
                <a:solidFill>
                  <a:srgbClr val="0070C0"/>
                </a:solidFill>
              </a:rPr>
              <a:t>, </a:t>
            </a:r>
            <a:r>
              <a:rPr lang="ru-RU" sz="3600" dirty="0" err="1">
                <a:solidFill>
                  <a:srgbClr val="0070C0"/>
                </a:solidFill>
              </a:rPr>
              <a:t>після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захисту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дипломів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виїхали</a:t>
            </a:r>
            <a:r>
              <a:rPr lang="ru-RU" sz="3600" dirty="0">
                <a:solidFill>
                  <a:srgbClr val="0070C0"/>
                </a:solidFill>
              </a:rPr>
              <a:t> в МТС і </a:t>
            </a:r>
            <a:r>
              <a:rPr lang="ru-RU" sz="3600" dirty="0" err="1">
                <a:solidFill>
                  <a:srgbClr val="0070C0"/>
                </a:solidFill>
              </a:rPr>
              <a:t>радгоспи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Свердловської</a:t>
            </a:r>
            <a:r>
              <a:rPr lang="ru-RU" sz="3600" dirty="0">
                <a:solidFill>
                  <a:srgbClr val="0070C0"/>
                </a:solidFill>
              </a:rPr>
              <a:t>, </a:t>
            </a:r>
            <a:r>
              <a:rPr lang="ru-RU" sz="3600" dirty="0" err="1">
                <a:solidFill>
                  <a:srgbClr val="0070C0"/>
                </a:solidFill>
              </a:rPr>
              <a:t>Кустанайської</a:t>
            </a:r>
            <a:r>
              <a:rPr lang="ru-RU" sz="3600" dirty="0">
                <a:solidFill>
                  <a:srgbClr val="0070C0"/>
                </a:solidFill>
              </a:rPr>
              <a:t> та </a:t>
            </a:r>
            <a:r>
              <a:rPr lang="ru-RU" sz="3600" dirty="0" err="1">
                <a:solidFill>
                  <a:srgbClr val="0070C0"/>
                </a:solidFill>
              </a:rPr>
              <a:t>інших</a:t>
            </a:r>
            <a:r>
              <a:rPr lang="ru-RU" sz="3600" dirty="0">
                <a:solidFill>
                  <a:srgbClr val="0070C0"/>
                </a:solidFill>
              </a:rPr>
              <a:t> областей Казахстану – на </a:t>
            </a:r>
            <a:r>
              <a:rPr lang="ru-RU" sz="3600" dirty="0" err="1" smtClean="0">
                <a:solidFill>
                  <a:srgbClr val="0070C0"/>
                </a:solidFill>
              </a:rPr>
              <a:t>передову</a:t>
            </a:r>
            <a:r>
              <a:rPr lang="ru-RU" sz="3600" dirty="0" smtClean="0">
                <a:solidFill>
                  <a:srgbClr val="0070C0"/>
                </a:solidFill>
              </a:rPr>
              <a:t> трудового </a:t>
            </a:r>
            <a:r>
              <a:rPr lang="ru-RU" sz="3600" dirty="0">
                <a:solidFill>
                  <a:srgbClr val="0070C0"/>
                </a:solidFill>
              </a:rPr>
              <a:t>фронту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361922"/>
            <a:ext cx="4354287" cy="3023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213" y="3361922"/>
            <a:ext cx="4381331" cy="3023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7508550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287" y="0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Верещак </a:t>
            </a:r>
            <a:r>
              <a:rPr lang="uk-UA" sz="4400" dirty="0"/>
              <a:t>і</a:t>
            </a:r>
            <a:r>
              <a:rPr lang="ru-RU" sz="4400" dirty="0" err="1" smtClean="0"/>
              <a:t>ван</a:t>
            </a:r>
            <a:r>
              <a:rPr lang="ru-RU" sz="4400" dirty="0" smtClean="0"/>
              <a:t> </a:t>
            </a:r>
            <a:r>
              <a:rPr lang="ru-RU" sz="4400" dirty="0"/>
              <a:t>Сидорович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32255" y="896046"/>
            <a:ext cx="672271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cap="all" dirty="0">
                <a:solidFill>
                  <a:srgbClr val="B80E0F"/>
                </a:solidFill>
                <a:ea typeface="+mj-ea"/>
                <a:cs typeface="+mj-cs"/>
              </a:rPr>
              <a:t>	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Мобілізований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у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діючу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армію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26 </a:t>
            </a:r>
            <a:r>
              <a:rPr lang="ru-RU" cap="all" dirty="0" err="1">
                <a:solidFill>
                  <a:srgbClr val="C00000"/>
                </a:solidFill>
                <a:ea typeface="+mj-ea"/>
                <a:cs typeface="+mj-cs"/>
              </a:rPr>
              <a:t>липня</a:t>
            </a:r>
            <a:r>
              <a:rPr lang="ru-RU" sz="2400" cap="all" dirty="0">
                <a:solidFill>
                  <a:srgbClr val="C00000"/>
                </a:solidFill>
                <a:ea typeface="+mj-ea"/>
                <a:cs typeface="+mj-cs"/>
              </a:rPr>
              <a:t> 1941 </a:t>
            </a:r>
            <a:r>
              <a:rPr lang="ru-RU" cap="all" dirty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. Пот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і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м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харківське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піхотне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училище, оборона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міста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харкова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	</a:t>
            </a:r>
            <a:r>
              <a:rPr lang="ru-RU" sz="2400" dirty="0">
                <a:solidFill>
                  <a:srgbClr val="C00000"/>
                </a:solidFill>
              </a:rPr>
              <a:t>1943-му </a:t>
            </a:r>
            <a:r>
              <a:rPr lang="ru-RU" sz="2400" dirty="0" err="1">
                <a:solidFill>
                  <a:srgbClr val="C00000"/>
                </a:solidFill>
              </a:rPr>
              <a:t>році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у </a:t>
            </a:r>
            <a:r>
              <a:rPr lang="ru-RU" sz="2400" dirty="0" err="1">
                <a:solidFill>
                  <a:srgbClr val="0070C0"/>
                </a:solidFill>
              </a:rPr>
              <a:t>званні</a:t>
            </a:r>
            <a:r>
              <a:rPr lang="ru-RU" sz="2400" dirty="0">
                <a:solidFill>
                  <a:srgbClr val="0070C0"/>
                </a:solidFill>
              </a:rPr>
              <a:t> лейтенанта </a:t>
            </a:r>
            <a:r>
              <a:rPr lang="ru-RU" sz="2400" dirty="0" err="1">
                <a:solidFill>
                  <a:srgbClr val="0070C0"/>
                </a:solidFill>
              </a:rPr>
              <a:t>прийняв</a:t>
            </a:r>
            <a:r>
              <a:rPr lang="ru-RU" sz="2400" dirty="0">
                <a:solidFill>
                  <a:srgbClr val="0070C0"/>
                </a:solidFill>
              </a:rPr>
              <a:t> взвод </a:t>
            </a:r>
            <a:r>
              <a:rPr lang="ru-RU" sz="2400" dirty="0" err="1">
                <a:solidFill>
                  <a:srgbClr val="0070C0"/>
                </a:solidFill>
              </a:rPr>
              <a:t>піхоти</a:t>
            </a:r>
            <a:r>
              <a:rPr lang="ru-RU" sz="2400" dirty="0">
                <a:solidFill>
                  <a:srgbClr val="0070C0"/>
                </a:solidFill>
              </a:rPr>
              <a:t> і </a:t>
            </a:r>
            <a:r>
              <a:rPr lang="ru-RU" sz="2400" dirty="0" err="1">
                <a:solidFill>
                  <a:srgbClr val="0070C0"/>
                </a:solidFill>
              </a:rPr>
              <a:t>захищав</a:t>
            </a:r>
            <a:r>
              <a:rPr lang="ru-RU" sz="2400" dirty="0">
                <a:solidFill>
                  <a:srgbClr val="0070C0"/>
                </a:solidFill>
              </a:rPr>
              <a:t> район </a:t>
            </a:r>
            <a:r>
              <a:rPr lang="ru-RU" sz="2400" dirty="0" err="1">
                <a:solidFill>
                  <a:srgbClr val="0070C0"/>
                </a:solidFill>
              </a:rPr>
              <a:t>Бєлгорода</a:t>
            </a:r>
            <a:r>
              <a:rPr lang="ru-RU" sz="2400" dirty="0">
                <a:solidFill>
                  <a:srgbClr val="0070C0"/>
                </a:solidFill>
              </a:rPr>
              <a:t>, де в той час </a:t>
            </a:r>
            <a:r>
              <a:rPr lang="ru-RU" sz="2400" dirty="0" err="1">
                <a:solidFill>
                  <a:srgbClr val="0070C0"/>
                </a:solidFill>
              </a:rPr>
              <a:t>йшли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err="1">
                <a:solidFill>
                  <a:srgbClr val="0070C0"/>
                </a:solidFill>
              </a:rPr>
              <a:t>запеклі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err="1">
                <a:solidFill>
                  <a:srgbClr val="0070C0"/>
                </a:solidFill>
              </a:rPr>
              <a:t>бої</a:t>
            </a:r>
            <a:r>
              <a:rPr lang="ru-RU" sz="2400" dirty="0">
                <a:solidFill>
                  <a:srgbClr val="0070C0"/>
                </a:solidFill>
              </a:rPr>
              <a:t>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</a:rPr>
              <a:t>	ПОРАНЕННЯ… ПОЛОН (</a:t>
            </a:r>
            <a:r>
              <a:rPr lang="uk-UA" sz="2400" dirty="0">
                <a:solidFill>
                  <a:srgbClr val="C00000"/>
                </a:solidFill>
              </a:rPr>
              <a:t>6 липня 1943р</a:t>
            </a:r>
            <a:r>
              <a:rPr lang="uk-UA" sz="2400" dirty="0">
                <a:solidFill>
                  <a:srgbClr val="0070C0"/>
                </a:solidFill>
              </a:rPr>
              <a:t>.)… КОНЦТАБОРИ - </a:t>
            </a:r>
            <a:r>
              <a:rPr lang="uk-UA" sz="2400" dirty="0" err="1">
                <a:solidFill>
                  <a:srgbClr val="0070C0"/>
                </a:solidFill>
              </a:rPr>
              <a:t>Хюстенберн</a:t>
            </a:r>
            <a:r>
              <a:rPr lang="uk-UA" sz="2400" dirty="0">
                <a:solidFill>
                  <a:srgbClr val="0070C0"/>
                </a:solidFill>
              </a:rPr>
              <a:t>, </a:t>
            </a:r>
            <a:r>
              <a:rPr lang="uk-UA" sz="2400" dirty="0" err="1">
                <a:solidFill>
                  <a:srgbClr val="0070C0"/>
                </a:solidFill>
              </a:rPr>
              <a:t>Люкенвальде</a:t>
            </a:r>
            <a:r>
              <a:rPr lang="uk-UA" sz="2400" dirty="0">
                <a:solidFill>
                  <a:srgbClr val="0070C0"/>
                </a:solidFill>
              </a:rPr>
              <a:t>, </a:t>
            </a:r>
            <a:r>
              <a:rPr lang="uk-UA" sz="2400" dirty="0" err="1">
                <a:solidFill>
                  <a:srgbClr val="0070C0"/>
                </a:solidFill>
              </a:rPr>
              <a:t>Людвигневельд</a:t>
            </a:r>
            <a:r>
              <a:rPr lang="uk-UA" sz="2400" dirty="0">
                <a:solidFill>
                  <a:srgbClr val="0070C0"/>
                </a:solidFill>
              </a:rPr>
              <a:t>… ДО </a:t>
            </a:r>
            <a:r>
              <a:rPr lang="uk-UA" sz="2400" dirty="0">
                <a:solidFill>
                  <a:srgbClr val="C00000"/>
                </a:solidFill>
              </a:rPr>
              <a:t>20 </a:t>
            </a:r>
            <a:r>
              <a:rPr lang="uk-UA" dirty="0">
                <a:solidFill>
                  <a:srgbClr val="C00000"/>
                </a:solidFill>
              </a:rPr>
              <a:t>КВІТНЯ</a:t>
            </a:r>
            <a:r>
              <a:rPr lang="uk-UA" sz="2400" dirty="0">
                <a:solidFill>
                  <a:srgbClr val="C00000"/>
                </a:solidFill>
              </a:rPr>
              <a:t> 1945 </a:t>
            </a:r>
            <a:r>
              <a:rPr lang="uk-UA" dirty="0">
                <a:solidFill>
                  <a:srgbClr val="C00000"/>
                </a:solidFill>
              </a:rPr>
              <a:t>РОКУ</a:t>
            </a:r>
            <a:r>
              <a:rPr lang="uk-UA" sz="2400" dirty="0"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</a:rPr>
              <a:t>	ВИПУСКНИК МІМСГ - </a:t>
            </a:r>
            <a:r>
              <a:rPr lang="uk-UA" sz="2400" dirty="0">
                <a:solidFill>
                  <a:srgbClr val="C00000"/>
                </a:solidFill>
              </a:rPr>
              <a:t>1948 р</a:t>
            </a:r>
            <a:r>
              <a:rPr lang="uk-UA" sz="2400" dirty="0">
                <a:solidFill>
                  <a:srgbClr val="0070C0"/>
                </a:solidFill>
              </a:rPr>
              <a:t>.,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</a:rPr>
              <a:t>з </a:t>
            </a:r>
            <a:r>
              <a:rPr lang="uk-UA" sz="2400" dirty="0">
                <a:solidFill>
                  <a:srgbClr val="C00000"/>
                </a:solidFill>
              </a:rPr>
              <a:t>1957 р</a:t>
            </a:r>
            <a:r>
              <a:rPr lang="uk-UA" sz="2400" dirty="0">
                <a:solidFill>
                  <a:srgbClr val="0070C0"/>
                </a:solidFill>
              </a:rPr>
              <a:t>. – був викладачем </a:t>
            </a:r>
            <a:r>
              <a:rPr lang="uk-UA" sz="24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кафедри</a:t>
            </a:r>
            <a:r>
              <a:rPr lang="uk-UA" sz="2400" dirty="0">
                <a:solidFill>
                  <a:srgbClr val="0070C0"/>
                </a:solidFill>
              </a:rPr>
              <a:t> сільгоспмашин 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3777" y="5017921"/>
            <a:ext cx="1790593" cy="17239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-201253" y="1454819"/>
            <a:ext cx="5447247" cy="4260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843169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026067" cy="66230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858" y="195626"/>
            <a:ext cx="10396882" cy="664029"/>
          </a:xfrm>
        </p:spPr>
        <p:txBody>
          <a:bodyPr>
            <a:normAutofit/>
          </a:bodyPr>
          <a:lstStyle/>
          <a:p>
            <a:pPr algn="ctr"/>
            <a:r>
              <a:rPr lang="uk-UA" sz="40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Лепьошкіна</a:t>
            </a:r>
            <a:r>
              <a:rPr lang="uk-UA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віра тимофіївна</a:t>
            </a:r>
            <a:endParaRPr lang="ru-RU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2400" y="1447787"/>
            <a:ext cx="69184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200" cap="all" dirty="0">
                <a:solidFill>
                  <a:srgbClr val="B80E0F"/>
                </a:solidFill>
                <a:ea typeface="+mj-ea"/>
                <a:cs typeface="+mj-cs"/>
              </a:rPr>
              <a:t>	</a:t>
            </a: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Під час війни працювала агрономом </a:t>
            </a:r>
            <a:r>
              <a:rPr lang="uk-UA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мтс</a:t>
            </a: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, щоденно на попутних підводах, а інколи й пішки навідувалась на поля колгоспів…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	</a:t>
            </a:r>
            <a:r>
              <a:rPr lang="uk-UA" sz="2400" cap="all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З 1949 </a:t>
            </a:r>
            <a:r>
              <a:rPr lang="uk-UA" cap="all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року</a:t>
            </a:r>
            <a:r>
              <a:rPr lang="uk-UA" sz="2400" cap="all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працювала у </a:t>
            </a:r>
            <a:r>
              <a:rPr lang="uk-UA" sz="2400" cap="all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мімсг</a:t>
            </a: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НА КАФЕДРІ ЗЕМЛЕРОБСТВА І ТВАРИННИЦТВА – ДОЦЕНТ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	МАЛА ПОНАД </a:t>
            </a:r>
            <a:r>
              <a:rPr lang="uk-UA" sz="2400" cap="all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50 ПОДЯК</a:t>
            </a: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СЕРЕД ЇЇ НАГОРОД Є МЕДАЛІ: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400" cap="all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«ВЕРЕРАН ПРАЦІ», «ЗАХИСНИКУ ВІТЧИЗНИ»</a:t>
            </a:r>
            <a:endParaRPr lang="ru-RU" sz="2400" dirty="0"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343" y="4413392"/>
            <a:ext cx="3185293" cy="22157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31422" y="71427"/>
            <a:ext cx="1419798" cy="32483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8272" r="7900"/>
          <a:stretch/>
        </p:blipFill>
        <p:spPr>
          <a:xfrm>
            <a:off x="125153" y="1034284"/>
            <a:ext cx="3848130" cy="4814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49927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943" y="134258"/>
            <a:ext cx="9009742" cy="780143"/>
          </a:xfrm>
        </p:spPr>
        <p:txBody>
          <a:bodyPr>
            <a:normAutofit fontScale="90000"/>
          </a:bodyPr>
          <a:lstStyle/>
          <a:p>
            <a:r>
              <a:rPr lang="uk-UA" sz="4400" dirty="0" err="1"/>
              <a:t>Богоявленський</a:t>
            </a:r>
            <a:r>
              <a:rPr lang="uk-UA" sz="4400" dirty="0"/>
              <a:t> </a:t>
            </a:r>
            <a:r>
              <a:rPr lang="uk-UA" sz="4400" dirty="0" err="1"/>
              <a:t>віктор</a:t>
            </a:r>
            <a:r>
              <a:rPr lang="uk-UA" sz="4400" dirty="0"/>
              <a:t> </a:t>
            </a:r>
            <a:r>
              <a:rPr lang="uk-UA" sz="4400" dirty="0" err="1"/>
              <a:t>миколайович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72856" y="1047447"/>
            <a:ext cx="7460697" cy="3847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17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років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вступив до артилерійського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 училища, через три місяці навчання – 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війна , фронт – почалось довге фронтове 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Життя артилерійського розвідника…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Закінчив воювати у званні старшини, 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маючи два важких поранення.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uk-UA" sz="30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 працював у відділі постачанн</a:t>
            </a:r>
            <a:r>
              <a:rPr lang="uk-UA" sz="3200" cap="all" dirty="0">
                <a:solidFill>
                  <a:srgbClr val="0070C0"/>
                </a:solidFill>
                <a:ea typeface="+mj-ea"/>
                <a:cs typeface="+mj-cs"/>
              </a:rPr>
              <a:t>я</a:t>
            </a:r>
          </a:p>
          <a:p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838" y="4396620"/>
            <a:ext cx="2871465" cy="19996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4553" y="4528457"/>
            <a:ext cx="2871465" cy="1867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92821" y="819711"/>
            <a:ext cx="3299424" cy="475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5" y="914401"/>
            <a:ext cx="1057007" cy="1973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65860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686" y="20288"/>
            <a:ext cx="10396882" cy="794658"/>
          </a:xfrm>
        </p:spPr>
        <p:txBody>
          <a:bodyPr>
            <a:normAutofit/>
          </a:bodyPr>
          <a:lstStyle/>
          <a:p>
            <a:pPr algn="ctr"/>
            <a:r>
              <a:rPr lang="uk-UA" sz="4000" dirty="0" err="1"/>
              <a:t>Шуткін</a:t>
            </a:r>
            <a:r>
              <a:rPr lang="uk-UA" sz="4000" dirty="0"/>
              <a:t> </a:t>
            </a:r>
            <a:r>
              <a:rPr lang="uk-UA" sz="4000" dirty="0" err="1"/>
              <a:t>олександр</a:t>
            </a:r>
            <a:r>
              <a:rPr lang="uk-UA" sz="4000" dirty="0"/>
              <a:t> піменович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23591" y="943430"/>
            <a:ext cx="3621095" cy="5079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17113" y="673903"/>
            <a:ext cx="785182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У серпні 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1941 </a:t>
            </a:r>
            <a:r>
              <a:rPr lang="uk-UA" sz="2000" cap="all" dirty="0">
                <a:solidFill>
                  <a:srgbClr val="B80E0F"/>
                </a:solidFill>
                <a:ea typeface="+mj-ea"/>
                <a:cs typeface="+mj-cs"/>
              </a:rPr>
              <a:t>року, 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після 4 </a:t>
            </a:r>
            <a:r>
              <a:rPr lang="uk-UA" sz="2000" cap="all" dirty="0">
                <a:solidFill>
                  <a:srgbClr val="B80E0F"/>
                </a:solidFill>
                <a:ea typeface="+mj-ea"/>
                <a:cs typeface="+mj-cs"/>
              </a:rPr>
              <a:t>курсу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2800" cap="all" dirty="0" err="1">
                <a:solidFill>
                  <a:srgbClr val="B80E0F"/>
                </a:solidFill>
                <a:ea typeface="+mj-ea"/>
                <a:cs typeface="+mj-cs"/>
              </a:rPr>
              <a:t>мімсг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</a:p>
          <a:p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був призваний до лав червоної армії, </a:t>
            </a:r>
          </a:p>
          <a:p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почався важкий  бойовий шлях: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</a:p>
          <a:p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1942 </a:t>
            </a:r>
            <a:r>
              <a:rPr lang="uk-UA" sz="2000" cap="all" dirty="0">
                <a:solidFill>
                  <a:srgbClr val="B80E0F"/>
                </a:solidFill>
                <a:ea typeface="+mj-ea"/>
                <a:cs typeface="+mj-cs"/>
              </a:rPr>
              <a:t>рік - </a:t>
            </a:r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Південний, сталінградський фронти,</a:t>
            </a:r>
            <a:endParaRPr lang="uk-UA" sz="2800" cap="all" dirty="0">
              <a:solidFill>
                <a:srgbClr val="B80E0F"/>
              </a:solidFill>
              <a:ea typeface="+mj-ea"/>
              <a:cs typeface="+mj-cs"/>
            </a:endParaRPr>
          </a:p>
          <a:p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1943-1945</a:t>
            </a:r>
            <a:r>
              <a:rPr lang="uk-UA" sz="2000" cap="all" dirty="0">
                <a:solidFill>
                  <a:srgbClr val="B80E0F"/>
                </a:solidFill>
                <a:ea typeface="+mj-ea"/>
                <a:cs typeface="+mj-cs"/>
              </a:rPr>
              <a:t>рр – </a:t>
            </a:r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приволжський воєнний округ, </a:t>
            </a:r>
          </a:p>
          <a:p>
            <a:r>
              <a:rPr lang="uk-UA" sz="2800" cap="all" dirty="0">
                <a:solidFill>
                  <a:srgbClr val="002060"/>
                </a:solidFill>
                <a:ea typeface="+mj-ea"/>
                <a:cs typeface="+mj-cs"/>
              </a:rPr>
              <a:t>київський особливий</a:t>
            </a:r>
            <a:r>
              <a:rPr lang="uk-UA" sz="28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2800" cap="all" dirty="0">
                <a:solidFill>
                  <a:srgbClr val="002060"/>
                </a:solidFill>
              </a:rPr>
              <a:t>воєнний округ</a:t>
            </a:r>
            <a:endParaRPr lang="uk-UA" sz="2800" cap="all" dirty="0">
              <a:solidFill>
                <a:srgbClr val="B80E0F"/>
              </a:solidFill>
              <a:ea typeface="+mj-ea"/>
              <a:cs typeface="+mj-cs"/>
            </a:endParaRPr>
          </a:p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44686" y="3265011"/>
            <a:ext cx="7851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2060"/>
                </a:solidFill>
              </a:rPr>
              <a:t>З </a:t>
            </a:r>
            <a:r>
              <a:rPr lang="uk-UA" sz="2800" cap="all" dirty="0">
                <a:solidFill>
                  <a:srgbClr val="C00000"/>
                </a:solidFill>
              </a:rPr>
              <a:t>жовтня 1945 </a:t>
            </a:r>
            <a:r>
              <a:rPr lang="uk-UA" sz="2000" cap="all" dirty="0">
                <a:solidFill>
                  <a:srgbClr val="C00000"/>
                </a:solidFill>
              </a:rPr>
              <a:t>року </a:t>
            </a:r>
            <a:r>
              <a:rPr lang="uk-UA" sz="2800" cap="all" dirty="0">
                <a:solidFill>
                  <a:srgbClr val="002060"/>
                </a:solidFill>
              </a:rPr>
              <a:t>продовжує навчання у </a:t>
            </a:r>
            <a:r>
              <a:rPr lang="uk-UA" sz="2800" cap="all" dirty="0" err="1">
                <a:solidFill>
                  <a:srgbClr val="002060"/>
                </a:solidFill>
              </a:rPr>
              <a:t>мімсг</a:t>
            </a:r>
            <a:r>
              <a:rPr lang="uk-UA" sz="2800" cap="all" dirty="0">
                <a:solidFill>
                  <a:srgbClr val="002060"/>
                </a:solidFill>
              </a:rPr>
              <a:t>, по закінченні працює ст. викладачем на кафедрі Механізації тваринництва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2397" y="4650006"/>
            <a:ext cx="812126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uk-UA" sz="2800" cap="all" dirty="0">
                <a:solidFill>
                  <a:srgbClr val="002060"/>
                </a:solidFill>
              </a:rPr>
              <a:t>Нагороджений: </a:t>
            </a:r>
            <a:r>
              <a:rPr lang="uk-UA" sz="2800" cap="all" dirty="0">
                <a:solidFill>
                  <a:srgbClr val="C00000"/>
                </a:solidFill>
              </a:rPr>
              <a:t>медаллю за перемогу над </a:t>
            </a:r>
          </a:p>
          <a:p>
            <a:pPr lvl="0"/>
            <a:r>
              <a:rPr lang="uk-UA" sz="2800" cap="all" dirty="0" err="1">
                <a:solidFill>
                  <a:srgbClr val="C00000"/>
                </a:solidFill>
              </a:rPr>
              <a:t>Германією</a:t>
            </a:r>
            <a:r>
              <a:rPr lang="uk-UA" sz="2800" cap="all" dirty="0">
                <a:solidFill>
                  <a:srgbClr val="C00000"/>
                </a:solidFill>
              </a:rPr>
              <a:t> у великій вітчизняній війні 1941-1945 </a:t>
            </a:r>
            <a:r>
              <a:rPr lang="uk-UA" sz="2000" cap="all" dirty="0" err="1">
                <a:solidFill>
                  <a:srgbClr val="C00000"/>
                </a:solidFill>
              </a:rPr>
              <a:t>рр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173" y="5477169"/>
            <a:ext cx="1511939" cy="15119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259031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57" y="0"/>
            <a:ext cx="11458339" cy="673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458" y="19217"/>
            <a:ext cx="10824028" cy="1287069"/>
          </a:xfrm>
        </p:spPr>
        <p:txBody>
          <a:bodyPr>
            <a:normAutofit/>
          </a:bodyPr>
          <a:lstStyle/>
          <a:p>
            <a:pPr algn="ctr"/>
            <a:r>
              <a:rPr lang="uk-UA" sz="36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Єрмілов</a:t>
            </a:r>
            <a:r>
              <a:rPr lang="uk-UA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uk-UA" sz="36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олексій</a:t>
            </a:r>
            <a:r>
              <a:rPr lang="uk-UA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uk-UA" sz="3600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ілліч</a:t>
            </a:r>
            <a:r>
              <a:rPr lang="uk-UA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завідувач бібліотекою МІМСГ (1946-1977</a:t>
            </a:r>
            <a:r>
              <a:rPr lang="uk-UA" sz="2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РР</a:t>
            </a:r>
            <a:r>
              <a:rPr lang="uk-UA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ru-RU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08967" y="1306286"/>
            <a:ext cx="57525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З 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16.08.1941 – 08.09.1946 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– брав участь у боях на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Південному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Сталінградському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4-му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Українському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Карельському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та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Дальнєвосточному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фронтах. </a:t>
            </a:r>
            <a:r>
              <a:rPr kumimoji="0" lang="ru-RU" sz="2800" b="0" i="0" u="none" strike="noStrike" kern="1200" cap="all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Нагороджений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4 медалями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: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4456" y="1320800"/>
            <a:ext cx="4296229" cy="5094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237226" y="414185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srgbClr val="B80E0F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За оборону Сталинграда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srgbClr val="B80E0F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За оборону Советского Заполярья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srgbClr val="B80E0F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За победу над Германией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srgbClr val="B80E0F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За победу над Японией</a:t>
            </a:r>
            <a:endParaRPr kumimoji="0" lang="ru-RU" sz="3600" b="0" i="0" u="none" strike="noStrike" kern="1200" cap="none" spc="0" normalizeH="0" baseline="0" noProof="0" dirty="0">
              <a:ln w="0"/>
              <a:solidFill>
                <a:srgbClr val="B80E0F"/>
              </a:solidFill>
              <a:effectLst>
                <a:glow rad="101600">
                  <a:prstClr val="white">
                    <a:alpha val="60000"/>
                  </a:prst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7855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058" y="0"/>
            <a:ext cx="10396882" cy="939800"/>
          </a:xfrm>
        </p:spPr>
        <p:txBody>
          <a:bodyPr>
            <a:normAutofit/>
          </a:bodyPr>
          <a:lstStyle/>
          <a:p>
            <a:pPr algn="ctr"/>
            <a:r>
              <a:rPr lang="uk-UA" sz="4400" dirty="0" err="1"/>
              <a:t>Снегур</a:t>
            </a:r>
            <a:r>
              <a:rPr lang="uk-UA" sz="4400" dirty="0"/>
              <a:t> віра дмитрівна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9058" y="771970"/>
            <a:ext cx="113264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У 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17 </a:t>
            </a:r>
            <a:r>
              <a:rPr lang="uk-UA" sz="2400" cap="all" dirty="0">
                <a:solidFill>
                  <a:srgbClr val="C00000"/>
                </a:solidFill>
                <a:ea typeface="+mj-ea"/>
                <a:cs typeface="+mj-cs"/>
              </a:rPr>
              <a:t>років</a:t>
            </a:r>
            <a:r>
              <a:rPr lang="uk-UA" sz="3000" cap="all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стала санітаркою прифронтового 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Шпиталю. Сотням пораненим допомагала 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дівчина-санітарка.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Під волоколамськом шпиталь потрапив під бомбування</a:t>
            </a:r>
          </a:p>
          <a:p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Кожен другий медпрацівник загинув. Шпиталь майже повністю був зруйнований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3000" cap="all" dirty="0">
                <a:solidFill>
                  <a:srgbClr val="0070C0"/>
                </a:solidFill>
                <a:ea typeface="+mj-ea"/>
                <a:cs typeface="+mj-cs"/>
              </a:rPr>
              <a:t>Після війни працювала на кафедрі математики </a:t>
            </a:r>
            <a:r>
              <a:rPr lang="uk-UA" sz="3000" cap="all" dirty="0" err="1">
                <a:solidFill>
                  <a:srgbClr val="0070C0"/>
                </a:solidFill>
                <a:ea typeface="+mj-ea"/>
                <a:cs typeface="+mj-cs"/>
              </a:rPr>
              <a:t>мімсг</a:t>
            </a:r>
            <a:endParaRPr lang="uk-UA" sz="3000" cap="all" dirty="0">
              <a:solidFill>
                <a:srgbClr val="0070C0"/>
              </a:solidFill>
              <a:ea typeface="+mj-ea"/>
              <a:cs typeface="+mj-cs"/>
            </a:endParaRPr>
          </a:p>
          <a:p>
            <a:endParaRPr lang="ru-RU" sz="3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8515"/>
            <a:ext cx="474345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857" y="4078515"/>
            <a:ext cx="3949392" cy="259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016" y="4078516"/>
            <a:ext cx="3886472" cy="2558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4F8FB"/>
              </a:clrFrom>
              <a:clrTo>
                <a:srgbClr val="F4F8F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71" y="-189688"/>
            <a:ext cx="3651380" cy="243544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41395029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30" y="-52559"/>
            <a:ext cx="5355770" cy="1669143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600" dirty="0"/>
              <a:t>48 річниця перемоги</a:t>
            </a:r>
            <a:br>
              <a:rPr lang="uk-UA" sz="3600" dirty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45484" y="123950"/>
            <a:ext cx="7364868" cy="6001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8373158" y="905635"/>
            <a:ext cx="2769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cap="all" dirty="0">
                <a:solidFill>
                  <a:srgbClr val="C00000"/>
                </a:solidFill>
                <a:ea typeface="+mj-ea"/>
                <a:cs typeface="+mj-cs"/>
              </a:rPr>
              <a:t>Ветерани:</a:t>
            </a:r>
          </a:p>
          <a:p>
            <a:endParaRPr lang="uk-UA" sz="3600" cap="all" dirty="0">
              <a:solidFill>
                <a:srgbClr val="0070C0"/>
              </a:solidFill>
              <a:ea typeface="+mj-ea"/>
              <a:cs typeface="+mj-cs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77664" y="1700160"/>
            <a:ext cx="28729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cap="all" dirty="0">
                <a:solidFill>
                  <a:srgbClr val="0070C0"/>
                </a:solidFill>
              </a:rPr>
              <a:t>Л.м. </a:t>
            </a:r>
            <a:r>
              <a:rPr lang="uk-UA" sz="3600" cap="all" dirty="0" err="1">
                <a:solidFill>
                  <a:srgbClr val="0070C0"/>
                </a:solidFill>
              </a:rPr>
              <a:t>курочкін</a:t>
            </a:r>
            <a:endParaRPr lang="uk-UA" sz="3600" cap="all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5161" y="3252481"/>
            <a:ext cx="2871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cap="all" dirty="0">
                <a:solidFill>
                  <a:srgbClr val="0070C0"/>
                </a:solidFill>
              </a:rPr>
              <a:t>П.л. </a:t>
            </a:r>
            <a:r>
              <a:rPr lang="uk-UA" sz="3600" cap="all" dirty="0" err="1">
                <a:solidFill>
                  <a:srgbClr val="0070C0"/>
                </a:solidFill>
              </a:rPr>
              <a:t>вольнюк</a:t>
            </a:r>
            <a:endParaRPr lang="uk-UA" sz="3600" cap="all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3402" y="4071241"/>
            <a:ext cx="26148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cap="all" dirty="0">
                <a:solidFill>
                  <a:srgbClr val="0070C0"/>
                </a:solidFill>
              </a:rPr>
              <a:t>В.к. </a:t>
            </a:r>
            <a:r>
              <a:rPr lang="uk-UA" sz="3600" cap="all" dirty="0" err="1">
                <a:solidFill>
                  <a:srgbClr val="0070C0"/>
                </a:solidFill>
              </a:rPr>
              <a:t>мелікян</a:t>
            </a:r>
            <a:endParaRPr lang="uk-UA" sz="3600" cap="all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77664" y="2466539"/>
            <a:ext cx="273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cap="all" dirty="0">
                <a:solidFill>
                  <a:srgbClr val="0070C0"/>
                </a:solidFill>
              </a:rPr>
              <a:t>М.і. верескун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400598" y="4874437"/>
            <a:ext cx="4448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cap="all" dirty="0">
                <a:solidFill>
                  <a:srgbClr val="0070C0"/>
                </a:solidFill>
              </a:rPr>
              <a:t>В.м. </a:t>
            </a:r>
            <a:r>
              <a:rPr lang="uk-UA" sz="3600" cap="all" dirty="0" err="1">
                <a:solidFill>
                  <a:srgbClr val="0070C0"/>
                </a:solidFill>
              </a:rPr>
              <a:t>богоявленський</a:t>
            </a:r>
            <a:endParaRPr lang="uk-UA" sz="3600" cap="al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24543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0334171" cy="1389741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/>
              <a:t>Співробітники</a:t>
            </a:r>
            <a:r>
              <a:rPr lang="ru-RU" sz="4000" dirty="0"/>
              <a:t> та </a:t>
            </a:r>
            <a:r>
              <a:rPr lang="ru-RU" sz="4000" dirty="0" err="1"/>
              <a:t>студенти</a:t>
            </a:r>
            <a:r>
              <a:rPr lang="ru-RU" sz="4000" dirty="0"/>
              <a:t> </a:t>
            </a:r>
            <a:r>
              <a:rPr lang="ru-RU" sz="4000" dirty="0" err="1"/>
              <a:t>МІМСг</a:t>
            </a:r>
            <a:r>
              <a:rPr lang="ru-RU" sz="4000" dirty="0"/>
              <a:t> </a:t>
            </a:r>
            <a:br>
              <a:rPr lang="ru-RU" sz="4000" dirty="0"/>
            </a:br>
            <a:r>
              <a:rPr lang="ru-RU" sz="4000" dirty="0" err="1"/>
              <a:t>із</a:t>
            </a:r>
            <a:r>
              <a:rPr lang="ru-RU" sz="4000" dirty="0"/>
              <a:t> «книги </a:t>
            </a:r>
            <a:r>
              <a:rPr lang="ru-RU" sz="4000" dirty="0" err="1"/>
              <a:t>пам'яті</a:t>
            </a:r>
            <a:r>
              <a:rPr lang="ru-RU" sz="4000" dirty="0"/>
              <a:t> </a:t>
            </a:r>
            <a:r>
              <a:rPr lang="ru-RU" sz="4000" dirty="0" err="1"/>
              <a:t>україни</a:t>
            </a:r>
            <a:r>
              <a:rPr lang="ru-RU" sz="4000" dirty="0"/>
              <a:t>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087"/>
            <a:ext cx="6327141" cy="5754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9226484" y="1250045"/>
            <a:ext cx="2834886" cy="5648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0298" y="1250045"/>
            <a:ext cx="4042521" cy="54371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5392" y="0"/>
            <a:ext cx="2145978" cy="21459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34439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3" y="0"/>
            <a:ext cx="8882742" cy="6662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124" y="-72870"/>
            <a:ext cx="3084843" cy="6858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32218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7" y="177800"/>
            <a:ext cx="11248570" cy="1151965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На площі слави </a:t>
            </a:r>
            <a:r>
              <a:rPr lang="uk-UA" sz="3200" dirty="0" err="1" smtClean="0"/>
              <a:t>тдату</a:t>
            </a:r>
            <a:r>
              <a:rPr lang="uk-UA" sz="3200" dirty="0" smtClean="0"/>
              <a:t> встановлено обеліск викладачам та студентам, загиблим у роки другої світової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17542" y="1329765"/>
            <a:ext cx="7374150" cy="526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3189" y="1329765"/>
            <a:ext cx="4804113" cy="5230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4942974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628"/>
            <a:ext cx="6216101" cy="386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4793" y="290286"/>
            <a:ext cx="5921828" cy="386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1941 </a:t>
            </a:r>
            <a:r>
              <a:rPr lang="ru-RU" sz="27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РІК</a:t>
            </a:r>
            <a:r>
              <a:rPr lang="ru-RU" sz="36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початоК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війни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У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вересні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інститут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евакуюється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до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ашхабаду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продовжу</a:t>
            </a:r>
            <a:r>
              <a:rPr lang="uk-UA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ється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діяльність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на правах факультету </a:t>
            </a: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механізації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b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6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Туркменського</a:t>
            </a:r>
            <a: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СХІ</a:t>
            </a:r>
            <a:br>
              <a:rPr lang="ru-RU" sz="36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ru-RU" sz="3600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2068" y="3991429"/>
            <a:ext cx="104332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На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цей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момент у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ньому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працює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50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викладачів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, </a:t>
            </a:r>
          </a:p>
          <a:p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У тому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числі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3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професори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і </a:t>
            </a:r>
            <a:r>
              <a:rPr lang="ru-RU" sz="3600" cap="all" dirty="0"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5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</a:t>
            </a:r>
            <a:r>
              <a:rPr lang="ru-RU" sz="3600" cap="all" dirty="0" err="1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кандидатів</a:t>
            </a:r>
            <a: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  <a:t> наук</a:t>
            </a:r>
            <a:br>
              <a:rPr lang="ru-RU" sz="3600" cap="all" dirty="0"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671938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D8B523-F6B4-4953-9617-4A6B6E07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014279"/>
            <a:ext cx="3087910" cy="1814285"/>
          </a:xfrm>
        </p:spPr>
        <p:txBody>
          <a:bodyPr>
            <a:noAutofit/>
          </a:bodyPr>
          <a:lstStyle/>
          <a:p>
            <a:pPr algn="ctr"/>
            <a:r>
              <a:rPr lang="uk-UA" sz="6600" dirty="0"/>
              <a:t>Шана </a:t>
            </a:r>
            <a:r>
              <a:rPr lang="uk-UA" sz="6600" dirty="0" smtClean="0"/>
              <a:t>живим!</a:t>
            </a:r>
            <a:endParaRPr lang="uk-UA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838" y="2649382"/>
            <a:ext cx="2426418" cy="2176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401472">
            <a:off x="647111" y="3841545"/>
            <a:ext cx="2395936" cy="2237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510" y="36561"/>
            <a:ext cx="8785737" cy="65893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173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0830" y="46864"/>
            <a:ext cx="10396882" cy="975360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Сидоренко </a:t>
            </a:r>
            <a:r>
              <a:rPr lang="uk-UA" sz="4400" dirty="0" err="1"/>
              <a:t>володимир</a:t>
            </a:r>
            <a:r>
              <a:rPr lang="uk-UA" sz="4400" dirty="0"/>
              <a:t> михайлович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908382" y="2014324"/>
            <a:ext cx="8110941" cy="2629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0322319" y="144233"/>
            <a:ext cx="1917449" cy="18700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0830" y="833731"/>
            <a:ext cx="10134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нагороджений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орденом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Слави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III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ступеня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, орденом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Вітчизняної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Війни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I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ступеня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багатьма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медалями</a:t>
            </a:r>
            <a:endParaRPr lang="ru-RU" sz="3000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5666" y="2344184"/>
            <a:ext cx="2695575" cy="28384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41543" y="4892594"/>
            <a:ext cx="8570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2400" cap="all" dirty="0">
                <a:solidFill>
                  <a:srgbClr val="0070C0"/>
                </a:solidFill>
              </a:rPr>
              <a:t>кандидат </a:t>
            </a:r>
            <a:r>
              <a:rPr lang="ru-RU" sz="2400" cap="all" dirty="0" err="1">
                <a:solidFill>
                  <a:srgbClr val="0070C0"/>
                </a:solidFill>
              </a:rPr>
              <a:t>сільськогосподарських</a:t>
            </a:r>
            <a:r>
              <a:rPr lang="ru-RU" sz="2400" cap="all" dirty="0">
                <a:solidFill>
                  <a:srgbClr val="0070C0"/>
                </a:solidFill>
              </a:rPr>
              <a:t> наук, доцент, </a:t>
            </a:r>
            <a:r>
              <a:rPr lang="ru-RU" sz="2400" cap="all" dirty="0" err="1">
                <a:solidFill>
                  <a:srgbClr val="0070C0"/>
                </a:solidFill>
              </a:rPr>
              <a:t>очолював</a:t>
            </a:r>
            <a:r>
              <a:rPr lang="ru-RU" sz="2400" cap="all" dirty="0">
                <a:solidFill>
                  <a:srgbClr val="0070C0"/>
                </a:solidFill>
              </a:rPr>
              <a:t> кафедру </a:t>
            </a:r>
            <a:r>
              <a:rPr lang="ru-RU" sz="2400" cap="all" dirty="0" err="1">
                <a:solidFill>
                  <a:srgbClr val="0070C0"/>
                </a:solidFill>
              </a:rPr>
              <a:t>хімії</a:t>
            </a:r>
            <a:endParaRPr lang="ru-RU" sz="2400" cap="all" dirty="0">
              <a:solidFill>
                <a:srgbClr val="0070C0"/>
              </a:solidFill>
            </a:endParaRPr>
          </a:p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2400" cap="all" dirty="0" smtClean="0">
                <a:solidFill>
                  <a:schemeClr val="bg1"/>
                </a:solidFill>
              </a:rPr>
              <a:t>ветеран, </a:t>
            </a:r>
            <a:r>
              <a:rPr lang="ru-RU" sz="2400" cap="all" dirty="0">
                <a:solidFill>
                  <a:schemeClr val="bg1"/>
                </a:solidFill>
              </a:rPr>
              <a:t>26 </a:t>
            </a:r>
            <a:r>
              <a:rPr lang="ru-RU" sz="2400" cap="all" dirty="0" err="1">
                <a:solidFill>
                  <a:schemeClr val="bg1"/>
                </a:solidFill>
              </a:rPr>
              <a:t>березня</a:t>
            </a:r>
            <a:r>
              <a:rPr lang="ru-RU" sz="2400" cap="all" dirty="0">
                <a:solidFill>
                  <a:schemeClr val="bg1"/>
                </a:solidFill>
              </a:rPr>
              <a:t> 2020 </a:t>
            </a:r>
            <a:r>
              <a:rPr lang="ru-RU" cap="all" dirty="0">
                <a:solidFill>
                  <a:schemeClr val="bg1"/>
                </a:solidFill>
              </a:rPr>
              <a:t>року</a:t>
            </a:r>
            <a:r>
              <a:rPr lang="ru-RU" sz="2400" cap="all" dirty="0">
                <a:solidFill>
                  <a:schemeClr val="bg1"/>
                </a:solidFill>
              </a:rPr>
              <a:t> </a:t>
            </a:r>
          </a:p>
          <a:p>
            <a:pPr lvl="0" algn="ctr"/>
            <a:r>
              <a:rPr lang="ru-RU" sz="2400" cap="all" dirty="0" err="1">
                <a:solidFill>
                  <a:schemeClr val="bg1"/>
                </a:solidFill>
              </a:rPr>
              <a:t>відзначив</a:t>
            </a:r>
            <a:r>
              <a:rPr lang="ru-RU" sz="2400" cap="all" dirty="0">
                <a:solidFill>
                  <a:schemeClr val="bg1"/>
                </a:solidFill>
              </a:rPr>
              <a:t> 95-ліття!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58547" y="1857829"/>
            <a:ext cx="2873151" cy="4173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775370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0457" y="145143"/>
            <a:ext cx="5196114" cy="5254171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C00000"/>
                </a:solidFill>
              </a:rPr>
              <a:t>Сидоренко </a:t>
            </a:r>
            <a:r>
              <a:rPr lang="uk-UA" sz="3200" dirty="0" err="1">
                <a:solidFill>
                  <a:srgbClr val="C00000"/>
                </a:solidFill>
              </a:rPr>
              <a:t>володимир</a:t>
            </a:r>
            <a:r>
              <a:rPr lang="uk-UA" sz="3200" dirty="0">
                <a:solidFill>
                  <a:srgbClr val="C00000"/>
                </a:solidFill>
              </a:rPr>
              <a:t> </a:t>
            </a:r>
            <a:r>
              <a:rPr lang="uk-UA" sz="3200" dirty="0" err="1">
                <a:solidFill>
                  <a:srgbClr val="C00000"/>
                </a:solidFill>
              </a:rPr>
              <a:t>михайлович</a:t>
            </a:r>
            <a:r>
              <a:rPr lang="uk-UA" sz="3200" dirty="0">
                <a:solidFill>
                  <a:srgbClr val="C00000"/>
                </a:solidFill>
              </a:rPr>
              <a:t> </a:t>
            </a:r>
            <a:r>
              <a:rPr lang="uk-UA" sz="3200" dirty="0">
                <a:solidFill>
                  <a:srgbClr val="0070C0"/>
                </a:solidFill>
              </a:rPr>
              <a:t>пішов на фронт у </a:t>
            </a:r>
            <a:r>
              <a:rPr lang="uk-UA" sz="3200" dirty="0">
                <a:solidFill>
                  <a:srgbClr val="C00000"/>
                </a:solidFill>
              </a:rPr>
              <a:t>1943 році</a:t>
            </a:r>
            <a:r>
              <a:rPr lang="uk-UA" sz="3200" dirty="0">
                <a:solidFill>
                  <a:srgbClr val="0070C0"/>
                </a:solidFill>
              </a:rPr>
              <a:t>, </a:t>
            </a:r>
            <a:br>
              <a:rPr lang="uk-UA" sz="3200" dirty="0">
                <a:solidFill>
                  <a:srgbClr val="0070C0"/>
                </a:solidFill>
              </a:rPr>
            </a:br>
            <a:r>
              <a:rPr lang="uk-UA" sz="3200" dirty="0">
                <a:solidFill>
                  <a:srgbClr val="0070C0"/>
                </a:solidFill>
              </a:rPr>
              <a:t>йому було лише </a:t>
            </a:r>
            <a:r>
              <a:rPr lang="uk-UA" sz="3200" dirty="0">
                <a:solidFill>
                  <a:srgbClr val="C00000"/>
                </a:solidFill>
              </a:rPr>
              <a:t>18</a:t>
            </a:r>
            <a:r>
              <a:rPr lang="uk-UA" sz="3200" dirty="0">
                <a:solidFill>
                  <a:srgbClr val="0070C0"/>
                </a:solidFill>
              </a:rPr>
              <a:t>.</a:t>
            </a:r>
            <a:br>
              <a:rPr lang="uk-UA" sz="3200" dirty="0">
                <a:solidFill>
                  <a:srgbClr val="0070C0"/>
                </a:solidFill>
              </a:rPr>
            </a:br>
            <a:r>
              <a:rPr lang="uk-UA" sz="3200" dirty="0">
                <a:solidFill>
                  <a:srgbClr val="0070C0"/>
                </a:solidFill>
              </a:rPr>
              <a:t>Звільняв Україну, приймав участь у штурмі Перекопу, звільнені </a:t>
            </a:r>
            <a:r>
              <a:rPr lang="uk-UA" sz="3200" dirty="0" err="1">
                <a:solidFill>
                  <a:srgbClr val="0070C0"/>
                </a:solidFill>
              </a:rPr>
              <a:t>криму</a:t>
            </a:r>
            <a:r>
              <a:rPr lang="uk-UA" sz="3200" dirty="0">
                <a:solidFill>
                  <a:srgbClr val="0070C0"/>
                </a:solidFill>
              </a:rPr>
              <a:t>, Севастополя, Польщі. Воював у східній </a:t>
            </a:r>
            <a:r>
              <a:rPr lang="uk-UA" sz="3200" dirty="0" err="1">
                <a:solidFill>
                  <a:srgbClr val="0070C0"/>
                </a:solidFill>
              </a:rPr>
              <a:t>прусії</a:t>
            </a:r>
            <a:r>
              <a:rPr lang="uk-UA" sz="3200" dirty="0">
                <a:solidFill>
                  <a:srgbClr val="0070C0"/>
                </a:solidFill>
              </a:rPr>
              <a:t>, приймав участь у звільнені міста </a:t>
            </a:r>
            <a:r>
              <a:rPr lang="uk-UA" sz="3200" dirty="0" err="1">
                <a:solidFill>
                  <a:srgbClr val="0070C0"/>
                </a:solidFill>
              </a:rPr>
              <a:t>кенігсберга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7" y="2075542"/>
            <a:ext cx="6472400" cy="4439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7" y="0"/>
            <a:ext cx="6333847" cy="4218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754116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6771"/>
            <a:ext cx="4321628" cy="3929743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Листок </a:t>
            </a:r>
            <a:r>
              <a:rPr lang="ru-RU" sz="4400" dirty="0" err="1">
                <a:solidFill>
                  <a:srgbClr val="0070C0"/>
                </a:solidFill>
              </a:rPr>
              <a:t>нагородження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err="1">
                <a:solidFill>
                  <a:srgbClr val="FF0000"/>
                </a:solidFill>
              </a:rPr>
              <a:t>сидоренко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володимира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михайловича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425" y="0"/>
            <a:ext cx="4702629" cy="6629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567" y="-6027"/>
            <a:ext cx="308710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07543" y="3695352"/>
            <a:ext cx="4702629" cy="435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543" y="4034678"/>
            <a:ext cx="4730906" cy="853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717766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7111" y="366486"/>
            <a:ext cx="6923314" cy="751114"/>
          </a:xfrm>
        </p:spPr>
        <p:txBody>
          <a:bodyPr>
            <a:normAutofit fontScale="90000"/>
          </a:bodyPr>
          <a:lstStyle/>
          <a:p>
            <a:r>
              <a:rPr lang="uk-UA" sz="4400" dirty="0" smtClean="0"/>
              <a:t>Христенко </a:t>
            </a:r>
            <a:r>
              <a:rPr lang="uk-UA" sz="4400" dirty="0"/>
              <a:t>і</a:t>
            </a:r>
            <a:r>
              <a:rPr lang="uk-UA" sz="4400" dirty="0" smtClean="0"/>
              <a:t>ван федосійович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>
            <a:off x="-574037" y="1002962"/>
            <a:ext cx="5350460" cy="3737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64140" y="1095828"/>
            <a:ext cx="5554726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cap="all" dirty="0" smtClean="0">
                <a:solidFill>
                  <a:srgbClr val="0070C0"/>
                </a:solidFill>
                <a:ea typeface="+mj-ea"/>
                <a:cs typeface="+mj-cs"/>
              </a:rPr>
              <a:t>У</a:t>
            </a:r>
            <a:r>
              <a:rPr lang="uk-UA" sz="3600" cap="all" dirty="0" smtClean="0">
                <a:solidFill>
                  <a:srgbClr val="B80E0F"/>
                </a:solidFill>
                <a:ea typeface="+mj-ea"/>
                <a:cs typeface="+mj-cs"/>
              </a:rPr>
              <a:t> 1945 </a:t>
            </a:r>
            <a:r>
              <a:rPr lang="uk-UA" sz="2800" cap="all" dirty="0" smtClean="0">
                <a:solidFill>
                  <a:srgbClr val="B80E0F"/>
                </a:solidFill>
                <a:ea typeface="+mj-ea"/>
                <a:cs typeface="+mj-cs"/>
              </a:rPr>
              <a:t>році</a:t>
            </a:r>
            <a:r>
              <a:rPr lang="uk-UA" sz="3600" cap="all" dirty="0" smtClean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uk-UA" sz="3200" cap="all" dirty="0" smtClean="0">
                <a:solidFill>
                  <a:srgbClr val="0070C0"/>
                </a:solidFill>
                <a:ea typeface="+mj-ea"/>
                <a:cs typeface="+mj-cs"/>
              </a:rPr>
              <a:t>був призваний до </a:t>
            </a:r>
          </a:p>
          <a:p>
            <a:r>
              <a:rPr lang="uk-UA" sz="3200" cap="all" dirty="0" smtClean="0">
                <a:solidFill>
                  <a:srgbClr val="0070C0"/>
                </a:solidFill>
                <a:ea typeface="+mj-ea"/>
                <a:cs typeface="+mj-cs"/>
              </a:rPr>
              <a:t>лав червоної армії, де </a:t>
            </a:r>
          </a:p>
          <a:p>
            <a:r>
              <a:rPr lang="uk-UA" sz="3200" cap="all" dirty="0" smtClean="0">
                <a:solidFill>
                  <a:srgbClr val="0070C0"/>
                </a:solidFill>
                <a:ea typeface="+mj-ea"/>
                <a:cs typeface="+mj-cs"/>
              </a:rPr>
              <a:t>Знаходився до</a:t>
            </a:r>
            <a:r>
              <a:rPr lang="uk-UA" sz="3600" cap="all" dirty="0" smtClean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3600" cap="all" dirty="0" smtClean="0">
                <a:solidFill>
                  <a:srgbClr val="C00000"/>
                </a:solidFill>
                <a:ea typeface="+mj-ea"/>
                <a:cs typeface="+mj-cs"/>
              </a:rPr>
              <a:t>1949 </a:t>
            </a:r>
            <a:r>
              <a:rPr lang="uk-UA" sz="2800" cap="all" dirty="0" smtClean="0">
                <a:solidFill>
                  <a:srgbClr val="C00000"/>
                </a:solidFill>
                <a:ea typeface="+mj-ea"/>
                <a:cs typeface="+mj-cs"/>
              </a:rPr>
              <a:t>року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254" y="3013571"/>
            <a:ext cx="4647185" cy="309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811439" y="3202257"/>
            <a:ext cx="299633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cap="all" dirty="0" smtClean="0">
                <a:solidFill>
                  <a:srgbClr val="0070C0"/>
                </a:solidFill>
              </a:rPr>
              <a:t>З </a:t>
            </a:r>
            <a:r>
              <a:rPr lang="uk-UA" sz="3200" cap="all" dirty="0" smtClean="0">
                <a:solidFill>
                  <a:srgbClr val="C00000"/>
                </a:solidFill>
              </a:rPr>
              <a:t>1963</a:t>
            </a:r>
            <a:r>
              <a:rPr lang="uk-UA" sz="3200" cap="all" dirty="0" smtClean="0">
                <a:solidFill>
                  <a:srgbClr val="0070C0"/>
                </a:solidFill>
              </a:rPr>
              <a:t> </a:t>
            </a:r>
            <a:r>
              <a:rPr lang="uk-UA" sz="2400" cap="all" dirty="0" smtClean="0">
                <a:solidFill>
                  <a:srgbClr val="0070C0"/>
                </a:solidFill>
              </a:rPr>
              <a:t>року по </a:t>
            </a:r>
          </a:p>
          <a:p>
            <a:pPr algn="ctr"/>
            <a:r>
              <a:rPr lang="uk-UA" sz="3200" cap="all" dirty="0" smtClean="0">
                <a:solidFill>
                  <a:srgbClr val="C00000"/>
                </a:solidFill>
              </a:rPr>
              <a:t>2006</a:t>
            </a:r>
            <a:r>
              <a:rPr lang="uk-UA" sz="3200" cap="all" dirty="0" smtClean="0">
                <a:solidFill>
                  <a:srgbClr val="0070C0"/>
                </a:solidFill>
              </a:rPr>
              <a:t> працював</a:t>
            </a:r>
          </a:p>
          <a:p>
            <a:pPr algn="ctr"/>
            <a:r>
              <a:rPr lang="uk-UA" sz="3200" cap="all" dirty="0" smtClean="0">
                <a:solidFill>
                  <a:srgbClr val="0070C0"/>
                </a:solidFill>
              </a:rPr>
              <a:t>Інженером</a:t>
            </a:r>
          </a:p>
          <a:p>
            <a:pPr algn="ctr"/>
            <a:r>
              <a:rPr lang="uk-UA" sz="3200" cap="all" dirty="0" err="1" smtClean="0">
                <a:solidFill>
                  <a:srgbClr val="0070C0"/>
                </a:solidFill>
              </a:rPr>
              <a:t>тсо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8866" y="5343794"/>
            <a:ext cx="1514206" cy="15142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04842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315" y="130629"/>
            <a:ext cx="8225970" cy="1451428"/>
          </a:xfrm>
        </p:spPr>
        <p:txBody>
          <a:bodyPr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000" dirty="0">
                <a:solidFill>
                  <a:srgbClr val="C00000"/>
                </a:solidFill>
              </a:rPr>
              <a:t>Ми </a:t>
            </a:r>
            <a:r>
              <a:rPr lang="ru-RU" sz="3000" dirty="0" err="1">
                <a:solidFill>
                  <a:srgbClr val="C00000"/>
                </a:solidFill>
              </a:rPr>
              <a:t>пам’ятаємо</a:t>
            </a:r>
            <a:r>
              <a:rPr lang="ru-RU" sz="3000" dirty="0">
                <a:solidFill>
                  <a:srgbClr val="0070C0"/>
                </a:solidFill>
              </a:rPr>
              <a:t>, </a:t>
            </a:r>
            <a:r>
              <a:rPr lang="ru-RU" sz="3000" dirty="0" err="1">
                <a:solidFill>
                  <a:srgbClr val="0070C0"/>
                </a:solidFill>
              </a:rPr>
              <a:t>яким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страшним</a:t>
            </a:r>
            <a:r>
              <a:rPr lang="ru-RU" sz="3000" dirty="0">
                <a:solidFill>
                  <a:srgbClr val="0070C0"/>
                </a:solidFill>
              </a:rPr>
              <a:t> лихом для </a:t>
            </a:r>
            <a:r>
              <a:rPr lang="ru-RU" sz="3000" dirty="0" err="1">
                <a:solidFill>
                  <a:srgbClr val="0070C0"/>
                </a:solidFill>
              </a:rPr>
              <a:t>українців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була</a:t>
            </a:r>
            <a:r>
              <a:rPr lang="ru-RU" sz="3000" dirty="0">
                <a:solidFill>
                  <a:srgbClr val="0070C0"/>
                </a:solidFill>
              </a:rPr>
              <a:t> Друга </a:t>
            </a:r>
            <a:r>
              <a:rPr lang="ru-RU" sz="3000" dirty="0" err="1">
                <a:solidFill>
                  <a:srgbClr val="0070C0"/>
                </a:solidFill>
              </a:rPr>
              <a:t>світова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solidFill>
                  <a:srgbClr val="0070C0"/>
                </a:solidFill>
              </a:rPr>
              <a:t>війна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br>
              <a:rPr lang="ru-RU" sz="3000" dirty="0">
                <a:solidFill>
                  <a:srgbClr val="0070C0"/>
                </a:solidFill>
              </a:rPr>
            </a:b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87" y="-147226"/>
            <a:ext cx="2645340" cy="71704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930" y="4230983"/>
            <a:ext cx="3525157" cy="2643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69686" y="1096398"/>
            <a:ext cx="89834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000" cap="all" dirty="0">
                <a:solidFill>
                  <a:srgbClr val="C00000"/>
                </a:solidFill>
                <a:ea typeface="+mj-ea"/>
                <a:cs typeface="+mj-cs"/>
              </a:rPr>
              <a:t>Пам’ятаємо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що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агресора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зупинили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спільними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зусиллями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Об’єднані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  <a:ea typeface="+mj-ea"/>
                <a:cs typeface="+mj-cs"/>
              </a:rPr>
              <a:t>Нації</a:t>
            </a:r>
            <a: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br>
              <a:rPr lang="ru-RU" sz="3000" cap="all" dirty="0">
                <a:solidFill>
                  <a:srgbClr val="0070C0"/>
                </a:solidFill>
                <a:ea typeface="+mj-ea"/>
                <a:cs typeface="+mj-cs"/>
              </a:rPr>
            </a:br>
            <a:endParaRPr lang="ru-RU" sz="3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9686" y="2090858"/>
            <a:ext cx="79973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3000" cap="all" dirty="0">
                <a:solidFill>
                  <a:srgbClr val="C00000"/>
                </a:solidFill>
              </a:rPr>
              <a:t>Не </a:t>
            </a:r>
            <a:r>
              <a:rPr lang="ru-RU" sz="3000" cap="all" dirty="0" err="1">
                <a:solidFill>
                  <a:srgbClr val="C00000"/>
                </a:solidFill>
              </a:rPr>
              <a:t>забуваємо</a:t>
            </a:r>
            <a:r>
              <a:rPr lang="ru-RU" sz="3000" cap="all" dirty="0">
                <a:solidFill>
                  <a:srgbClr val="0070C0"/>
                </a:solidFill>
              </a:rPr>
              <a:t>: той, </a:t>
            </a:r>
            <a:r>
              <a:rPr lang="ru-RU" sz="3000" cap="all" dirty="0" err="1">
                <a:solidFill>
                  <a:srgbClr val="0070C0"/>
                </a:solidFill>
              </a:rPr>
              <a:t>хто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</a:rPr>
              <a:t>захищає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br>
              <a:rPr lang="ru-RU" sz="3000" cap="all" dirty="0">
                <a:solidFill>
                  <a:srgbClr val="0070C0"/>
                </a:solidFill>
              </a:rPr>
            </a:br>
            <a:r>
              <a:rPr lang="ru-RU" sz="3000" cap="all" dirty="0">
                <a:solidFill>
                  <a:srgbClr val="0070C0"/>
                </a:solidFill>
              </a:rPr>
              <a:t>свою землю, </a:t>
            </a:r>
            <a:r>
              <a:rPr lang="ru-RU" sz="3000" cap="all" dirty="0" err="1">
                <a:solidFill>
                  <a:srgbClr val="0070C0"/>
                </a:solidFill>
              </a:rPr>
              <a:t>завжди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</a:rPr>
              <a:t>перемагає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br>
              <a:rPr lang="ru-RU" sz="3000" cap="all" dirty="0">
                <a:solidFill>
                  <a:srgbClr val="0070C0"/>
                </a:solidFill>
              </a:rPr>
            </a:br>
            <a:endParaRPr lang="ru-RU" sz="30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2600" y="3068130"/>
            <a:ext cx="84436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3000" cap="all" dirty="0">
                <a:solidFill>
                  <a:srgbClr val="C00000"/>
                </a:solidFill>
              </a:rPr>
              <a:t>Ця </a:t>
            </a:r>
            <a:r>
              <a:rPr lang="ru-RU" sz="3000" cap="all" dirty="0" err="1">
                <a:solidFill>
                  <a:srgbClr val="C00000"/>
                </a:solidFill>
              </a:rPr>
              <a:t>пам’ять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r>
              <a:rPr lang="ru-RU" sz="3000" cap="all" dirty="0" err="1">
                <a:solidFill>
                  <a:srgbClr val="0070C0"/>
                </a:solidFill>
              </a:rPr>
              <a:t>робить</a:t>
            </a:r>
            <a:r>
              <a:rPr lang="ru-RU" sz="3000" cap="all" dirty="0">
                <a:solidFill>
                  <a:srgbClr val="0070C0"/>
                </a:solidFill>
              </a:rPr>
              <a:t> нас </a:t>
            </a:r>
            <a:r>
              <a:rPr lang="ru-RU" sz="3000" cap="all" dirty="0" err="1">
                <a:solidFill>
                  <a:srgbClr val="0070C0"/>
                </a:solidFill>
              </a:rPr>
              <a:t>сильнішими</a:t>
            </a:r>
            <a:r>
              <a:rPr lang="ru-RU" sz="3000" cap="all" dirty="0">
                <a:solidFill>
                  <a:srgbClr val="0070C0"/>
                </a:solidFill>
              </a:rPr>
              <a:t>. </a:t>
            </a:r>
            <a:br>
              <a:rPr lang="ru-RU" sz="3000" cap="all" dirty="0">
                <a:solidFill>
                  <a:srgbClr val="0070C0"/>
                </a:solidFill>
              </a:rPr>
            </a:br>
            <a:r>
              <a:rPr lang="ru-RU" sz="3000" cap="all" dirty="0">
                <a:solidFill>
                  <a:srgbClr val="0070C0"/>
                </a:solidFill>
              </a:rPr>
              <a:t>Вона – </a:t>
            </a:r>
            <a:r>
              <a:rPr lang="ru-RU" sz="3000" cap="all" dirty="0" err="1">
                <a:solidFill>
                  <a:srgbClr val="0070C0"/>
                </a:solidFill>
              </a:rPr>
              <a:t>запорука</a:t>
            </a:r>
            <a:r>
              <a:rPr lang="ru-RU" sz="3000" cap="all" dirty="0">
                <a:solidFill>
                  <a:srgbClr val="0070C0"/>
                </a:solidFill>
              </a:rPr>
              <a:t> того, </a:t>
            </a:r>
            <a:r>
              <a:rPr lang="ru-RU" sz="3000" cap="all" dirty="0" err="1">
                <a:solidFill>
                  <a:srgbClr val="0070C0"/>
                </a:solidFill>
              </a:rPr>
              <a:t>що</a:t>
            </a:r>
            <a:r>
              <a:rPr lang="ru-RU" sz="3000" cap="all" dirty="0">
                <a:solidFill>
                  <a:srgbClr val="0070C0"/>
                </a:solidFill>
              </a:rPr>
              <a:t> в </a:t>
            </a:r>
            <a:r>
              <a:rPr lang="ru-RU" sz="3000" cap="all" dirty="0" err="1">
                <a:solidFill>
                  <a:srgbClr val="0070C0"/>
                </a:solidFill>
              </a:rPr>
              <a:t>майбутньому</a:t>
            </a:r>
            <a:r>
              <a:rPr lang="ru-RU" sz="3000" cap="all" dirty="0">
                <a:solidFill>
                  <a:srgbClr val="0070C0"/>
                </a:solidFill>
              </a:rPr>
              <a:t> </a:t>
            </a:r>
            <a:r>
              <a:rPr lang="ru-RU" sz="3000" cap="all" dirty="0" err="1">
                <a:solidFill>
                  <a:srgbClr val="C00000"/>
                </a:solidFill>
              </a:rPr>
              <a:t>подібна</a:t>
            </a:r>
            <a:r>
              <a:rPr lang="ru-RU" sz="3000" cap="all" dirty="0">
                <a:solidFill>
                  <a:srgbClr val="C00000"/>
                </a:solidFill>
              </a:rPr>
              <a:t> </a:t>
            </a:r>
            <a:r>
              <a:rPr lang="ru-RU" sz="3000" cap="all" dirty="0" err="1">
                <a:solidFill>
                  <a:srgbClr val="C00000"/>
                </a:solidFill>
              </a:rPr>
              <a:t>трагедія</a:t>
            </a:r>
            <a:r>
              <a:rPr lang="ru-RU" sz="3000" cap="all" dirty="0">
                <a:solidFill>
                  <a:srgbClr val="C00000"/>
                </a:solidFill>
              </a:rPr>
              <a:t> не повториться!</a:t>
            </a:r>
            <a:endParaRPr lang="ru-RU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98228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43" y="1"/>
            <a:ext cx="11916228" cy="669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9" y="4067628"/>
            <a:ext cx="4213796" cy="1151965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Пам’ятаємо!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36580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287" y="235858"/>
            <a:ext cx="10396882" cy="2347686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Наукова бібліотека </a:t>
            </a:r>
            <a:r>
              <a:rPr lang="uk-UA" dirty="0" err="1">
                <a:solidFill>
                  <a:srgbClr val="0070C0"/>
                </a:solidFill>
              </a:rPr>
              <a:t>тдату</a:t>
            </a:r>
            <a:r>
              <a:rPr lang="uk-UA" dirty="0">
                <a:solidFill>
                  <a:srgbClr val="0070C0"/>
                </a:solidFill>
              </a:rPr>
              <a:t>, 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>з повагою до ветеранів 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>другої світової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402" y="4779789"/>
            <a:ext cx="97644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Автор </a:t>
            </a:r>
            <a:r>
              <a:rPr lang="uk-UA" sz="2400" cap="all" dirty="0" err="1">
                <a:solidFill>
                  <a:srgbClr val="0070C0"/>
                </a:solidFill>
                <a:ea typeface="+mj-ea"/>
                <a:cs typeface="+mj-cs"/>
              </a:rPr>
              <a:t>презентаціі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: </a:t>
            </a:r>
            <a:r>
              <a:rPr lang="uk-UA" sz="2400" cap="all" dirty="0" err="1">
                <a:solidFill>
                  <a:srgbClr val="0070C0"/>
                </a:solidFill>
                <a:ea typeface="+mj-ea"/>
                <a:cs typeface="+mj-cs"/>
              </a:rPr>
              <a:t>світлана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uk-UA" sz="2400" cap="all" dirty="0" err="1">
                <a:solidFill>
                  <a:srgbClr val="0070C0"/>
                </a:solidFill>
                <a:ea typeface="+mj-ea"/>
                <a:cs typeface="+mj-cs"/>
              </a:rPr>
              <a:t>голодова</a:t>
            </a:r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, </a:t>
            </a:r>
          </a:p>
          <a:p>
            <a:r>
              <a:rPr lang="uk-UA" sz="2400" cap="all" dirty="0">
                <a:solidFill>
                  <a:srgbClr val="0070C0"/>
                </a:solidFill>
                <a:ea typeface="+mj-ea"/>
                <a:cs typeface="+mj-cs"/>
              </a:rPr>
              <a:t>завідувачка відділом обслуговування користувачів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3616" y="2432103"/>
            <a:ext cx="2326262" cy="22397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61869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20113" y="3186475"/>
            <a:ext cx="5312229" cy="35517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3200"/>
            <a:ext cx="11088914" cy="5254172"/>
          </a:xfrm>
        </p:spPr>
        <p:txBody>
          <a:bodyPr>
            <a:normAutofit fontScale="90000"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uk-UA" sz="4000" dirty="0">
                <a:solidFill>
                  <a:srgbClr val="0070C0"/>
                </a:solidFill>
              </a:rPr>
              <a:t>Разом з інститутом до </a:t>
            </a:r>
            <a:r>
              <a:rPr lang="uk-UA" sz="4000" dirty="0" err="1">
                <a:solidFill>
                  <a:srgbClr val="0070C0"/>
                </a:solidFill>
              </a:rPr>
              <a:t>ашхабаду</a:t>
            </a:r>
            <a:r>
              <a:rPr lang="uk-UA" sz="4000" dirty="0">
                <a:solidFill>
                  <a:srgbClr val="0070C0"/>
                </a:solidFill>
              </a:rPr>
              <a:t> </a:t>
            </a:r>
            <a:br>
              <a:rPr lang="uk-UA" sz="4000" dirty="0">
                <a:solidFill>
                  <a:srgbClr val="0070C0"/>
                </a:solidFill>
              </a:rPr>
            </a:br>
            <a:r>
              <a:rPr lang="uk-UA" sz="4000" dirty="0">
                <a:solidFill>
                  <a:srgbClr val="0070C0"/>
                </a:solidFill>
              </a:rPr>
              <a:t>евакуюється бібліотека. </a:t>
            </a:r>
            <a:br>
              <a:rPr lang="uk-UA" sz="4000" dirty="0">
                <a:solidFill>
                  <a:srgbClr val="0070C0"/>
                </a:solidFill>
              </a:rPr>
            </a:br>
            <a:r>
              <a:rPr lang="uk-UA" sz="4000" dirty="0">
                <a:solidFill>
                  <a:srgbClr val="0070C0"/>
                </a:solidFill>
              </a:rPr>
              <a:t>	з фондом </a:t>
            </a:r>
            <a:r>
              <a:rPr lang="uk-UA" sz="4000" dirty="0">
                <a:solidFill>
                  <a:srgbClr val="C00000"/>
                </a:solidFill>
              </a:rPr>
              <a:t>40 тисяч </a:t>
            </a:r>
            <a:r>
              <a:rPr lang="uk-UA" sz="4000" dirty="0">
                <a:solidFill>
                  <a:srgbClr val="0070C0"/>
                </a:solidFill>
              </a:rPr>
              <a:t>до Ашхабаду виїхала </a:t>
            </a:r>
            <a:r>
              <a:rPr lang="uk-UA" sz="4000" dirty="0">
                <a:solidFill>
                  <a:srgbClr val="C00000"/>
                </a:solidFill>
              </a:rPr>
              <a:t>бібліотекар Соловйова Т. М.</a:t>
            </a:r>
            <a:r>
              <a:rPr lang="uk-UA" sz="4000" dirty="0">
                <a:solidFill>
                  <a:srgbClr val="0070C0"/>
                </a:solidFill>
              </a:rPr>
              <a:t>, яка продовжувала там працювати у бібліотеці і забезпечувала студентів необхідною </a:t>
            </a:r>
            <a:r>
              <a:rPr lang="uk-UA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літературою.</a:t>
            </a:r>
            <a:r>
              <a:rPr lang="uk-UA" sz="4000" dirty="0">
                <a:solidFill>
                  <a:srgbClr val="0070C0"/>
                </a:solidFill>
              </a:rPr>
              <a:t/>
            </a:r>
            <a:br>
              <a:rPr lang="uk-UA" sz="4000" dirty="0">
                <a:solidFill>
                  <a:srgbClr val="0070C0"/>
                </a:solidFill>
              </a:rPr>
            </a:br>
            <a:r>
              <a:rPr lang="uk-UA" sz="4000" dirty="0">
                <a:solidFill>
                  <a:srgbClr val="0070C0"/>
                </a:solidFill>
              </a:rPr>
              <a:t>	Саме Тетяна </a:t>
            </a:r>
            <a:r>
              <a:rPr lang="uk-UA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Максимівна Соловйова </a:t>
            </a:r>
            <a:br>
              <a:rPr lang="uk-UA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uk-UA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увесь період евакуації виконувала обов’язки начальника бібліотеки</a:t>
            </a:r>
            <a:endParaRPr lang="ru-RU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290365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772" y="166914"/>
            <a:ext cx="11310938" cy="6618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0434" y="5633237"/>
            <a:ext cx="7268027" cy="1151965"/>
          </a:xfrm>
        </p:spPr>
        <p:txBody>
          <a:bodyPr>
            <a:normAutofit fontScale="90000"/>
          </a:bodyPr>
          <a:lstStyle/>
          <a:p>
            <a:r>
              <a:rPr lang="ru-RU" sz="40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Нинішній</a:t>
            </a:r>
            <a:r>
              <a:rPr lang="ru-RU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корпус № 1 </a:t>
            </a:r>
            <a:r>
              <a:rPr lang="ru-RU" sz="40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був</a:t>
            </a:r>
            <a:r>
              <a:rPr lang="ru-RU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ru-RU" sz="40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вщент</a:t>
            </a:r>
            <a:r>
              <a:rPr lang="ru-RU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br>
              <a:rPr lang="ru-RU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4000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зруйнований</a:t>
            </a:r>
            <a:r>
              <a:rPr lang="ru-RU" sz="4000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фашистами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BC98B48-E0D6-468E-A4AE-FE6652C598A2}"/>
              </a:ext>
            </a:extLst>
          </p:cNvPr>
          <p:cNvSpPr/>
          <p:nvPr/>
        </p:nvSpPr>
        <p:spPr>
          <a:xfrm>
            <a:off x="150021" y="-14514"/>
            <a:ext cx="10647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cap="all" dirty="0">
                <a:solidFill>
                  <a:srgbClr val="B80E0F"/>
                </a:solidFill>
                <a:effectLst>
                  <a:glow rad="228600">
                    <a:srgbClr val="64969F">
                      <a:satMod val="175000"/>
                      <a:alpha val="40000"/>
                    </a:srgbClr>
                  </a:glow>
                </a:effectLst>
                <a:ea typeface="+mj-ea"/>
                <a:cs typeface="+mj-cs"/>
              </a:rPr>
              <a:t>23-</a:t>
            </a:r>
            <a:r>
              <a:rPr lang="ru-RU" sz="3100" cap="all" dirty="0">
                <a:solidFill>
                  <a:srgbClr val="B80E0F"/>
                </a:solidFill>
                <a:effectLst>
                  <a:glow rad="228600">
                    <a:srgbClr val="64969F">
                      <a:satMod val="175000"/>
                      <a:alpha val="40000"/>
                    </a:srgbClr>
                  </a:glow>
                </a:effectLst>
                <a:ea typeface="+mj-ea"/>
                <a:cs typeface="+mj-cs"/>
              </a:rPr>
              <a:t>го</a:t>
            </a:r>
            <a:r>
              <a:rPr lang="ru-RU" sz="40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ru-RU" sz="2800" cap="all" dirty="0" err="1">
                <a:solidFill>
                  <a:srgbClr val="B80E0F"/>
                </a:solidFill>
                <a:ea typeface="+mj-ea"/>
                <a:cs typeface="+mj-cs"/>
              </a:rPr>
              <a:t>жовтня</a:t>
            </a:r>
            <a:r>
              <a:rPr lang="ru-RU" sz="4000" cap="all" dirty="0">
                <a:solidFill>
                  <a:srgbClr val="B80E0F"/>
                </a:solidFill>
                <a:ea typeface="+mj-ea"/>
                <a:cs typeface="+mj-cs"/>
              </a:rPr>
              <a:t> </a:t>
            </a:r>
            <a:r>
              <a:rPr lang="ru-RU" sz="4000" cap="all" dirty="0">
                <a:solidFill>
                  <a:srgbClr val="B80E0F"/>
                </a:solidFill>
                <a:effectLst>
                  <a:glow rad="228600">
                    <a:srgbClr val="64969F">
                      <a:satMod val="175000"/>
                      <a:alpha val="40000"/>
                    </a:srgbClr>
                  </a:glow>
                </a:effectLst>
                <a:ea typeface="+mj-ea"/>
                <a:cs typeface="+mj-cs"/>
              </a:rPr>
              <a:t>1943 </a:t>
            </a:r>
            <a:r>
              <a:rPr lang="ru-RU" sz="3100" cap="all" dirty="0">
                <a:solidFill>
                  <a:srgbClr val="B80E0F"/>
                </a:solidFill>
                <a:effectLst>
                  <a:glow rad="228600">
                    <a:srgbClr val="64969F">
                      <a:satMod val="175000"/>
                      <a:alpha val="40000"/>
                    </a:srgbClr>
                  </a:glow>
                </a:effectLst>
                <a:ea typeface="+mj-ea"/>
                <a:cs typeface="+mj-cs"/>
              </a:rPr>
              <a:t>р</a:t>
            </a:r>
            <a:r>
              <a:rPr lang="ru-RU" sz="4000" cap="all" dirty="0">
                <a:solidFill>
                  <a:srgbClr val="B80E0F"/>
                </a:solidFill>
                <a:ea typeface="+mj-ea"/>
                <a:cs typeface="+mj-cs"/>
              </a:rPr>
              <a:t>.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Мелітополь</a:t>
            </a:r>
            <a:r>
              <a:rPr lang="ru-RU" sz="3200" cap="all" dirty="0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було</a:t>
            </a:r>
            <a:r>
              <a:rPr lang="ru-RU" sz="3200" cap="all" dirty="0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звільнено</a:t>
            </a:r>
            <a:r>
              <a:rPr lang="ru-RU" sz="3200" cap="all" dirty="0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від</a:t>
            </a:r>
            <a:r>
              <a:rPr lang="ru-RU" sz="3200" cap="all" dirty="0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німецько-фашистських</a:t>
            </a:r>
            <a:r>
              <a:rPr lang="ru-RU" sz="3200" cap="all" dirty="0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 </a:t>
            </a:r>
            <a:r>
              <a:rPr lang="ru-RU" sz="3200" cap="all" dirty="0" err="1">
                <a:solidFill>
                  <a:srgbClr val="B80E0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+mj-ea"/>
                <a:cs typeface="+mj-cs"/>
              </a:rPr>
              <a:t>загарбників</a:t>
            </a:r>
            <a:endParaRPr lang="uk-UA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5912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715" y="130629"/>
            <a:ext cx="10396882" cy="798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У </a:t>
            </a:r>
            <a:r>
              <a:rPr lang="ru-RU" sz="3600" dirty="0" err="1">
                <a:solidFill>
                  <a:srgbClr val="0070C0"/>
                </a:solidFill>
              </a:rPr>
              <a:t>серпні</a:t>
            </a:r>
            <a:r>
              <a:rPr lang="ru-RU" sz="3600" dirty="0">
                <a:solidFill>
                  <a:srgbClr val="0070C0"/>
                </a:solidFill>
              </a:rPr>
              <a:t> 1944 року </a:t>
            </a:r>
            <a:r>
              <a:rPr lang="ru-RU" sz="3600" dirty="0" err="1">
                <a:solidFill>
                  <a:srgbClr val="0070C0"/>
                </a:solidFill>
              </a:rPr>
              <a:t>інститут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повернувся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br>
              <a:rPr lang="ru-RU" sz="3600" dirty="0">
                <a:solidFill>
                  <a:srgbClr val="0070C0"/>
                </a:solidFill>
              </a:rPr>
            </a:br>
            <a:r>
              <a:rPr lang="ru-RU" sz="3600" dirty="0">
                <a:solidFill>
                  <a:srgbClr val="0070C0"/>
                </a:solidFill>
              </a:rPr>
              <a:t>до </a:t>
            </a:r>
            <a:r>
              <a:rPr lang="ru-RU" sz="3600" dirty="0" err="1">
                <a:solidFill>
                  <a:srgbClr val="0070C0"/>
                </a:solidFill>
              </a:rPr>
              <a:t>рідного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err="1">
                <a:solidFill>
                  <a:srgbClr val="0070C0"/>
                </a:solidFill>
              </a:rPr>
              <a:t>міста</a:t>
            </a:r>
            <a:r>
              <a:rPr lang="ru-RU" sz="3600" dirty="0">
                <a:solidFill>
                  <a:srgbClr val="0070C0"/>
                </a:solidFill>
              </a:rPr>
              <a:t>, </a:t>
            </a:r>
            <a:r>
              <a:rPr lang="ru-RU" sz="3600" dirty="0" err="1">
                <a:solidFill>
                  <a:srgbClr val="0070C0"/>
                </a:solidFill>
              </a:rPr>
              <a:t>зруйнованого</a:t>
            </a:r>
            <a:r>
              <a:rPr lang="ru-RU" sz="3600" dirty="0">
                <a:solidFill>
                  <a:srgbClr val="0070C0"/>
                </a:solidFill>
              </a:rPr>
              <a:t> війною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899" y="928914"/>
            <a:ext cx="8026400" cy="5727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847483" y="1992006"/>
            <a:ext cx="25683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cap="all" dirty="0">
                <a:solidFill>
                  <a:srgbClr val="0070C0"/>
                </a:solidFill>
                <a:ea typeface="+mj-ea"/>
                <a:cs typeface="+mj-cs"/>
              </a:rPr>
              <a:t>Біля </a:t>
            </a:r>
          </a:p>
          <a:p>
            <a:r>
              <a:rPr lang="ru-RU" sz="3600" cap="all" dirty="0">
                <a:solidFill>
                  <a:srgbClr val="0070C0"/>
                </a:solidFill>
                <a:ea typeface="+mj-ea"/>
                <a:cs typeface="+mj-cs"/>
              </a:rPr>
              <a:t>корпусу №3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497641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8662" y="150207"/>
            <a:ext cx="5828051" cy="453824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70C0"/>
                </a:solidFill>
              </a:rPr>
              <a:t>До Мелітополя повернулась невелика </a:t>
            </a:r>
            <a:r>
              <a:rPr lang="ru-RU" sz="2000" dirty="0" err="1">
                <a:solidFill>
                  <a:srgbClr val="0070C0"/>
                </a:solidFill>
              </a:rPr>
              <a:t>частина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обладнання</a:t>
            </a:r>
            <a:r>
              <a:rPr lang="ru-RU" sz="2000" dirty="0">
                <a:solidFill>
                  <a:srgbClr val="0070C0"/>
                </a:solidFill>
              </a:rPr>
              <a:t> і </a:t>
            </a:r>
            <a:r>
              <a:rPr lang="ru-RU" sz="2000" dirty="0">
                <a:solidFill>
                  <a:srgbClr val="C00000"/>
                </a:solidFill>
              </a:rPr>
              <a:t>5 тис. </a:t>
            </a:r>
            <a:r>
              <a:rPr lang="ru-RU" sz="2000" dirty="0" err="1">
                <a:solidFill>
                  <a:srgbClr val="C00000"/>
                </a:solidFill>
              </a:rPr>
              <a:t>книжкового</a:t>
            </a:r>
            <a:r>
              <a:rPr lang="ru-RU" sz="2000" dirty="0">
                <a:solidFill>
                  <a:srgbClr val="C00000"/>
                </a:solidFill>
              </a:rPr>
              <a:t> фонду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бібліотеки</a:t>
            </a:r>
            <a:r>
              <a:rPr lang="ru-RU" sz="2000" dirty="0">
                <a:solidFill>
                  <a:srgbClr val="0070C0"/>
                </a:solidFill>
              </a:rPr>
              <a:t>. </a:t>
            </a:r>
            <a:r>
              <a:rPr lang="ru-RU" sz="2000" dirty="0" err="1">
                <a:solidFill>
                  <a:srgbClr val="0070C0"/>
                </a:solidFill>
              </a:rPr>
              <a:t>Більшість</a:t>
            </a:r>
            <a:r>
              <a:rPr lang="ru-RU" sz="2000" dirty="0">
                <a:solidFill>
                  <a:srgbClr val="0070C0"/>
                </a:solidFill>
              </a:rPr>
              <a:t> фонду </a:t>
            </a:r>
            <a:r>
              <a:rPr lang="ru-RU" sz="2000" dirty="0" err="1">
                <a:solidFill>
                  <a:srgbClr val="0070C0"/>
                </a:solidFill>
              </a:rPr>
              <a:t>залишилася</a:t>
            </a:r>
            <a:r>
              <a:rPr lang="ru-RU" sz="2000" dirty="0">
                <a:solidFill>
                  <a:srgbClr val="0070C0"/>
                </a:solidFill>
              </a:rPr>
              <a:t> у </a:t>
            </a:r>
            <a:r>
              <a:rPr lang="ru-RU" sz="2000" dirty="0" err="1">
                <a:solidFill>
                  <a:srgbClr val="0070C0"/>
                </a:solidFill>
              </a:rPr>
              <a:t>Ашхабаді</a:t>
            </a:r>
            <a:r>
              <a:rPr lang="ru-RU" sz="2000" dirty="0">
                <a:solidFill>
                  <a:srgbClr val="0070C0"/>
                </a:solidFill>
              </a:rPr>
              <a:t> для </a:t>
            </a:r>
            <a:r>
              <a:rPr lang="ru-RU" sz="2000" dirty="0" err="1">
                <a:solidFill>
                  <a:srgbClr val="0070C0"/>
                </a:solidFill>
              </a:rPr>
              <a:t>продовження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навчання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студентів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Туркменського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сільськогосподарського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інституту</a:t>
            </a:r>
            <a:r>
              <a:rPr lang="ru-RU" sz="2000" dirty="0">
                <a:solidFill>
                  <a:srgbClr val="0070C0"/>
                </a:solidFill>
              </a:rPr>
              <a:t>. 	</a:t>
            </a:r>
            <a:r>
              <a:rPr lang="ru-RU" sz="2000" dirty="0" err="1">
                <a:solidFill>
                  <a:srgbClr val="0070C0"/>
                </a:solidFill>
              </a:rPr>
              <a:t>Частиною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свого</a:t>
            </a:r>
            <a:r>
              <a:rPr lang="ru-RU" sz="2000" dirty="0">
                <a:solidFill>
                  <a:srgbClr val="0070C0"/>
                </a:solidFill>
              </a:rPr>
              <a:t> фонду </a:t>
            </a:r>
            <a:r>
              <a:rPr lang="ru-RU" sz="2000" dirty="0" err="1">
                <a:solidFill>
                  <a:srgbClr val="0070C0"/>
                </a:solidFill>
              </a:rPr>
              <a:t>поділилися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ашхабадські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колеги</a:t>
            </a:r>
            <a:r>
              <a:rPr lang="ru-RU" sz="2000" dirty="0">
                <a:solidFill>
                  <a:srgbClr val="0070C0"/>
                </a:solidFill>
              </a:rPr>
              <a:t>. 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	До </a:t>
            </a:r>
            <a:r>
              <a:rPr lang="ru-RU" sz="2000" dirty="0" err="1">
                <a:solidFill>
                  <a:srgbClr val="0070C0"/>
                </a:solidFill>
              </a:rPr>
              <a:t>цього</a:t>
            </a:r>
            <a:r>
              <a:rPr lang="ru-RU" sz="2000" dirty="0">
                <a:solidFill>
                  <a:srgbClr val="0070C0"/>
                </a:solidFill>
              </a:rPr>
              <a:t> часу у </a:t>
            </a:r>
            <a:r>
              <a:rPr lang="ru-RU" sz="2000" dirty="0" err="1">
                <a:solidFill>
                  <a:srgbClr val="0070C0"/>
                </a:solidFill>
              </a:rPr>
              <a:t>фонді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бібліотеки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університету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зберігаються</a:t>
            </a:r>
            <a:r>
              <a:rPr lang="ru-RU" sz="2000" dirty="0">
                <a:solidFill>
                  <a:srgbClr val="0070C0"/>
                </a:solidFill>
              </a:rPr>
              <a:t> книги </a:t>
            </a:r>
            <a:r>
              <a:rPr lang="ru-RU" sz="2000" dirty="0" err="1">
                <a:solidFill>
                  <a:srgbClr val="0070C0"/>
                </a:solidFill>
              </a:rPr>
              <a:t>зі</a:t>
            </a:r>
            <a:r>
              <a:rPr lang="ru-RU" sz="2000" dirty="0">
                <a:solidFill>
                  <a:srgbClr val="0070C0"/>
                </a:solidFill>
              </a:rPr>
              <a:t> штампом ТСГІ </a:t>
            </a:r>
            <a:r>
              <a:rPr lang="ru-RU" sz="2000" dirty="0" err="1">
                <a:solidFill>
                  <a:srgbClr val="0070C0"/>
                </a:solidFill>
              </a:rPr>
              <a:t>ім</a:t>
            </a:r>
            <a:r>
              <a:rPr lang="ru-RU" sz="2000" dirty="0">
                <a:solidFill>
                  <a:srgbClr val="0070C0"/>
                </a:solidFill>
              </a:rPr>
              <a:t>. </a:t>
            </a:r>
            <a:r>
              <a:rPr lang="ru-RU" sz="2000" dirty="0" err="1">
                <a:solidFill>
                  <a:srgbClr val="0070C0"/>
                </a:solidFill>
              </a:rPr>
              <a:t>Калініна</a:t>
            </a:r>
            <a:r>
              <a:rPr lang="ru-RU" sz="2000" dirty="0">
                <a:solidFill>
                  <a:srgbClr val="0070C0"/>
                </a:solidFill>
              </a:rPr>
              <a:t>.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	у </a:t>
            </a:r>
            <a:r>
              <a:rPr lang="ru-RU" sz="2000" dirty="0">
                <a:solidFill>
                  <a:srgbClr val="C00000"/>
                </a:solidFill>
              </a:rPr>
              <a:t>1945 </a:t>
            </a:r>
            <a:r>
              <a:rPr lang="ru-RU" sz="1600" dirty="0" err="1">
                <a:solidFill>
                  <a:srgbClr val="C00000"/>
                </a:solidFill>
              </a:rPr>
              <a:t>році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книжковий</a:t>
            </a:r>
            <a:r>
              <a:rPr lang="ru-RU" sz="2000" dirty="0">
                <a:solidFill>
                  <a:srgbClr val="0070C0"/>
                </a:solidFill>
              </a:rPr>
              <a:t> фонд </a:t>
            </a:r>
            <a:r>
              <a:rPr lang="ru-RU" sz="2000" dirty="0" err="1">
                <a:solidFill>
                  <a:srgbClr val="0070C0"/>
                </a:solidFill>
              </a:rPr>
              <a:t>біблітеки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налічував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0070C0"/>
                </a:solidFill>
              </a:rPr>
              <a:t>вже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32408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примірників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3653" y="4194629"/>
            <a:ext cx="4133109" cy="22061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76" y="972458"/>
            <a:ext cx="6364274" cy="477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18776" y="150207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Післявоєнний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період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був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важким</a:t>
            </a:r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</a:p>
          <a:p>
            <a:pPr algn="ctr"/>
            <a:r>
              <a:rPr lang="ru-RU" sz="2400" cap="all" dirty="0">
                <a:solidFill>
                  <a:srgbClr val="0070C0"/>
                </a:solidFill>
                <a:ea typeface="+mj-ea"/>
                <a:cs typeface="+mj-cs"/>
              </a:rPr>
              <a:t>для </a:t>
            </a:r>
            <a:r>
              <a:rPr lang="ru-RU" sz="2400" cap="all" dirty="0" err="1">
                <a:solidFill>
                  <a:srgbClr val="0070C0"/>
                </a:solidFill>
                <a:ea typeface="+mj-ea"/>
                <a:cs typeface="+mj-cs"/>
              </a:rPr>
              <a:t>бібліотеки</a:t>
            </a:r>
            <a: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  <a:t/>
            </a:r>
            <a:br>
              <a:rPr lang="ru-RU" sz="2000" cap="all" dirty="0">
                <a:solidFill>
                  <a:srgbClr val="0070C0"/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87273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4080</TotalTime>
  <Words>1635</Words>
  <Application>Microsoft Office PowerPoint</Application>
  <PresentationFormat>Произвольный</PresentationFormat>
  <Paragraphs>290</Paragraphs>
  <Slides>57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Главное мероприятие</vt:lpstr>
      <vt:lpstr>Дорогами пам’яті. УНІВЕРСИТЕТ У РОКИ  ДРУГОЇ СВІТОВОЇ</vt:lpstr>
      <vt:lpstr> 22 червня 1941 року мирне життя колективу було перервано. Пройшов мітинг. Рішення коротке - все для фронту, все для перемоги. Оголошена загальна мобілізація.    Близько 550 викладачів стали на захист батківщини, серед них: Викладачі-офіцери запасу:   Слепп С. і., Кацюба М. Ф., Власюк і. Д., Подтепа Л. Г., Кудряшов і.Н., Удалов і. П., Тильний А.М., лаборанти: аксамитний і.А., Святченко і.М., Назаренко і.і.  були призвані до лав червоної армії</vt:lpstr>
      <vt:lpstr>На фронт пішли 97 випускників 1941 року. У різних військових академіях та училищах пройшли перепідготовку і зайняли командні посади  студенти інституту:  О.А. Аблямітов, І.о. Рибалко,  М.о. Михайлов, Б.І. Турок,  А.О. Мірошниченко, А. М. Дьяконов,  М.Г. Буряк, В.М. Тарасов, М.С. Малюга Та інші</vt:lpstr>
      <vt:lpstr>Великий загін випускників пам’ятного 1941 року, всього близько  20 інженерів-механіків, після захисту дипломів виїхали в МТС і радгоспи Свердловської, Кустанайської та інших областей Казахстану – на передову трудового фронту</vt:lpstr>
      <vt:lpstr>1941 РІК  - початоК війни. У вересні інститут евакуюється до ашхабаду. продовжується діяльність на правах факультету механізації  Туркменського СХІ </vt:lpstr>
      <vt:lpstr>Разом з інститутом до ашхабаду  евакуюється бібліотека.   з фондом 40 тисяч до Ашхабаду виїхала бібліотекар Соловйова Т. М., яка продовжувала там працювати у бібліотеці і забезпечувала студентів необхідною літературою.  Саме Тетяна Максимівна Соловйова  увесь період евакуації виконувала обов’язки начальника бібліотеки</vt:lpstr>
      <vt:lpstr>Нинішній корпус № 1 був вщент  зруйнований фашистами</vt:lpstr>
      <vt:lpstr>У серпні 1944 року інститут повернувся  до рідного міста, зруйнованого війною</vt:lpstr>
      <vt:lpstr>До Мелітополя повернулась невелика частина обладнання і 5 тис. книжкового фонду бібліотеки. Більшість фонду залишилася у Ашхабаді для продовження навчання студентів Туркменського сільськогосподарського інституту.  Частиною свого фонду поділилися ашхабадські колеги.   До цього часу у фонді бібліотеки університету зберігаються книги зі штампом ТСГІ ім. Калініна.  у 1945 році книжковий фонд біблітеки налічував вже 32408 примірників</vt:lpstr>
      <vt:lpstr>Життя ледве жевріло лише у корпусі № 3: у нього були дах, двері, напівпрозорі вікна, де скло заміняли скляні банки та пресована солома. Не було найпростіших меблів, устаткування, тепла, світла</vt:lpstr>
      <vt:lpstr>Загальний збиток, нанесений інституту, складав 4,686 тис. крб.  Викладачі, студенти – всі разом, відстроювали навчальні корпуси. Розпочався другий період життя інституту - період відбудови  і відновлення  </vt:lpstr>
      <vt:lpstr>Згадаймо всіх</vt:lpstr>
      <vt:lpstr>Чурляєв сергій олексійович </vt:lpstr>
      <vt:lpstr>Слайд 14</vt:lpstr>
      <vt:lpstr>Малюга микола семенович</vt:lpstr>
      <vt:lpstr> У донесенні начальника штабу 12-го танкового полку 25-ї гвардійської Ніжинської мехбригади гвардії майора П. С. Єрмілова зазначалося: «10 лютого 1945 року в: атаці, вирвавшись вперед на своєму танку, відразу вогнем і гусеницями знищив 2 гармати і 3 міномета. Потім увірвався в колону противника і знищив 8 автомашин з піхотою.  11 і 12 лютого при з'єднанні з частинами 5-ої Армії у важкій бойовій обстановці, відірвавшись від бригади, знищив три танки і «Мессершмітт» противника.   13 і 14 лютого ворог будь-якою ціною вирішив вирватися з оточення. Старший лейтенант Малюга на своєму танку рушив назустріч фашистам і трьома пострілами підбив 2 танки противника. Але і його бойова машина потрапила під снаряд ворога. У машині, обійнятій полум’ям Малюга знищив ще 2 самохідні гармати. У вогні до останніх сил нищив німців і загинув смертю Героя»</vt:lpstr>
      <vt:lpstr>У 1967 році, біля головного корпусу МІМСГ силами студентів і викладачів механіко-технологічного факультету встановили пам'ятник героїчному випускнику.   На відкритті пам’ятника була присутня  мати героя</vt:lpstr>
      <vt:lpstr>Гулівер георгій федотович</vt:lpstr>
      <vt:lpstr>Легендарний випуск мімсг 1941-го</vt:lpstr>
      <vt:lpstr>Андрій д’яконов</vt:lpstr>
      <vt:lpstr>Михайло турчин</vt:lpstr>
      <vt:lpstr>Шапошніков Валентин карпович</vt:lpstr>
      <vt:lpstr>          АБЛЯМІТОВ ОСМАН АБДУЛОВИЧ </vt:lpstr>
      <vt:lpstr>БУРЯК МИКОЛА ГРИГОРОВИЧ</vt:lpstr>
      <vt:lpstr>Ахкозов семен юрійович</vt:lpstr>
      <vt:lpstr>Мирошниченко АНДРІЙ олександрович</vt:lpstr>
      <vt:lpstr>Захищаючи батьківщину, гідно пройшли свій бойовий шлях випускники мімсг 1941 року: </vt:lpstr>
      <vt:lpstr>полягли в боях другої світової  студенти та викладачі:  е. івченко, і. Жарницкий, Г. Коваленко,  і. Палеев, Г. Пономаренко, м. Щукін,  М.Ф. Кацюба, і.Д. Власюк, о.М. Тильний,  о. Кузьмінов, Святченко і.М., Устименко Г.о., Рубінштейн о. і., Подвисоцький Л.о.,  та десятки інших, у тому числі 67 випускників 1941 року</vt:lpstr>
      <vt:lpstr>Бойовими нагородами відзначені подвиги багатьох студентів інституту:</vt:lpstr>
      <vt:lpstr>1991 РІК -  50-РІЧЧЯ ПЕРЕМОГИ </vt:lpstr>
      <vt:lpstr>31 травня 1969 рік   -</vt:lpstr>
      <vt:lpstr>Викладачі – ветерани війни</vt:lpstr>
      <vt:lpstr>ОПРИШКО микола олександрович</vt:lpstr>
      <vt:lpstr>Опришко микола олександрович здійснив 204 бойові вильоти, на його рахунку два збитих у бою літака ворога.  Один з літаків – ворожий бомбардувальник, збитий над лінією фронту у нерівному бою: дев’ять проти 70-ти  ворожих літаків. у складі 4 українського фронту опришко зробив  8 вильотів на берлін</vt:lpstr>
      <vt:lpstr>Бобров Леонід Миколайович</vt:lpstr>
      <vt:lpstr>У квітні 1945 року, за зразкове виконання бойових завдань  (172 бойових вильоти) і проявлені  при цьому мужність і героїзм  йому присвоєно  звання Героя Радянського Союзу,  з врученням  ордена Леніна  і медалі «Золота Зірка».  Крім того, нагороджений:</vt:lpstr>
      <vt:lpstr>Лукінов тимофій антонович </vt:lpstr>
      <vt:lpstr>Волков леонід миколайович</vt:lpstr>
      <vt:lpstr>Верескун микола іванович</vt:lpstr>
      <vt:lpstr>Верещак іван Сидорович</vt:lpstr>
      <vt:lpstr>Лепьошкіна віра тимофіївна</vt:lpstr>
      <vt:lpstr>Богоявленський віктор миколайович</vt:lpstr>
      <vt:lpstr>Шуткін олександр піменович</vt:lpstr>
      <vt:lpstr>Єрмілов олексій ілліч – завідувач бібліотекою МІМСГ (1946-1977РР)</vt:lpstr>
      <vt:lpstr>Снегур віра дмитрівна</vt:lpstr>
      <vt:lpstr>48 річниця перемоги </vt:lpstr>
      <vt:lpstr>Співробітники та студенти МІМСг  із «книги пам'яті україни»</vt:lpstr>
      <vt:lpstr>Слайд 48</vt:lpstr>
      <vt:lpstr>На площі слави тдату встановлено обеліск викладачам та студентам, загиблим у роки другої світової</vt:lpstr>
      <vt:lpstr>Шана живим!</vt:lpstr>
      <vt:lpstr>Сидоренко володимир михайлович</vt:lpstr>
      <vt:lpstr>Сидоренко володимир михайлович пішов на фронт у 1943 році,  йому було лише 18. Звільняв Україну, приймав участь у штурмі Перекопу, звільнені криму, Севастополя, Польщі. Воював у східній прусії, приймав участь у звільнені міста кенігсберга</vt:lpstr>
      <vt:lpstr>Листок нагородження сидоренко володимира михайловича </vt:lpstr>
      <vt:lpstr>Христенко іван федосійович</vt:lpstr>
      <vt:lpstr>Ми пам’ятаємо, яким страшним лихом для українців була Друга світова війна  </vt:lpstr>
      <vt:lpstr>Пам’ятаємо!</vt:lpstr>
      <vt:lpstr>Наукова бібліотека тдату,  з повагою до ветеранів  другої світової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BASS</cp:lastModifiedBy>
  <cp:revision>376</cp:revision>
  <dcterms:created xsi:type="dcterms:W3CDTF">2020-04-14T08:40:37Z</dcterms:created>
  <dcterms:modified xsi:type="dcterms:W3CDTF">2020-05-07T19:31:44Z</dcterms:modified>
</cp:coreProperties>
</file>