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85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82" autoAdjust="0"/>
    <p:restoredTop sz="93673" autoAdjust="0"/>
  </p:normalViewPr>
  <p:slideViewPr>
    <p:cSldViewPr>
      <p:cViewPr varScale="1">
        <p:scale>
          <a:sx n="75" d="100"/>
          <a:sy n="75" d="100"/>
        </p:scale>
        <p:origin x="-30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2.png"/><Relationship Id="rId7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12"/>
            <a:ext cx="9139450" cy="6854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517232"/>
          </a:xfrm>
          <a:ln>
            <a:noFill/>
          </a:ln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uk-UA" sz="6000" b="1" i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Життєвий шлях </a:t>
            </a:r>
            <a:br>
              <a:rPr lang="uk-UA" sz="6000" b="1" i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</a:br>
            <a:r>
              <a:rPr lang="uk-UA" sz="6000" b="1" i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на </a:t>
            </a:r>
            <a:br>
              <a:rPr lang="uk-UA" sz="6000" b="1" i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</a:br>
            <a:r>
              <a:rPr lang="uk-UA" sz="6000" b="1" i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освітянській ниві</a:t>
            </a:r>
            <a:endParaRPr lang="uk-UA" sz="6000" b="1" i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76672"/>
            <a:ext cx="9139450" cy="59046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dirty="0" smtClean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986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349" y="0"/>
            <a:ext cx="9347199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74136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</a:rPr>
              <a:t>        </a:t>
            </a:r>
            <a:endParaRPr lang="uk-UA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1800" b="1" dirty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Академік В. М. </a:t>
            </a:r>
            <a:r>
              <a:rPr lang="uk-UA" sz="2000" b="1" dirty="0" err="1" smtClean="0">
                <a:solidFill>
                  <a:schemeClr val="tx2">
                    <a:lumMod val="75000"/>
                  </a:schemeClr>
                </a:solidFill>
              </a:rPr>
              <a:t>Найдиш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вів активну громадську та науково-організаційну роботу.  В 1997 р., за ініціативою Найдиша В. М., вийшов перший випуск наукових праць ТДАТА «Прикладна геометрія та інженерна графіка», як наукового фахового видання, рекомендованого ВАК України.</a:t>
            </a:r>
          </a:p>
          <a:p>
            <a:pPr marL="0" indent="0">
              <a:spcBef>
                <a:spcPts val="0"/>
              </a:spcBef>
              <a:buNone/>
            </a:pP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               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Протягом багатьох років, Володимир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      Михайлович брав участь у роботі редколегії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      республіканської збірки «Прикладна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      геометрія та інженерна графіка»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800" b="1" dirty="0" smtClean="0"/>
              <a:t>   </a:t>
            </a:r>
            <a:endParaRPr lang="ru-RU" sz="18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8" t="5948" r="5934"/>
          <a:stretch/>
        </p:blipFill>
        <p:spPr bwMode="auto">
          <a:xfrm>
            <a:off x="179707" y="1772816"/>
            <a:ext cx="1656184" cy="24289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85"/>
          <a:stretch/>
        </p:blipFill>
        <p:spPr bwMode="auto">
          <a:xfrm>
            <a:off x="179705" y="4256207"/>
            <a:ext cx="1571721" cy="23636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5" r="1017"/>
          <a:stretch/>
        </p:blipFill>
        <p:spPr bwMode="auto">
          <a:xfrm>
            <a:off x="1650710" y="2708920"/>
            <a:ext cx="1650234" cy="24850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153" y="3728142"/>
            <a:ext cx="2084460" cy="31298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613" y="3140968"/>
            <a:ext cx="2161237" cy="31298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1066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12"/>
            <a:ext cx="9139450" cy="6854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10988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/>
              <a:t>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 </a:t>
            </a:r>
            <a:r>
              <a:rPr lang="ru-RU" sz="1800" dirty="0" smtClean="0"/>
              <a:t>                                                                     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В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. М.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Найдиш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був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ініціатором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і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безпосереднім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n-US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  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організатором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проведення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при ТДАТА </a:t>
            </a:r>
            <a:endParaRPr lang="en-US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  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Міжнародних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науково-практичних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 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конференцій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,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 на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яких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щорічно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були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 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представлені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більш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як 160 </a:t>
            </a:r>
            <a:endParaRPr lang="en-US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  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доповідей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ru-RU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  	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Тези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доповідей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та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матеріали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досліджень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, представ-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л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ених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на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конференціях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опубліковані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у </a:t>
            </a:r>
            <a:r>
              <a:rPr lang="uk-UA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збірках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Міжнародної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науково-практичної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конференції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“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Сучасні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проблеми </a:t>
            </a:r>
            <a:endParaRPr lang="en-US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геометричного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моделюванн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я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”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і 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збірках праць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ТГАТА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“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Сучасні проблеми   геометричного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моделювання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”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/>
              <a:t> </a:t>
            </a:r>
            <a:r>
              <a:rPr lang="en-US" sz="1800" dirty="0" smtClean="0"/>
              <a:t>         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 smtClean="0"/>
              <a:t>                                                 </a:t>
            </a:r>
            <a:endParaRPr lang="ru-RU" sz="1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53" y="55202"/>
            <a:ext cx="3056969" cy="2017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7" r="6786"/>
          <a:stretch/>
        </p:blipFill>
        <p:spPr bwMode="auto">
          <a:xfrm>
            <a:off x="85158" y="3789040"/>
            <a:ext cx="1968922" cy="28803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907076"/>
            <a:ext cx="1916233" cy="28805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085224"/>
            <a:ext cx="1837505" cy="28880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2" r="7815"/>
          <a:stretch/>
        </p:blipFill>
        <p:spPr bwMode="auto">
          <a:xfrm>
            <a:off x="7212785" y="1628800"/>
            <a:ext cx="1745162" cy="29128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5157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12"/>
            <a:ext cx="9139450" cy="6854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126163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Під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керівництвом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В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. М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Найдиша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сформована 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Мелітопольська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наукова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школа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прикладної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геометрії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, 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ним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запропоновано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та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розвинуто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новий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напрямок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в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прикладній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геометрії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кривих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ліній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та 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поверхонь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–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варіативне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дискретне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геометричне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моделювання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n-US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Ефективність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роботи наукової школи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підтверджено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захистом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3-х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докторських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та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10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кандидатських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дисертацій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</a:p>
          <a:p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під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керівництвом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Найдиша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В. М.</a:t>
            </a:r>
          </a:p>
          <a:p>
            <a:endParaRPr lang="ru-RU" sz="8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Найдиш А. В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Геометричне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моделювання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дискретних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точкових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множин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на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основі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перенесення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до простору параметрів: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автореф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дис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 … д. т. н. / 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А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 В. Найдиш; КНУБА – К., 1998. -  44 с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endParaRPr lang="ru-RU" sz="8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400" b="1" dirty="0" err="1">
                <a:solidFill>
                  <a:schemeClr val="tx2">
                    <a:lumMod val="75000"/>
                  </a:schemeClr>
                </a:solidFill>
              </a:rPr>
              <a:t>Спірінцев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 В. В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 Дискретна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інтерполяція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дискретно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представлених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кривих</a:t>
            </a:r>
            <a:endParaRPr lang="ru-RU" sz="14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ліній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на основі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заданого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закону зміни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кутових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параметрів: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автореф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дис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… канд.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техн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 наук / В. В.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Спірінцев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; ТДАТА. – Мелітополь, 2006. – 20 с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endParaRPr lang="ru-RU" sz="8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Гавриленко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Е. А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 Дискретное интерполирование плоских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одномерных </a:t>
            </a:r>
          </a:p>
          <a:p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обводов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с закономерным изменением кривизны: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дис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... канд.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техн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 наук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05.01.01 / ТГАТА. — Мелитополь, 2004. — 184 с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endParaRPr lang="ru-RU" sz="8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Щербина В. М.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Геометричне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моделювання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спіралеподібних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дискретно 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400" dirty="0" err="1" smtClean="0">
                <a:solidFill>
                  <a:schemeClr val="tx2">
                    <a:lumMod val="75000"/>
                  </a:schemeClr>
                </a:solidFill>
              </a:rPr>
              <a:t>представлених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кривих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ліній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автореф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дис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 … канд.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техн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 наук / 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В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 М. Щербина; ТДАТА. – Мелітополь, 2002. – 19 с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endParaRPr lang="ru-RU" sz="8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400" b="1" dirty="0" err="1">
                <a:solidFill>
                  <a:schemeClr val="tx2">
                    <a:lumMod val="75000"/>
                  </a:schemeClr>
                </a:solidFill>
              </a:rPr>
              <a:t>Верещага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 В. М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 Конструирование выпуклых плоских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обводов</a:t>
            </a:r>
          </a:p>
          <a:p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алгебраическими многочленами: 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автореф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дис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 … канд.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техн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 наук / 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В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 М.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Верещага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; МАИ. – М., 1983. – 16 с.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12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1" t="1" r="8162" b="973"/>
          <a:stretch/>
        </p:blipFill>
        <p:spPr bwMode="auto">
          <a:xfrm>
            <a:off x="7389005" y="14595"/>
            <a:ext cx="1627336" cy="2525354"/>
          </a:xfrm>
          <a:prstGeom prst="roundRect">
            <a:avLst>
              <a:gd name="adj" fmla="val 16667"/>
            </a:avLst>
          </a:prstGeom>
          <a:ln w="9525">
            <a:noFill/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2" r="5635"/>
          <a:stretch/>
        </p:blipFill>
        <p:spPr bwMode="auto">
          <a:xfrm>
            <a:off x="6084168" y="548679"/>
            <a:ext cx="1609918" cy="2525353"/>
          </a:xfrm>
          <a:prstGeom prst="roundRect">
            <a:avLst>
              <a:gd name="adj" fmla="val 16667"/>
            </a:avLst>
          </a:prstGeom>
          <a:ln w="9525">
            <a:noFill/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2" t="1" r="10164" b="973"/>
          <a:stretch/>
        </p:blipFill>
        <p:spPr bwMode="auto">
          <a:xfrm>
            <a:off x="7126671" y="2407558"/>
            <a:ext cx="1669508" cy="2525353"/>
          </a:xfrm>
          <a:prstGeom prst="roundRect">
            <a:avLst>
              <a:gd name="adj" fmla="val 16667"/>
            </a:avLst>
          </a:prstGeom>
          <a:ln w="9525">
            <a:noFill/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39" b="978"/>
          <a:stretch/>
        </p:blipFill>
        <p:spPr bwMode="auto">
          <a:xfrm>
            <a:off x="5436096" y="2636911"/>
            <a:ext cx="1690575" cy="2688243"/>
          </a:xfrm>
          <a:prstGeom prst="roundRect">
            <a:avLst>
              <a:gd name="adj" fmla="val 16667"/>
            </a:avLst>
          </a:prstGeom>
          <a:ln w="9525">
            <a:noFill/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1" r="7712" b="3915"/>
          <a:stretch/>
        </p:blipFill>
        <p:spPr bwMode="auto">
          <a:xfrm>
            <a:off x="6444208" y="3893281"/>
            <a:ext cx="1758465" cy="2791173"/>
          </a:xfrm>
          <a:prstGeom prst="roundRect">
            <a:avLst>
              <a:gd name="adj" fmla="val 16667"/>
            </a:avLst>
          </a:prstGeom>
          <a:ln w="9525">
            <a:noFill/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750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" y="3412"/>
            <a:ext cx="9139450" cy="6854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6937" y="116632"/>
            <a:ext cx="8229600" cy="1296144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err="1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anose="020B0903020102020204" pitchFamily="34" charset="0"/>
              </a:rPr>
              <a:t>Найдиш</a:t>
            </a:r>
            <a:r>
              <a:rPr lang="ru-RU" sz="36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anose="020B0903020102020204" pitchFamily="34" charset="0"/>
              </a:rPr>
              <a:t> </a:t>
            </a:r>
            <a:r>
              <a:rPr lang="ru-RU" sz="3600" b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anose="020B0903020102020204" pitchFamily="34" charset="0"/>
              </a:rPr>
              <a:t>В. М. є </a:t>
            </a:r>
            <a:r>
              <a:rPr lang="ru-RU" sz="36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anose="020B0903020102020204" pitchFamily="34" charset="0"/>
              </a:rPr>
              <a:t>автором </a:t>
            </a:r>
            <a:r>
              <a:rPr lang="ru-RU" sz="3600" b="1" spc="50" dirty="0" err="1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anose="020B0903020102020204" pitchFamily="34" charset="0"/>
              </a:rPr>
              <a:t>понад</a:t>
            </a:r>
            <a:r>
              <a:rPr lang="ru-RU" sz="3600" b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anose="020B0903020102020204" pitchFamily="34" charset="0"/>
              </a:rPr>
              <a:t> </a:t>
            </a:r>
            <a:r>
              <a:rPr lang="ru-RU" sz="36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anose="020B0903020102020204" pitchFamily="34" charset="0"/>
              </a:rPr>
              <a:t>200  наукових </a:t>
            </a:r>
            <a:r>
              <a:rPr lang="ru-RU" sz="3600" b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anose="020B0903020102020204" pitchFamily="34" charset="0"/>
              </a:rPr>
              <a:t>публікацій, </a:t>
            </a:r>
            <a:r>
              <a:rPr lang="ru-RU" sz="3600" b="1" spc="50" dirty="0" err="1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anose="020B0903020102020204" pitchFamily="34" charset="0"/>
              </a:rPr>
              <a:t>пі</a:t>
            </a:r>
            <a:r>
              <a:rPr lang="uk-UA" sz="3600" b="1" spc="50" dirty="0" err="1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anose="020B0903020102020204" pitchFamily="34" charset="0"/>
              </a:rPr>
              <a:t>дручників</a:t>
            </a:r>
            <a:r>
              <a:rPr lang="uk-UA" sz="36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anose="020B0903020102020204" pitchFamily="34" charset="0"/>
              </a:rPr>
              <a:t>, </a:t>
            </a:r>
            <a:r>
              <a:rPr lang="ru-RU" sz="3600" b="1" spc="50" dirty="0" err="1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anose="020B0903020102020204" pitchFamily="34" charset="0"/>
              </a:rPr>
              <a:t>монографій</a:t>
            </a:r>
            <a:endParaRPr lang="ru-RU" sz="3600" b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Franklin Gothic Heavy" panose="020B09030201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1628800"/>
            <a:ext cx="8964488" cy="504056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uk-UA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  </a:t>
            </a:r>
            <a:r>
              <a:rPr lang="uk-UA" sz="36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anose="020B0903020102020204" pitchFamily="34" charset="0"/>
              </a:rPr>
              <a:t>Публікації у науково-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3600" b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anose="020B0903020102020204" pitchFamily="34" charset="0"/>
              </a:rPr>
              <a:t> </a:t>
            </a:r>
            <a:r>
              <a:rPr lang="uk-UA" sz="36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anose="020B0903020102020204" pitchFamily="34" charset="0"/>
              </a:rPr>
              <a:t>                     практичних журналах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8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           </a:t>
            </a:r>
            <a:r>
              <a:rPr lang="ru-RU" sz="2000" dirty="0" err="1" smtClean="0">
                <a:latin typeface="+mj-lt"/>
              </a:rPr>
              <a:t>Верескун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>
                <a:latin typeface="+mj-lt"/>
              </a:rPr>
              <a:t>Н. И. Определение </a:t>
            </a:r>
            <a:r>
              <a:rPr lang="ru-RU" sz="2000" dirty="0" smtClean="0">
                <a:latin typeface="+mj-lt"/>
              </a:rPr>
              <a:t>размеров нагревательного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+mj-lt"/>
              </a:rPr>
              <a:t> </a:t>
            </a:r>
            <a:r>
              <a:rPr lang="ru-RU" sz="2000" dirty="0" smtClean="0">
                <a:latin typeface="+mj-lt"/>
              </a:rPr>
              <a:t>                                               устройства </a:t>
            </a:r>
            <a:r>
              <a:rPr lang="ru-RU" sz="2000" dirty="0">
                <a:latin typeface="+mj-lt"/>
              </a:rPr>
              <a:t>пола / Н. И. </a:t>
            </a:r>
            <a:r>
              <a:rPr lang="ru-RU" sz="2000" dirty="0" err="1">
                <a:latin typeface="+mj-lt"/>
              </a:rPr>
              <a:t>Верескун</a:t>
            </a:r>
            <a:r>
              <a:rPr lang="ru-RU" sz="2000" dirty="0">
                <a:latin typeface="+mj-lt"/>
              </a:rPr>
              <a:t>, В. М. </a:t>
            </a:r>
            <a:r>
              <a:rPr lang="ru-RU" sz="2000" dirty="0" err="1">
                <a:latin typeface="+mj-lt"/>
              </a:rPr>
              <a:t>Найдыш</a:t>
            </a:r>
            <a:r>
              <a:rPr lang="ru-RU" sz="2000" dirty="0">
                <a:latin typeface="+mj-lt"/>
              </a:rPr>
              <a:t> </a:t>
            </a:r>
            <a:r>
              <a:rPr lang="ru-RU" sz="2000" dirty="0" smtClean="0">
                <a:latin typeface="+mj-lt"/>
              </a:rPr>
              <a:t>//                                                                                                        			Механизация </a:t>
            </a:r>
            <a:r>
              <a:rPr lang="ru-RU" sz="2000" dirty="0">
                <a:latin typeface="+mj-lt"/>
              </a:rPr>
              <a:t>и электрификация соц. </a:t>
            </a:r>
            <a:r>
              <a:rPr lang="ru-RU" sz="2000" dirty="0" err="1">
                <a:latin typeface="+mj-lt"/>
              </a:rPr>
              <a:t>сельск</a:t>
            </a:r>
            <a:r>
              <a:rPr lang="ru-RU" sz="2000" dirty="0">
                <a:latin typeface="+mj-lt"/>
              </a:rPr>
              <a:t>. хоз-ва</a:t>
            </a:r>
            <a:r>
              <a:rPr lang="ru-RU" sz="2000" dirty="0" smtClean="0">
                <a:latin typeface="+mj-lt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+mj-lt"/>
              </a:rPr>
              <a:t> </a:t>
            </a:r>
            <a:r>
              <a:rPr lang="ru-RU" sz="2000" dirty="0" smtClean="0">
                <a:latin typeface="+mj-lt"/>
              </a:rPr>
              <a:t>                                                </a:t>
            </a:r>
            <a:r>
              <a:rPr lang="ru-RU" sz="2000" dirty="0">
                <a:latin typeface="+mj-lt"/>
              </a:rPr>
              <a:t>– 1973. - № 3. – С. </a:t>
            </a:r>
            <a:r>
              <a:rPr lang="ru-RU" sz="2000" dirty="0" smtClean="0">
                <a:latin typeface="+mj-lt"/>
              </a:rPr>
              <a:t>42.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uk-UA" sz="2000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endParaRPr lang="uk-UA" sz="20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	</a:t>
            </a:r>
            <a:r>
              <a:rPr lang="ru-RU" sz="2000" dirty="0" smtClean="0"/>
              <a:t>Проектирование </a:t>
            </a:r>
            <a:r>
              <a:rPr lang="ru-RU" sz="2000" dirty="0"/>
              <a:t>развёртывающихся </a:t>
            </a:r>
            <a:r>
              <a:rPr lang="ru-RU" sz="2000" dirty="0" err="1" smtClean="0"/>
              <a:t>лемешно</a:t>
            </a:r>
            <a:r>
              <a:rPr lang="ru-RU" sz="2000" dirty="0" smtClean="0"/>
              <a:t>-                                   		</a:t>
            </a:r>
            <a:r>
              <a:rPr lang="ru-RU" sz="2000" dirty="0"/>
              <a:t> </a:t>
            </a:r>
            <a:r>
              <a:rPr lang="ru-RU" sz="2000" dirty="0" smtClean="0"/>
              <a:t>	</a:t>
            </a:r>
            <a:r>
              <a:rPr lang="ru-RU" sz="2000" dirty="0" err="1" smtClean="0"/>
              <a:t>отвальны</a:t>
            </a:r>
            <a:r>
              <a:rPr lang="ru-RU" sz="2000" dirty="0" smtClean="0"/>
              <a:t> поверхностей </a:t>
            </a:r>
            <a:r>
              <a:rPr lang="ru-RU" sz="2000" dirty="0"/>
              <a:t>/ В. М. </a:t>
            </a:r>
            <a:r>
              <a:rPr lang="ru-RU" sz="2000" dirty="0" err="1"/>
              <a:t>Найдыш</a:t>
            </a:r>
            <a:r>
              <a:rPr lang="ru-RU" sz="2000" dirty="0"/>
              <a:t> и др. // </a:t>
            </a:r>
            <a:r>
              <a:rPr lang="ru-RU" sz="2000" dirty="0" smtClean="0"/>
              <a:t>				Тракторы и сельхозмашины</a:t>
            </a:r>
            <a:r>
              <a:rPr lang="ru-RU" sz="2000" dirty="0"/>
              <a:t>. – 1983. - № 11.- С. 12-13.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2" t="3137" b="3356"/>
          <a:stretch/>
        </p:blipFill>
        <p:spPr bwMode="auto">
          <a:xfrm>
            <a:off x="251520" y="1628800"/>
            <a:ext cx="1882790" cy="24485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17032"/>
            <a:ext cx="1860997" cy="2456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860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12"/>
            <a:ext cx="9139450" cy="6854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uk-UA" sz="36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itchFamily="34" charset="0"/>
              </a:rPr>
              <a:t>Публікації</a:t>
            </a:r>
            <a:r>
              <a:rPr lang="ru-RU" sz="36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itchFamily="34" charset="0"/>
              </a:rPr>
              <a:t> у </a:t>
            </a:r>
            <a:r>
              <a:rPr lang="ru-RU" sz="3600" b="1" spc="50" dirty="0" err="1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itchFamily="34" charset="0"/>
              </a:rPr>
              <a:t>наукових</a:t>
            </a:r>
            <a:r>
              <a:rPr lang="ru-RU" sz="36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itchFamily="34" charset="0"/>
              </a:rPr>
              <a:t> </a:t>
            </a:r>
            <a:r>
              <a:rPr lang="uk-UA" sz="36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itchFamily="34" charset="0"/>
              </a:rPr>
              <a:t>збірках</a:t>
            </a:r>
            <a:r>
              <a:rPr lang="ru-RU" sz="36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itchFamily="34" charset="0"/>
              </a:rPr>
              <a:t> ТГАТА</a:t>
            </a:r>
            <a:endParaRPr lang="ru-RU" sz="3600" b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Franklin Gothic Heavy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33715" y="764704"/>
            <a:ext cx="6102781" cy="6093296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Найдиш В. М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Відновлення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інформації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на основі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скінченних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різниць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/ В. М. Найдиш // Праці Таврійської державної агротехнічної академії : наук.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фах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 видання / ТДАТА. - Мелітополь, 2000. - Вип. 4: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Прикладна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геометрія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та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інженерна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графіка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, т. 11.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– С.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3-9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uk-UA" sz="1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Найдиш В. М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 Дискретна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апроксимація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спіралеподібних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дискретно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поданих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кривих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у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полярній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координат на основі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побудови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опорних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кривих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/ В. М. Найдиш, О. Є.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Мацулевич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// Праці Таврійської державної агротехнічної академії : наук.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фах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 видання / ТДАТА ;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відп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 за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вип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 А. В. Найдиш. - Мелітополь, 2001. - Вип. 4: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Прикладна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геометрія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та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інженерна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графіка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, т. 14. - С. 36-40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uk-UA" sz="1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400" b="1" dirty="0" err="1" smtClean="0">
                <a:solidFill>
                  <a:schemeClr val="tx2">
                    <a:lumMod val="75000"/>
                  </a:schemeClr>
                </a:solidFill>
              </a:rPr>
              <a:t>Найдыш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В. М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 Основные положения дискретной аппроксимации / В. М.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Найдыш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// Труды Таврической государственной агротехнической академии : тематический науч.-техн. сб. / ТГАТА. - Мелитополь, 1998. - Вып. 4: Прикладная геометрия и инженерная графика, т. 2. - С. 12-17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Основні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напрямки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науково-методичної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роботи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Мелітопольської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школи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прикладної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геометрії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/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В. М. Найдиш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, В. М.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Верещага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, А. В. Найдиш, В. М.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Малкіна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// Праці Таврійської державної агротехнічної академії : наук.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фах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 видання / ТДАТА. - Мелітополь, 2007. - Вип. 5: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Інформаційні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технології в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прикладній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геометрії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, т. 1. - С. 3-6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Найдиш В. М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Науково-методичний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збірник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"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Інформаційні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технології в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прикладній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геометрії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" / В. М. Найдиш, А. В. Найдиш // Праці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Таврійського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державного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агротехнологічного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університету : наук.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фах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. видання / ТДАТУ. - Мелітополь, 2008. - Вип. 5: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Інформаційні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технології в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прикладній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</a:rPr>
              <a:t>геометрії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, т. 2. - С. 3-7.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2" y="980728"/>
            <a:ext cx="1531501" cy="22135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84784"/>
            <a:ext cx="1475315" cy="21618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0" y="2684328"/>
            <a:ext cx="1496363" cy="21618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493" y="3227875"/>
            <a:ext cx="1514222" cy="21618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5" y="4662490"/>
            <a:ext cx="1545508" cy="21618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5758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459432"/>
            <a:ext cx="8640960" cy="2016224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uk-UA" sz="40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anose="020B0903020102020204" pitchFamily="34" charset="0"/>
              </a:rPr>
              <a:t>Публікації у республіканській </a:t>
            </a:r>
            <a:br>
              <a:rPr lang="uk-UA" sz="40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anose="020B0903020102020204" pitchFamily="34" charset="0"/>
              </a:rPr>
            </a:br>
            <a:r>
              <a:rPr lang="uk-UA" sz="40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anose="020B0903020102020204" pitchFamily="34" charset="0"/>
              </a:rPr>
              <a:t>фаховій збірці </a:t>
            </a:r>
            <a:endParaRPr lang="ru-RU" sz="4000" b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Franklin Gothic Heavy" panose="020B0903020102020204" pitchFamily="34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54" y="1175601"/>
            <a:ext cx="1563432" cy="23523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487" y="1993901"/>
            <a:ext cx="1685397" cy="24091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59" y="3290299"/>
            <a:ext cx="1485100" cy="22255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75656" y="4023360"/>
            <a:ext cx="1702334" cy="24654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91880" y="1268760"/>
            <a:ext cx="5544617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</a:rPr>
              <a:t>Найдыш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 В. М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. О построении наглядных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изображений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многомерных объектов с помощью ромбоидальных и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барицетрических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номограмм / В. М.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Найдыш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// Прикладная геометрия и инженерная графика :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межведомств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. респ.  науч.-техн. сб. / КИСИ. - К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.,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1969. - Вып. 8. - С. 177-182. </a:t>
            </a:r>
          </a:p>
          <a:p>
            <a:endParaRPr lang="uk-UA" sz="16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</a:rPr>
              <a:t>Найдыш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 В. М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. Специальные виды проекций / В. М.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Найдыш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// Прикладная геометрия и инженерная графика : респ.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межведомств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. науч.-техн. сб. / КИСИ. - К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.,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1979. - Вып. 28. - С. 125-126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</a:rPr>
              <a:t>Найдыш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В. М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. Интерполирование логарифмическими функциями / В. М.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Найдыш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, В. М.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Верещага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// Прикладная геометрия и инженерная графика : респ.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межведомств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. науч.-техн. сб. / КИСИ. - К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.,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1980. - Вып. 29. - С. 116-117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endParaRPr lang="uk-UA" sz="16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Найдиш В. М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Збіжність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дискретного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інтерполяційного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процесу / В. М. Найдиш, Г. В. Антонова //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Прикладна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геометрія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і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інженерна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графіка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: респ. міжвід. наук.-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техн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. зб. / КІБІ. – К.: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Будівельник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, 1991. – Вип. 52. – С. 24-26</a:t>
            </a:r>
            <a:endParaRPr lang="ru-RU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05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640960" cy="792088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uk-UA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anose="020B0903020102020204" pitchFamily="34" charset="0"/>
              </a:rPr>
              <a:t>Публікації у наукових збірках УСГА</a:t>
            </a:r>
            <a:endParaRPr lang="ru-RU" sz="4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Franklin Gothic Heavy" panose="020B0903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70406" y="908720"/>
            <a:ext cx="5973593" cy="59492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Соловьев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И. И. Определение оптимальных параметров упругих элементов ячеек кассет автомата укладки бутылок в ящики / И. И. Соловьев,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В. М. </a:t>
            </a:r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</a:rPr>
              <a:t>Найдыш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// Научные труды УСХА / УСХА. - К., 1973. - Вып. 95: Исследования работы металлорежущих станков ремонтных предприятий на технологическую надежность. - С. 93-104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ru-RU" sz="8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Номограмма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для определения зазоров и углов искажения стандартных уголков в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металлоконструкциях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/ Г. К. Горобец, А. И. Руденко,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В. М. </a:t>
            </a:r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</a:rPr>
              <a:t>Найдыш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, Я. П. Васильковский // Научные труды УСХА / УСХА. - К., 1979. - Вып. 227: Организация и технология ремонта сельскохозяйственных машин. - С. 71-73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ru-RU" sz="8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</a:rPr>
              <a:t>Найдыш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В. М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. Конструирование поверхностей из многопараметрических множеств линий и поверхностей / В. М.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Найдыш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// Совершенствование организации и технологии ремонта сельскохозяйственных машин : сборник научных трудов / УСХА. - К., 1982. - С. 141-144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</a:rPr>
              <a:t>Найдыш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В. М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. Формирование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каналовых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поверхностей ДВС /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В. М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Найдыш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// Совершенствование органов и технологии ремонта сельскохозяйственных машин : сборник научных трудов / УСХА. - К., 1983. - С. 32-34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Конструирование развертывающихся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лемешно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-отвальных поверхностей /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В. М. </a:t>
            </a:r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</a:rPr>
              <a:t>Найдыш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[и др.] // Совершенствование процессов и рабочих органов сельскохозяйственных машин : сборник научных трудов / УСХА. - К., 1986. - С. 85-92.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1473158" cy="22216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670" y="1181654"/>
            <a:ext cx="1517736" cy="22473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211" y="2916738"/>
            <a:ext cx="1515195" cy="22216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59" y="2806489"/>
            <a:ext cx="1512168" cy="22473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005" y="4437112"/>
            <a:ext cx="1618161" cy="22432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931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1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uk-UA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anose="020B0903020102020204" pitchFamily="34" charset="0"/>
              </a:rPr>
              <a:t>Автор та співавтор навчальних посібників</a:t>
            </a:r>
            <a:endParaRPr lang="ru-RU" b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Franklin Gothic Heavy" panose="020B0903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51170" y="933194"/>
            <a:ext cx="5992830" cy="58920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Михайленко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В. Є.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Тлумачення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термінів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з прикладної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геометрії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інженерної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та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комп’ютерної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графіки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/ В. Є. Михайленко,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В. М. Найдиш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. – К.: Урожай, 1998. – 196 с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ru-RU" sz="8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Інженерна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та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комп’ютерна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графіка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: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підручник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для студ.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вищ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. навч.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закл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. / В. Є. Михайленко,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В. М. Найдиш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, А. М.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Підкоритов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, І. А. Скидан; за ред. В. Є Михайленка. – К.: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Вища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шк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., 2000. – 342 с.: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іл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ru-RU" sz="8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Збірник задач з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інженерної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та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комп’ютерної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графіки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: навч.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посіб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. для студ.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вищ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. навч.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закл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. / В. Є. Михайленко,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В. М. Найдиш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, А. М.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Підкоритов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, І. А. Скидан; за ред. В. Є. Михайленка. – К.: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Вища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шк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., 2002. – 159 с.: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іл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ru-RU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sz="8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Найдиш В. М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Дискретне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диференціювання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: навч. посібник / В. М. Найдиш, В. М.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Верещага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, А. В. Найдиш. - Мелітополь, 2007. - 114 с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ru-RU" sz="8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Найдиш В. М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. Основи прикладної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дискретної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геометрії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: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навчальний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посібник / В. М. Найдиш, В. М.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Верещага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, А. В. Найдиш, В. М.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Малкіна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. - Мелітополь, 2007. - 193 с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ru-RU" sz="8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Найдиш В. М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Дискретна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інтерполяція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: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навчальний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посібник / В. М. Найдиш. - Мелітополь : Люкс, 2008. - 249 с.</a:t>
            </a:r>
          </a:p>
          <a:p>
            <a:pPr marL="0" indent="0">
              <a:buNone/>
            </a:pPr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4"/>
          <a:stretch/>
        </p:blipFill>
        <p:spPr bwMode="auto">
          <a:xfrm>
            <a:off x="107504" y="933194"/>
            <a:ext cx="1407428" cy="21003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97593"/>
            <a:ext cx="1503835" cy="21003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742581"/>
            <a:ext cx="1504198" cy="21003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/>
          <a:stretch/>
        </p:blipFill>
        <p:spPr bwMode="auto">
          <a:xfrm>
            <a:off x="124247" y="2924944"/>
            <a:ext cx="1450260" cy="21003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35" y="4477195"/>
            <a:ext cx="1393424" cy="21394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11202" y="4476183"/>
            <a:ext cx="1540009" cy="21404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870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737" y="0"/>
            <a:ext cx="9227717" cy="6858000"/>
          </a:xfrm>
        </p:spPr>
        <p:txBody>
          <a:bodyPr>
            <a:normAutofit fontScale="92500" lnSpcReduction="1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     </a:t>
            </a:r>
            <a:r>
              <a:rPr lang="ru-RU" sz="4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anose="020B0903020102020204" pitchFamily="34" charset="0"/>
              </a:rPr>
              <a:t>НАГОРОДИ</a:t>
            </a:r>
          </a:p>
          <a:p>
            <a:pPr marL="0" indent="0">
              <a:buNone/>
            </a:pPr>
            <a:endParaRPr lang="ru-RU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1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     </a:t>
            </a:r>
            <a:r>
              <a:rPr lang="uk-UA" sz="2000" dirty="0" smtClean="0"/>
              <a:t>За багаторічну напружену науково-педагогічну </a:t>
            </a:r>
          </a:p>
          <a:p>
            <a:pPr marL="0" indent="0">
              <a:buNone/>
            </a:pPr>
            <a:r>
              <a:rPr lang="uk-UA" sz="2000" dirty="0" smtClean="0"/>
              <a:t>                       працю Володимира Михайловича в 1986 році було </a:t>
            </a:r>
          </a:p>
          <a:p>
            <a:pPr marL="0" indent="0">
              <a:buNone/>
            </a:pPr>
            <a:r>
              <a:rPr lang="uk-UA" sz="2000" dirty="0" smtClean="0"/>
              <a:t>                       відзначено орденом Дружби народів;</a:t>
            </a:r>
          </a:p>
          <a:p>
            <a:pPr marL="0" indent="0">
              <a:buNone/>
            </a:pPr>
            <a:r>
              <a:rPr lang="uk-UA" sz="2000" dirty="0" smtClean="0"/>
              <a:t>                             медаллю Відмінник народної освіти УРСР.    </a:t>
            </a:r>
          </a:p>
          <a:p>
            <a:pPr marL="0" indent="0">
              <a:buNone/>
            </a:pPr>
            <a:endParaRPr lang="uk-UA" sz="800" dirty="0" smtClean="0"/>
          </a:p>
          <a:p>
            <a:pPr marL="0" indent="0">
              <a:buNone/>
            </a:pPr>
            <a:r>
              <a:rPr lang="uk-UA" sz="2000" dirty="0" smtClean="0"/>
              <a:t>                                      У 1999 році йому присвоєно звання </a:t>
            </a:r>
          </a:p>
          <a:p>
            <a:pPr marL="0" indent="0">
              <a:buNone/>
            </a:pPr>
            <a:r>
              <a:rPr lang="uk-UA" sz="2000" dirty="0" smtClean="0"/>
              <a:t>                               «Заслужений діяч науки і техніки України»;</a:t>
            </a:r>
          </a:p>
          <a:p>
            <a:pPr marL="0" indent="0">
              <a:buNone/>
            </a:pPr>
            <a:endParaRPr lang="ru-RU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000" dirty="0" err="1" smtClean="0"/>
              <a:t>Нагороджений</a:t>
            </a:r>
            <a:r>
              <a:rPr lang="ru-RU" sz="2000" dirty="0" smtClean="0"/>
              <a:t> </a:t>
            </a:r>
            <a:r>
              <a:rPr lang="ru-RU" sz="2000" dirty="0" err="1" smtClean="0"/>
              <a:t>Почесною</a:t>
            </a:r>
            <a:r>
              <a:rPr lang="ru-RU" sz="2000" dirty="0" smtClean="0"/>
              <a:t> грамотою</a:t>
            </a:r>
          </a:p>
          <a:p>
            <a:pPr marL="0" indent="0">
              <a:buNone/>
            </a:pPr>
            <a:r>
              <a:rPr lang="ru-RU" sz="2000" dirty="0" smtClean="0"/>
              <a:t> </a:t>
            </a:r>
            <a:r>
              <a:rPr lang="ru-RU" sz="2000" dirty="0" err="1"/>
              <a:t>Верховної</a:t>
            </a:r>
            <a:r>
              <a:rPr lang="ru-RU" sz="2000" dirty="0"/>
              <a:t> Ради </a:t>
            </a:r>
            <a:r>
              <a:rPr lang="ru-RU" sz="2000" dirty="0" err="1"/>
              <a:t>України</a:t>
            </a:r>
            <a:r>
              <a:rPr lang="ru-RU" sz="2000" dirty="0"/>
              <a:t> </a:t>
            </a:r>
            <a:r>
              <a:rPr lang="ru-RU" sz="2000" dirty="0" smtClean="0"/>
              <a:t>(</a:t>
            </a:r>
            <a:r>
              <a:rPr lang="ru-RU" sz="2000" dirty="0"/>
              <a:t>2007 р.);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err="1" smtClean="0"/>
              <a:t>неодноразово</a:t>
            </a:r>
            <a:r>
              <a:rPr lang="ru-RU" sz="2000" dirty="0" smtClean="0"/>
              <a:t> </a:t>
            </a:r>
            <a:r>
              <a:rPr lang="ru-RU" sz="2000" dirty="0" err="1"/>
              <a:t>нагороджений</a:t>
            </a:r>
            <a:r>
              <a:rPr lang="ru-RU" sz="2000" dirty="0"/>
              <a:t>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err="1" smtClean="0"/>
              <a:t>Почесними</a:t>
            </a:r>
            <a:r>
              <a:rPr lang="ru-RU" sz="2000" dirty="0" smtClean="0"/>
              <a:t> грамотами </a:t>
            </a:r>
            <a:r>
              <a:rPr lang="ru-RU" sz="2000" dirty="0" err="1"/>
              <a:t>Міністерства</a:t>
            </a:r>
            <a:r>
              <a:rPr lang="ru-RU" sz="2000" dirty="0"/>
              <a:t> АПК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і </a:t>
            </a:r>
            <a:r>
              <a:rPr lang="ru-RU" sz="2000" dirty="0"/>
              <a:t>Запорізької </a:t>
            </a:r>
            <a:r>
              <a:rPr lang="ru-RU" sz="2000" dirty="0" err="1"/>
              <a:t>облради</a:t>
            </a:r>
            <a:r>
              <a:rPr lang="ru-RU" sz="2000" dirty="0"/>
              <a:t>.</a:t>
            </a:r>
            <a:endParaRPr lang="ru-RU" sz="2000" dirty="0" smtClean="0"/>
          </a:p>
          <a:p>
            <a:pPr marL="0" indent="0" algn="ctr">
              <a:buNone/>
            </a:pPr>
            <a:endParaRPr lang="ru-RU" sz="1800" dirty="0"/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9" y="2050833"/>
            <a:ext cx="1714500" cy="29718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6" t="7080" r="6115" b="7432"/>
          <a:stretch/>
        </p:blipFill>
        <p:spPr bwMode="auto">
          <a:xfrm>
            <a:off x="5306543" y="3767038"/>
            <a:ext cx="3638092" cy="2511189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767" y="1310327"/>
            <a:ext cx="2268252" cy="2284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216" y="3661277"/>
            <a:ext cx="3042768" cy="12905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482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12"/>
            <a:ext cx="9139450" cy="6854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819472"/>
            <a:ext cx="8229600" cy="2880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522007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	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Характеристика особистості</a:t>
            </a:r>
          </a:p>
          <a:p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В. М. Найдиша була б неповною, </a:t>
            </a:r>
          </a:p>
          <a:p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якщо не згадати його захоплення </a:t>
            </a:r>
          </a:p>
          <a:p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спортом, шахами, музикою, </a:t>
            </a:r>
          </a:p>
          <a:p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піснею, поезією.</a:t>
            </a:r>
          </a:p>
          <a:p>
            <a:endParaRPr lang="ru-RU" dirty="0"/>
          </a:p>
        </p:txBody>
      </p:sp>
      <p:pic>
        <p:nvPicPr>
          <p:cNvPr id="2052" name="Picture 4" descr="F:\работа Найдыш\Фото В. М. Наайдыш\Таня\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725" y="3412"/>
            <a:ext cx="2678331" cy="36495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:\работа Найдыш\Фото В. М. Наайдыш\Таня\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8" y="2924944"/>
            <a:ext cx="5110216" cy="33463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работа Найдыш\Фото В. М. Наайдыш\Таня\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216" y="2317887"/>
            <a:ext cx="4050704" cy="27936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133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848" y="-675456"/>
            <a:ext cx="5482952" cy="1440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256584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              </a:t>
            </a:r>
          </a:p>
          <a:p>
            <a:pPr marL="0" indent="0" algn="ctr">
              <a:buNone/>
            </a:pPr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       </a:t>
            </a:r>
            <a:r>
              <a:rPr lang="ru-RU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Demi" pitchFamily="34" charset="0"/>
              </a:rPr>
              <a:t>До </a:t>
            </a:r>
            <a:r>
              <a:rPr lang="ru-RU" b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Demi" pitchFamily="34" charset="0"/>
              </a:rPr>
              <a:t>75-річчя з дня народження</a:t>
            </a:r>
          </a:p>
          <a:p>
            <a:pPr marL="0" indent="0">
              <a:buNone/>
            </a:pPr>
            <a:r>
              <a:rPr lang="ru-RU" b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Demi" pitchFamily="34" charset="0"/>
              </a:rPr>
              <a:t> </a:t>
            </a:r>
            <a:r>
              <a:rPr lang="ru-RU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Demi" pitchFamily="34" charset="0"/>
              </a:rPr>
              <a:t>                                      доктора </a:t>
            </a:r>
            <a:r>
              <a:rPr lang="ru-RU" b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Demi" pitchFamily="34" charset="0"/>
              </a:rPr>
              <a:t>технічних </a:t>
            </a:r>
            <a:r>
              <a:rPr lang="ru-RU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Demi" pitchFamily="34" charset="0"/>
              </a:rPr>
              <a:t>наук,</a:t>
            </a:r>
          </a:p>
          <a:p>
            <a:pPr marL="0" indent="0">
              <a:buNone/>
            </a:pPr>
            <a:r>
              <a:rPr lang="uk-UA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Demi" pitchFamily="34" charset="0"/>
              </a:rPr>
              <a:t>                                        професора, академіка</a:t>
            </a:r>
          </a:p>
          <a:p>
            <a:pPr marL="0" indent="0" algn="ctr">
              <a:buNone/>
            </a:pP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sz="1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itchFamily="34" charset="0"/>
              </a:rPr>
              <a:t>   </a:t>
            </a:r>
            <a:r>
              <a:rPr lang="uk-UA" sz="44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itchFamily="34" charset="0"/>
              </a:rPr>
              <a:t>Найдиша</a:t>
            </a:r>
          </a:p>
          <a:p>
            <a:pPr marL="0" indent="0" algn="ctr">
              <a:buNone/>
            </a:pPr>
            <a:r>
              <a:rPr lang="uk-UA" sz="44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itchFamily="34" charset="0"/>
              </a:rPr>
              <a:t>Володимира  </a:t>
            </a:r>
            <a:r>
              <a:rPr lang="ru-RU" sz="44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itchFamily="34" charset="0"/>
              </a:rPr>
              <a:t>Михайловича </a:t>
            </a:r>
          </a:p>
          <a:p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2777450" cy="38884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87326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349" y="0"/>
            <a:ext cx="9347199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531440"/>
            <a:ext cx="8229600" cy="2880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55349" y="0"/>
            <a:ext cx="9347199" cy="7010400"/>
          </a:xfrm>
          <a:ln>
            <a:noFill/>
          </a:ln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anose="020B0903020102020204" pitchFamily="34" charset="0"/>
              </a:rPr>
              <a:t> </a:t>
            </a:r>
            <a:r>
              <a:rPr lang="ru-RU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itchFamily="34" charset="0"/>
              </a:rPr>
              <a:t>В </a:t>
            </a:r>
            <a:r>
              <a:rPr lang="ru-RU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itchFamily="34" charset="0"/>
              </a:rPr>
              <a:t>університеті</a:t>
            </a:r>
            <a:r>
              <a:rPr lang="ru-RU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itchFamily="34" charset="0"/>
              </a:rPr>
              <a:t> </a:t>
            </a:r>
            <a:r>
              <a:rPr lang="ru-RU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itchFamily="34" charset="0"/>
              </a:rPr>
              <a:t>шанують</a:t>
            </a:r>
            <a:r>
              <a:rPr lang="ru-RU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itchFamily="34" charset="0"/>
              </a:rPr>
              <a:t> </a:t>
            </a:r>
            <a:r>
              <a:rPr lang="ru-RU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itchFamily="34" charset="0"/>
              </a:rPr>
              <a:t>пам’ять</a:t>
            </a:r>
            <a:r>
              <a:rPr lang="ru-RU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itchFamily="34" charset="0"/>
              </a:rPr>
              <a:t> 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itchFamily="34" charset="0"/>
              </a:rPr>
              <a:t>Найдиша Володимира </a:t>
            </a:r>
            <a:r>
              <a:rPr lang="ru-RU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itchFamily="34" charset="0"/>
              </a:rPr>
              <a:t>Михайловича</a:t>
            </a:r>
            <a:endParaRPr lang="ru-RU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Franklin Gothic Heavy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1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uk-UA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uk-UA" sz="2000" dirty="0" smtClean="0">
                <a:solidFill>
                  <a:srgbClr val="002060"/>
                </a:solidFill>
              </a:rPr>
              <a:t>Рішенням </a:t>
            </a:r>
            <a:r>
              <a:rPr lang="uk-UA" sz="2000" dirty="0">
                <a:solidFill>
                  <a:srgbClr val="002060"/>
                </a:solidFill>
              </a:rPr>
              <a:t>Вченої ради університету </a:t>
            </a:r>
            <a:r>
              <a:rPr lang="uk-UA" sz="2000" dirty="0" smtClean="0">
                <a:solidFill>
                  <a:srgbClr val="002060"/>
                </a:solidFill>
              </a:rPr>
              <a:t>, на </a:t>
            </a:r>
            <a:r>
              <a:rPr lang="uk-UA" sz="2000" dirty="0">
                <a:solidFill>
                  <a:srgbClr val="002060"/>
                </a:solidFill>
              </a:rPr>
              <a:t>честь </a:t>
            </a:r>
            <a:r>
              <a:rPr lang="uk-UA" sz="2000" dirty="0" smtClean="0">
                <a:solidFill>
                  <a:srgbClr val="002060"/>
                </a:solidFill>
              </a:rPr>
              <a:t>професора, </a:t>
            </a:r>
            <a:r>
              <a:rPr lang="ru-RU" sz="2000" dirty="0" err="1" smtClean="0">
                <a:solidFill>
                  <a:srgbClr val="002060"/>
                </a:solidFill>
              </a:rPr>
              <a:t>академіка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інженерних</a:t>
            </a:r>
            <a:r>
              <a:rPr lang="ru-RU" sz="2000" dirty="0" smtClean="0">
                <a:solidFill>
                  <a:srgbClr val="002060"/>
                </a:solidFill>
              </a:rPr>
              <a:t> наук </a:t>
            </a:r>
            <a:r>
              <a:rPr lang="ru-RU" sz="2000" dirty="0" err="1" smtClean="0">
                <a:solidFill>
                  <a:srgbClr val="002060"/>
                </a:solidFill>
              </a:rPr>
              <a:t>України</a:t>
            </a:r>
            <a:r>
              <a:rPr lang="ru-RU" sz="2000" dirty="0" smtClean="0">
                <a:solidFill>
                  <a:srgbClr val="002060"/>
                </a:solidFill>
              </a:rPr>
              <a:t>, </a:t>
            </a:r>
            <a:r>
              <a:rPr lang="uk-UA" sz="2000" dirty="0" smtClean="0">
                <a:solidFill>
                  <a:srgbClr val="002060"/>
                </a:solidFill>
              </a:rPr>
              <a:t>завідуючого </a:t>
            </a:r>
            <a:r>
              <a:rPr lang="uk-UA" sz="2000" dirty="0">
                <a:solidFill>
                  <a:srgbClr val="002060"/>
                </a:solidFill>
              </a:rPr>
              <a:t>кафедрою «Нарисна геометрія та інженерна </a:t>
            </a:r>
            <a:r>
              <a:rPr lang="uk-UA" sz="2000" dirty="0" smtClean="0">
                <a:solidFill>
                  <a:srgbClr val="002060"/>
                </a:solidFill>
              </a:rPr>
              <a:t>графіка</a:t>
            </a:r>
            <a:r>
              <a:rPr lang="uk-UA" sz="2000" dirty="0">
                <a:solidFill>
                  <a:srgbClr val="002060"/>
                </a:solidFill>
              </a:rPr>
              <a:t>» </a:t>
            </a:r>
            <a:r>
              <a:rPr lang="uk-UA" sz="2000" dirty="0" smtClean="0">
                <a:solidFill>
                  <a:srgbClr val="002060"/>
                </a:solidFill>
              </a:rPr>
              <a:t>ТДАТА, засновника і керівника Мелітопольської наукової школи прикладної геометрії Найдиша </a:t>
            </a:r>
            <a:r>
              <a:rPr lang="uk-UA" sz="2000" dirty="0">
                <a:solidFill>
                  <a:srgbClr val="002060"/>
                </a:solidFill>
              </a:rPr>
              <a:t>В. М. </a:t>
            </a:r>
            <a:r>
              <a:rPr lang="uk-UA" sz="2000" dirty="0" smtClean="0">
                <a:solidFill>
                  <a:srgbClr val="002060"/>
                </a:solidFill>
              </a:rPr>
              <a:t>кафедрі </a:t>
            </a:r>
            <a:r>
              <a:rPr lang="uk-UA" sz="2000" dirty="0" smtClean="0">
                <a:solidFill>
                  <a:srgbClr val="002060"/>
                </a:solidFill>
              </a:rPr>
              <a:t> було </a:t>
            </a:r>
            <a:r>
              <a:rPr lang="uk-UA" sz="2000" dirty="0" smtClean="0">
                <a:solidFill>
                  <a:srgbClr val="002060"/>
                </a:solidFill>
              </a:rPr>
              <a:t>присвоєно </a:t>
            </a:r>
            <a:r>
              <a:rPr lang="uk-UA" sz="2000" dirty="0">
                <a:solidFill>
                  <a:srgbClr val="002060"/>
                </a:solidFill>
              </a:rPr>
              <a:t>його ім’я. </a:t>
            </a:r>
            <a:endParaRPr lang="uk-UA" sz="2000" dirty="0" smtClean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uk-UA"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endParaRPr lang="uk-UA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endParaRPr lang="uk-UA"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endParaRPr lang="uk-UA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endParaRPr lang="uk-UA"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endParaRPr lang="uk-UA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endParaRPr lang="uk-UA"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uk-UA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</a:p>
          <a:p>
            <a:pPr marL="0" indent="0">
              <a:buNone/>
            </a:pPr>
            <a:endParaRPr lang="uk-UA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1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	</a:t>
            </a:r>
            <a:r>
              <a:rPr lang="ru-RU" sz="1800" dirty="0" smtClean="0"/>
              <a:t>   </a:t>
            </a:r>
            <a:r>
              <a:rPr lang="uk-UA" sz="2000" dirty="0" smtClean="0"/>
              <a:t>В червні  2008 року в Мелітополі </a:t>
            </a:r>
          </a:p>
          <a:p>
            <a:pPr marL="0" indent="0">
              <a:buNone/>
            </a:pPr>
            <a:r>
              <a:rPr lang="uk-UA" sz="2000" dirty="0" smtClean="0"/>
              <a:t> на будинку, в якому жив науковець, було </a:t>
            </a:r>
          </a:p>
          <a:p>
            <a:pPr marL="0" indent="0">
              <a:buNone/>
            </a:pPr>
            <a:r>
              <a:rPr lang="uk-UA" sz="2000" dirty="0"/>
              <a:t> </a:t>
            </a:r>
            <a:r>
              <a:rPr lang="uk-UA" sz="2000" dirty="0" smtClean="0"/>
              <a:t>відкрито меморіальну дошку.</a:t>
            </a:r>
          </a:p>
          <a:p>
            <a:pPr marL="0" indent="0">
              <a:buNone/>
            </a:pPr>
            <a:r>
              <a:rPr lang="uk-UA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            </a:t>
            </a:r>
            <a:endParaRPr lang="ru-RU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63" y="2668710"/>
            <a:ext cx="3715260" cy="24774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390" y="3645024"/>
            <a:ext cx="3805010" cy="2854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895" y="3140199"/>
            <a:ext cx="3736975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7024" y="2132856"/>
            <a:ext cx="2016224" cy="783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7484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12"/>
            <a:ext cx="9139450" cy="6854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387424"/>
            <a:ext cx="8229600" cy="7200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412"/>
            <a:ext cx="9139450" cy="685458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uk-UA" sz="2000" dirty="0" smtClean="0"/>
              <a:t>    </a:t>
            </a:r>
          </a:p>
          <a:p>
            <a:pPr marL="0" indent="0">
              <a:spcBef>
                <a:spcPts val="0"/>
              </a:spcBef>
              <a:buNone/>
            </a:pPr>
            <a:endParaRPr lang="uk-UA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2000" dirty="0" smtClean="0">
                <a:solidFill>
                  <a:schemeClr val="accent2">
                    <a:lumMod val="75000"/>
                  </a:schemeClr>
                </a:solidFill>
              </a:rPr>
              <a:t>    	 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З нагоди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75-річчя з дня народження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 Найдиша Володимира Михайл</a:t>
            </a:r>
            <a:r>
              <a:rPr lang="uk-UA" sz="2000" b="1" dirty="0" err="1" smtClean="0">
                <a:solidFill>
                  <a:schemeClr val="tx2">
                    <a:lumMod val="75000"/>
                  </a:schemeClr>
                </a:solidFill>
              </a:rPr>
              <a:t>овича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наукова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бібліотека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підготувала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 бібліографічний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покажчик основних 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публікацій науковця в серії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 «Біобібліографістика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провідних вчених ТДАТУ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».</a:t>
            </a:r>
          </a:p>
          <a:p>
            <a:pPr marL="0" indent="0">
              <a:spcBef>
                <a:spcPts val="0"/>
              </a:spcBef>
              <a:buNone/>
            </a:pPr>
            <a:endParaRPr lang="uk-UA" sz="2000" b="1" dirty="0"/>
          </a:p>
          <a:p>
            <a:pPr marL="0" indent="0">
              <a:spcBef>
                <a:spcPts val="0"/>
              </a:spcBef>
              <a:buNone/>
            </a:pPr>
            <a:r>
              <a:rPr lang="uk-UA" sz="2000" b="1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    У підготовці виставки використано журнали,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наукові збірки, книги з фондів наукової бібліотеки ТДАТУ,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інтернет-ресурси, документи і фотографії надані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з архіву університету та сімейного архіву Найдиша А. В.                                                                     </a:t>
            </a:r>
            <a:endParaRPr lang="uk-UA" sz="20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                                       Розробник: бібліотекар</a:t>
            </a:r>
            <a:b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                                       наукової бібліотеки ТДАТУ</a:t>
            </a:r>
            <a:b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                                       </a:t>
            </a:r>
            <a:r>
              <a:rPr lang="uk-UA" sz="2000" b="1" dirty="0" err="1" smtClean="0">
                <a:solidFill>
                  <a:schemeClr val="tx2">
                    <a:lumMod val="75000"/>
                  </a:schemeClr>
                </a:solidFill>
              </a:rPr>
              <a:t>Ласигіна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Т. О.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uk-UA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7" b="5634"/>
          <a:stretch/>
        </p:blipFill>
        <p:spPr bwMode="auto">
          <a:xfrm>
            <a:off x="5580112" y="15368"/>
            <a:ext cx="2470084" cy="34935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469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4" y="3412"/>
            <a:ext cx="9139450" cy="6854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Franklin Gothic Heavy" pitchFamily="34" charset="0"/>
              </a:rPr>
              <a:t>ВІХИ ЖИТТЯ</a:t>
            </a:r>
            <a:endParaRPr lang="ru-RU" sz="3600" b="1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chemeClr val="tx2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Franklin Gothic Heavy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620688"/>
            <a:ext cx="9139450" cy="6408712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Народився 7 червня 1940 року в </a:t>
            </a:r>
            <a:r>
              <a:rPr lang="uk-UA" sz="1800" b="1" dirty="0" smtClean="0">
                <a:solidFill>
                  <a:schemeClr val="tx2">
                    <a:lumMod val="75000"/>
                  </a:schemeClr>
                </a:solidFill>
              </a:rPr>
              <a:t>селі </a:t>
            </a:r>
            <a:r>
              <a:rPr lang="uk-UA" sz="1800" b="1" dirty="0" err="1" smtClean="0">
                <a:solidFill>
                  <a:schemeClr val="tx2">
                    <a:lumMod val="75000"/>
                  </a:schemeClr>
                </a:solidFill>
              </a:rPr>
              <a:t>Авдіївка</a:t>
            </a:r>
            <a:r>
              <a:rPr lang="uk-UA" sz="1800" b="1" dirty="0" smtClean="0">
                <a:solidFill>
                  <a:schemeClr val="tx2">
                    <a:lumMod val="75000"/>
                  </a:schemeClr>
                </a:solidFill>
              </a:rPr>
              <a:t> Авдіївського району Донецької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області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У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1957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році з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золотою </a:t>
            </a:r>
            <a:r>
              <a:rPr lang="uk-UA" sz="1800" b="1" dirty="0" smtClean="0">
                <a:solidFill>
                  <a:schemeClr val="tx2">
                    <a:lumMod val="75000"/>
                  </a:schemeClr>
                </a:solidFill>
              </a:rPr>
              <a:t>медаллю закінчив середню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школу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1962 р. -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з відзнакою </a:t>
            </a:r>
            <a:r>
              <a:rPr lang="uk-UA" sz="1800" b="1" dirty="0" smtClean="0">
                <a:solidFill>
                  <a:schemeClr val="tx2">
                    <a:lumMod val="75000"/>
                  </a:schemeClr>
                </a:solidFill>
              </a:rPr>
              <a:t>закінчив Мелітопольський інститут механізації сільського господарства (МІМСГ, нині - ТДАТУ) за спеціальністю «Механізація процесів сільгоспвиробництва». В цьому ж році розпочав свій трудовий шлях асистентом кафедри нарисної геометрії і машинобудівного креслення  </a:t>
            </a:r>
            <a:r>
              <a:rPr lang="uk-UA" sz="1800" b="1" dirty="0" err="1" smtClean="0">
                <a:solidFill>
                  <a:schemeClr val="tx2">
                    <a:lumMod val="75000"/>
                  </a:schemeClr>
                </a:solidFill>
              </a:rPr>
              <a:t>МІМСГу</a:t>
            </a:r>
            <a:endParaRPr lang="uk-UA" sz="1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1964 – 1967 рр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uk-UA" sz="1800" b="1" dirty="0" smtClean="0">
                <a:solidFill>
                  <a:schemeClr val="tx2">
                    <a:lumMod val="75000"/>
                  </a:schemeClr>
                </a:solidFill>
              </a:rPr>
              <a:t>навчання в аспірантурі кафедри, де і залишився працювати в якості старшого викладача 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1969 </a:t>
            </a:r>
            <a:r>
              <a:rPr lang="uk-UA" sz="1800" b="1" dirty="0" smtClean="0">
                <a:solidFill>
                  <a:schemeClr val="tx2">
                    <a:lumMod val="75000"/>
                  </a:schemeClr>
                </a:solidFill>
              </a:rPr>
              <a:t>рік  - захист дисертації на здобуття наукового ступеня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кандидата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технічних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наук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1972 </a:t>
            </a:r>
            <a:r>
              <a:rPr lang="uk-UA" sz="1800" b="1" dirty="0" smtClean="0">
                <a:solidFill>
                  <a:schemeClr val="tx2">
                    <a:lumMod val="75000"/>
                  </a:schemeClr>
                </a:solidFill>
              </a:rPr>
              <a:t>рік  - присвоєно вчене звання доцента </a:t>
            </a:r>
            <a:endParaRPr lang="ru-RU" sz="1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1970 р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– 1975 р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- заступник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декана факультету заочного </a:t>
            </a:r>
            <a:r>
              <a:rPr lang="uk-UA" sz="1800" b="1" dirty="0" smtClean="0">
                <a:solidFill>
                  <a:schemeClr val="tx2">
                    <a:lumMod val="75000"/>
                  </a:schemeClr>
                </a:solidFill>
              </a:rPr>
              <a:t>навчання інституту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1977 </a:t>
            </a:r>
            <a:r>
              <a:rPr lang="uk-UA" sz="1800" b="1" dirty="0" smtClean="0">
                <a:solidFill>
                  <a:schemeClr val="tx2">
                    <a:lumMod val="75000"/>
                  </a:schemeClr>
                </a:solidFill>
              </a:rPr>
              <a:t>рік - Володимир Михайлович очолює кафедру нарисної геометрії та інженерної графіки (нині кафедра прикладної геометрії ім. академіка В. М. Найдиша)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1983 </a:t>
            </a:r>
            <a:r>
              <a:rPr lang="uk-UA" sz="1800" b="1" dirty="0" smtClean="0">
                <a:solidFill>
                  <a:schemeClr val="tx2">
                    <a:lumMod val="75000"/>
                  </a:schemeClr>
                </a:solidFill>
              </a:rPr>
              <a:t>рік  - захист докторської дисертації в МАІ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uk-UA" sz="1800" b="1" dirty="0" smtClean="0">
                <a:solidFill>
                  <a:schemeClr val="tx2">
                    <a:lumMod val="75000"/>
                  </a:schemeClr>
                </a:solidFill>
              </a:rPr>
              <a:t>1985 рік - отримав вчене звання професора 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uk-UA" sz="1800" b="1" dirty="0" smtClean="0">
                <a:solidFill>
                  <a:schemeClr val="tx2">
                    <a:lumMod val="75000"/>
                  </a:schemeClr>
                </a:solidFill>
              </a:rPr>
              <a:t>1994 рік - обрання академіком Академії інженерних наук України.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1994 р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- 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2000 р. - перший проректор, проректор з </a:t>
            </a:r>
            <a:r>
              <a:rPr lang="ru-RU" sz="1800" b="1" dirty="0" err="1">
                <a:solidFill>
                  <a:schemeClr val="tx2">
                    <a:lumMod val="75000"/>
                  </a:schemeClr>
                </a:solidFill>
              </a:rPr>
              <a:t>наукової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 роботи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ТДАТА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2000 </a:t>
            </a:r>
            <a:r>
              <a:rPr lang="ru-RU" sz="1800" b="1" dirty="0" err="1" smtClean="0">
                <a:solidFill>
                  <a:schemeClr val="tx2">
                    <a:lumMod val="75000"/>
                  </a:schemeClr>
                </a:solidFill>
              </a:rPr>
              <a:t>рік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  - 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Володимир Михайлович </a:t>
            </a:r>
            <a:r>
              <a:rPr lang="ru-RU" sz="1800" b="1" dirty="0" err="1" smtClean="0">
                <a:solidFill>
                  <a:schemeClr val="tx2">
                    <a:lumMod val="75000"/>
                  </a:schemeClr>
                </a:solidFill>
              </a:rPr>
              <a:t>знову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800" b="1" dirty="0" err="1">
                <a:solidFill>
                  <a:schemeClr val="tx2">
                    <a:lumMod val="75000"/>
                  </a:schemeClr>
                </a:solidFill>
              </a:rPr>
              <a:t>очолив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800" b="1" dirty="0" err="1">
                <a:solidFill>
                  <a:schemeClr val="tx2">
                    <a:lumMod val="75000"/>
                  </a:schemeClr>
                </a:solidFill>
              </a:rPr>
              <a:t>кафедрунарисної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800" b="1" dirty="0" err="1">
                <a:solidFill>
                  <a:schemeClr val="tx2">
                    <a:lumMod val="75000"/>
                  </a:schemeClr>
                </a:solidFill>
              </a:rPr>
              <a:t>геометрії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 та </a:t>
            </a:r>
            <a:r>
              <a:rPr lang="ru-RU" sz="1800" b="1" dirty="0" err="1">
                <a:solidFill>
                  <a:schemeClr val="tx2">
                    <a:lumMod val="75000"/>
                  </a:schemeClr>
                </a:solidFill>
              </a:rPr>
              <a:t>інженерної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800" b="1" dirty="0" err="1">
                <a:solidFill>
                  <a:schemeClr val="tx2">
                    <a:lumMod val="75000"/>
                  </a:schemeClr>
                </a:solidFill>
              </a:rPr>
              <a:t>графіки</a:t>
            </a:r>
            <a:endParaRPr lang="ru-RU" sz="1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uk-UA" sz="1800" b="1" dirty="0">
                <a:solidFill>
                  <a:schemeClr val="tx2">
                    <a:lumMod val="75000"/>
                  </a:schemeClr>
                </a:solidFill>
              </a:rPr>
              <a:t>Помер 17 вересня 2007 </a:t>
            </a:r>
            <a:r>
              <a:rPr lang="uk-UA" sz="1800" b="1" dirty="0" smtClean="0">
                <a:solidFill>
                  <a:schemeClr val="tx2">
                    <a:lumMod val="75000"/>
                  </a:schemeClr>
                </a:solidFill>
              </a:rPr>
              <a:t>р.</a:t>
            </a:r>
            <a:endParaRPr lang="ru-RU" sz="1800" b="1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  <a:buFont typeface="Wingdings" pitchFamily="2" charset="2"/>
              <a:buChar char="q"/>
            </a:pPr>
            <a:endParaRPr lang="ru-RU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  <a:buFont typeface="Wingdings" pitchFamily="2" charset="2"/>
              <a:buChar char="q"/>
            </a:pPr>
            <a:endParaRPr lang="ru-RU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  <a:buFont typeface="Wingdings" pitchFamily="2" charset="2"/>
              <a:buChar char="q"/>
            </a:pPr>
            <a:endParaRPr lang="ru-RU" sz="1800" b="1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endParaRPr lang="ru-RU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0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12"/>
            <a:ext cx="9139450" cy="6854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uk-UA" sz="54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itchFamily="34" charset="0"/>
              </a:rPr>
              <a:t>ВСЕ ЖИТТЯ - НАУЦІ</a:t>
            </a:r>
            <a:endParaRPr lang="ru-RU" sz="5400" b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Franklin Gothic Heavy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8760"/>
            <a:ext cx="601216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 smtClean="0"/>
              <a:t>      </a:t>
            </a:r>
            <a:endParaRPr lang="uk-UA" sz="1800" dirty="0"/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    В 1962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роц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і після закінчення Мелітопольського інституту механізації сільського господарства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МІМСГ, 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нині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- ТДАТУ) за 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спеціальністю </a:t>
            </a:r>
          </a:p>
          <a:p>
            <a:pPr marL="0" indent="0">
              <a:buNone/>
            </a:pP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«механізація процесів сільгоспвиробництва», та здобувши кваліфікацію інженера-механіка , </a:t>
            </a:r>
          </a:p>
          <a:p>
            <a:pPr marL="0" indent="0">
              <a:buNone/>
            </a:pP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В. М. </a:t>
            </a:r>
            <a:r>
              <a:rPr lang="uk-UA" sz="2000" b="1" dirty="0" err="1" smtClean="0">
                <a:solidFill>
                  <a:schemeClr val="tx2">
                    <a:lumMod val="75000"/>
                  </a:schemeClr>
                </a:solidFill>
              </a:rPr>
              <a:t>Найдиш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залишився працювати асистентом </a:t>
            </a:r>
          </a:p>
          <a:p>
            <a:pPr marL="0" indent="0">
              <a:buNone/>
            </a:pP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кафедри нарисної геометрії і машинобудівного </a:t>
            </a:r>
          </a:p>
          <a:p>
            <a:pPr marL="0" indent="0">
              <a:buNone/>
            </a:pP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креслення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МІМСГу. 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9" y="4221088"/>
            <a:ext cx="6621412" cy="22322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2272" y="1700808"/>
            <a:ext cx="3307703" cy="29523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913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12"/>
            <a:ext cx="9139450" cy="6854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683568"/>
            <a:ext cx="8229600" cy="100811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6" y="97705"/>
            <a:ext cx="3929730" cy="2926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 smtClean="0"/>
              <a:t>                                                                                                </a:t>
            </a:r>
            <a:endParaRPr lang="en-US" sz="1800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                          </a:t>
            </a:r>
            <a:r>
              <a:rPr lang="uk-UA" sz="1800" dirty="0" smtClean="0">
                <a:solidFill>
                  <a:schemeClr val="accent2">
                    <a:lumMod val="75000"/>
                  </a:schemeClr>
                </a:solidFill>
              </a:rPr>
              <a:t>           	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У 1964 р. на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кафедрі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була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відкрита</a:t>
            </a:r>
            <a:r>
              <a:rPr lang="uk-UA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    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аспірантура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8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     </a:t>
            </a:r>
            <a:r>
              <a:rPr lang="uk-UA" sz="1800" b="1" dirty="0" smtClean="0">
                <a:solidFill>
                  <a:schemeClr val="tx2">
                    <a:lumMod val="75000"/>
                  </a:schemeClr>
                </a:solidFill>
              </a:rPr>
              <a:t>      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Першим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аспірантом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став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      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Найдиш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Володимир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Михайлович.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</a:rPr>
              <a:t>      </a:t>
            </a:r>
          </a:p>
          <a:p>
            <a:pPr marL="0" indent="0">
              <a:buNone/>
            </a:pPr>
            <a:endParaRPr lang="en-US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</a:rPr>
              <a:t>      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Після успішного закінчення аспірантури </a:t>
            </a:r>
            <a:endParaRPr lang="en-US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у 1967р. залишився працювати на кафедрі в </a:t>
            </a:r>
          </a:p>
          <a:p>
            <a:pPr marL="0" indent="0">
              <a:buNone/>
            </a:pP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якості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старшого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викладача. 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    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Працюючи над дисертаційною темою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,</a:t>
            </a:r>
            <a:endParaRPr lang="en-US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Володимир Михайлович одночасно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брав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участь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у 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методичній роботі кафедри і в навчальному процесі: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читав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лекції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, проводив 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заняття та консультації. </a:t>
            </a:r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uk-UA" sz="1600" dirty="0"/>
              <a:t> </a:t>
            </a:r>
            <a:r>
              <a:rPr lang="uk-UA" sz="1600" dirty="0" smtClean="0"/>
              <a:t>      </a:t>
            </a:r>
            <a:endParaRPr lang="ru-RU" sz="1600" dirty="0" smtClean="0"/>
          </a:p>
          <a:p>
            <a:pPr marL="0" indent="0">
              <a:buNone/>
            </a:pPr>
            <a:r>
              <a:rPr lang="uk-UA" sz="1600" dirty="0"/>
              <a:t> </a:t>
            </a:r>
            <a:r>
              <a:rPr lang="uk-UA" sz="1600" dirty="0" smtClean="0"/>
              <a:t>    </a:t>
            </a: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 </a:t>
            </a:r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07904" y="285980"/>
            <a:ext cx="4464496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itchFamily="34" charset="0"/>
              </a:rPr>
              <a:t>1964 р. </a:t>
            </a:r>
            <a:r>
              <a:rPr lang="ru-RU" sz="2400" b="1" spc="50" dirty="0" err="1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itchFamily="34" charset="0"/>
              </a:rPr>
              <a:t>Креслярський</a:t>
            </a:r>
            <a:r>
              <a:rPr lang="ru-RU" sz="2400" b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itchFamily="34" charset="0"/>
              </a:rPr>
              <a:t> зал </a:t>
            </a:r>
            <a:endParaRPr lang="ru-RU" sz="2400" b="1" spc="50" dirty="0" smtClean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Franklin Gothic Heavy" pitchFamily="34" charset="0"/>
            </a:endParaRPr>
          </a:p>
          <a:p>
            <a:pPr algn="ctr"/>
            <a:r>
              <a:rPr lang="ru-RU" sz="2400" b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itchFamily="34" charset="0"/>
              </a:rPr>
              <a:t> </a:t>
            </a:r>
            <a:r>
              <a:rPr lang="ru-RU" sz="24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itchFamily="34" charset="0"/>
              </a:rPr>
              <a:t>        в новому </a:t>
            </a:r>
            <a:r>
              <a:rPr lang="ru-RU" sz="2400" b="1" spc="50" dirty="0" err="1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Heavy" pitchFamily="34" charset="0"/>
              </a:rPr>
              <a:t>крилі</a:t>
            </a:r>
            <a:endParaRPr lang="ru-RU" sz="2400" b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Franklin Gothic Heavy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765" y="2420888"/>
            <a:ext cx="4086991" cy="2818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0544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12"/>
            <a:ext cx="9139450" cy="6854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03448"/>
            <a:ext cx="8229600" cy="2160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59773"/>
            <a:ext cx="3240360" cy="4426019"/>
          </a:xfrm>
          <a:prstGeom prst="roundRect">
            <a:avLst>
              <a:gd name="adj" fmla="val 16667"/>
            </a:avLst>
          </a:prstGeom>
          <a:ln w="9525">
            <a:noFill/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" y="0"/>
            <a:ext cx="9144000" cy="686635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800" dirty="0" smtClean="0"/>
              <a:t>   </a:t>
            </a:r>
            <a:r>
              <a:rPr lang="ru-RU" sz="1800" dirty="0"/>
              <a:t> </a:t>
            </a:r>
            <a:r>
              <a:rPr lang="ru-RU" sz="1800" dirty="0" smtClean="0"/>
              <a:t>  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В 1969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році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Володимир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Михайлович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захистив </a:t>
            </a:r>
          </a:p>
          <a:p>
            <a:pPr marL="0" indent="0">
              <a:buNone/>
            </a:pP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кандидатську дисертацію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«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Исследование и 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разработка  новых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способов построения 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аксонометрических чертежей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многомерных 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объектов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» і отримав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науковий 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ступінь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кандидата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технічних наук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ru-RU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sz="1800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sz="1800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sz="1800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                                                       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             </a:t>
            </a:r>
            <a:endParaRPr lang="en-US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                                 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</a:rPr>
              <a:t>Найдыш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В. М. Исследование и разработка новых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способов </a:t>
            </a:r>
          </a:p>
          <a:p>
            <a:pPr marL="0" indent="0">
              <a:buNone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          построения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аксонометрических чертежей многомерных </a:t>
            </a:r>
            <a:endParaRPr lang="ru-RU" sz="1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          объектов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</a:rPr>
              <a:t>автореф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</a:rPr>
              <a:t>дис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. … канд. </a:t>
            </a:r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</a:rPr>
              <a:t>техн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. наук / В. М. </a:t>
            </a:r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</a:rPr>
              <a:t>Найдыш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;</a:t>
            </a:r>
          </a:p>
          <a:p>
            <a:pPr marL="0" indent="0">
              <a:buNone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          Груз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</a:rPr>
              <a:t>политехн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. ин-т. – Тбилиси, 1969. – 18 с.</a:t>
            </a:r>
          </a:p>
          <a:p>
            <a:pPr marL="0" indent="0">
              <a:buNone/>
            </a:pPr>
            <a:endParaRPr lang="ru-RU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uk-UA" sz="18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</a:t>
            </a:r>
            <a:r>
              <a:rPr lang="en-US" sz="1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Вчене звання доцента йому </a:t>
            </a:r>
          </a:p>
          <a:p>
            <a:pPr marL="0" indent="0">
              <a:buNone/>
            </a:pP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було присвоєно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в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1972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році.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6" r="7559"/>
          <a:stretch/>
        </p:blipFill>
        <p:spPr bwMode="auto">
          <a:xfrm>
            <a:off x="251520" y="2272782"/>
            <a:ext cx="2664296" cy="4142501"/>
          </a:xfrm>
          <a:prstGeom prst="roundRect">
            <a:avLst>
              <a:gd name="adj" fmla="val 16667"/>
            </a:avLst>
          </a:prstGeom>
          <a:ln w="9525">
            <a:noFill/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48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12"/>
            <a:ext cx="9139450" cy="6854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747464"/>
            <a:ext cx="8229600" cy="2160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314" y="188640"/>
            <a:ext cx="3247136" cy="21825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412"/>
            <a:ext cx="9144000" cy="68339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/>
              <a:t>       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У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1973р. 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пройшов навчання на факультеті підвищення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кваліфікації Московського авіаційного інституту (МАІ) за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спеціальністю «Нарисна геометрія та інженерна графіка»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  <a:t>       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В 1977 році </a:t>
            </a:r>
            <a:r>
              <a:rPr lang="uk-UA" sz="2000" b="1" dirty="0" err="1" smtClean="0">
                <a:solidFill>
                  <a:schemeClr val="tx2">
                    <a:lumMod val="75000"/>
                  </a:schemeClr>
                </a:solidFill>
              </a:rPr>
              <a:t>Найдиш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В. М. очолив кафедру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нарисної геометрії та інженерної графіки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(нині кафедра прикладної  геометрії ім. академіка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В. М. Найдиша).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     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За роки керівництва Володимира Михайловича кафедра займала провідне місце серед кафедр Академії по організації навчально-методичної та наукової роботи.</a:t>
            </a:r>
            <a:endParaRPr lang="uk-UA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7" name="Picture 3" descr="F:\работа Найдыш\Фото В. М. Наайдыш\Новая папка\DSC089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84984"/>
            <a:ext cx="2784309" cy="20882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124234"/>
            <a:ext cx="2999073" cy="24650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F:\работа Найдыш\Найдыш ВМ для Тани\FOTO Найдыша В М\P419335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509120"/>
            <a:ext cx="3098520" cy="23442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F:\работа Найдыш\Найдыш ВМ для Тани\FOTO Найдыша В М\P420339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983" y="3989040"/>
            <a:ext cx="3578717" cy="28483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35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12"/>
            <a:ext cx="9139450" cy="6854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3" r="4245"/>
          <a:stretch/>
        </p:blipFill>
        <p:spPr bwMode="auto">
          <a:xfrm>
            <a:off x="683568" y="1554956"/>
            <a:ext cx="2448272" cy="3748087"/>
          </a:xfrm>
          <a:prstGeom prst="roundRect">
            <a:avLst>
              <a:gd name="adj" fmla="val 16667"/>
            </a:avLst>
          </a:prstGeom>
          <a:ln w="9525">
            <a:noFill/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6632"/>
            <a:ext cx="8748464" cy="6741368"/>
          </a:xfrm>
          <a:ln>
            <a:noFill/>
          </a:ln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/>
              <a:t> 	</a:t>
            </a:r>
            <a:r>
              <a:rPr lang="uk-UA" sz="1800" b="1" dirty="0" smtClean="0"/>
              <a:t> 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В 1978 році для того щоб мати можливість присвячувати більше часу роботі над докторською дисертацією, перейшов на посаду старшого наукового співробітника цієї ж кафедри. В 1980 році Володимир Михайлович знову очолив кафедру. 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                         </a:t>
            </a:r>
            <a:endParaRPr lang="uk-UA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2000" b="1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                              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В 1983 році відбувся захист докторської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дисертації  « </a:t>
            </a:r>
            <a:r>
              <a:rPr lang="uk-UA" sz="2000" b="1" dirty="0" err="1" smtClean="0">
                <a:solidFill>
                  <a:schemeClr val="tx2">
                    <a:lumMod val="75000"/>
                  </a:schemeClr>
                </a:solidFill>
              </a:rPr>
              <a:t>Методы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uk-UA" sz="2000" b="1" dirty="0" err="1" smtClean="0">
                <a:solidFill>
                  <a:schemeClr val="tx2">
                    <a:lumMod val="75000"/>
                  </a:schemeClr>
                </a:solidFill>
              </a:rPr>
              <a:t>алгоритмы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</a:t>
            </a:r>
            <a:r>
              <a:rPr lang="uk-UA" sz="2000" b="1" dirty="0" err="1" smtClean="0">
                <a:solidFill>
                  <a:schemeClr val="tx2">
                    <a:lumMod val="75000"/>
                  </a:schemeClr>
                </a:solidFill>
              </a:rPr>
              <a:t>формирования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uk-UA" sz="2000" b="1" dirty="0" err="1" smtClean="0">
                <a:solidFill>
                  <a:schemeClr val="tx2">
                    <a:lumMod val="75000"/>
                  </a:schemeClr>
                </a:solidFill>
              </a:rPr>
              <a:t>поверхностей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uk-UA" sz="2000" b="1" dirty="0" err="1" smtClean="0">
                <a:solidFill>
                  <a:schemeClr val="tx2">
                    <a:lumMod val="75000"/>
                  </a:schemeClr>
                </a:solidFill>
              </a:rPr>
              <a:t>обводов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по </a:t>
            </a:r>
            <a:r>
              <a:rPr lang="uk-UA" sz="2000" b="1" dirty="0" err="1" smtClean="0">
                <a:solidFill>
                  <a:schemeClr val="tx2">
                    <a:lumMod val="75000"/>
                  </a:schemeClr>
                </a:solidFill>
              </a:rPr>
              <a:t>заданным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uk-UA" sz="2000" b="1" dirty="0" err="1" smtClean="0">
                <a:solidFill>
                  <a:schemeClr val="tx2">
                    <a:lumMod val="75000"/>
                  </a:schemeClr>
                </a:solidFill>
              </a:rPr>
              <a:t>дифференциально-</a:t>
            </a:r>
            <a:endParaRPr lang="uk-UA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</a:t>
            </a:r>
            <a:r>
              <a:rPr lang="uk-UA" sz="2000" b="1" dirty="0" err="1" smtClean="0">
                <a:solidFill>
                  <a:schemeClr val="tx2">
                    <a:lumMod val="75000"/>
                  </a:schemeClr>
                </a:solidFill>
              </a:rPr>
              <a:t>геометрическим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uk-UA" sz="2000" b="1" dirty="0" err="1" smtClean="0">
                <a:solidFill>
                  <a:schemeClr val="tx2">
                    <a:lumMod val="75000"/>
                  </a:schemeClr>
                </a:solidFill>
              </a:rPr>
              <a:t>условиям</a:t>
            </a: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» за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спеціальністю 05.01.01 – «Нарисна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геометрія та інженерна графіка» в МАІ.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18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  <a:t>     </a:t>
            </a:r>
            <a:r>
              <a:rPr lang="ru-RU" sz="1800" dirty="0" err="1" smtClean="0">
                <a:solidFill>
                  <a:schemeClr val="tx2">
                    <a:lumMod val="75000"/>
                  </a:schemeClr>
                </a:solidFill>
              </a:rPr>
              <a:t>Найдыш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В. М. Методы и алгоритмы формирования </a:t>
            </a:r>
            <a:endParaRPr lang="ru-RU" sz="18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поверхностей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и обводов  по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заданным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дифференциально-геометрическим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условиям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автореф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sz="1800" dirty="0" err="1">
                <a:solidFill>
                  <a:schemeClr val="tx2">
                    <a:lumMod val="75000"/>
                  </a:schemeClr>
                </a:solidFill>
              </a:rPr>
              <a:t>дис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. … д-ра </a:t>
            </a:r>
            <a:r>
              <a:rPr lang="ru-RU" sz="1800" dirty="0" err="1">
                <a:solidFill>
                  <a:schemeClr val="tx2">
                    <a:lumMod val="75000"/>
                  </a:schemeClr>
                </a:solidFill>
              </a:rPr>
              <a:t>техн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. наук / В. М. </a:t>
            </a:r>
            <a:r>
              <a:rPr lang="ru-RU" sz="1800" dirty="0" err="1">
                <a:solidFill>
                  <a:schemeClr val="tx2">
                    <a:lumMod val="75000"/>
                  </a:schemeClr>
                </a:solidFill>
              </a:rPr>
              <a:t>Найдыш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err="1" smtClean="0">
                <a:solidFill>
                  <a:schemeClr val="tx2">
                    <a:lumMod val="75000"/>
                  </a:schemeClr>
                </a:solidFill>
              </a:rPr>
              <a:t>Моск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</a:rPr>
              <a:t>. авиац. ин-т. – М., 1983. – С. 32.</a:t>
            </a:r>
            <a:endParaRPr lang="ru-RU" sz="18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800" b="1" dirty="0"/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>
              <a:spcBef>
                <a:spcPts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119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12"/>
            <a:ext cx="9139450" cy="6854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60648"/>
            <a:ext cx="9144000" cy="65973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Haettenschweiler" panose="020B0706040902060204" pitchFamily="34" charset="0"/>
              </a:rPr>
              <a:t>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Franklin Gothic Demi Cond" pitchFamily="34" charset="0"/>
              </a:rPr>
              <a:t>1985 </a:t>
            </a:r>
            <a:r>
              <a:rPr lang="uk-UA" sz="2400" dirty="0" smtClean="0">
                <a:solidFill>
                  <a:schemeClr val="tx2">
                    <a:lumMod val="75000"/>
                  </a:schemeClr>
                </a:solidFill>
                <a:latin typeface="Franklin Gothic Demi Cond" pitchFamily="34" charset="0"/>
              </a:rPr>
              <a:t>рік – Володимир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Franklin Gothic Demi Cond" pitchFamily="34" charset="0"/>
              </a:rPr>
              <a:t>Михайлович отримав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Franklin Gothic Demi Cond" pitchFamily="34" charset="0"/>
              </a:rPr>
              <a:t>  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Franklin Gothic Demi Cond" pitchFamily="34" charset="0"/>
              </a:rPr>
              <a:t>вчене </a:t>
            </a:r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  <a:latin typeface="Franklin Gothic Demi Cond" pitchFamily="34" charset="0"/>
              </a:rPr>
              <a:t>звання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Franklin Gothic Demi Cond" pitchFamily="34" charset="0"/>
              </a:rPr>
              <a:t> професора, а у 1994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Franklin Gothic Demi Cond" pitchFamily="34" charset="0"/>
              </a:rPr>
              <a:t>році 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Franklin Gothic Demi Cond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Franklin Gothic Demi Cond" pitchFamily="34" charset="0"/>
              </a:rPr>
              <a:t>  </a:t>
            </a:r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  <a:latin typeface="Franklin Gothic Demi Cond" pitchFamily="34" charset="0"/>
              </a:rPr>
              <a:t>обраний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Franklin Gothic Demi Cond" pitchFamily="34" charset="0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Franklin Gothic Demi Cond" pitchFamily="34" charset="0"/>
              </a:rPr>
              <a:t>академіком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Franklin Gothic Demi Cond" pitchFamily="34" charset="0"/>
              </a:rPr>
              <a:t> Академії 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Franklin Gothic Demi Cond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Franklin Gothic Demi Cond" pitchFamily="34" charset="0"/>
              </a:rPr>
              <a:t>  інженерних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Franklin Gothic Demi Cond" pitchFamily="34" charset="0"/>
              </a:rPr>
              <a:t>наук </a:t>
            </a:r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  <a:latin typeface="Franklin Gothic Demi Cond" pitchFamily="34" charset="0"/>
              </a:rPr>
              <a:t>України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Franklin Gothic Demi Cond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8" r="6346"/>
          <a:stretch/>
        </p:blipFill>
        <p:spPr bwMode="auto">
          <a:xfrm>
            <a:off x="5868144" y="188640"/>
            <a:ext cx="2958706" cy="4460187"/>
          </a:xfrm>
          <a:prstGeom prst="roundRect">
            <a:avLst>
              <a:gd name="adj" fmla="val 16667"/>
            </a:avLst>
          </a:prstGeom>
          <a:ln w="9525">
            <a:noFill/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95" r="5980"/>
          <a:stretch/>
        </p:blipFill>
        <p:spPr bwMode="auto">
          <a:xfrm>
            <a:off x="1187624" y="2996952"/>
            <a:ext cx="3528392" cy="3557066"/>
          </a:xfrm>
          <a:prstGeom prst="roundRect">
            <a:avLst>
              <a:gd name="adj" fmla="val 16667"/>
            </a:avLst>
          </a:prstGeom>
          <a:ln w="9525">
            <a:noFill/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89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3391</TotalTime>
  <Words>2065</Words>
  <Application>Microsoft Office PowerPoint</Application>
  <PresentationFormat>Экран (4:3)</PresentationFormat>
  <Paragraphs>278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Життєвий шлях  на  освітянській ниві</vt:lpstr>
      <vt:lpstr>Презентация PowerPoint</vt:lpstr>
      <vt:lpstr>ВІХИ ЖИТТЯ</vt:lpstr>
      <vt:lpstr>ВСЕ ЖИТТЯ - НАУЦІ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Найдиш В. М. є автором понад 200  наукових публікацій, підручників, монографій</vt:lpstr>
      <vt:lpstr>Публікації у наукових збірках ТГАТА</vt:lpstr>
      <vt:lpstr>Публікації у республіканській  фаховій збірці </vt:lpstr>
      <vt:lpstr>Публікації у наукових збірках УСГА</vt:lpstr>
      <vt:lpstr>Автор та співавтор навчальних посібників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Admin</cp:lastModifiedBy>
  <cp:revision>163</cp:revision>
  <dcterms:modified xsi:type="dcterms:W3CDTF">2015-06-04T10:29:28Z</dcterms:modified>
</cp:coreProperties>
</file>