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wdp" ContentType="image/vnd.ms-photo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sldIdLst>
    <p:sldId id="256" r:id="rId2"/>
    <p:sldId id="266" r:id="rId3"/>
    <p:sldId id="260" r:id="rId4"/>
    <p:sldId id="264" r:id="rId5"/>
    <p:sldId id="268" r:id="rId6"/>
    <p:sldId id="258" r:id="rId7"/>
    <p:sldId id="273" r:id="rId8"/>
    <p:sldId id="274" r:id="rId9"/>
    <p:sldId id="267" r:id="rId10"/>
    <p:sldId id="275" r:id="rId11"/>
    <p:sldId id="271" r:id="rId12"/>
    <p:sldId id="272" r:id="rId13"/>
    <p:sldId id="269" r:id="rId14"/>
    <p:sldId id="257" r:id="rId15"/>
    <p:sldId id="259" r:id="rId16"/>
    <p:sldId id="261" r:id="rId17"/>
    <p:sldId id="262" r:id="rId18"/>
    <p:sldId id="263" r:id="rId19"/>
    <p:sldId id="265" r:id="rId20"/>
    <p:sldId id="270" r:id="rId21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3051" autoAdjust="0"/>
    <p:restoredTop sz="94660"/>
  </p:normalViewPr>
  <p:slideViewPr>
    <p:cSldViewPr snapToGrid="0">
      <p:cViewPr varScale="1">
        <p:scale>
          <a:sx n="66" d="100"/>
          <a:sy n="66" d="100"/>
        </p:scale>
        <p:origin x="900" y="6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914400" y="2130426"/>
            <a:ext cx="10363200" cy="1470025"/>
          </a:xfrm>
        </p:spPr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1828800" y="3886200"/>
            <a:ext cx="85344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ru-RU" smtClean="0"/>
              <a:t>Образец подзаголовка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0361663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149920585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63084" y="4406901"/>
            <a:ext cx="103632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963084" y="2906713"/>
            <a:ext cx="103632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7970657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sz="half" idx="1"/>
          </p:nvPr>
        </p:nvSpPr>
        <p:spPr>
          <a:xfrm>
            <a:off x="609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197600" y="1600201"/>
            <a:ext cx="53848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2040515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535113"/>
            <a:ext cx="5386917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609600" y="2174875"/>
            <a:ext cx="5386917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5" name="Текст 4"/>
          <p:cNvSpPr>
            <a:spLocks noGrp="1"/>
          </p:cNvSpPr>
          <p:nvPr>
            <p:ph type="body" sz="quarter" idx="3"/>
          </p:nvPr>
        </p:nvSpPr>
        <p:spPr>
          <a:xfrm>
            <a:off x="6193368" y="1535113"/>
            <a:ext cx="5389033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Объект 5"/>
          <p:cNvSpPr>
            <a:spLocks noGrp="1"/>
          </p:cNvSpPr>
          <p:nvPr>
            <p:ph sz="quarter" idx="4"/>
          </p:nvPr>
        </p:nvSpPr>
        <p:spPr>
          <a:xfrm>
            <a:off x="6193368" y="2174875"/>
            <a:ext cx="5389033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9480199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54663753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3" name="Нижний колонтитул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87086063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1" y="273050"/>
            <a:ext cx="4011084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Объект 2"/>
          <p:cNvSpPr>
            <a:spLocks noGrp="1"/>
          </p:cNvSpPr>
          <p:nvPr>
            <p:ph idx="1"/>
          </p:nvPr>
        </p:nvSpPr>
        <p:spPr>
          <a:xfrm>
            <a:off x="4766733" y="273051"/>
            <a:ext cx="6815667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609601" y="1435101"/>
            <a:ext cx="4011084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24093397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389717" y="4800600"/>
            <a:ext cx="73152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389717" y="612775"/>
            <a:ext cx="73152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ru-RU" smtClean="0"/>
              <a:t>Вставка рисунка</a:t>
            </a:r>
            <a:endParaRPr lang="ru-RU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2389717" y="5367338"/>
            <a:ext cx="73152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9668123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913810491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8839200" y="274639"/>
            <a:ext cx="2743200" cy="5851525"/>
          </a:xfrm>
        </p:spPr>
        <p:txBody>
          <a:bodyPr vert="eaVert"/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609600" y="274639"/>
            <a:ext cx="8026400" cy="5851525"/>
          </a:xfrm>
        </p:spPr>
        <p:txBody>
          <a:bodyPr vert="eaVert"/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77960189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alphaModFix amt="22000"/>
            <a:lum/>
          </a:blip>
          <a:srcRect/>
          <a:stretch>
            <a:fillRect l="-7000" r="-7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274638"/>
            <a:ext cx="109728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 smtClean="0"/>
              <a:t>Образец заголовка</a:t>
            </a:r>
            <a:endParaRPr lang="ru-RU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609600" y="1600201"/>
            <a:ext cx="109728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ru-RU"/>
          </a:p>
        </p:txBody>
      </p:sp>
      <p:sp>
        <p:nvSpPr>
          <p:cNvPr id="4" name="Дата 3"/>
          <p:cNvSpPr>
            <a:spLocks noGrp="1"/>
          </p:cNvSpPr>
          <p:nvPr>
            <p:ph type="dt" sz="half" idx="2"/>
          </p:nvPr>
        </p:nvSpPr>
        <p:spPr>
          <a:xfrm>
            <a:off x="609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E7B82C7A-9B40-4D05-8172-BCF484DE031C}" type="datetimeFigureOut">
              <a:rPr lang="ru-RU" smtClean="0"/>
              <a:t>07.05.2020</a:t>
            </a:fld>
            <a:endParaRPr lang="ru-RU"/>
          </a:p>
        </p:txBody>
      </p:sp>
      <p:sp>
        <p:nvSpPr>
          <p:cNvPr id="5" name="Нижний колонтитул 4"/>
          <p:cNvSpPr>
            <a:spLocks noGrp="1"/>
          </p:cNvSpPr>
          <p:nvPr>
            <p:ph type="ftr" sz="quarter" idx="3"/>
          </p:nvPr>
        </p:nvSpPr>
        <p:spPr>
          <a:xfrm>
            <a:off x="4165600" y="6356351"/>
            <a:ext cx="3860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/>
          <p:cNvSpPr>
            <a:spLocks noGrp="1"/>
          </p:cNvSpPr>
          <p:nvPr>
            <p:ph type="sldNum" sz="quarter" idx="4"/>
          </p:nvPr>
        </p:nvSpPr>
        <p:spPr>
          <a:xfrm>
            <a:off x="8737600" y="6356351"/>
            <a:ext cx="284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A41B06B-F0F9-46E4-8A4A-A085D7666228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139817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jp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4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1.jpg"/></Relationships>
</file>

<file path=ppt/slides/_rels/slide7.xml.rels><?xml version="1.0" encoding="UTF-8" standalone="yes"?>
<Relationships xmlns="http://schemas.openxmlformats.org/package/2006/relationships"><Relationship Id="rId3" Type="http://schemas.microsoft.com/office/2007/relationships/hdphoto" Target="../media/hdphoto2.wdp"/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4.png"/><Relationship Id="rId4" Type="http://schemas.openxmlformats.org/officeDocument/2006/relationships/image" Target="../media/image13.jpg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17.jpg"/><Relationship Id="rId4" Type="http://schemas.microsoft.com/office/2007/relationships/hdphoto" Target="../media/hdphoto3.wdp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8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9.jp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g"/><Relationship Id="rId2" Type="http://schemas.openxmlformats.org/officeDocument/2006/relationships/image" Target="../media/image2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jpg"/><Relationship Id="rId2" Type="http://schemas.openxmlformats.org/officeDocument/2006/relationships/image" Target="../media/image2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jpg"/><Relationship Id="rId2" Type="http://schemas.openxmlformats.org/officeDocument/2006/relationships/image" Target="../media/image24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14.png"/></Relationships>
</file>

<file path=ppt/slides/_rels/slide13.xml.rels><?xml version="1.0" encoding="UTF-8" standalone="yes"?>
<Relationships xmlns="http://schemas.openxmlformats.org/package/2006/relationships"><Relationship Id="rId3" Type="http://schemas.microsoft.com/office/2007/relationships/hdphoto" Target="../media/hdphoto4.wdp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4.xml"/><Relationship Id="rId5" Type="http://schemas.openxmlformats.org/officeDocument/2006/relationships/image" Target="../media/image27.jpg"/><Relationship Id="rId4" Type="http://schemas.openxmlformats.org/officeDocument/2006/relationships/image" Target="../media/image7.png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8.jpg"/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9.jp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0.jp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1.jp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3.jp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5.jpe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6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7.jp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38.jpe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39.jpe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0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10000" r="-10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Прямоугольник 5"/>
          <p:cNvSpPr/>
          <p:nvPr/>
        </p:nvSpPr>
        <p:spPr>
          <a:xfrm>
            <a:off x="4395514" y="2493994"/>
            <a:ext cx="7796486" cy="1938992"/>
          </a:xfrm>
          <a:prstGeom prst="rect">
            <a:avLst/>
          </a:prstGeom>
          <a:solidFill>
            <a:schemeClr val="tx1">
              <a:lumMod val="95000"/>
              <a:lumOff val="5000"/>
            </a:schemeClr>
          </a:solidFill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В  КНИЖКОВІЙ  ПАМ’ЯТІ</a:t>
            </a:r>
            <a:b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</a:br>
            <a:r>
              <a:rPr lang="ru-RU" sz="6000" b="1" dirty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 МИТТЄВОСТІ  </a:t>
            </a:r>
            <a:r>
              <a:rPr lang="ru-RU" sz="6000" b="1" dirty="0" smtClean="0">
                <a:ln w="6600">
                  <a:solidFill>
                    <a:schemeClr val="accent2"/>
                  </a:solidFill>
                  <a:prstDash val="solid"/>
                </a:ln>
                <a:solidFill>
                  <a:srgbClr val="FF0000"/>
                </a:solidFill>
                <a:effectLst>
                  <a:outerShdw dist="38100" dir="2700000" algn="tl" rotWithShape="0">
                    <a:schemeClr val="accent2"/>
                  </a:outerShdw>
                </a:effectLst>
                <a:latin typeface="Calibri Light" panose="020F0302020204030204" pitchFamily="34" charset="0"/>
                <a:cs typeface="Calibri Light" panose="020F0302020204030204" pitchFamily="34" charset="0"/>
              </a:rPr>
              <a:t>ВІЙНИ…</a:t>
            </a:r>
            <a:endParaRPr lang="ru-RU" sz="6000" b="1" cap="none" spc="0" dirty="0">
              <a:ln w="6600">
                <a:solidFill>
                  <a:schemeClr val="accent2"/>
                </a:solidFill>
                <a:prstDash val="solid"/>
              </a:ln>
              <a:solidFill>
                <a:srgbClr val="FF0000"/>
              </a:solidFill>
              <a:effectLst>
                <a:outerShdw dist="38100" dir="2700000" algn="tl" rotWithShape="0">
                  <a:schemeClr val="accent2"/>
                </a:outerShdw>
              </a:effectLst>
              <a:latin typeface="Calibri Light" panose="020F0302020204030204" pitchFamily="34" charset="0"/>
              <a:cs typeface="Calibri Light" panose="020F030202020403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4804750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1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250"/>
                            </p:stCondLst>
                            <p:childTnLst>
                              <p:par>
                                <p:cTn id="12" presetID="27" presetClass="emph" presetSubtype="0" fill="remove" grpId="0" nodeType="afterEffect">
                                  <p:stCondLst>
                                    <p:cond delay="0"/>
                                  </p:stCondLst>
                                  <p:childTnLst>
                                    <p:animClr clrSpc="rgb" dir="cw">
                                      <p:cBhvr override="childStyle">
                                        <p:cTn id="13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animClr clrSpc="rgb" dir="cw">
                                      <p:cBhvr>
                                        <p:cTn id="14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fillcolor</p:attrName>
                                        </p:attrNameLst>
                                      </p:cBhvr>
                                      <p:to>
                                        <a:schemeClr val="bg1"/>
                                      </p:to>
                                    </p:animClr>
                                    <p:set>
                                      <p:cBhvr>
                                        <p:cTn id="15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fill.type</p:attrName>
                                        </p:attrNameLst>
                                      </p:cBhvr>
                                      <p:to>
                                        <p:strVal val="solid"/>
                                      </p:to>
                                    </p:set>
                                    <p:set>
                                      <p:cBhvr>
                                        <p:cTn id="16" dur="500" autoRev="1" fill="remove"/>
                                        <p:tgtEl>
                                          <p:spTgt spid="6"/>
                                        </p:tgtEl>
                                        <p:attrNameLst>
                                          <p:attrName>fill.on</p:attrName>
                                        </p:attrNameLst>
                                      </p:cBhvr>
                                      <p:to>
                                        <p:strVal val="tru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animBg="1"/>
      <p:bldP spid="6" grpId="1" animBg="1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t="-6000" b="-6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ик 3"/>
          <p:cNvSpPr/>
          <p:nvPr/>
        </p:nvSpPr>
        <p:spPr>
          <a:xfrm>
            <a:off x="446049" y="1795345"/>
            <a:ext cx="8006575" cy="470898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На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світі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неможливого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нема:</a:t>
            </a:r>
          </a:p>
          <a:p>
            <a:pPr algn="ctr"/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До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всього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можна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стежку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повернути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</a:t>
            </a:r>
          </a:p>
          <a:p>
            <a:pPr algn="ctr"/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От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тільки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пам'ять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...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Пам'ять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не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німа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-</a:t>
            </a:r>
          </a:p>
          <a:p>
            <a:pPr algn="ctr"/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Не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хоче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ні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мовчати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, </a:t>
            </a:r>
            <a:r>
              <a:rPr lang="ru-RU" sz="3600" dirty="0" err="1" smtClean="0">
                <a:latin typeface="Courier New" panose="02070309020205020404" pitchFamily="49" charset="0"/>
                <a:cs typeface="Courier New" panose="02070309020205020404" pitchFamily="49" charset="0"/>
              </a:rPr>
              <a:t>ні</a:t>
            </a:r>
            <a:r>
              <a:rPr lang="ru-RU" sz="3600" dirty="0" smtClean="0">
                <a:latin typeface="Courier New" panose="02070309020205020404" pitchFamily="49" charset="0"/>
                <a:cs typeface="Courier New" panose="02070309020205020404" pitchFamily="49" charset="0"/>
              </a:rPr>
              <a:t> забути.</a:t>
            </a:r>
          </a:p>
          <a:p>
            <a:pPr algn="ctr"/>
            <a:endParaRPr lang="ru-RU" sz="2400" dirty="0" smtClean="0"/>
          </a:p>
          <a:p>
            <a:pPr algn="ctr"/>
            <a:r>
              <a:rPr lang="ru-RU" sz="2400" dirty="0" smtClean="0"/>
              <a:t>             І. </a:t>
            </a:r>
            <a:r>
              <a:rPr lang="ru-RU" sz="2400" dirty="0" err="1" smtClean="0"/>
              <a:t>Васильківська</a:t>
            </a:r>
            <a:r>
              <a:rPr lang="ru-RU" sz="2400" dirty="0" smtClean="0"/>
              <a:t>  До Дня </a:t>
            </a:r>
            <a:r>
              <a:rPr lang="ru-RU" sz="2400" dirty="0" err="1" smtClean="0"/>
              <a:t>примирення</a:t>
            </a:r>
            <a:endParaRPr lang="ru-RU" sz="2400" dirty="0"/>
          </a:p>
        </p:txBody>
      </p:sp>
    </p:spTree>
    <p:extLst>
      <p:ext uri="{BB962C8B-B14F-4D97-AF65-F5344CB8AC3E}">
        <p14:creationId xmlns:p14="http://schemas.microsoft.com/office/powerpoint/2010/main" val="1610846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800" decel="100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0" dur="800" decel="100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2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1250"/>
                            </p:stCondLst>
                            <p:childTnLst>
                              <p:par>
                                <p:cTn id="14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800" decel="100000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800" decel="100000" fill="hold"/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2500"/>
                            </p:stCondLst>
                            <p:childTnLst>
                              <p:par>
                                <p:cTn id="23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800" decel="100000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6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800" decel="100000" fill="hold"/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3750"/>
                            </p:stCondLst>
                            <p:childTnLst>
                              <p:par>
                                <p:cTn id="32" presetID="30" presetClass="entr" presetSubtype="0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800" decel="100000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-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+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x-0.05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800" decel="100000" fill="hold"/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0.4"/>
                                          </p:val>
                                        </p:tav>
                                        <p:tav tm="100000">
                                          <p:val>
                                            <p:strVal val="#ppt_y+0.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0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200" accel="100000" fill="hold">
                                          <p:stCondLst>
                                            <p:cond delay="80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0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5502375" y="1969865"/>
            <a:ext cx="6318563" cy="3370761"/>
          </a:xfrm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Сер </a:t>
            </a:r>
            <a:r>
              <a:rPr lang="ru-RU" dirty="0" err="1" smtClean="0"/>
              <a:t>Вінстон</a:t>
            </a:r>
            <a:r>
              <a:rPr lang="ru-RU" dirty="0" smtClean="0"/>
              <a:t> </a:t>
            </a:r>
            <a:r>
              <a:rPr lang="ru-RU" dirty="0" err="1" smtClean="0"/>
              <a:t>Черчілль</a:t>
            </a:r>
            <a:r>
              <a:rPr lang="ru-RU" dirty="0" smtClean="0"/>
              <a:t> (1874–1965) – один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err="1" smtClean="0"/>
              <a:t>найвідоміших</a:t>
            </a:r>
            <a:r>
              <a:rPr lang="ru-RU" dirty="0" smtClean="0"/>
              <a:t> </a:t>
            </a:r>
            <a:r>
              <a:rPr lang="ru-RU" dirty="0" err="1" smtClean="0"/>
              <a:t>державних</a:t>
            </a:r>
            <a:r>
              <a:rPr lang="ru-RU" dirty="0" smtClean="0"/>
              <a:t> і </a:t>
            </a:r>
            <a:r>
              <a:rPr lang="ru-RU" dirty="0" err="1" smtClean="0"/>
              <a:t>політичних</a:t>
            </a:r>
            <a:r>
              <a:rPr lang="ru-RU" dirty="0" smtClean="0"/>
              <a:t> </a:t>
            </a:r>
            <a:r>
              <a:rPr lang="ru-RU" dirty="0" err="1" smtClean="0"/>
              <a:t>діячів</a:t>
            </a:r>
            <a:r>
              <a:rPr lang="ru-RU" dirty="0" smtClean="0"/>
              <a:t> ХХ </a:t>
            </a:r>
            <a:r>
              <a:rPr lang="ru-RU" dirty="0" err="1" smtClean="0"/>
              <a:t>сторіччя</a:t>
            </a:r>
            <a:r>
              <a:rPr lang="ru-RU" dirty="0" smtClean="0"/>
              <a:t>, за час </a:t>
            </a:r>
            <a:r>
              <a:rPr lang="ru-RU" dirty="0" err="1" smtClean="0"/>
              <a:t>своєї</a:t>
            </a:r>
            <a:r>
              <a:rPr lang="ru-RU" dirty="0" smtClean="0"/>
              <a:t> </a:t>
            </a:r>
            <a:r>
              <a:rPr lang="ru-RU" dirty="0" err="1" smtClean="0"/>
              <a:t>політичної</a:t>
            </a:r>
            <a:r>
              <a:rPr lang="ru-RU" dirty="0" smtClean="0"/>
              <a:t> </a:t>
            </a:r>
            <a:r>
              <a:rPr lang="ru-RU" dirty="0" err="1" smtClean="0"/>
              <a:t>кар'єри</a:t>
            </a:r>
            <a:r>
              <a:rPr lang="ru-RU" dirty="0" smtClean="0"/>
              <a:t> </a:t>
            </a:r>
            <a:r>
              <a:rPr lang="ru-RU" dirty="0" err="1" smtClean="0"/>
              <a:t>встиг</a:t>
            </a:r>
            <a:r>
              <a:rPr lang="ru-RU" dirty="0" smtClean="0"/>
              <a:t> </a:t>
            </a:r>
            <a:r>
              <a:rPr lang="ru-RU" dirty="0" err="1" smtClean="0"/>
              <a:t>двічі</a:t>
            </a:r>
            <a:r>
              <a:rPr lang="ru-RU" dirty="0" smtClean="0"/>
              <a:t> </a:t>
            </a:r>
            <a:r>
              <a:rPr lang="ru-RU" dirty="0" err="1" smtClean="0"/>
              <a:t>побувати</a:t>
            </a:r>
            <a:r>
              <a:rPr lang="ru-RU" dirty="0" smtClean="0"/>
              <a:t> </a:t>
            </a:r>
            <a:r>
              <a:rPr lang="ru-RU" dirty="0" err="1" smtClean="0"/>
              <a:t>прем'єр-міністром</a:t>
            </a:r>
            <a:r>
              <a:rPr lang="ru-RU" dirty="0" smtClean="0"/>
              <a:t> </a:t>
            </a:r>
            <a:r>
              <a:rPr lang="ru-RU" dirty="0" err="1" smtClean="0"/>
              <a:t>Великобританії</a:t>
            </a:r>
            <a:r>
              <a:rPr lang="ru-RU" dirty="0" smtClean="0"/>
              <a:t>, </a:t>
            </a:r>
            <a:r>
              <a:rPr lang="ru-RU" dirty="0" err="1" smtClean="0"/>
              <a:t>водночас</a:t>
            </a:r>
            <a:r>
              <a:rPr lang="ru-RU" dirty="0" smtClean="0"/>
              <a:t> </a:t>
            </a:r>
            <a:r>
              <a:rPr lang="ru-RU" dirty="0" err="1" smtClean="0"/>
              <a:t>перебуваючи</a:t>
            </a:r>
            <a:r>
              <a:rPr lang="ru-RU" dirty="0" smtClean="0"/>
              <a:t> на </a:t>
            </a:r>
            <a:r>
              <a:rPr lang="ru-RU" dirty="0" err="1" smtClean="0"/>
              <a:t>посаді</a:t>
            </a:r>
            <a:r>
              <a:rPr lang="ru-RU" dirty="0" smtClean="0"/>
              <a:t> </a:t>
            </a:r>
            <a:r>
              <a:rPr lang="ru-RU" dirty="0" err="1" smtClean="0"/>
              <a:t>міністра</a:t>
            </a:r>
            <a:r>
              <a:rPr lang="ru-RU" dirty="0" smtClean="0"/>
              <a:t> оборони у </a:t>
            </a:r>
            <a:r>
              <a:rPr lang="ru-RU" dirty="0" err="1" smtClean="0"/>
              <a:t>найтяжчі</a:t>
            </a:r>
            <a:r>
              <a:rPr lang="ru-RU" dirty="0" smtClean="0"/>
              <a:t> для </a:t>
            </a:r>
            <a:r>
              <a:rPr lang="ru-RU" dirty="0" err="1" smtClean="0"/>
              <a:t>країн</a:t>
            </a:r>
            <a:r>
              <a:rPr lang="ru-RU" dirty="0" smtClean="0"/>
              <a:t> </a:t>
            </a:r>
            <a:r>
              <a:rPr lang="ru-RU" dirty="0" err="1" smtClean="0"/>
              <a:t>Британської</a:t>
            </a:r>
            <a:r>
              <a:rPr lang="ru-RU" dirty="0" smtClean="0"/>
              <a:t> </a:t>
            </a:r>
            <a:r>
              <a:rPr lang="ru-RU" dirty="0" err="1" smtClean="0"/>
              <a:t>співдружності</a:t>
            </a:r>
            <a:r>
              <a:rPr lang="ru-RU" dirty="0" smtClean="0"/>
              <a:t> </a:t>
            </a:r>
            <a:r>
              <a:rPr lang="ru-RU" dirty="0" err="1" smtClean="0"/>
              <a:t>часи</a:t>
            </a:r>
            <a:r>
              <a:rPr lang="ru-RU" dirty="0" smtClean="0"/>
              <a:t> </a:t>
            </a:r>
            <a:r>
              <a:rPr lang="ru-RU" dirty="0" err="1" smtClean="0"/>
              <a:t>Другої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. </a:t>
            </a:r>
            <a:r>
              <a:rPr lang="ru-RU" dirty="0" err="1" smtClean="0"/>
              <a:t>Дуже</a:t>
            </a:r>
            <a:r>
              <a:rPr lang="ru-RU" dirty="0" smtClean="0"/>
              <a:t> </a:t>
            </a:r>
            <a:r>
              <a:rPr lang="ru-RU" dirty="0" err="1" smtClean="0"/>
              <a:t>важко</a:t>
            </a:r>
            <a:r>
              <a:rPr lang="ru-RU" dirty="0" smtClean="0"/>
              <a:t>, а то й </a:t>
            </a:r>
            <a:r>
              <a:rPr lang="ru-RU" dirty="0" err="1" smtClean="0"/>
              <a:t>неможливо</a:t>
            </a:r>
            <a:r>
              <a:rPr lang="ru-RU" dirty="0" smtClean="0"/>
              <a:t> </a:t>
            </a:r>
            <a:r>
              <a:rPr lang="ru-RU" dirty="0" err="1" smtClean="0"/>
              <a:t>переоцінити</a:t>
            </a:r>
            <a:r>
              <a:rPr lang="ru-RU" dirty="0" smtClean="0"/>
              <a:t> </a:t>
            </a:r>
            <a:r>
              <a:rPr lang="ru-RU" dirty="0" err="1" smtClean="0"/>
              <a:t>внесок</a:t>
            </a:r>
            <a:r>
              <a:rPr lang="ru-RU" dirty="0" smtClean="0"/>
              <a:t> </a:t>
            </a:r>
            <a:r>
              <a:rPr lang="ru-RU" dirty="0" err="1" smtClean="0"/>
              <a:t>Вінстона</a:t>
            </a:r>
            <a:r>
              <a:rPr lang="ru-RU" dirty="0" smtClean="0"/>
              <a:t> </a:t>
            </a:r>
            <a:r>
              <a:rPr lang="ru-RU" dirty="0" err="1" smtClean="0"/>
              <a:t>Черчілля</a:t>
            </a:r>
            <a:r>
              <a:rPr lang="ru-RU" dirty="0" smtClean="0"/>
              <a:t> у справу перемоги </a:t>
            </a:r>
            <a:r>
              <a:rPr lang="ru-RU" dirty="0" err="1" smtClean="0"/>
              <a:t>союзницьких</a:t>
            </a:r>
            <a:r>
              <a:rPr lang="ru-RU" dirty="0" smtClean="0"/>
              <a:t> </a:t>
            </a:r>
            <a:r>
              <a:rPr lang="ru-RU" dirty="0" err="1" smtClean="0"/>
              <a:t>військ</a:t>
            </a:r>
            <a:r>
              <a:rPr lang="ru-RU" dirty="0" smtClean="0"/>
              <a:t> над </a:t>
            </a:r>
            <a:r>
              <a:rPr lang="ru-RU" dirty="0" err="1" smtClean="0"/>
              <a:t>країнами</a:t>
            </a:r>
            <a:r>
              <a:rPr lang="ru-RU" dirty="0" smtClean="0"/>
              <a:t> </a:t>
            </a:r>
            <a:r>
              <a:rPr lang="ru-RU" dirty="0" err="1" smtClean="0"/>
              <a:t>Осі</a:t>
            </a:r>
            <a:r>
              <a:rPr lang="ru-RU" dirty="0" smtClean="0"/>
              <a:t>, </a:t>
            </a:r>
            <a:r>
              <a:rPr lang="ru-RU" dirty="0" err="1" smtClean="0"/>
              <a:t>адже</a:t>
            </a:r>
            <a:r>
              <a:rPr lang="ru-RU" dirty="0" smtClean="0"/>
              <a:t>, коли </a:t>
            </a:r>
            <a:r>
              <a:rPr lang="ru-RU" dirty="0" err="1" smtClean="0"/>
              <a:t>світ</a:t>
            </a:r>
            <a:r>
              <a:rPr lang="ru-RU" dirty="0" smtClean="0"/>
              <a:t> постав перед </a:t>
            </a:r>
            <a:r>
              <a:rPr lang="ru-RU" dirty="0" err="1" smtClean="0"/>
              <a:t>загрозою</a:t>
            </a:r>
            <a:r>
              <a:rPr lang="ru-RU" dirty="0" smtClean="0"/>
              <a:t> </a:t>
            </a:r>
            <a:r>
              <a:rPr lang="ru-RU" dirty="0" err="1" smtClean="0"/>
              <a:t>масштабної</a:t>
            </a:r>
            <a:r>
              <a:rPr lang="ru-RU" dirty="0" smtClean="0"/>
              <a:t> </a:t>
            </a:r>
            <a:r>
              <a:rPr lang="ru-RU" dirty="0" err="1" smtClean="0"/>
              <a:t>катастрофи</a:t>
            </a:r>
            <a:r>
              <a:rPr lang="ru-RU" dirty="0" smtClean="0"/>
              <a:t>, </a:t>
            </a:r>
            <a:r>
              <a:rPr lang="ru-RU" dirty="0" err="1" smtClean="0"/>
              <a:t>саме</a:t>
            </a:r>
            <a:r>
              <a:rPr lang="ru-RU" dirty="0" smtClean="0"/>
              <a:t> </a:t>
            </a:r>
            <a:r>
              <a:rPr lang="ru-RU" dirty="0" err="1" smtClean="0"/>
              <a:t>його</a:t>
            </a:r>
            <a:r>
              <a:rPr lang="ru-RU" dirty="0" smtClean="0"/>
              <a:t> мудра і </a:t>
            </a:r>
            <a:r>
              <a:rPr lang="ru-RU" dirty="0" err="1" smtClean="0"/>
              <a:t>виважена</a:t>
            </a:r>
            <a:r>
              <a:rPr lang="ru-RU" dirty="0" smtClean="0"/>
              <a:t>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багато</a:t>
            </a:r>
            <a:r>
              <a:rPr lang="ru-RU" dirty="0" smtClean="0"/>
              <a:t> в </a:t>
            </a:r>
            <a:r>
              <a:rPr lang="ru-RU" dirty="0" err="1" smtClean="0"/>
              <a:t>чому</a:t>
            </a:r>
            <a:r>
              <a:rPr lang="ru-RU" dirty="0" smtClean="0"/>
              <a:t> </a:t>
            </a:r>
            <a:r>
              <a:rPr lang="ru-RU" dirty="0" err="1" smtClean="0"/>
              <a:t>зробила</a:t>
            </a:r>
            <a:r>
              <a:rPr lang="ru-RU" dirty="0" smtClean="0"/>
              <a:t> </a:t>
            </a:r>
            <a:r>
              <a:rPr lang="ru-RU" dirty="0" err="1" smtClean="0"/>
              <a:t>можливим</a:t>
            </a:r>
            <a:r>
              <a:rPr lang="ru-RU" dirty="0" smtClean="0"/>
              <a:t> </a:t>
            </a:r>
            <a:r>
              <a:rPr lang="ru-RU" dirty="0" err="1" smtClean="0"/>
              <a:t>створення</a:t>
            </a:r>
            <a:r>
              <a:rPr lang="ru-RU" dirty="0" smtClean="0"/>
              <a:t> альянсу </a:t>
            </a:r>
            <a:r>
              <a:rPr lang="ru-RU" dirty="0" err="1" smtClean="0"/>
              <a:t>країн-союзників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у </a:t>
            </a:r>
            <a:r>
              <a:rPr lang="ru-RU" dirty="0" err="1" smtClean="0"/>
              <a:t>подальшому</a:t>
            </a:r>
            <a:r>
              <a:rPr lang="ru-RU" dirty="0" smtClean="0"/>
              <a:t> дозволило </a:t>
            </a:r>
            <a:r>
              <a:rPr lang="ru-RU" dirty="0" err="1" smtClean="0"/>
              <a:t>їм</a:t>
            </a:r>
            <a:r>
              <a:rPr lang="ru-RU" dirty="0" smtClean="0"/>
              <a:t> </a:t>
            </a:r>
            <a:r>
              <a:rPr lang="ru-RU" dirty="0" err="1" smtClean="0"/>
              <a:t>здобути</a:t>
            </a:r>
            <a:r>
              <a:rPr lang="ru-RU" dirty="0" smtClean="0"/>
              <a:t> перемогу над </a:t>
            </a:r>
            <a:r>
              <a:rPr lang="ru-RU" dirty="0" err="1" smtClean="0"/>
              <a:t>військами</a:t>
            </a:r>
            <a:r>
              <a:rPr lang="ru-RU" dirty="0" smtClean="0"/>
              <a:t> </a:t>
            </a:r>
            <a:r>
              <a:rPr lang="ru-RU" dirty="0" err="1" smtClean="0"/>
              <a:t>Німеччини</a:t>
            </a:r>
            <a:r>
              <a:rPr lang="ru-RU" dirty="0" smtClean="0"/>
              <a:t>, </a:t>
            </a:r>
            <a:r>
              <a:rPr lang="ru-RU" dirty="0" err="1" smtClean="0"/>
              <a:t>Італії</a:t>
            </a:r>
            <a:r>
              <a:rPr lang="ru-RU" dirty="0" smtClean="0"/>
              <a:t> та </a:t>
            </a:r>
            <a:r>
              <a:rPr lang="ru-RU" dirty="0" err="1" smtClean="0"/>
              <a:t>Японії</a:t>
            </a:r>
            <a:r>
              <a:rPr lang="ru-RU" dirty="0" smtClean="0"/>
              <a:t>.</a:t>
            </a:r>
          </a:p>
        </p:txBody>
      </p:sp>
      <p:sp>
        <p:nvSpPr>
          <p:cNvPr id="4" name="Заголовок 3"/>
          <p:cNvSpPr>
            <a:spLocks noGrp="1"/>
          </p:cNvSpPr>
          <p:nvPr>
            <p:ph type="title"/>
          </p:nvPr>
        </p:nvSpPr>
        <p:spPr>
          <a:xfrm>
            <a:off x="609599" y="274638"/>
            <a:ext cx="11211339" cy="1514410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«СПОГАДИ ПРО ДРУГУ СВІТОВУ ВІЙНУ»</a:t>
            </a:r>
            <a:b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Вінстон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Черчілль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21239" b="79292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t="20573" b="20542"/>
          <a:stretch/>
        </p:blipFill>
        <p:spPr>
          <a:xfrm>
            <a:off x="0" y="1789048"/>
            <a:ext cx="5596116" cy="4678013"/>
          </a:xfrm>
        </p:spPr>
      </p:pic>
      <p:pic>
        <p:nvPicPr>
          <p:cNvPr id="8" name="Рисунок 7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331172" y="4886921"/>
            <a:ext cx="1986242" cy="1971079"/>
          </a:xfrm>
          <a:prstGeom prst="rect">
            <a:avLst/>
          </a:prstGeom>
        </p:spPr>
      </p:pic>
      <p:sp>
        <p:nvSpPr>
          <p:cNvPr id="2" name="Прямоугольник с одним скругленным углом 1"/>
          <p:cNvSpPr/>
          <p:nvPr/>
        </p:nvSpPr>
        <p:spPr>
          <a:xfrm rot="308374">
            <a:off x="1346952" y="5901108"/>
            <a:ext cx="651941" cy="274815"/>
          </a:xfrm>
          <a:prstGeom prst="round1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  <p:sp>
        <p:nvSpPr>
          <p:cNvPr id="9" name="Прямоугольник с одним скругленным углом 8"/>
          <p:cNvSpPr/>
          <p:nvPr/>
        </p:nvSpPr>
        <p:spPr>
          <a:xfrm rot="440461">
            <a:off x="3819991" y="5908165"/>
            <a:ext cx="573772" cy="232325"/>
          </a:xfrm>
          <a:prstGeom prst="round1Rect">
            <a:avLst/>
          </a:prstGeom>
        </p:spPr>
        <p:style>
          <a:lnRef idx="2">
            <a:schemeClr val="dk1">
              <a:shade val="50000"/>
            </a:schemeClr>
          </a:lnRef>
          <a:fillRef idx="1">
            <a:schemeClr val="dk1"/>
          </a:fillRef>
          <a:effectRef idx="0">
            <a:schemeClr val="dk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414156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 build="p" animBg="1"/>
      <p:bldP spid="4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«КРИВАВІ  ЗЕМЛІ»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Тімоті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Снайдер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50645" y="1736415"/>
            <a:ext cx="3472411" cy="492942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11444" y="1736415"/>
            <a:ext cx="7185426" cy="2381618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Книжка "</a:t>
            </a:r>
            <a:r>
              <a:rPr lang="ru-RU" dirty="0" err="1" smtClean="0"/>
              <a:t>Криваві</a:t>
            </a:r>
            <a:r>
              <a:rPr lang="ru-RU" dirty="0" smtClean="0"/>
              <a:t> </a:t>
            </a:r>
            <a:r>
              <a:rPr lang="ru-RU" dirty="0" err="1" smtClean="0"/>
              <a:t>землі</a:t>
            </a:r>
            <a:r>
              <a:rPr lang="ru-RU" dirty="0" smtClean="0"/>
              <a:t>" </a:t>
            </a:r>
            <a:r>
              <a:rPr lang="ru-RU" dirty="0" err="1" smtClean="0"/>
              <a:t>охоплює</a:t>
            </a:r>
            <a:r>
              <a:rPr lang="ru-RU" dirty="0" smtClean="0"/>
              <a:t> </a:t>
            </a:r>
            <a:r>
              <a:rPr lang="ru-RU" dirty="0" err="1" smtClean="0"/>
              <a:t>майже</a:t>
            </a:r>
            <a:r>
              <a:rPr lang="ru-RU" dirty="0" smtClean="0"/>
              <a:t> все </a:t>
            </a:r>
            <a:r>
              <a:rPr lang="ru-RU" dirty="0" err="1" smtClean="0"/>
              <a:t>минуле</a:t>
            </a:r>
            <a:r>
              <a:rPr lang="ru-RU" dirty="0" smtClean="0"/>
              <a:t> </a:t>
            </a:r>
            <a:r>
              <a:rPr lang="ru-RU" dirty="0" err="1" smtClean="0"/>
              <a:t>століття</a:t>
            </a:r>
            <a:r>
              <a:rPr lang="ru-RU" dirty="0" smtClean="0"/>
              <a:t>, </a:t>
            </a:r>
            <a:r>
              <a:rPr lang="ru-RU" dirty="0" err="1" smtClean="0"/>
              <a:t>починаючи</a:t>
            </a:r>
            <a:r>
              <a:rPr lang="ru-RU" dirty="0" smtClean="0"/>
              <a:t> з 1933 року, і, за словами автора, </a:t>
            </a:r>
            <a:r>
              <a:rPr lang="ru-RU" dirty="0" err="1" smtClean="0"/>
              <a:t>це</a:t>
            </a:r>
            <a:r>
              <a:rPr lang="ru-RU" dirty="0" smtClean="0"/>
              <a:t> "</a:t>
            </a:r>
            <a:r>
              <a:rPr lang="ru-RU" dirty="0" err="1" smtClean="0"/>
              <a:t>історія</a:t>
            </a:r>
            <a:r>
              <a:rPr lang="ru-RU" dirty="0" smtClean="0"/>
              <a:t> </a:t>
            </a:r>
            <a:r>
              <a:rPr lang="ru-RU" dirty="0" err="1" smtClean="0"/>
              <a:t>політичного</a:t>
            </a:r>
            <a:r>
              <a:rPr lang="ru-RU" dirty="0" smtClean="0"/>
              <a:t> </a:t>
            </a:r>
            <a:r>
              <a:rPr lang="ru-RU" dirty="0" err="1" smtClean="0"/>
              <a:t>масового</a:t>
            </a:r>
            <a:r>
              <a:rPr lang="ru-RU" dirty="0" smtClean="0"/>
              <a:t> </a:t>
            </a:r>
            <a:r>
              <a:rPr lang="ru-RU" dirty="0" err="1" smtClean="0"/>
              <a:t>вбивства</a:t>
            </a:r>
            <a:r>
              <a:rPr lang="ru-RU" dirty="0" smtClean="0"/>
              <a:t>. 14 </a:t>
            </a:r>
            <a:r>
              <a:rPr lang="ru-RU" dirty="0" err="1" smtClean="0"/>
              <a:t>мільйонів</a:t>
            </a:r>
            <a:r>
              <a:rPr lang="ru-RU" dirty="0" smtClean="0"/>
              <a:t> </a:t>
            </a:r>
            <a:r>
              <a:rPr lang="ru-RU" dirty="0" err="1" smtClean="0"/>
              <a:t>були</a:t>
            </a:r>
            <a:r>
              <a:rPr lang="ru-RU" dirty="0" smtClean="0"/>
              <a:t> жертвами </a:t>
            </a:r>
            <a:r>
              <a:rPr lang="ru-RU" dirty="0" err="1" smtClean="0"/>
              <a:t>радянської</a:t>
            </a:r>
            <a:r>
              <a:rPr lang="ru-RU" dirty="0" smtClean="0"/>
              <a:t> </a:t>
            </a:r>
            <a:r>
              <a:rPr lang="ru-RU" dirty="0" err="1" smtClean="0"/>
              <a:t>або</a:t>
            </a:r>
            <a:r>
              <a:rPr lang="ru-RU" dirty="0" smtClean="0"/>
              <a:t> </a:t>
            </a:r>
            <a:r>
              <a:rPr lang="ru-RU" dirty="0" err="1" smtClean="0"/>
              <a:t>нацистської</a:t>
            </a:r>
            <a:r>
              <a:rPr lang="ru-RU" dirty="0" smtClean="0"/>
              <a:t> </a:t>
            </a:r>
            <a:r>
              <a:rPr lang="ru-RU" dirty="0" err="1" smtClean="0"/>
              <a:t>винищувальної</a:t>
            </a:r>
            <a:r>
              <a:rPr lang="ru-RU" dirty="0" smtClean="0"/>
              <a:t> </a:t>
            </a:r>
            <a:r>
              <a:rPr lang="ru-RU" dirty="0" err="1" smtClean="0"/>
              <a:t>політики</a:t>
            </a:r>
            <a:r>
              <a:rPr lang="ru-RU" dirty="0" smtClean="0"/>
              <a:t> - а часто </a:t>
            </a:r>
            <a:r>
              <a:rPr lang="ru-RU" dirty="0" err="1" smtClean="0"/>
              <a:t>спільних</a:t>
            </a:r>
            <a:r>
              <a:rPr lang="ru-RU" dirty="0" smtClean="0"/>
              <a:t> </a:t>
            </a:r>
            <a:r>
              <a:rPr lang="ru-RU" dirty="0" err="1" smtClean="0"/>
              <a:t>зусиль</a:t>
            </a:r>
            <a:r>
              <a:rPr lang="ru-RU" dirty="0" smtClean="0"/>
              <a:t> </a:t>
            </a:r>
            <a:r>
              <a:rPr lang="ru-RU" dirty="0" err="1" smtClean="0"/>
              <a:t>Радянського</a:t>
            </a:r>
            <a:r>
              <a:rPr lang="ru-RU" dirty="0" smtClean="0"/>
              <a:t> Союзу і </a:t>
            </a:r>
            <a:r>
              <a:rPr lang="ru-RU" dirty="0" err="1" smtClean="0"/>
              <a:t>нацистської</a:t>
            </a:r>
            <a:r>
              <a:rPr lang="ru-RU" dirty="0" smtClean="0"/>
              <a:t> </a:t>
            </a:r>
            <a:r>
              <a:rPr lang="ru-RU" dirty="0" err="1" smtClean="0"/>
              <a:t>Німеччини</a:t>
            </a:r>
            <a:r>
              <a:rPr lang="ru-RU" dirty="0" smtClean="0"/>
              <a:t> - але в </a:t>
            </a:r>
            <a:r>
              <a:rPr lang="ru-RU" dirty="0" err="1" smtClean="0"/>
              <a:t>жодному</a:t>
            </a:r>
            <a:r>
              <a:rPr lang="ru-RU" dirty="0" smtClean="0"/>
              <a:t> </a:t>
            </a:r>
            <a:r>
              <a:rPr lang="ru-RU" dirty="0" err="1" smtClean="0"/>
              <a:t>разі</a:t>
            </a:r>
            <a:r>
              <a:rPr lang="ru-RU" dirty="0" smtClean="0"/>
              <a:t> не жертвами </a:t>
            </a:r>
            <a:r>
              <a:rPr lang="ru-RU" dirty="0" err="1" smtClean="0"/>
              <a:t>бойових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 </a:t>
            </a:r>
            <a:r>
              <a:rPr lang="ru-RU" dirty="0" err="1" smtClean="0"/>
              <a:t>між</a:t>
            </a:r>
            <a:r>
              <a:rPr lang="ru-RU" dirty="0" smtClean="0"/>
              <a:t> ними".</a:t>
            </a:r>
          </a:p>
          <a:p>
            <a:pPr algn="just"/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126473" y="4888821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1444" y="3873686"/>
            <a:ext cx="6637021" cy="298431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404887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«ВІЙНА І МІФ. НЕВІДОМА ДРУГА СВІТОВА»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865" r="2865"/>
          <a:stretch/>
        </p:blipFill>
        <p:spPr>
          <a:xfrm>
            <a:off x="1207007" y="1825625"/>
            <a:ext cx="2889505" cy="435133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607684" y="1825625"/>
            <a:ext cx="6233160" cy="435133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Чи правда, що пакт Молотова–Ріббентропа був вимушеним кроком для СРСР? Чи завжди Радянський Союз був непримиренним противником нацистів? Чи правда, що українські націоналісти масово винищували євреїв під час війни, особливо у Львові та Бабиному Яру? Сталін узгоджував військові дії з Гітлером? Бандера був агентом спецслужб нацистів? Кримські татари масово дезертирували на початку війни? На ці теми ще 30 років тому боялися говорити навіть із рідними</a:t>
            </a:r>
            <a:r>
              <a:rPr lang="ru-RU" dirty="0" smtClean="0"/>
              <a:t>!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412188" y="5150262"/>
            <a:ext cx="1723599" cy="170773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1706646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«КРИГОЛАМ» Віктор Суворов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0353"/>
          <a:stretch/>
        </p:blipFill>
        <p:spPr>
          <a:xfrm>
            <a:off x="270164" y="1591448"/>
            <a:ext cx="3755426" cy="500185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3943" y="1591449"/>
            <a:ext cx="6813394" cy="2107715"/>
          </a:xfrm>
          <a:solidFill>
            <a:schemeClr val="bg2"/>
          </a:solidFill>
        </p:spPr>
        <p:txBody>
          <a:bodyPr>
            <a:normAutofit fontScale="92500"/>
          </a:bodyPr>
          <a:lstStyle/>
          <a:p>
            <a:pPr marL="0" indent="0" algn="just">
              <a:buNone/>
            </a:pPr>
            <a:r>
              <a:rPr lang="ru-RU" dirty="0" err="1" smtClean="0"/>
              <a:t>Віктор</a:t>
            </a:r>
            <a:r>
              <a:rPr lang="ru-RU" dirty="0" smtClean="0"/>
              <a:t> Суворов у </a:t>
            </a:r>
            <a:r>
              <a:rPr lang="ru-RU" dirty="0" err="1" smtClean="0"/>
              <a:t>цій</a:t>
            </a:r>
            <a:r>
              <a:rPr lang="ru-RU" dirty="0" smtClean="0"/>
              <a:t> </a:t>
            </a:r>
            <a:r>
              <a:rPr lang="ru-RU" dirty="0" err="1" smtClean="0"/>
              <a:t>книзі</a:t>
            </a:r>
            <a:r>
              <a:rPr lang="ru-RU" dirty="0" smtClean="0"/>
              <a:t> на прикладах, на </a:t>
            </a:r>
            <a:r>
              <a:rPr lang="ru-RU" dirty="0" err="1" smtClean="0"/>
              <a:t>документальних</a:t>
            </a:r>
            <a:r>
              <a:rPr lang="ru-RU" dirty="0" smtClean="0"/>
              <a:t> фактах доводить, як, </a:t>
            </a:r>
            <a:r>
              <a:rPr lang="ru-RU" dirty="0" err="1" smtClean="0"/>
              <a:t>власне</a:t>
            </a:r>
            <a:r>
              <a:rPr lang="ru-RU" dirty="0" smtClean="0"/>
              <a:t>, </a:t>
            </a:r>
            <a:r>
              <a:rPr lang="ru-RU" dirty="0" err="1" smtClean="0"/>
              <a:t>радянська</a:t>
            </a:r>
            <a:r>
              <a:rPr lang="ru-RU" dirty="0" smtClean="0"/>
              <a:t> доктрина нападу </a:t>
            </a:r>
            <a:r>
              <a:rPr lang="ru-RU" dirty="0" err="1" smtClean="0"/>
              <a:t>готувалася</a:t>
            </a:r>
            <a:r>
              <a:rPr lang="ru-RU" dirty="0" smtClean="0"/>
              <a:t>. Суворов </a:t>
            </a:r>
            <a:r>
              <a:rPr lang="ru-RU" dirty="0" err="1" smtClean="0"/>
              <a:t>стверджує</a:t>
            </a:r>
            <a:r>
              <a:rPr lang="ru-RU" dirty="0" smtClean="0"/>
              <a:t>, </a:t>
            </a:r>
            <a:r>
              <a:rPr lang="ru-RU" dirty="0" err="1" smtClean="0"/>
              <a:t>що</a:t>
            </a:r>
            <a:r>
              <a:rPr lang="ru-RU" dirty="0" smtClean="0"/>
              <a:t> </a:t>
            </a:r>
            <a:r>
              <a:rPr lang="ru-RU" dirty="0" err="1" smtClean="0"/>
              <a:t>саме</a:t>
            </a:r>
            <a:r>
              <a:rPr lang="ru-RU" dirty="0" smtClean="0"/>
              <a:t> причиною </a:t>
            </a:r>
            <a:r>
              <a:rPr lang="ru-RU" dirty="0" err="1" smtClean="0"/>
              <a:t>Другої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стала </a:t>
            </a:r>
            <a:r>
              <a:rPr lang="ru-RU" dirty="0" err="1" smtClean="0"/>
              <a:t>політика</a:t>
            </a:r>
            <a:r>
              <a:rPr lang="ru-RU" dirty="0" smtClean="0"/>
              <a:t> </a:t>
            </a:r>
            <a:r>
              <a:rPr lang="ru-RU" dirty="0" err="1" smtClean="0"/>
              <a:t>Йосипа</a:t>
            </a:r>
            <a:r>
              <a:rPr lang="ru-RU" dirty="0" smtClean="0"/>
              <a:t> </a:t>
            </a:r>
            <a:r>
              <a:rPr lang="ru-RU" dirty="0" err="1" smtClean="0"/>
              <a:t>Сталіна</a:t>
            </a:r>
            <a:r>
              <a:rPr lang="ru-RU" dirty="0" smtClean="0"/>
              <a:t>.</a:t>
            </a:r>
            <a:endParaRPr lang="ru-RU" dirty="0"/>
          </a:p>
        </p:txBody>
      </p:sp>
      <p:pic>
        <p:nvPicPr>
          <p:cNvPr id="7" name="Рисунок 6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532" y="4742808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54" t="16345" r="20144" b="30395"/>
          <a:stretch/>
        </p:blipFill>
        <p:spPr>
          <a:xfrm>
            <a:off x="4493943" y="3699164"/>
            <a:ext cx="5974773" cy="301336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4315432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32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out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«УКРАЇНА В ОГНІ» Олександр Довженко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8" name="Объект 7"/>
          <p:cNvPicPr>
            <a:picLocks noGrp="1" noChangeAspect="1"/>
          </p:cNvPicPr>
          <p:nvPr>
            <p:ph sz="half" idx="2"/>
          </p:nvPr>
        </p:nvPicPr>
        <p:blipFill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806674" y="4039532"/>
            <a:ext cx="5503518" cy="2818468"/>
          </a:xfrm>
        </p:spPr>
      </p:pic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286" r="5178"/>
          <a:stretch/>
        </p:blipFill>
        <p:spPr>
          <a:xfrm>
            <a:off x="795130" y="1600200"/>
            <a:ext cx="3167270" cy="5078429"/>
          </a:xfrm>
        </p:spPr>
      </p:pic>
      <p:pic>
        <p:nvPicPr>
          <p:cNvPr id="10" name="Рисунок 9"/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204532" y="4888821"/>
            <a:ext cx="1987468" cy="1969179"/>
          </a:xfrm>
          <a:prstGeom prst="rect">
            <a:avLst/>
          </a:prstGeom>
        </p:spPr>
      </p:pic>
      <p:sp>
        <p:nvSpPr>
          <p:cNvPr id="11" name="Прямоугольник 10"/>
          <p:cNvSpPr/>
          <p:nvPr/>
        </p:nvSpPr>
        <p:spPr>
          <a:xfrm>
            <a:off x="4306956" y="1600944"/>
            <a:ext cx="7394713" cy="2554545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000" dirty="0" smtClean="0"/>
              <a:t>Саме Україна прийняла на себе перші в СРСР удари німців; найстрашніші і найбільші битви відбувалися на її полях, і вся вона палала у вогні та стражданнях. Ці картини з жалем і болем, а ще більше з жагучою ненавистю до ворогів змальовує автор:</a:t>
            </a:r>
          </a:p>
          <a:p>
            <a:pPr algn="just"/>
            <a:r>
              <a:rPr lang="uk-UA" sz="2000" dirty="0" smtClean="0"/>
              <a:t>«Горять жита на </a:t>
            </a:r>
            <a:r>
              <a:rPr lang="uk-UA" sz="2000" dirty="0" err="1" smtClean="0"/>
              <a:t>многі</a:t>
            </a:r>
            <a:r>
              <a:rPr lang="uk-UA" sz="2000" dirty="0" smtClean="0"/>
              <a:t> кілометри, палають, топчуться людьми, підводами… Ревуть аероплани. </a:t>
            </a:r>
            <a:r>
              <a:rPr lang="uk-UA" sz="2000" dirty="0" err="1" smtClean="0"/>
              <a:t>Мечуть</a:t>
            </a:r>
            <a:r>
              <a:rPr lang="uk-UA" sz="2000" dirty="0" smtClean="0"/>
              <a:t> бомби. Розсипаються вершники по полю, мов птиці… Крик, і плач, і височенний зойк поранених коней.»</a:t>
            </a:r>
            <a:endParaRPr lang="uk-UA" sz="2000" dirty="0"/>
          </a:p>
        </p:txBody>
      </p:sp>
    </p:spTree>
    <p:extLst>
      <p:ext uri="{BB962C8B-B14F-4D97-AF65-F5344CB8AC3E}">
        <p14:creationId xmlns:p14="http://schemas.microsoft.com/office/powerpoint/2010/main" val="224202683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11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Рисунок 6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208824" y="4686353"/>
            <a:ext cx="1987468" cy="1969179"/>
          </a:xfrm>
          <a:prstGeom prst="rect">
            <a:avLst/>
          </a:prstGeom>
        </p:spPr>
      </p:pic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«ГРІМ ПІД ЗАПОРІЖЖЯМ» Петро Ребро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4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9599" y="1584208"/>
            <a:ext cx="3045451" cy="501194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03314" y="4445256"/>
            <a:ext cx="6419650" cy="1867534"/>
          </a:xfrm>
        </p:spPr>
      </p:pic>
      <p:sp>
        <p:nvSpPr>
          <p:cNvPr id="8" name="TextBox 7"/>
          <p:cNvSpPr txBox="1"/>
          <p:nvPr/>
        </p:nvSpPr>
        <p:spPr>
          <a:xfrm>
            <a:off x="4260384" y="1647052"/>
            <a:ext cx="6105510" cy="2677656"/>
          </a:xfrm>
          <a:prstGeom prst="rect">
            <a:avLst/>
          </a:prstGeom>
          <a:solidFill>
            <a:schemeClr val="bg2"/>
          </a:solidFill>
        </p:spPr>
        <p:txBody>
          <a:bodyPr wrap="square" rtlCol="0">
            <a:spAutoFit/>
          </a:bodyPr>
          <a:lstStyle/>
          <a:p>
            <a:pPr algn="just"/>
            <a:r>
              <a:rPr lang="uk-UA" sz="2800" dirty="0" smtClean="0"/>
              <a:t>Документальна повість про подвиг українського народу при визволенні нашого рідного Запоріжжя від </a:t>
            </a:r>
            <a:r>
              <a:rPr lang="uk-UA" sz="2800" dirty="0" smtClean="0"/>
              <a:t>німецько-фашистських </a:t>
            </a:r>
            <a:r>
              <a:rPr lang="uk-UA" sz="2800" dirty="0" smtClean="0"/>
              <a:t>загарбників. Наш земляк Петро Ребро увіковічив битву за Запоріжжя у своєму </a:t>
            </a:r>
            <a:r>
              <a:rPr lang="uk-UA" sz="2800" dirty="0" smtClean="0"/>
              <a:t>творі</a:t>
            </a:r>
            <a:r>
              <a:rPr lang="uk-UA" sz="2800" dirty="0" smtClean="0"/>
              <a:t>. </a:t>
            </a:r>
            <a:endParaRPr lang="ru-RU" sz="2800" dirty="0"/>
          </a:p>
        </p:txBody>
      </p:sp>
    </p:spTree>
    <p:extLst>
      <p:ext uri="{BB962C8B-B14F-4D97-AF65-F5344CB8AC3E}">
        <p14:creationId xmlns:p14="http://schemas.microsoft.com/office/powerpoint/2010/main" val="199865838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609600" y="110062"/>
            <a:ext cx="10972800" cy="1143000"/>
          </a:xfrm>
        </p:spPr>
        <p:txBody>
          <a:bodyPr>
            <a:prstTxWarp prst="textStop">
              <a:avLst/>
            </a:prstTxWarp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«ЄВРОПА-45» Павло Загребельний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92416" y="1253062"/>
            <a:ext cx="3535348" cy="4946543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81055" y="1183139"/>
            <a:ext cx="7197436" cy="2755720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ru-RU" dirty="0" smtClean="0"/>
              <a:t>Тема </a:t>
            </a:r>
            <a:r>
              <a:rPr lang="ru-RU" dirty="0" err="1" smtClean="0"/>
              <a:t>честі</a:t>
            </a:r>
            <a:r>
              <a:rPr lang="ru-RU" dirty="0" smtClean="0"/>
              <a:t> і подвигу в роки </a:t>
            </a:r>
            <a:r>
              <a:rPr lang="ru-RU" dirty="0" err="1" smtClean="0"/>
              <a:t>Другої</a:t>
            </a:r>
            <a:r>
              <a:rPr lang="ru-RU" dirty="0" smtClean="0"/>
              <a:t> </a:t>
            </a:r>
            <a:r>
              <a:rPr lang="ru-RU" dirty="0" err="1" smtClean="0"/>
              <a:t>світової</a:t>
            </a:r>
            <a:r>
              <a:rPr lang="ru-RU" dirty="0" smtClean="0"/>
              <a:t> </a:t>
            </a:r>
            <a:r>
              <a:rPr lang="ru-RU" dirty="0" err="1" smtClean="0"/>
              <a:t>війни</a:t>
            </a:r>
            <a:r>
              <a:rPr lang="ru-RU" dirty="0" smtClean="0"/>
              <a:t> </a:t>
            </a:r>
            <a:r>
              <a:rPr lang="ru-RU" dirty="0" err="1" smtClean="0"/>
              <a:t>залишається</a:t>
            </a:r>
            <a:r>
              <a:rPr lang="ru-RU" dirty="0" smtClean="0"/>
              <a:t> актуальною через </a:t>
            </a:r>
            <a:r>
              <a:rPr lang="ru-RU" dirty="0" err="1" smtClean="0"/>
              <a:t>багато</a:t>
            </a:r>
            <a:r>
              <a:rPr lang="ru-RU" dirty="0" smtClean="0"/>
              <a:t> </a:t>
            </a:r>
            <a:r>
              <a:rPr lang="ru-RU" dirty="0" err="1" smtClean="0"/>
              <a:t>десятиліть</a:t>
            </a:r>
            <a:r>
              <a:rPr lang="ru-RU" dirty="0" smtClean="0"/>
              <a:t>. Тому </a:t>
            </a:r>
            <a:r>
              <a:rPr lang="ru-RU" dirty="0" err="1" smtClean="0"/>
              <a:t>герої</a:t>
            </a:r>
            <a:r>
              <a:rPr lang="ru-RU" dirty="0" smtClean="0"/>
              <a:t> роману «</a:t>
            </a:r>
            <a:r>
              <a:rPr lang="ru-RU" dirty="0" err="1" smtClean="0"/>
              <a:t>Європа</a:t>
            </a:r>
            <a:r>
              <a:rPr lang="ru-RU" dirty="0" smtClean="0"/>
              <a:t> 45» </a:t>
            </a:r>
            <a:r>
              <a:rPr lang="ru-RU" dirty="0" err="1" smtClean="0"/>
              <a:t>викликають</a:t>
            </a:r>
            <a:r>
              <a:rPr lang="ru-RU" dirty="0" smtClean="0"/>
              <a:t> </a:t>
            </a:r>
            <a:r>
              <a:rPr lang="ru-RU" dirty="0" err="1" smtClean="0"/>
              <a:t>непідробний</a:t>
            </a:r>
            <a:r>
              <a:rPr lang="ru-RU" dirty="0" smtClean="0"/>
              <a:t> </a:t>
            </a:r>
            <a:r>
              <a:rPr lang="ru-RU" dirty="0" err="1" smtClean="0"/>
              <a:t>інтерес</a:t>
            </a:r>
            <a:r>
              <a:rPr lang="ru-RU" dirty="0" smtClean="0"/>
              <a:t> і </a:t>
            </a:r>
            <a:r>
              <a:rPr lang="ru-RU" dirty="0" err="1" smtClean="0"/>
              <a:t>захоплення</a:t>
            </a:r>
            <a:r>
              <a:rPr lang="ru-RU" dirty="0" smtClean="0"/>
              <a:t> </a:t>
            </a:r>
            <a:r>
              <a:rPr lang="ru-RU" dirty="0" err="1" smtClean="0"/>
              <a:t>читачів</a:t>
            </a:r>
            <a:r>
              <a:rPr lang="ru-RU" dirty="0" smtClean="0"/>
              <a:t>. Семеро </a:t>
            </a:r>
            <a:r>
              <a:rPr lang="ru-RU" dirty="0" err="1" smtClean="0"/>
              <a:t>бійців</a:t>
            </a:r>
            <a:r>
              <a:rPr lang="ru-RU" dirty="0" smtClean="0"/>
              <a:t>, </a:t>
            </a:r>
            <a:r>
              <a:rPr lang="ru-RU" dirty="0" err="1" smtClean="0"/>
              <a:t>різних</a:t>
            </a:r>
            <a:r>
              <a:rPr lang="ru-RU" dirty="0" smtClean="0"/>
              <a:t> за </a:t>
            </a:r>
            <a:r>
              <a:rPr lang="ru-RU" dirty="0" err="1" smtClean="0"/>
              <a:t>національністю</a:t>
            </a:r>
            <a:r>
              <a:rPr lang="ru-RU" dirty="0" smtClean="0"/>
              <a:t> і за </a:t>
            </a:r>
            <a:r>
              <a:rPr lang="ru-RU" dirty="0" err="1" smtClean="0"/>
              <a:t>переконаннями</a:t>
            </a:r>
            <a:r>
              <a:rPr lang="ru-RU" dirty="0" smtClean="0"/>
              <a:t>, але </a:t>
            </a:r>
            <a:r>
              <a:rPr lang="ru-RU" dirty="0" err="1" smtClean="0"/>
              <a:t>схожі</a:t>
            </a:r>
            <a:r>
              <a:rPr lang="ru-RU" dirty="0" smtClean="0"/>
              <a:t> в одному - в </a:t>
            </a:r>
            <a:r>
              <a:rPr lang="ru-RU" dirty="0" err="1" smtClean="0"/>
              <a:t>прагненні</a:t>
            </a:r>
            <a:r>
              <a:rPr lang="ru-RU" dirty="0" smtClean="0"/>
              <a:t> </a:t>
            </a:r>
            <a:r>
              <a:rPr lang="ru-RU" dirty="0" err="1" smtClean="0"/>
              <a:t>протистояти</a:t>
            </a:r>
            <a:r>
              <a:rPr lang="ru-RU" dirty="0" smtClean="0"/>
              <a:t> фашизму. </a:t>
            </a:r>
            <a:r>
              <a:rPr lang="ru-RU" dirty="0" err="1" smtClean="0"/>
              <a:t>Події</a:t>
            </a:r>
            <a:r>
              <a:rPr lang="ru-RU" dirty="0" smtClean="0"/>
              <a:t> роману </a:t>
            </a:r>
            <a:r>
              <a:rPr lang="ru-RU" dirty="0" err="1" smtClean="0"/>
              <a:t>розгортаються</a:t>
            </a:r>
            <a:r>
              <a:rPr lang="ru-RU" dirty="0" smtClean="0"/>
              <a:t> в самому </a:t>
            </a:r>
            <a:r>
              <a:rPr lang="ru-RU" dirty="0" err="1" smtClean="0"/>
              <a:t>центрі</a:t>
            </a:r>
            <a:r>
              <a:rPr lang="ru-RU" dirty="0" smtClean="0"/>
              <a:t> </a:t>
            </a:r>
            <a:r>
              <a:rPr lang="ru-RU" dirty="0" err="1" smtClean="0"/>
              <a:t>військових</a:t>
            </a:r>
            <a:r>
              <a:rPr lang="ru-RU" dirty="0" smtClean="0"/>
              <a:t> </a:t>
            </a:r>
            <a:r>
              <a:rPr lang="ru-RU" dirty="0" err="1" smtClean="0"/>
              <a:t>дій</a:t>
            </a:r>
            <a:r>
              <a:rPr lang="ru-RU" dirty="0" smtClean="0"/>
              <a:t>, де </a:t>
            </a:r>
            <a:r>
              <a:rPr lang="ru-RU" dirty="0" err="1" smtClean="0"/>
              <a:t>знаходиться</a:t>
            </a:r>
            <a:r>
              <a:rPr lang="ru-RU" dirty="0" smtClean="0"/>
              <a:t> </a:t>
            </a:r>
            <a:r>
              <a:rPr lang="ru-RU" dirty="0" err="1" smtClean="0"/>
              <a:t>інтернаціональний</a:t>
            </a:r>
            <a:r>
              <a:rPr lang="ru-RU" dirty="0" smtClean="0"/>
              <a:t> </a:t>
            </a:r>
            <a:r>
              <a:rPr lang="ru-RU" dirty="0" err="1" smtClean="0"/>
              <a:t>загін</a:t>
            </a:r>
            <a:r>
              <a:rPr lang="ru-RU" dirty="0" smtClean="0"/>
              <a:t> </a:t>
            </a:r>
            <a:r>
              <a:rPr lang="ru-RU" dirty="0" err="1" smtClean="0"/>
              <a:t>із</a:t>
            </a:r>
            <a:r>
              <a:rPr lang="ru-RU" dirty="0" smtClean="0"/>
              <a:t> </a:t>
            </a:r>
            <a:r>
              <a:rPr lang="ru-RU" dirty="0" smtClean="0"/>
              <a:t>семи </a:t>
            </a:r>
            <a:r>
              <a:rPr lang="ru-RU" dirty="0" err="1" smtClean="0"/>
              <a:t>бійців</a:t>
            </a:r>
            <a:r>
              <a:rPr lang="ru-RU" dirty="0" smtClean="0"/>
              <a:t>, </a:t>
            </a:r>
            <a:r>
              <a:rPr lang="ru-RU" dirty="0" err="1" smtClean="0"/>
              <a:t>під</a:t>
            </a:r>
            <a:r>
              <a:rPr lang="ru-RU" dirty="0" smtClean="0"/>
              <a:t> </a:t>
            </a:r>
            <a:r>
              <a:rPr lang="ru-RU" dirty="0" err="1" smtClean="0"/>
              <a:t>командуванням</a:t>
            </a:r>
            <a:r>
              <a:rPr lang="ru-RU" dirty="0" smtClean="0"/>
              <a:t> </a:t>
            </a:r>
            <a:r>
              <a:rPr lang="ru-RU" dirty="0" err="1" smtClean="0"/>
              <a:t>українця</a:t>
            </a:r>
            <a:r>
              <a:rPr lang="ru-RU" dirty="0" smtClean="0"/>
              <a:t> </a:t>
            </a:r>
            <a:r>
              <a:rPr lang="ru-RU" dirty="0" err="1" smtClean="0"/>
              <a:t>Михайла</a:t>
            </a:r>
            <a:r>
              <a:rPr lang="ru-RU" dirty="0" smtClean="0"/>
              <a:t> </a:t>
            </a:r>
            <a:r>
              <a:rPr lang="ru-RU" dirty="0" err="1" smtClean="0"/>
              <a:t>Скиби</a:t>
            </a:r>
            <a:r>
              <a:rPr lang="ru-RU" dirty="0" smtClean="0"/>
              <a:t>. </a:t>
            </a:r>
            <a:r>
              <a:rPr lang="ru-RU" dirty="0" err="1" smtClean="0"/>
              <a:t>Їм</a:t>
            </a:r>
            <a:r>
              <a:rPr lang="ru-RU" dirty="0" smtClean="0"/>
              <a:t> </a:t>
            </a:r>
            <a:r>
              <a:rPr lang="ru-RU" dirty="0" err="1" smtClean="0"/>
              <a:t>судилося</a:t>
            </a:r>
            <a:r>
              <a:rPr lang="ru-RU" dirty="0" smtClean="0"/>
              <a:t> пройти через </a:t>
            </a:r>
            <a:r>
              <a:rPr lang="ru-RU" dirty="0" err="1" smtClean="0"/>
              <a:t>важкі</a:t>
            </a:r>
            <a:r>
              <a:rPr lang="ru-RU" dirty="0" smtClean="0"/>
              <a:t> </a:t>
            </a:r>
            <a:r>
              <a:rPr lang="ru-RU" dirty="0" err="1" smtClean="0"/>
              <a:t>перешкоди</a:t>
            </a:r>
            <a:r>
              <a:rPr lang="ru-RU" dirty="0" smtClean="0"/>
              <a:t>, </a:t>
            </a:r>
            <a:r>
              <a:rPr lang="ru-RU" dirty="0" err="1" smtClean="0"/>
              <a:t>пекельні</a:t>
            </a:r>
            <a:r>
              <a:rPr lang="ru-RU" dirty="0" smtClean="0"/>
              <a:t> </a:t>
            </a:r>
            <a:r>
              <a:rPr lang="ru-RU" dirty="0" err="1" smtClean="0"/>
              <a:t>небезпеки</a:t>
            </a:r>
            <a:r>
              <a:rPr lang="ru-RU" dirty="0" smtClean="0"/>
              <a:t> і внести свою лепту у </a:t>
            </a:r>
            <a:r>
              <a:rPr lang="ru-RU" dirty="0" err="1" smtClean="0"/>
              <a:t>Велику</a:t>
            </a:r>
            <a:r>
              <a:rPr lang="ru-RU" dirty="0" smtClean="0"/>
              <a:t> Перемогу, </a:t>
            </a:r>
            <a:r>
              <a:rPr lang="ru-RU" dirty="0" err="1" smtClean="0"/>
              <a:t>героїчними</a:t>
            </a:r>
            <a:r>
              <a:rPr lang="ru-RU" dirty="0" smtClean="0"/>
              <a:t> </a:t>
            </a:r>
            <a:r>
              <a:rPr lang="ru-RU" dirty="0" smtClean="0"/>
              <a:t>подвигами </a:t>
            </a:r>
            <a:r>
              <a:rPr lang="ru-RU" dirty="0" err="1" smtClean="0"/>
              <a:t>наблизивши</a:t>
            </a:r>
            <a:r>
              <a:rPr lang="ru-RU" dirty="0" smtClean="0"/>
              <a:t> </a:t>
            </a:r>
            <a:r>
              <a:rPr lang="ru-RU" dirty="0" err="1" smtClean="0"/>
              <a:t>її</a:t>
            </a:r>
            <a:r>
              <a:rPr lang="ru-RU" dirty="0" smtClean="0"/>
              <a:t>.</a:t>
            </a:r>
          </a:p>
          <a:p>
            <a:pPr algn="just"/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99964" y="4888821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7778" b="7461"/>
          <a:stretch/>
        </p:blipFill>
        <p:spPr>
          <a:xfrm>
            <a:off x="4281055" y="4083627"/>
            <a:ext cx="5818909" cy="277437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7759731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«ОСТАННІ СВІДКИ» Світлана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Алексієвич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12" r="4914"/>
          <a:stretch/>
        </p:blipFill>
        <p:spPr>
          <a:xfrm>
            <a:off x="334852" y="1600201"/>
            <a:ext cx="3245476" cy="516082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7547020" y="1600201"/>
            <a:ext cx="4340180" cy="3680137"/>
          </a:xfrm>
          <a:solidFill>
            <a:schemeClr val="bg2"/>
          </a:solidFill>
        </p:spPr>
        <p:txBody>
          <a:bodyPr>
            <a:noAutofit/>
          </a:bodyPr>
          <a:lstStyle/>
          <a:p>
            <a:pPr marL="0" indent="0" algn="just">
              <a:buNone/>
            </a:pPr>
            <a:r>
              <a:rPr lang="uk-UA" sz="2200" dirty="0" smtClean="0"/>
              <a:t>Спогади про Другу світову війну на теренах СРСР тих, кому під час війни було 6—12 років — найменш заангажованих і водночас </a:t>
            </a:r>
            <a:r>
              <a:rPr lang="uk-UA" sz="2200" dirty="0" err="1" smtClean="0"/>
              <a:t>найвразливіших</a:t>
            </a:r>
            <a:r>
              <a:rPr lang="uk-UA" sz="2200" dirty="0" smtClean="0"/>
              <a:t> її свідків. Війна очима дітей виявилася ще страшнішою, ніж та, яку закарбував жіночий погляд у книжці «У війни не жіноче обличчя». «Останні свідки» — це подвиг дитячої пам’яті. </a:t>
            </a:r>
            <a:endParaRPr lang="uk-UA" sz="2200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11812" y="1551714"/>
            <a:ext cx="3703724" cy="5257799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009117" y="4888821"/>
            <a:ext cx="1987468" cy="1969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750435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6" dur="2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5000"/>
                            </p:stCondLst>
                            <p:childTnLst>
                              <p:par>
                                <p:cTn id="18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6250"/>
                            </p:stCondLst>
                            <p:childTnLst>
                              <p:par>
                                <p:cTn id="2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  <a:normAutofit fontScale="90000"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«В ОКОПАХ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СТАЛІНГРАДа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</a:t>
            </a:r>
            <a:b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Віктор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Нєкрасов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5987" y="1417638"/>
            <a:ext cx="3269422" cy="5378200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26226" y="1600201"/>
            <a:ext cx="7156174" cy="2560982"/>
          </a:xfrm>
          <a:solidFill>
            <a:schemeClr val="bg2"/>
          </a:solidFill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r>
              <a:rPr lang="ru-RU" dirty="0" err="1"/>
              <a:t>Описувані</a:t>
            </a:r>
            <a:r>
              <a:rPr lang="ru-RU" dirty="0"/>
              <a:t> </a:t>
            </a:r>
            <a:r>
              <a:rPr lang="ru-RU" dirty="0" err="1"/>
              <a:t>події</a:t>
            </a:r>
            <a:r>
              <a:rPr lang="ru-RU" dirty="0"/>
              <a:t> </a:t>
            </a:r>
            <a:r>
              <a:rPr lang="ru-RU" dirty="0" err="1"/>
              <a:t>охоплюють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</a:t>
            </a:r>
            <a:r>
              <a:rPr lang="ru-RU" dirty="0" err="1"/>
              <a:t>військових</a:t>
            </a:r>
            <a:r>
              <a:rPr lang="ru-RU" dirty="0"/>
              <a:t> </a:t>
            </a:r>
            <a:r>
              <a:rPr lang="ru-RU" dirty="0" err="1"/>
              <a:t>дій</a:t>
            </a:r>
            <a:r>
              <a:rPr lang="ru-RU" dirty="0"/>
              <a:t> з </a:t>
            </a:r>
            <a:r>
              <a:rPr lang="ru-RU" dirty="0" err="1"/>
              <a:t>липня</a:t>
            </a:r>
            <a:r>
              <a:rPr lang="ru-RU" dirty="0"/>
              <a:t> 1942 року по </a:t>
            </a:r>
            <a:r>
              <a:rPr lang="ru-RU" dirty="0" err="1"/>
              <a:t>лютий</a:t>
            </a:r>
            <a:r>
              <a:rPr lang="ru-RU" dirty="0"/>
              <a:t> 1943 року, коли </a:t>
            </a:r>
            <a:r>
              <a:rPr lang="ru-RU" dirty="0" err="1"/>
              <a:t>під</a:t>
            </a:r>
            <a:r>
              <a:rPr lang="ru-RU" dirty="0"/>
              <a:t> натиском </a:t>
            </a:r>
            <a:r>
              <a:rPr lang="ru-RU" dirty="0" err="1"/>
              <a:t>німців</a:t>
            </a:r>
            <a:r>
              <a:rPr lang="ru-RU" dirty="0"/>
              <a:t> </a:t>
            </a:r>
            <a:r>
              <a:rPr lang="ru-RU" dirty="0" err="1"/>
              <a:t>частини</a:t>
            </a:r>
            <a:r>
              <a:rPr lang="ru-RU" dirty="0"/>
              <a:t> </a:t>
            </a:r>
            <a:r>
              <a:rPr lang="ru-RU" dirty="0" err="1"/>
              <a:t>Червоної</a:t>
            </a:r>
            <a:r>
              <a:rPr lang="ru-RU" dirty="0"/>
              <a:t> </a:t>
            </a:r>
            <a:r>
              <a:rPr lang="ru-RU" dirty="0" err="1"/>
              <a:t>Армії</a:t>
            </a:r>
            <a:r>
              <a:rPr lang="ru-RU" dirty="0"/>
              <a:t>, </a:t>
            </a:r>
            <a:r>
              <a:rPr lang="ru-RU" dirty="0" err="1"/>
              <a:t>створюючи</a:t>
            </a:r>
            <a:r>
              <a:rPr lang="ru-RU" dirty="0"/>
              <a:t> і </a:t>
            </a:r>
            <a:r>
              <a:rPr lang="ru-RU" dirty="0" err="1"/>
              <a:t>залишаючи</a:t>
            </a:r>
            <a:r>
              <a:rPr lang="ru-RU" dirty="0"/>
              <a:t> </a:t>
            </a:r>
            <a:r>
              <a:rPr lang="ru-RU" dirty="0" err="1"/>
              <a:t>оборонні</a:t>
            </a:r>
            <a:r>
              <a:rPr lang="ru-RU" dirty="0"/>
              <a:t> </a:t>
            </a:r>
            <a:r>
              <a:rPr lang="ru-RU" dirty="0" err="1"/>
              <a:t>рубежі</a:t>
            </a:r>
            <a:r>
              <a:rPr lang="ru-RU" dirty="0"/>
              <a:t> в </a:t>
            </a:r>
            <a:r>
              <a:rPr lang="ru-RU" dirty="0" err="1"/>
              <a:t>районі</a:t>
            </a:r>
            <a:r>
              <a:rPr lang="ru-RU" dirty="0"/>
              <a:t> </a:t>
            </a:r>
            <a:r>
              <a:rPr lang="ru-RU" dirty="0" err="1"/>
              <a:t>Харкова</a:t>
            </a:r>
            <a:r>
              <a:rPr lang="ru-RU" dirty="0"/>
              <a:t> і </a:t>
            </a:r>
            <a:r>
              <a:rPr lang="ru-RU" dirty="0" err="1"/>
              <a:t>річки</a:t>
            </a:r>
            <a:r>
              <a:rPr lang="ru-RU" dirty="0"/>
              <a:t> </a:t>
            </a:r>
            <a:r>
              <a:rPr lang="ru-RU" dirty="0" err="1"/>
              <a:t>Оскіл</a:t>
            </a:r>
            <a:r>
              <a:rPr lang="ru-RU" dirty="0"/>
              <a:t>, </a:t>
            </a:r>
            <a:r>
              <a:rPr lang="ru-RU" dirty="0" err="1"/>
              <a:t>відступали</a:t>
            </a:r>
            <a:r>
              <a:rPr lang="ru-RU" dirty="0"/>
              <a:t> за Дон, </a:t>
            </a:r>
            <a:r>
              <a:rPr lang="ru-RU" dirty="0" err="1"/>
              <a:t>щоб</a:t>
            </a:r>
            <a:r>
              <a:rPr lang="ru-RU" dirty="0"/>
              <a:t> </a:t>
            </a:r>
            <a:r>
              <a:rPr lang="ru-RU" dirty="0" err="1"/>
              <a:t>закріпитися</a:t>
            </a:r>
            <a:r>
              <a:rPr lang="ru-RU" dirty="0"/>
              <a:t> і </a:t>
            </a:r>
            <a:r>
              <a:rPr lang="ru-RU" dirty="0" err="1"/>
              <a:t>битися</a:t>
            </a:r>
            <a:r>
              <a:rPr lang="ru-RU" dirty="0"/>
              <a:t> в </a:t>
            </a:r>
            <a:r>
              <a:rPr lang="ru-RU" dirty="0" err="1"/>
              <a:t>районі</a:t>
            </a:r>
            <a:r>
              <a:rPr lang="ru-RU" dirty="0"/>
              <a:t> </a:t>
            </a:r>
            <a:r>
              <a:rPr lang="ru-RU" dirty="0" err="1"/>
              <a:t>Сталінграда</a:t>
            </a:r>
            <a:r>
              <a:rPr lang="ru-RU" dirty="0"/>
              <a:t>. </a:t>
            </a:r>
            <a:r>
              <a:rPr lang="ru-RU" dirty="0" err="1"/>
              <a:t>Саме</a:t>
            </a:r>
            <a:r>
              <a:rPr lang="ru-RU" dirty="0"/>
              <a:t> в </a:t>
            </a:r>
            <a:r>
              <a:rPr lang="ru-RU" dirty="0" err="1"/>
              <a:t>цей</a:t>
            </a:r>
            <a:r>
              <a:rPr lang="ru-RU" dirty="0"/>
              <a:t> </a:t>
            </a:r>
            <a:r>
              <a:rPr lang="ru-RU" dirty="0" err="1"/>
              <a:t>період</a:t>
            </a:r>
            <a:r>
              <a:rPr lang="ru-RU" dirty="0"/>
              <a:t> - 28 </a:t>
            </a:r>
            <a:r>
              <a:rPr lang="ru-RU" dirty="0" err="1" smtClean="0"/>
              <a:t>липня</a:t>
            </a:r>
            <a:r>
              <a:rPr lang="ru-RU" dirty="0" smtClean="0"/>
              <a:t> </a:t>
            </a:r>
            <a:r>
              <a:rPr lang="ru-RU" dirty="0"/>
              <a:t>1942 року Й. В. </a:t>
            </a:r>
            <a:r>
              <a:rPr lang="ru-RU" dirty="0" err="1"/>
              <a:t>Сталіним</a:t>
            </a:r>
            <a:r>
              <a:rPr lang="ru-RU" dirty="0"/>
              <a:t> </a:t>
            </a:r>
            <a:r>
              <a:rPr lang="ru-RU" dirty="0" err="1"/>
              <a:t>був</a:t>
            </a:r>
            <a:r>
              <a:rPr lang="ru-RU" dirty="0"/>
              <a:t> </a:t>
            </a:r>
            <a:r>
              <a:rPr lang="ru-RU" dirty="0" err="1"/>
              <a:t>підписаний</a:t>
            </a:r>
            <a:r>
              <a:rPr lang="ru-RU" dirty="0"/>
              <a:t> наказ № 227 </a:t>
            </a:r>
            <a:r>
              <a:rPr lang="ru-RU" dirty="0" err="1"/>
              <a:t>із</a:t>
            </a:r>
            <a:r>
              <a:rPr lang="ru-RU" dirty="0"/>
              <a:t> </a:t>
            </a:r>
            <a:r>
              <a:rPr lang="ru-RU" dirty="0" err="1"/>
              <a:t>закликом</a:t>
            </a:r>
            <a:r>
              <a:rPr lang="ru-RU" dirty="0"/>
              <a:t>: «</a:t>
            </a:r>
            <a:r>
              <a:rPr lang="ru-RU" dirty="0" err="1"/>
              <a:t>Ні</a:t>
            </a:r>
            <a:r>
              <a:rPr lang="ru-RU" dirty="0"/>
              <a:t> </a:t>
            </a:r>
            <a:r>
              <a:rPr lang="ru-RU" dirty="0" err="1"/>
              <a:t>кроку</a:t>
            </a:r>
            <a:r>
              <a:rPr lang="ru-RU" dirty="0"/>
              <a:t> назад!».</a:t>
            </a: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426225" y="4161183"/>
            <a:ext cx="5579165" cy="2696817"/>
          </a:xfrm>
          <a:prstGeom prst="rect">
            <a:avLst/>
          </a:prstGeo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532" y="4943061"/>
            <a:ext cx="1987468" cy="168364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7952747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«ЖИВІ І МЕРТВІ» Костянтин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Симонов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958" r="7093"/>
          <a:stretch/>
        </p:blipFill>
        <p:spPr>
          <a:xfrm>
            <a:off x="609600" y="1755617"/>
            <a:ext cx="3167271" cy="5102383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44279" y="4219264"/>
            <a:ext cx="5460254" cy="2571496"/>
          </a:xfrm>
        </p:spPr>
      </p:pic>
      <p:pic>
        <p:nvPicPr>
          <p:cNvPr id="7" name="Рисунок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04532" y="4888821"/>
            <a:ext cx="1987468" cy="1969179"/>
          </a:xfrm>
          <a:prstGeom prst="rect">
            <a:avLst/>
          </a:prstGeom>
        </p:spPr>
      </p:pic>
      <p:sp>
        <p:nvSpPr>
          <p:cNvPr id="8" name="Прямоугольник 7"/>
          <p:cNvSpPr/>
          <p:nvPr/>
        </p:nvSpPr>
        <p:spPr>
          <a:xfrm>
            <a:off x="4638261" y="1855449"/>
            <a:ext cx="6559826" cy="2308324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Трилогія Костянтина Симонова про людей, які брали участь у Великій Вітчизняній війні («Живі і мертві», «Солдатами не народжуються», «Останнє літо»), одне з найяскравіших творів про події Другої Світової війни у вітчизняній і світовій літературі</a:t>
            </a:r>
            <a:r>
              <a:rPr lang="uk-UA" dirty="0" smtClean="0"/>
              <a:t>.</a:t>
            </a:r>
            <a:endParaRPr lang="uk-UA" dirty="0"/>
          </a:p>
        </p:txBody>
      </p:sp>
    </p:spTree>
    <p:extLst>
      <p:ext uri="{BB962C8B-B14F-4D97-AF65-F5344CB8AC3E}">
        <p14:creationId xmlns:p14="http://schemas.microsoft.com/office/powerpoint/2010/main" val="81608188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8" grpId="0" animBg="1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«ДРУГА СВІТОВА. Непридумані історії»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ackgroundRemoval t="1848" b="100000" l="54125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rcRect l="54765"/>
          <a:stretch/>
        </p:blipFill>
        <p:spPr>
          <a:xfrm>
            <a:off x="498764" y="1572322"/>
            <a:ext cx="3541100" cy="529380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499265" y="1825626"/>
            <a:ext cx="6854536" cy="1894319"/>
          </a:xfrm>
          <a:solidFill>
            <a:schemeClr val="bg2"/>
          </a:solidFill>
        </p:spPr>
        <p:txBody>
          <a:bodyPr/>
          <a:lstStyle/>
          <a:p>
            <a:pPr marL="0" indent="0" algn="just">
              <a:buNone/>
            </a:pPr>
            <a:r>
              <a:rPr lang="uk-UA" dirty="0" smtClean="0"/>
              <a:t>В книзі зібрані спогади про війну, людей, які її пережили. Видання живе і цікаве, читаєш і розумієш, наскільки все тоді було складно, бачиш ті події очима очевидців.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9953047" y="4752712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10430" y="3792682"/>
            <a:ext cx="5184288" cy="292920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5983740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Рисунок 7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0192079" y="4820612"/>
            <a:ext cx="1987468" cy="1969179"/>
          </a:xfrm>
          <a:prstGeom prst="rect">
            <a:avLst/>
          </a:prstGeom>
        </p:spPr>
      </p:pic>
      <p:sp>
        <p:nvSpPr>
          <p:cNvPr id="4" name="Заголовок 3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«А ЗОРІ ТУТ ТИХІ...» Борис Васильєв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7" name="Объект 6"/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7275" t="4554" r="7587" b="5172"/>
          <a:stretch/>
        </p:blipFill>
        <p:spPr>
          <a:xfrm>
            <a:off x="609599" y="1417638"/>
            <a:ext cx="3328555" cy="5236385"/>
          </a:xfrm>
        </p:spPr>
      </p:pic>
      <p:sp>
        <p:nvSpPr>
          <p:cNvPr id="6" name="Объект 5"/>
          <p:cNvSpPr>
            <a:spLocks noGrp="1"/>
          </p:cNvSpPr>
          <p:nvPr>
            <p:ph sz="half" idx="2"/>
          </p:nvPr>
        </p:nvSpPr>
        <p:spPr>
          <a:xfrm>
            <a:off x="4339442" y="1442894"/>
            <a:ext cx="6846371" cy="2510125"/>
          </a:xfrm>
          <a:solidFill>
            <a:schemeClr val="bg2"/>
          </a:solidFill>
        </p:spPr>
        <p:txBody>
          <a:bodyPr>
            <a:normAutofit fontScale="62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Дивовижна та зворушлива історія про п'ятьох молодих дівчат, які без роздумів відправилися на фронт. Скільки потрібно мати мужності, щоб віддати своє життя заради майбутніх поколінь?</a:t>
            </a:r>
          </a:p>
          <a:p>
            <a:pPr marL="0" indent="0" algn="just">
              <a:buNone/>
            </a:pPr>
            <a:r>
              <a:rPr lang="uk-UA" dirty="0" smtClean="0"/>
              <a:t>Хоробрість, відвага, героїзм – ці якості линуть через весь роман червоною ниткою. Розуміючи, що майбутній бій практично не має шансів на перемогу, адже сили з самого початку не рівні, головні героїні все одно йдуть вперед, ризикуючи собою.</a:t>
            </a:r>
          </a:p>
          <a:p>
            <a:pPr marL="0" indent="0" algn="just">
              <a:buNone/>
            </a:pPr>
            <a:r>
              <a:rPr lang="uk-UA" dirty="0" smtClean="0"/>
              <a:t>Твір дійсно бере за душу, адже автор зміг передати не тільки увесь трагізм того, що відбувалося, але й розповів про героїчні вчинки та мудрість людей того покоління.</a:t>
            </a:r>
            <a:endParaRPr lang="uk-UA" dirty="0"/>
          </a:p>
        </p:txBody>
      </p:sp>
      <p:pic>
        <p:nvPicPr>
          <p:cNvPr id="2" name="Рисунок 1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334741" y="3953019"/>
            <a:ext cx="6851072" cy="283677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436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6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5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500"/>
                            </p:stCondLst>
                            <p:childTnLst>
                              <p:par>
                                <p:cTn id="26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1000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1" fill="hold">
                            <p:stCondLst>
                              <p:cond delay="5500"/>
                            </p:stCondLst>
                            <p:childTnLst>
                              <p:par>
                                <p:cTn id="32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1000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5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000" fill="hold"/>
                                        <p:tgtEl>
                                          <p:spTgt spid="6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7" fill="hold">
                            <p:stCondLst>
                              <p:cond delay="6500"/>
                            </p:stCondLst>
                            <p:childTnLst>
                              <p:par>
                                <p:cTn id="38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 build="p" animBg="1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38912" y="365125"/>
            <a:ext cx="11402568" cy="1325563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«І ОДИН У ПОЛІ ВОЇН» Юрій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Дольд</a:t>
            </a: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-Михайлик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3611"/>
          <a:stretch/>
        </p:blipFill>
        <p:spPr>
          <a:xfrm>
            <a:off x="438913" y="1825625"/>
            <a:ext cx="3315674" cy="488329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229100" y="1825625"/>
            <a:ext cx="7356763" cy="2320348"/>
          </a:xfrm>
          <a:solidFill>
            <a:schemeClr val="bg2"/>
          </a:solidFill>
        </p:spPr>
        <p:txBody>
          <a:bodyPr>
            <a:normAutofit fontScale="77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Книга Юрія </a:t>
            </a:r>
            <a:r>
              <a:rPr lang="uk-UA" dirty="0" err="1" smtClean="0"/>
              <a:t>Дольд</a:t>
            </a:r>
            <a:r>
              <a:rPr lang="uk-UA" dirty="0" smtClean="0"/>
              <a:t>-Михайлика вперше вийшла </a:t>
            </a:r>
            <a:r>
              <a:rPr lang="uk-UA" dirty="0" smtClean="0"/>
              <a:t>у </a:t>
            </a:r>
            <a:r>
              <a:rPr lang="uk-UA" dirty="0" smtClean="0"/>
              <a:t>світ у 1956 році і мала великий успіх у читачів. Описані у ній події відбуваються під час Другої світової війни на тимчасово окупованій території Білорусії, Франції та Італії. У центрі твору — доля мужнього й сміливого розвідника, який веде смертельно небезпечну гру в фашистському лігві. Автор зумів побудувати гострий сюжет, наситивши твір яскравими сценами та епізодами.</a:t>
            </a:r>
          </a:p>
          <a:p>
            <a:pPr algn="just"/>
            <a:endParaRPr lang="ru-RU" dirty="0" smtClean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532" y="4786167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214492" y="4214812"/>
            <a:ext cx="5530133" cy="264318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7349798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pPr algn="ctr"/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«ЩИТ І МЕЧ» Вадим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Кожевніков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61" t="-791" r="-661" b="791"/>
          <a:stretch/>
        </p:blipFill>
        <p:spPr>
          <a:xfrm>
            <a:off x="305465" y="1825625"/>
            <a:ext cx="3949848" cy="4953185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82428" y="1825625"/>
            <a:ext cx="7319241" cy="2812636"/>
          </a:xfrm>
          <a:solidFill>
            <a:schemeClr val="bg2"/>
          </a:solidFill>
        </p:spPr>
        <p:txBody>
          <a:bodyPr>
            <a:normAutofit fontScale="700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Роман відомого російського письменника Вадима </a:t>
            </a:r>
            <a:r>
              <a:rPr lang="uk-UA" dirty="0" err="1" smtClean="0"/>
              <a:t>Кожевнікова</a:t>
            </a:r>
            <a:r>
              <a:rPr lang="uk-UA" dirty="0" smtClean="0"/>
              <a:t> </a:t>
            </a:r>
            <a:r>
              <a:rPr lang="uk-UA" dirty="0" smtClean="0"/>
              <a:t>- данина поваги смертельно </a:t>
            </a:r>
            <a:r>
              <a:rPr lang="uk-UA" dirty="0" smtClean="0"/>
              <a:t>небезпечній роботі </a:t>
            </a:r>
            <a:r>
              <a:rPr lang="uk-UA" dirty="0" smtClean="0"/>
              <a:t>радянської розвідки в роки Другої світової війни. Головний герой, Олександр </a:t>
            </a:r>
            <a:r>
              <a:rPr lang="uk-UA" dirty="0" err="1" smtClean="0"/>
              <a:t>Бєлов</a:t>
            </a:r>
            <a:r>
              <a:rPr lang="uk-UA" dirty="0" smtClean="0"/>
              <a:t>, за службовим обов'язком повинен прийняти вигляд ворога своєї Батьківщини і, щохвилини ризикуючи життям, </a:t>
            </a:r>
            <a:r>
              <a:rPr lang="uk-UA" dirty="0" smtClean="0"/>
              <a:t>вести </a:t>
            </a:r>
            <a:r>
              <a:rPr lang="uk-UA" dirty="0" smtClean="0"/>
              <a:t>важку боротьбу в тилу ворога. «Щит і меч» - це не тільки гостросюжетна шпигунська історія, повна політичних інтриг і нескінченних випробувань розуму і сили волі окремих людей, це широке, повне драматичних колізій історичне полотно, що розкриває перед читачем соціальні та психологічні коріння </a:t>
            </a:r>
            <a:r>
              <a:rPr lang="uk-UA" dirty="0" smtClean="0"/>
              <a:t>найтрагічнішого </a:t>
            </a:r>
            <a:r>
              <a:rPr lang="uk-UA" dirty="0" smtClean="0"/>
              <a:t>протистояння двадцятого століття. 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532" y="4888821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b="7899"/>
          <a:stretch/>
        </p:blipFill>
        <p:spPr>
          <a:xfrm>
            <a:off x="4382427" y="4687956"/>
            <a:ext cx="5567877" cy="21634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38912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50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>
            <a:prstTxWarp prst="textStop">
              <a:avLst/>
            </a:prstTxWarp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«У списках не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значився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»  Борис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Васильєв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31272" y="1711324"/>
            <a:ext cx="3148445" cy="4911575"/>
          </a:xfrm>
        </p:spPr>
      </p:pic>
      <p:pic>
        <p:nvPicPr>
          <p:cNvPr id="6" name="Объект 5"/>
          <p:cNvPicPr>
            <a:picLocks noGrp="1" noChangeAspect="1"/>
          </p:cNvPicPr>
          <p:nvPr>
            <p:ph sz="half" idx="2"/>
          </p:nvPr>
        </p:nvPicPr>
        <p:blipFill>
          <a:blip r:embed="rId3"/>
          <a:stretch>
            <a:fillRect/>
          </a:stretch>
        </p:blipFill>
        <p:spPr>
          <a:xfrm>
            <a:off x="10204532" y="4888820"/>
            <a:ext cx="1987468" cy="1969179"/>
          </a:xfrm>
          <a:prstGeom prst="rect">
            <a:avLst/>
          </a:prstGeom>
        </p:spPr>
      </p:pic>
      <p:sp>
        <p:nvSpPr>
          <p:cNvPr id="3" name="Прямоугольник 2"/>
          <p:cNvSpPr/>
          <p:nvPr/>
        </p:nvSpPr>
        <p:spPr>
          <a:xfrm>
            <a:off x="4386470" y="1711323"/>
            <a:ext cx="7315199" cy="2677656"/>
          </a:xfrm>
          <a:prstGeom prst="rect">
            <a:avLst/>
          </a:prstGeom>
          <a:solidFill>
            <a:schemeClr val="bg2"/>
          </a:solidFill>
        </p:spPr>
        <p:txBody>
          <a:bodyPr wrap="square">
            <a:spAutoFit/>
          </a:bodyPr>
          <a:lstStyle/>
          <a:p>
            <a:pPr algn="just"/>
            <a:r>
              <a:rPr lang="uk-UA" sz="2400" dirty="0" smtClean="0"/>
              <a:t>Серед книг про війну твори Бориса Васильєва займають особливе місце. Причин тому кілька: по-перше, він вміє просто, чітко і лаконічно, буквально </a:t>
            </a:r>
            <a:r>
              <a:rPr lang="uk-UA" sz="2400" dirty="0" smtClean="0"/>
              <a:t>декількома реченнями, </a:t>
            </a:r>
            <a:r>
              <a:rPr lang="uk-UA" sz="2400" dirty="0" smtClean="0"/>
              <a:t>намалювати об'ємну картину війни і людини на війні. Напевно, ніхто ще не писав про війну так суворо, точно і пронизливо-ясно, як Васильєв.</a:t>
            </a:r>
            <a:endParaRPr lang="uk-UA" sz="2400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67853" y="4310957"/>
            <a:ext cx="4938041" cy="24690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199419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-1" y="274638"/>
            <a:ext cx="11939155" cy="1143000"/>
          </a:xfrm>
        </p:spPr>
        <p:txBody>
          <a:bodyPr>
            <a:prstTxWarp prst="textStop">
              <a:avLst/>
            </a:prstTxWarp>
            <a:normAutofit/>
          </a:bodyPr>
          <a:lstStyle/>
          <a:p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«ГАРЯЧИЙ СНІГ»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Юрій</a:t>
            </a:r>
            <a:r>
              <a:rPr lang="ru-RU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</a:t>
            </a:r>
            <a:r>
              <a:rPr lang="ru-RU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Бондарєв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7294"/>
          <a:stretch/>
        </p:blipFill>
        <p:spPr>
          <a:xfrm>
            <a:off x="264499" y="1513899"/>
            <a:ext cx="3299806" cy="5103576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3990109" y="1513899"/>
            <a:ext cx="7865917" cy="2445038"/>
          </a:xfrm>
          <a:solidFill>
            <a:schemeClr val="bg2"/>
          </a:solidFill>
        </p:spPr>
        <p:txBody>
          <a:bodyPr>
            <a:normAutofit fontScale="92500" lnSpcReduction="20000"/>
          </a:bodyPr>
          <a:lstStyle/>
          <a:p>
            <a:pPr marL="0" indent="0" algn="just">
              <a:buNone/>
            </a:pPr>
            <a:r>
              <a:rPr lang="uk-UA" dirty="0" smtClean="0"/>
              <a:t>Дія роману «Гарячий сніг» </a:t>
            </a:r>
            <a:r>
              <a:rPr lang="uk-UA" dirty="0" smtClean="0"/>
              <a:t>відбувається </a:t>
            </a:r>
            <a:r>
              <a:rPr lang="uk-UA" dirty="0" smtClean="0"/>
              <a:t>під Сталінградом. Радянські війська блокують 6-ту армію генерала Паулюса. Група армій «Дон» під керівництвом фельдмаршала </a:t>
            </a:r>
            <a:r>
              <a:rPr lang="uk-UA" dirty="0" err="1" smtClean="0"/>
              <a:t>Манштейна</a:t>
            </a:r>
            <a:r>
              <a:rPr lang="uk-UA" dirty="0" smtClean="0"/>
              <a:t> </a:t>
            </a:r>
            <a:r>
              <a:rPr lang="uk-UA" dirty="0" smtClean="0"/>
              <a:t>намагається </a:t>
            </a:r>
            <a:r>
              <a:rPr lang="uk-UA" dirty="0" smtClean="0"/>
              <a:t>деблокувати армію Паулюса. Бій, описаний </a:t>
            </a:r>
            <a:r>
              <a:rPr lang="uk-UA" dirty="0" smtClean="0"/>
              <a:t>у </a:t>
            </a:r>
            <a:r>
              <a:rPr lang="uk-UA" dirty="0" smtClean="0"/>
              <a:t>романі, визначив результат всієї Сталінградської битви.</a:t>
            </a:r>
            <a:endParaRPr lang="uk-UA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34502" y="4905829"/>
            <a:ext cx="1906943" cy="1889395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096" t="10831"/>
          <a:stretch/>
        </p:blipFill>
        <p:spPr>
          <a:xfrm>
            <a:off x="3771900" y="4055198"/>
            <a:ext cx="6562602" cy="264376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263238810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375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47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0" y="274638"/>
            <a:ext cx="12087922" cy="1143000"/>
          </a:xfrm>
        </p:spPr>
        <p:txBody>
          <a:bodyPr>
            <a:prstTxWarp prst="textStop">
              <a:avLst/>
            </a:prstTxWarp>
            <a:normAutofit fontScale="90000"/>
          </a:bodyPr>
          <a:lstStyle/>
          <a:p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«ПОВІСТЬ ПРО СПРАВЖНЮ ЛЮДИНУ»</a:t>
            </a:r>
            <a:b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</a:br>
            <a:r>
              <a:rPr lang="uk-UA" b="1" dirty="0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 Борис </a:t>
            </a:r>
            <a:r>
              <a:rPr lang="uk-UA" b="1" dirty="0" err="1" smtClean="0">
                <a:solidFill>
                  <a:srgbClr val="C00000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Полєвой</a:t>
            </a:r>
            <a:endParaRPr lang="ru-RU" b="1" dirty="0">
              <a:solidFill>
                <a:srgbClr val="C00000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pic>
        <p:nvPicPr>
          <p:cNvPr id="5" name="Объект 4"/>
          <p:cNvPicPr>
            <a:picLocks noGrp="1" noChangeAspect="1"/>
          </p:cNvPicPr>
          <p:nvPr>
            <p:ph sz="half" idx="1"/>
          </p:nvPr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66941"/>
          <a:stretch/>
        </p:blipFill>
        <p:spPr>
          <a:xfrm>
            <a:off x="433036" y="1552286"/>
            <a:ext cx="3432382" cy="5251948"/>
          </a:xfrm>
        </p:spPr>
      </p:pic>
      <p:sp>
        <p:nvSpPr>
          <p:cNvPr id="4" name="Объект 3"/>
          <p:cNvSpPr>
            <a:spLocks noGrp="1"/>
          </p:cNvSpPr>
          <p:nvPr>
            <p:ph sz="half" idx="2"/>
          </p:nvPr>
        </p:nvSpPr>
        <p:spPr>
          <a:xfrm>
            <a:off x="4371278" y="1552286"/>
            <a:ext cx="7079504" cy="2261177"/>
          </a:xfrm>
          <a:solidFill>
            <a:schemeClr val="bg2"/>
          </a:solidFill>
        </p:spPr>
        <p:txBody>
          <a:bodyPr>
            <a:normAutofit/>
          </a:bodyPr>
          <a:lstStyle/>
          <a:p>
            <a:pPr marL="0" indent="0" algn="just">
              <a:buNone/>
            </a:pPr>
            <a:r>
              <a:rPr lang="ru-RU" dirty="0" smtClean="0"/>
              <a:t>Сюжет </a:t>
            </a:r>
            <a:r>
              <a:rPr lang="ru-RU" dirty="0" err="1" smtClean="0"/>
              <a:t>цієї</a:t>
            </a:r>
            <a:r>
              <a:rPr lang="ru-RU" dirty="0" smtClean="0"/>
              <a:t> книги </a:t>
            </a:r>
            <a:r>
              <a:rPr lang="ru-RU" dirty="0" err="1"/>
              <a:t>побудований</a:t>
            </a:r>
            <a:r>
              <a:rPr lang="ru-RU" dirty="0"/>
              <a:t> на </a:t>
            </a:r>
            <a:r>
              <a:rPr lang="ru-RU" dirty="0" err="1"/>
              <a:t>реальних</a:t>
            </a:r>
            <a:r>
              <a:rPr lang="ru-RU" dirty="0"/>
              <a:t> </a:t>
            </a:r>
            <a:r>
              <a:rPr lang="ru-RU" dirty="0" err="1"/>
              <a:t>подіях</a:t>
            </a:r>
            <a:r>
              <a:rPr lang="ru-RU" dirty="0"/>
              <a:t>, </a:t>
            </a:r>
            <a:r>
              <a:rPr lang="ru-RU" dirty="0" err="1" smtClean="0"/>
              <a:t>присвячений</a:t>
            </a:r>
            <a:r>
              <a:rPr lang="ru-RU" dirty="0" smtClean="0"/>
              <a:t> </a:t>
            </a:r>
            <a:r>
              <a:rPr lang="ru-RU" dirty="0" err="1" smtClean="0"/>
              <a:t>героїзму</a:t>
            </a:r>
            <a:r>
              <a:rPr lang="ru-RU" dirty="0" smtClean="0"/>
              <a:t> </a:t>
            </a:r>
            <a:r>
              <a:rPr lang="ru-RU" dirty="0" err="1" smtClean="0"/>
              <a:t>пораненого</a:t>
            </a:r>
            <a:r>
              <a:rPr lang="ru-RU" dirty="0" smtClean="0"/>
              <a:t> </a:t>
            </a:r>
            <a:r>
              <a:rPr lang="ru-RU" dirty="0" err="1" smtClean="0"/>
              <a:t>льотчика</a:t>
            </a:r>
            <a:r>
              <a:rPr lang="ru-RU" dirty="0" smtClean="0"/>
              <a:t> </a:t>
            </a:r>
            <a:r>
              <a:rPr lang="ru-RU" dirty="0" err="1" smtClean="0"/>
              <a:t>Маресьєва</a:t>
            </a:r>
            <a:r>
              <a:rPr lang="ru-RU" dirty="0"/>
              <a:t>, </a:t>
            </a:r>
            <a:r>
              <a:rPr lang="ru-RU" dirty="0" err="1" smtClean="0"/>
              <a:t>який</a:t>
            </a:r>
            <a:r>
              <a:rPr lang="ru-RU" dirty="0" smtClean="0"/>
              <a:t> </a:t>
            </a:r>
            <a:r>
              <a:rPr lang="ru-RU" dirty="0" err="1" smtClean="0"/>
              <a:t>втратив</a:t>
            </a:r>
            <a:r>
              <a:rPr lang="ru-RU" dirty="0" smtClean="0"/>
              <a:t> ногу та всю </a:t>
            </a:r>
            <a:r>
              <a:rPr lang="ru-RU" dirty="0" err="1" smtClean="0"/>
              <a:t>ніч</a:t>
            </a:r>
            <a:r>
              <a:rPr lang="ru-RU" dirty="0" smtClean="0"/>
              <a:t> </a:t>
            </a:r>
            <a:r>
              <a:rPr lang="ru-RU" dirty="0" err="1" smtClean="0"/>
              <a:t>пробирався</a:t>
            </a:r>
            <a:r>
              <a:rPr lang="ru-RU" dirty="0" smtClean="0"/>
              <a:t> до </a:t>
            </a:r>
            <a:r>
              <a:rPr lang="ru-RU" dirty="0" err="1" smtClean="0"/>
              <a:t>своїх</a:t>
            </a:r>
            <a:r>
              <a:rPr lang="ru-RU" dirty="0" smtClean="0"/>
              <a:t> на </a:t>
            </a:r>
            <a:r>
              <a:rPr lang="ru-RU" dirty="0" err="1" smtClean="0"/>
              <a:t>морозі</a:t>
            </a:r>
            <a:r>
              <a:rPr lang="ru-RU" dirty="0" smtClean="0"/>
              <a:t>. </a:t>
            </a:r>
            <a:r>
              <a:rPr lang="ru-RU" dirty="0" err="1" smtClean="0"/>
              <a:t>Його</a:t>
            </a:r>
            <a:r>
              <a:rPr lang="ru-RU" dirty="0" smtClean="0"/>
              <a:t> </a:t>
            </a:r>
            <a:r>
              <a:rPr lang="ru-RU" dirty="0" err="1" smtClean="0"/>
              <a:t>знайшли</a:t>
            </a:r>
            <a:r>
              <a:rPr lang="ru-RU" dirty="0" smtClean="0"/>
              <a:t> </a:t>
            </a:r>
            <a:r>
              <a:rPr lang="ru-RU" dirty="0" err="1" smtClean="0"/>
              <a:t>санітари</a:t>
            </a:r>
            <a:r>
              <a:rPr lang="ru-RU" dirty="0" smtClean="0"/>
              <a:t>, </a:t>
            </a:r>
            <a:r>
              <a:rPr lang="ru-RU" dirty="0" err="1" smtClean="0"/>
              <a:t>ледве</a:t>
            </a:r>
            <a:r>
              <a:rPr lang="ru-RU" dirty="0" smtClean="0"/>
              <a:t> </a:t>
            </a:r>
            <a:r>
              <a:rPr lang="ru-RU" dirty="0" err="1" smtClean="0"/>
              <a:t>притомного</a:t>
            </a:r>
            <a:r>
              <a:rPr lang="ru-RU" dirty="0" smtClean="0"/>
              <a:t>. </a:t>
            </a:r>
            <a:endParaRPr lang="ru-RU" dirty="0"/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04532" y="4763864"/>
            <a:ext cx="1987468" cy="1969179"/>
          </a:xfrm>
          <a:prstGeom prst="rect">
            <a:avLst/>
          </a:prstGeom>
        </p:spPr>
      </p:pic>
      <p:pic>
        <p:nvPicPr>
          <p:cNvPr id="3" name="Рисунок 2"/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57078" y="3912079"/>
            <a:ext cx="5302658" cy="29459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3877903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6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ircle(in)">
                                      <p:cBhvr>
                                        <p:cTn id="12" dur="2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3" fill="hold">
                            <p:stCondLst>
                              <p:cond delay="2750"/>
                            </p:stCondLst>
                            <p:childTnLst>
                              <p:par>
                                <p:cTn id="14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1000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4">
                                            <p:bg/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4000"/>
                            </p:stCondLst>
                            <p:childTnLst>
                              <p:par>
                                <p:cTn id="20" presetID="42" presetClass="entr" presetSubtype="0" fill="hold" grpId="0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53" presetClass="entr" presetSubtype="16" fill="hold" nodeType="afterEffect">
                                  <p:stCondLst>
                                    <p:cond delay="25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4" grpId="0" build="p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8000" r="-8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6078828" y="6053071"/>
            <a:ext cx="5357611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uk-UA" dirty="0" smtClean="0">
                <a:solidFill>
                  <a:schemeClr val="bg1"/>
                </a:solidFill>
              </a:rPr>
              <a:t>Презентацію підготувала провідний бібліотекар абонементу художньої літератури Тетяна </a:t>
            </a:r>
            <a:r>
              <a:rPr lang="uk-UA" dirty="0" err="1" smtClean="0">
                <a:solidFill>
                  <a:schemeClr val="bg1"/>
                </a:solidFill>
              </a:rPr>
              <a:t>Кас</a:t>
            </a:r>
            <a:r>
              <a:rPr lang="uk-UA" dirty="0" err="1" smtClean="0">
                <a:solidFill>
                  <a:schemeClr val="bg1"/>
                </a:solidFill>
                <a:latin typeface="Calibri" panose="020F0502020204030204" pitchFamily="34" charset="0"/>
                <a:cs typeface="Calibri" panose="020F0502020204030204" pitchFamily="34" charset="0"/>
              </a:rPr>
              <a:t>’</a:t>
            </a:r>
            <a:r>
              <a:rPr lang="uk-UA" dirty="0" err="1" smtClean="0">
                <a:solidFill>
                  <a:schemeClr val="bg1"/>
                </a:solidFill>
              </a:rPr>
              <a:t>янова</a:t>
            </a:r>
            <a:endParaRPr lang="ru-RU" dirty="0">
              <a:solidFill>
                <a:schemeClr val="bg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77336109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900">
        <p14:warp dir="in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35877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534</TotalTime>
  <Words>1256</Words>
  <Application>Microsoft Office PowerPoint</Application>
  <PresentationFormat>Широкоэкранный</PresentationFormat>
  <Paragraphs>45</Paragraphs>
  <Slides>20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4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20</vt:i4>
      </vt:variant>
    </vt:vector>
  </HeadingPairs>
  <TitlesOfParts>
    <vt:vector size="25" baseType="lpstr">
      <vt:lpstr>Arial</vt:lpstr>
      <vt:lpstr>Calibri</vt:lpstr>
      <vt:lpstr>Calibri Light</vt:lpstr>
      <vt:lpstr>Courier New</vt:lpstr>
      <vt:lpstr>35877</vt:lpstr>
      <vt:lpstr>Презентация PowerPoint</vt:lpstr>
      <vt:lpstr>Презентация PowerPoint</vt:lpstr>
      <vt:lpstr>«СПОГАДИ ПРО ДРУГУ СВІТОВУ ВІЙНУ»  Вінстон Черчілль</vt:lpstr>
      <vt:lpstr>«КРИВАВІ  ЗЕМЛІ» Тімоті Снайдер</vt:lpstr>
      <vt:lpstr>«ВІЙНА І МІФ. НЕВІДОМА ДРУГА СВІТОВА»</vt:lpstr>
      <vt:lpstr>«КРИГОЛАМ» Віктор Суворов</vt:lpstr>
      <vt:lpstr>«УКРАЇНА В ОГНІ» Олександр Довженко</vt:lpstr>
      <vt:lpstr>«ГРІМ ПІД ЗАПОРІЖЖЯМ» Петро Ребро</vt:lpstr>
      <vt:lpstr>«ЄВРОПА-45» Павло Загребельний</vt:lpstr>
      <vt:lpstr>«ОСТАННІ СВІДКИ» Світлана Алексієвич</vt:lpstr>
      <vt:lpstr>«В ОКОПАХ СТАЛІНГРАДа» Віктор Нєкрасов</vt:lpstr>
      <vt:lpstr>«ЖИВІ І МЕРТВІ» Костянтин Симонов</vt:lpstr>
      <vt:lpstr>«ДРУГА СВІТОВА. Непридумані історії»</vt:lpstr>
      <vt:lpstr>«А ЗОРІ ТУТ ТИХІ...» Борис Васильєв </vt:lpstr>
      <vt:lpstr>«І ОДИН У ПОЛІ ВОЇН» Юрій Дольд-Михайлик</vt:lpstr>
      <vt:lpstr>«ЩИТ І МЕЧ» Вадим Кожевніков</vt:lpstr>
      <vt:lpstr>«У списках не значився»  Борис Васильєв </vt:lpstr>
      <vt:lpstr>«ГАРЯЧИЙ СНІГ» Юрій Бондарєв</vt:lpstr>
      <vt:lpstr>«ПОВІСТЬ ПРО СПРАВЖНЮ ЛЮДИНУ»  Борис Полєвой</vt:lpstr>
      <vt:lpstr>Презентация PowerPoint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В  КНИЖКОВІЙ  ПАМЯТІ МИТТЄВОСТІ  ВІЙНИ</dc:title>
  <dc:creator>Пользователь</dc:creator>
  <cp:lastModifiedBy>Пользователь Windows</cp:lastModifiedBy>
  <cp:revision>56</cp:revision>
  <dcterms:created xsi:type="dcterms:W3CDTF">2020-05-03T15:33:38Z</dcterms:created>
  <dcterms:modified xsi:type="dcterms:W3CDTF">2020-05-07T10:42:48Z</dcterms:modified>
</cp:coreProperties>
</file>