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97" r:id="rId3"/>
    <p:sldId id="323" r:id="rId4"/>
    <p:sldId id="322" r:id="rId5"/>
    <p:sldId id="325" r:id="rId6"/>
    <p:sldId id="324" r:id="rId7"/>
    <p:sldId id="326" r:id="rId8"/>
    <p:sldId id="296" r:id="rId9"/>
    <p:sldId id="304" r:id="rId10"/>
    <p:sldId id="328" r:id="rId11"/>
    <p:sldId id="299" r:id="rId12"/>
    <p:sldId id="303" r:id="rId13"/>
    <p:sldId id="305" r:id="rId14"/>
    <p:sldId id="306" r:id="rId15"/>
    <p:sldId id="308" r:id="rId16"/>
    <p:sldId id="307" r:id="rId17"/>
    <p:sldId id="302" r:id="rId18"/>
    <p:sldId id="301" r:id="rId19"/>
    <p:sldId id="300" r:id="rId20"/>
    <p:sldId id="313" r:id="rId21"/>
    <p:sldId id="312" r:id="rId22"/>
    <p:sldId id="311" r:id="rId23"/>
    <p:sldId id="309" r:id="rId24"/>
    <p:sldId id="310" r:id="rId25"/>
    <p:sldId id="298" r:id="rId26"/>
    <p:sldId id="314" r:id="rId27"/>
    <p:sldId id="315" r:id="rId28"/>
    <p:sldId id="316" r:id="rId29"/>
    <p:sldId id="318" r:id="rId30"/>
    <p:sldId id="321" r:id="rId31"/>
    <p:sldId id="317" r:id="rId32"/>
    <p:sldId id="320" r:id="rId33"/>
    <p:sldId id="295" r:id="rId3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24" autoAdjust="0"/>
    <p:restoredTop sz="93714" autoAdjust="0"/>
  </p:normalViewPr>
  <p:slideViewPr>
    <p:cSldViewPr>
      <p:cViewPr varScale="1">
        <p:scale>
          <a:sx n="68" d="100"/>
          <a:sy n="68" d="100"/>
        </p:scale>
        <p:origin x="1434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:a16="http://schemas.microsoft.com/office/drawing/2014/main" id="{E40CC837-62B1-4FE7-80C5-EC9902BF2987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5" name="Rectangle 3">
              <a:extLst>
                <a:ext uri="{FF2B5EF4-FFF2-40B4-BE49-F238E27FC236}">
                  <a16:creationId xmlns:a16="http://schemas.microsoft.com/office/drawing/2014/main" id="{CE2DB2F4-0F17-4DBB-942C-EA6C1FA4A7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endParaRPr lang="ru-RU" altLang="ru-RU" sz="2400">
                <a:latin typeface="Times New Roman" panose="02020603050405020304" pitchFamily="18" charset="0"/>
              </a:endParaRPr>
            </a:p>
          </p:txBody>
        </p:sp>
        <p:grpSp>
          <p:nvGrpSpPr>
            <p:cNvPr id="6" name="Group 4">
              <a:extLst>
                <a:ext uri="{FF2B5EF4-FFF2-40B4-BE49-F238E27FC236}">
                  <a16:creationId xmlns:a16="http://schemas.microsoft.com/office/drawing/2014/main" id="{95BEEE5D-44FF-4BA4-B5F2-CABF42414C23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10" name="Rectangle 5">
                <a:extLst>
                  <a:ext uri="{FF2B5EF4-FFF2-40B4-BE49-F238E27FC236}">
                    <a16:creationId xmlns:a16="http://schemas.microsoft.com/office/drawing/2014/main" id="{44CC4420-FE05-4395-BA30-E77B2FE89466}"/>
                  </a:ext>
                </a:extLst>
              </p:cNvPr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/>
                <a:endParaRPr lang="ru-RU" altLang="ru-RU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" name="Rectangle 6">
                <a:extLst>
                  <a:ext uri="{FF2B5EF4-FFF2-40B4-BE49-F238E27FC236}">
                    <a16:creationId xmlns:a16="http://schemas.microsoft.com/office/drawing/2014/main" id="{2EA6BCDF-C48D-4842-9466-929100FCCA79}"/>
                  </a:ext>
                </a:extLst>
              </p:cNvPr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/>
                <a:endParaRPr lang="ru-RU" altLang="ru-RU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2" name="Line 7">
                <a:extLst>
                  <a:ext uri="{FF2B5EF4-FFF2-40B4-BE49-F238E27FC236}">
                    <a16:creationId xmlns:a16="http://schemas.microsoft.com/office/drawing/2014/main" id="{2C7AC370-C2B9-416E-948B-A119ED2B7D1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7" name="Group 8">
              <a:extLst>
                <a:ext uri="{FF2B5EF4-FFF2-40B4-BE49-F238E27FC236}">
                  <a16:creationId xmlns:a16="http://schemas.microsoft.com/office/drawing/2014/main" id="{0E5FDCBA-BDB2-4482-ACE3-846A3B987997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8" name="Rectangle 9">
                <a:extLst>
                  <a:ext uri="{FF2B5EF4-FFF2-40B4-BE49-F238E27FC236}">
                    <a16:creationId xmlns:a16="http://schemas.microsoft.com/office/drawing/2014/main" id="{84F1F2B8-F65A-4C64-88C5-4054773BD67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/>
                <a:endParaRPr lang="ru-RU" altLang="ru-RU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" name="Line 10">
                <a:extLst>
                  <a:ext uri="{FF2B5EF4-FFF2-40B4-BE49-F238E27FC236}">
                    <a16:creationId xmlns:a16="http://schemas.microsoft.com/office/drawing/2014/main" id="{7236A4A1-CF68-4AF6-B3F8-D5EA1CB6BB3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13323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800"/>
            </a:lvl1pPr>
          </a:lstStyle>
          <a:p>
            <a:pPr lvl="0"/>
            <a:r>
              <a:rPr lang="ru-RU" altLang="ru-RU" noProof="0"/>
              <a:t>Образец заголовка</a:t>
            </a:r>
          </a:p>
        </p:txBody>
      </p:sp>
      <p:sp>
        <p:nvSpPr>
          <p:cNvPr id="13324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ru-RU" altLang="ru-RU" noProof="0"/>
              <a:t>Образец подзаголовка</a:t>
            </a:r>
          </a:p>
        </p:txBody>
      </p:sp>
      <p:sp>
        <p:nvSpPr>
          <p:cNvPr id="13" name="Rectangle 13">
            <a:extLst>
              <a:ext uri="{FF2B5EF4-FFF2-40B4-BE49-F238E27FC236}">
                <a16:creationId xmlns:a16="http://schemas.microsoft.com/office/drawing/2014/main" id="{AD29B2B1-C8CE-450F-B356-BAA91E8D461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4" name="Rectangle 14">
            <a:extLst>
              <a:ext uri="{FF2B5EF4-FFF2-40B4-BE49-F238E27FC236}">
                <a16:creationId xmlns:a16="http://schemas.microsoft.com/office/drawing/2014/main" id="{9DD716B8-990D-4C66-9AB3-CC619ADD191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5" name="Rectangle 15">
            <a:extLst>
              <a:ext uri="{FF2B5EF4-FFF2-40B4-BE49-F238E27FC236}">
                <a16:creationId xmlns:a16="http://schemas.microsoft.com/office/drawing/2014/main" id="{B423CF10-84AA-4B90-8F7D-2726A42ABC5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A05107-B774-451A-8129-D5BAF9E6140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482050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5C672719-D4DE-4F66-89AA-32DDF8A07BA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A5E31C08-6820-40CD-9C29-39EB2BAE771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D4D05884-3F22-4A6E-AD67-E2D50DD057A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2BB0A4B-09E3-4000-BE26-667C6BC15EF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512558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48901890-6637-4BC5-8224-186B1B06682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A39224AB-23A2-4D2C-8421-0B468A50C4E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84B12209-CA41-4A97-94E4-8D631B906A8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87A99A-01DE-435F-89D9-601CB9322D8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27442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BE01853E-4515-41D2-AF7C-2A915839AC3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57D1DF7E-070E-4359-AC80-F5DE36C621C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A187815F-AC58-4E82-92B3-D39E07BA8A0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CA7E934-FB48-41EB-A532-41FCACC6B60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330081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9">
            <a:extLst>
              <a:ext uri="{FF2B5EF4-FFF2-40B4-BE49-F238E27FC236}">
                <a16:creationId xmlns:a16="http://schemas.microsoft.com/office/drawing/2014/main" id="{E7A58E67-A244-4B99-B070-AC5C16D5050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10">
            <a:extLst>
              <a:ext uri="{FF2B5EF4-FFF2-40B4-BE49-F238E27FC236}">
                <a16:creationId xmlns:a16="http://schemas.microsoft.com/office/drawing/2014/main" id="{EC3F888A-5E21-46D8-B8B5-EAD88EC862B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E54ED373-9FF8-4742-815D-FD774E18BC6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BCB2981-82C2-4E92-974F-563806DFF6C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524916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B84615A5-8993-4C78-BF08-EB13775F3C6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10">
            <a:extLst>
              <a:ext uri="{FF2B5EF4-FFF2-40B4-BE49-F238E27FC236}">
                <a16:creationId xmlns:a16="http://schemas.microsoft.com/office/drawing/2014/main" id="{F95FC8DF-A0CD-45D3-95E0-BE2CCFCB956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1">
            <a:extLst>
              <a:ext uri="{FF2B5EF4-FFF2-40B4-BE49-F238E27FC236}">
                <a16:creationId xmlns:a16="http://schemas.microsoft.com/office/drawing/2014/main" id="{DB804387-86D8-49EB-A278-14FEA810BBC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5FD035-C333-4A0B-A7F1-45CB9249C41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24714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>
            <a:extLst>
              <a:ext uri="{FF2B5EF4-FFF2-40B4-BE49-F238E27FC236}">
                <a16:creationId xmlns:a16="http://schemas.microsoft.com/office/drawing/2014/main" id="{A9EB63E0-7CE4-4154-BC58-49AB286ABAC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10">
            <a:extLst>
              <a:ext uri="{FF2B5EF4-FFF2-40B4-BE49-F238E27FC236}">
                <a16:creationId xmlns:a16="http://schemas.microsoft.com/office/drawing/2014/main" id="{E0CABE95-8851-4014-9300-401089D9102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95A5F9F5-637E-452E-9828-DBF1D8DC2CE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73EDBC-1C0B-476B-9339-439C8025D14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86429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7F67EBE0-13B8-4C82-AB71-4AD949BE320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7AFA9936-B472-4E73-9EF8-367ED25FB1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15A92BCE-9B0A-40A0-83AE-FB5278DF534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A96F5D-F41B-420C-88C8-59CDECC099D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933719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DC6F001D-2DF6-4298-9D22-E4988A5AC56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0A32EA56-F57A-492E-85A9-A72F550DE76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EBB27D13-6ADE-4640-BD7E-25588CB2020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59CCD15-285A-4E23-A275-28807A162A5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46746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272E3182-1A2F-459B-8EC9-ED7666DD7D6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573FF3EC-1FC7-4BE3-991A-BEDF8267D82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097BD4FD-2B0E-4934-A956-F0EEB7EEB86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7D98FFC-B905-4EFF-93F8-ECE7FF6316E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06657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FDE31929-5626-4157-B3D5-1541DDAADB3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DD401705-F664-41BF-A882-B2FAC9E1AA3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83CBCD2D-BC19-4A8B-9264-7F39F22EC84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A903DB8-FC3F-4302-AF1B-64776C635C1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45485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>
            <a:extLst>
              <a:ext uri="{FF2B5EF4-FFF2-40B4-BE49-F238E27FC236}">
                <a16:creationId xmlns:a16="http://schemas.microsoft.com/office/drawing/2014/main" id="{C0E30624-7D22-46FE-A2BB-85FA077171DD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1033" name="Rectangle 3">
              <a:extLst>
                <a:ext uri="{FF2B5EF4-FFF2-40B4-BE49-F238E27FC236}">
                  <a16:creationId xmlns:a16="http://schemas.microsoft.com/office/drawing/2014/main" id="{D5A9AA6C-BFD9-4059-AEA8-2ABA58E5BA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endParaRPr lang="ru-RU" altLang="ru-RU" sz="2400">
                <a:latin typeface="Times New Roman" panose="02020603050405020304" pitchFamily="18" charset="0"/>
              </a:endParaRPr>
            </a:p>
          </p:txBody>
        </p:sp>
        <p:grpSp>
          <p:nvGrpSpPr>
            <p:cNvPr id="1034" name="Group 4">
              <a:extLst>
                <a:ext uri="{FF2B5EF4-FFF2-40B4-BE49-F238E27FC236}">
                  <a16:creationId xmlns:a16="http://schemas.microsoft.com/office/drawing/2014/main" id="{6CE6FB44-0DA0-4C78-A0C7-8A169AB1A96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1035" name="Rectangle 5">
                <a:extLst>
                  <a:ext uri="{FF2B5EF4-FFF2-40B4-BE49-F238E27FC236}">
                    <a16:creationId xmlns:a16="http://schemas.microsoft.com/office/drawing/2014/main" id="{A26DF7B1-8755-4D2B-BF7A-1337331105A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/>
                <a:endParaRPr lang="ru-RU" altLang="ru-RU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36" name="Line 6">
                <a:extLst>
                  <a:ext uri="{FF2B5EF4-FFF2-40B4-BE49-F238E27FC236}">
                    <a16:creationId xmlns:a16="http://schemas.microsoft.com/office/drawing/2014/main" id="{D1CE70E5-7DA8-45E1-A3A8-75F939F782F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1027" name="Rectangle 7">
            <a:extLst>
              <a:ext uri="{FF2B5EF4-FFF2-40B4-BE49-F238E27FC236}">
                <a16:creationId xmlns:a16="http://schemas.microsoft.com/office/drawing/2014/main" id="{6C241B28-0015-4D32-BF0A-F1D914290D3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8" name="Rectangle 8">
            <a:extLst>
              <a:ext uri="{FF2B5EF4-FFF2-40B4-BE49-F238E27FC236}">
                <a16:creationId xmlns:a16="http://schemas.microsoft.com/office/drawing/2014/main" id="{51A7D819-F1D7-485E-BE7C-35132E2442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2297" name="Rectangle 9">
            <a:extLst>
              <a:ext uri="{FF2B5EF4-FFF2-40B4-BE49-F238E27FC236}">
                <a16:creationId xmlns:a16="http://schemas.microsoft.com/office/drawing/2014/main" id="{67E1891A-3B4B-49C2-B2B3-92FECE1E73A8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smtClean="0"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2298" name="Rectangle 10">
            <a:extLst>
              <a:ext uri="{FF2B5EF4-FFF2-40B4-BE49-F238E27FC236}">
                <a16:creationId xmlns:a16="http://schemas.microsoft.com/office/drawing/2014/main" id="{C4E08370-86CF-4E7F-BD76-AE1D4BC50A8F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smtClean="0"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2299" name="Rectangle 11">
            <a:extLst>
              <a:ext uri="{FF2B5EF4-FFF2-40B4-BE49-F238E27FC236}">
                <a16:creationId xmlns:a16="http://schemas.microsoft.com/office/drawing/2014/main" id="{21DCD2C7-46B9-4153-822C-38E5105FD0C5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60BEB935-9BD3-4ABE-9245-DFAF8BA9A8C8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1032" name="Line 12">
            <a:extLst>
              <a:ext uri="{FF2B5EF4-FFF2-40B4-BE49-F238E27FC236}">
                <a16:creationId xmlns:a16="http://schemas.microsoft.com/office/drawing/2014/main" id="{7C5FBE20-3CFB-438E-BAB1-554BAB599520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anose="05000000000000000000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n"/>
        <a:defRPr sz="26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5000"/>
        <a:buFont typeface="Wingdings" panose="05000000000000000000" pitchFamily="2" charset="2"/>
        <a:buChar char="n"/>
        <a:defRPr sz="23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9.jpeg"/><Relationship Id="rId4" Type="http://schemas.openxmlformats.org/officeDocument/2006/relationships/image" Target="../media/image8.w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1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2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3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4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5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6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17.wm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1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19.wmf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5" Type="http://schemas.openxmlformats.org/officeDocument/2006/relationships/image" Target="../media/image30.png"/><Relationship Id="rId4" Type="http://schemas.openxmlformats.org/officeDocument/2006/relationships/image" Target="../media/image29.w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w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34.wmf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>
            <a:extLst>
              <a:ext uri="{FF2B5EF4-FFF2-40B4-BE49-F238E27FC236}">
                <a16:creationId xmlns:a16="http://schemas.microsoft.com/office/drawing/2014/main" id="{175E57B8-984F-4B75-BA12-B1FF36BE3E1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uk-UA" altLang="ru-RU" sz="3800"/>
              <a:t>Лекція №6</a:t>
            </a:r>
            <a:endParaRPr lang="ru-RU" altLang="ru-RU" sz="3800"/>
          </a:p>
        </p:txBody>
      </p:sp>
      <p:sp>
        <p:nvSpPr>
          <p:cNvPr id="3075" name="Rectangle 5">
            <a:extLst>
              <a:ext uri="{FF2B5EF4-FFF2-40B4-BE49-F238E27FC236}">
                <a16:creationId xmlns:a16="http://schemas.microsoft.com/office/drawing/2014/main" id="{1FCA97A0-C70C-4902-8EA4-B74DE77D6D7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09600" y="2133600"/>
            <a:ext cx="8382000" cy="2971800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uk-UA" altLang="ru-RU" sz="4000" b="1" i="1"/>
              <a:t>ЕКСПЛУАТАЦІЙНО-ТЕХНОЛОГІЧНІ ВЛАСТИВОСТІ</a:t>
            </a:r>
          </a:p>
          <a:p>
            <a:pPr marL="0" indent="0" algn="ctr"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uk-UA" altLang="ru-RU" sz="4000" b="1" i="1"/>
              <a:t>СІЛЬСЬКОГОСПОДАРСЬКИХ МАШИН</a:t>
            </a:r>
            <a:endParaRPr lang="ru-RU" altLang="ru-RU" sz="4000" b="1" i="1"/>
          </a:p>
        </p:txBody>
      </p:sp>
      <p:sp>
        <p:nvSpPr>
          <p:cNvPr id="3076" name="Text Box 7">
            <a:extLst>
              <a:ext uri="{FF2B5EF4-FFF2-40B4-BE49-F238E27FC236}">
                <a16:creationId xmlns:a16="http://schemas.microsoft.com/office/drawing/2014/main" id="{E6CFD542-A6E5-4839-9210-18B26DF021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5638800"/>
            <a:ext cx="5867400" cy="116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uk-UA" altLang="ru-RU" sz="2800"/>
              <a:t>Доц. Мовчан Віталій Федорович</a:t>
            </a:r>
          </a:p>
          <a:p>
            <a:pPr eaLnBrk="1" hangingPunct="1">
              <a:spcBef>
                <a:spcPct val="50000"/>
              </a:spcBef>
            </a:pPr>
            <a:r>
              <a:rPr lang="uk-UA" altLang="ru-RU" sz="2800"/>
              <a:t>Ас. Ігнатьєв Є.І.</a:t>
            </a:r>
            <a:endParaRPr lang="ru-RU" altLang="ru-RU" sz="28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84C13F16-DB38-4240-8BEA-23F79112FE4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ru-RU" sz="3800" i="1"/>
              <a:t>Питання, що підлягають розгляду</a:t>
            </a:r>
            <a:endParaRPr lang="ru-RU" altLang="ru-RU" sz="3800" i="1"/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EE148B0C-B990-4B13-BB7A-C9E714989E9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uk-UA" altLang="ru-RU" i="1"/>
              <a:t>6.1. Питомий і повний опір.</a:t>
            </a:r>
          </a:p>
          <a:p>
            <a:pPr eaLnBrk="1" hangingPunct="1"/>
            <a:r>
              <a:rPr lang="uk-UA" altLang="ru-RU" i="1"/>
              <a:t>6.2.</a:t>
            </a:r>
            <a:r>
              <a:rPr lang="uk-UA" altLang="ru-RU" b="1"/>
              <a:t> </a:t>
            </a:r>
            <a:r>
              <a:rPr lang="uk-UA" altLang="ru-RU" i="1"/>
              <a:t>Випадковий характер опору машин.</a:t>
            </a:r>
            <a:r>
              <a:rPr lang="uk-UA" altLang="ru-RU" b="1"/>
              <a:t> </a:t>
            </a:r>
            <a:endParaRPr lang="uk-UA" altLang="ru-RU" i="1"/>
          </a:p>
          <a:p>
            <a:pPr eaLnBrk="1" hangingPunct="1"/>
            <a:r>
              <a:rPr lang="uk-UA" altLang="ru-RU" i="1"/>
              <a:t>6.3.Чинники, що впливають на опір машин.</a:t>
            </a:r>
          </a:p>
          <a:p>
            <a:pPr eaLnBrk="1" hangingPunct="1"/>
            <a:r>
              <a:rPr lang="uk-UA" altLang="ru-RU" i="1"/>
              <a:t>6.4.</a:t>
            </a:r>
            <a:r>
              <a:rPr lang="uk-UA" altLang="ru-RU" b="1" i="1"/>
              <a:t> </a:t>
            </a:r>
            <a:r>
              <a:rPr lang="uk-UA" altLang="ru-RU" i="1"/>
              <a:t>Заходи щодо зниження тягового опору сільськогосподарських машин.</a:t>
            </a:r>
          </a:p>
          <a:p>
            <a:pPr eaLnBrk="1" hangingPunct="1"/>
            <a:r>
              <a:rPr lang="uk-UA" altLang="ru-RU" i="1"/>
              <a:t>6.5. Тяговий опір робочої частини агрегату.</a:t>
            </a:r>
            <a:endParaRPr lang="ru-RU" altLang="ru-RU" i="1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>
            <a:extLst>
              <a:ext uri="{FF2B5EF4-FFF2-40B4-BE49-F238E27FC236}">
                <a16:creationId xmlns:a16="http://schemas.microsoft.com/office/drawing/2014/main" id="{3939A02B-0A46-4CC5-806D-B71C074D6D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81000"/>
            <a:ext cx="8153400" cy="512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6">
            <a:extLst>
              <a:ext uri="{FF2B5EF4-FFF2-40B4-BE49-F238E27FC236}">
                <a16:creationId xmlns:a16="http://schemas.microsoft.com/office/drawing/2014/main" id="{764E222A-913D-4D4D-9476-DD6B62F050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838200"/>
            <a:ext cx="6781800" cy="561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D941A7F7-E041-4E44-B247-54C4C7C2C54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14400" y="381000"/>
            <a:ext cx="7772400" cy="1143000"/>
          </a:xfrm>
        </p:spPr>
        <p:txBody>
          <a:bodyPr/>
          <a:lstStyle/>
          <a:p>
            <a:pPr eaLnBrk="1" hangingPunct="1"/>
            <a:r>
              <a:rPr lang="ru-RU" altLang="ru-RU" sz="3800"/>
              <a:t>Коментарі до результатів випробувань</a:t>
            </a:r>
            <a:br>
              <a:rPr lang="ru-RU" altLang="ru-RU" sz="3800"/>
            </a:br>
            <a:endParaRPr lang="ru-RU" altLang="ru-RU" sz="3800"/>
          </a:p>
        </p:txBody>
      </p:sp>
      <p:sp>
        <p:nvSpPr>
          <p:cNvPr id="147459" name="Rectangle 3">
            <a:extLst>
              <a:ext uri="{FF2B5EF4-FFF2-40B4-BE49-F238E27FC236}">
                <a16:creationId xmlns:a16="http://schemas.microsoft.com/office/drawing/2014/main" id="{615867B9-597A-4DAA-B00C-394D9AD171D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8458200" cy="52578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uk-UA" altLang="ru-RU" sz="2000" dirty="0"/>
              <a:t>Агрегатування: 0</a:t>
            </a: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uk-UA" altLang="ru-RU" sz="2000" dirty="0"/>
              <a:t>Плуг не обладнано </a:t>
            </a:r>
            <a:r>
              <a:rPr lang="uk-UA" altLang="ru-RU" sz="2000" dirty="0" err="1"/>
              <a:t>швидкоз'єднувальним</a:t>
            </a:r>
            <a:r>
              <a:rPr lang="uk-UA" altLang="ru-RU" sz="2000" dirty="0"/>
              <a:t> причіпним пристроєм. Операція агрегатування потребує залучення допоміжного працівника.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uk-UA" altLang="ru-RU" sz="2000" dirty="0"/>
              <a:t>Рама: +</a:t>
            </a: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uk-UA" altLang="ru-RU" sz="2000" dirty="0"/>
              <a:t>Жорстка, забезпечує надійне кріплення робочих органів.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uk-UA" altLang="ru-RU" sz="2000" dirty="0"/>
              <a:t>Робочі органи: 0</a:t>
            </a: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uk-UA" altLang="ru-RU" sz="2000" dirty="0"/>
              <a:t>Конструкція корпусів надійна, але недостатньо зносостійкі лемеші та долота.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uk-UA" altLang="ru-RU" sz="2000" dirty="0"/>
              <a:t>Механізм регулювання технологічного процесу: +</a:t>
            </a: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uk-UA" altLang="ru-RU" sz="2000" dirty="0"/>
              <a:t>Регулювання глибини обробітку проводити зручно і безпечно.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uk-UA" altLang="ru-RU" sz="2000" dirty="0"/>
              <a:t>Якість роботи: +</a:t>
            </a: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uk-UA" altLang="ru-RU" sz="2000" dirty="0"/>
              <a:t>Плуг виконує технологічний процес при показниках якості, що задовольняють вимоги технічної документації.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uk-UA" altLang="ru-RU" sz="2000" dirty="0"/>
              <a:t>Експлуатаційні показники: +</a:t>
            </a: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uk-UA" altLang="ru-RU" sz="2000" dirty="0"/>
              <a:t>Технологічне  та технічне обслуговування плуга проводити зручно. Експлуатаційні показники виконання технологічного процесу відповідають  вимогам НТД.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47DD5BAA-8F95-4BC9-9C92-45702C4205A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ru-RU"/>
              <a:t>Результати випробувань</a:t>
            </a:r>
            <a:endParaRPr lang="ru-RU" altLang="ru-RU"/>
          </a:p>
        </p:txBody>
      </p:sp>
      <p:pic>
        <p:nvPicPr>
          <p:cNvPr id="8195" name="Picture 4">
            <a:extLst>
              <a:ext uri="{FF2B5EF4-FFF2-40B4-BE49-F238E27FC236}">
                <a16:creationId xmlns:a16="http://schemas.microsoft.com/office/drawing/2014/main" id="{27DE3A1F-5D91-42AA-AE6C-765D53BBDB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600200"/>
            <a:ext cx="7162800" cy="4983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33BF50F6-80D1-47F7-88D7-22E7FDB8D6C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14400" y="76200"/>
            <a:ext cx="7772400" cy="1143000"/>
          </a:xfrm>
        </p:spPr>
        <p:txBody>
          <a:bodyPr/>
          <a:lstStyle/>
          <a:p>
            <a:pPr eaLnBrk="1" hangingPunct="1"/>
            <a:r>
              <a:rPr lang="uk-UA" altLang="ru-RU"/>
              <a:t>Результати випробувань</a:t>
            </a:r>
            <a:endParaRPr lang="ru-RU" altLang="ru-RU"/>
          </a:p>
        </p:txBody>
      </p:sp>
      <p:pic>
        <p:nvPicPr>
          <p:cNvPr id="9219" name="Picture 4">
            <a:extLst>
              <a:ext uri="{FF2B5EF4-FFF2-40B4-BE49-F238E27FC236}">
                <a16:creationId xmlns:a16="http://schemas.microsoft.com/office/drawing/2014/main" id="{30BE030F-65CD-4EFC-9610-018CE88E7E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219200"/>
            <a:ext cx="6629400" cy="5710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24C56A23-09E5-40FB-B997-94818575952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ru-RU" sz="3800"/>
              <a:t>Середній тяговий робочий опір машини</a:t>
            </a:r>
            <a:endParaRPr lang="ru-RU" altLang="ru-RU" sz="3800"/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0AF4F852-B0FE-4071-A32D-9576714D1D1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1600200"/>
            <a:ext cx="7772400" cy="4302125"/>
          </a:xfrm>
        </p:spPr>
        <p:txBody>
          <a:bodyPr/>
          <a:lstStyle/>
          <a:p>
            <a:pPr algn="ctr" eaLnBrk="1" hangingPunct="1">
              <a:buFont typeface="Wingdings" panose="05000000000000000000" pitchFamily="2" charset="2"/>
              <a:buNone/>
            </a:pPr>
            <a:r>
              <a:rPr lang="uk-UA" altLang="ru-RU" sz="4500" i="1"/>
              <a:t>R = k · b ,</a:t>
            </a:r>
            <a:r>
              <a:rPr lang="ru-RU" altLang="ru-RU" sz="4500"/>
              <a:t>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uk-UA" altLang="ru-RU"/>
              <a:t>де </a:t>
            </a:r>
            <a:r>
              <a:rPr lang="uk-UA" altLang="ru-RU" i="1"/>
              <a:t>R</a:t>
            </a:r>
            <a:r>
              <a:rPr lang="uk-UA" altLang="ru-RU"/>
              <a:t> - тяговий опір машини, Н (кН); </a:t>
            </a:r>
            <a:endParaRPr lang="uk-UA" altLang="ru-RU" i="1"/>
          </a:p>
          <a:p>
            <a:pPr eaLnBrk="1" hangingPunct="1"/>
            <a:r>
              <a:rPr lang="uk-UA" altLang="ru-RU" i="1"/>
              <a:t>b</a:t>
            </a:r>
            <a:r>
              <a:rPr lang="uk-UA" altLang="ru-RU"/>
              <a:t> - конструктивна ширина захвату однієї машини, м; </a:t>
            </a:r>
            <a:endParaRPr lang="uk-UA" altLang="ru-RU" i="1"/>
          </a:p>
          <a:p>
            <a:pPr eaLnBrk="1" hangingPunct="1"/>
            <a:r>
              <a:rPr lang="uk-UA" altLang="ru-RU" i="1"/>
              <a:t>k</a:t>
            </a:r>
            <a:r>
              <a:rPr lang="uk-UA" altLang="ru-RU"/>
              <a:t> - питомий тяговий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uk-UA" altLang="ru-RU"/>
              <a:t>опір машини, віднесений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uk-UA" altLang="ru-RU"/>
              <a:t>до 1 м її ширини захвату,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uk-UA" altLang="ru-RU"/>
              <a:t>Н/м (кН/м) </a:t>
            </a:r>
            <a:endParaRPr lang="ru-RU" altLang="ru-RU"/>
          </a:p>
        </p:txBody>
      </p:sp>
      <p:pic>
        <p:nvPicPr>
          <p:cNvPr id="10244" name="Picture 4">
            <a:extLst>
              <a:ext uri="{FF2B5EF4-FFF2-40B4-BE49-F238E27FC236}">
                <a16:creationId xmlns:a16="http://schemas.microsoft.com/office/drawing/2014/main" id="{54D64A9B-5613-4BBF-B4E0-4087DC3794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694113"/>
            <a:ext cx="3048000" cy="2316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45" name="Line 5">
            <a:extLst>
              <a:ext uri="{FF2B5EF4-FFF2-40B4-BE49-F238E27FC236}">
                <a16:creationId xmlns:a16="http://schemas.microsoft.com/office/drawing/2014/main" id="{BA9D02E7-45C7-4E45-9BC6-79EFA5AB4F8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638800" y="3786188"/>
            <a:ext cx="1371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246" name="Line 6">
            <a:extLst>
              <a:ext uri="{FF2B5EF4-FFF2-40B4-BE49-F238E27FC236}">
                <a16:creationId xmlns:a16="http://schemas.microsoft.com/office/drawing/2014/main" id="{84CE5EE3-EBEC-4CC3-B29B-D16F832C211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638800" y="5981700"/>
            <a:ext cx="1371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247" name="Line 7">
            <a:extLst>
              <a:ext uri="{FF2B5EF4-FFF2-40B4-BE49-F238E27FC236}">
                <a16:creationId xmlns:a16="http://schemas.microsoft.com/office/drawing/2014/main" id="{EC979D5C-2125-4408-AB85-5A793A2B9C0E}"/>
              </a:ext>
            </a:extLst>
          </p:cNvPr>
          <p:cNvSpPr>
            <a:spLocks noChangeShapeType="1"/>
          </p:cNvSpPr>
          <p:nvPr/>
        </p:nvSpPr>
        <p:spPr bwMode="auto">
          <a:xfrm>
            <a:off x="5791200" y="3778250"/>
            <a:ext cx="0" cy="2209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stealth" w="med" len="med"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248" name="Text Box 8">
            <a:extLst>
              <a:ext uri="{FF2B5EF4-FFF2-40B4-BE49-F238E27FC236}">
                <a16:creationId xmlns:a16="http://schemas.microsoft.com/office/drawing/2014/main" id="{B636F770-AD18-4578-B0C2-B76EF1488CD1}"/>
              </a:ext>
            </a:extLst>
          </p:cNvPr>
          <p:cNvSpPr txBox="1">
            <a:spLocks noChangeArrowheads="1"/>
          </p:cNvSpPr>
          <p:nvPr/>
        </p:nvSpPr>
        <p:spPr bwMode="auto">
          <a:xfrm rot="-5400000">
            <a:off x="5345907" y="4521993"/>
            <a:ext cx="609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ru-RU" b="1">
                <a:solidFill>
                  <a:schemeClr val="accent2"/>
                </a:solidFill>
              </a:rPr>
              <a:t>b</a:t>
            </a:r>
            <a:endParaRPr lang="ru-RU" altLang="ru-RU" b="1">
              <a:solidFill>
                <a:schemeClr val="accent2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FD546C77-0664-440C-80DC-AE575776E9D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ru-RU" sz="3800"/>
              <a:t>Опір плуга: </a:t>
            </a:r>
            <a:r>
              <a:rPr lang="uk-UA" altLang="ru-RU" sz="5800" i="1"/>
              <a:t>R</a:t>
            </a:r>
            <a:r>
              <a:rPr lang="uk-UA" altLang="ru-RU" sz="5800" i="1" baseline="-25000"/>
              <a:t>пл</a:t>
            </a:r>
            <a:r>
              <a:rPr lang="uk-UA" altLang="ru-RU" sz="5800" i="1"/>
              <a:t> = К</a:t>
            </a:r>
            <a:r>
              <a:rPr lang="uk-UA" altLang="ru-RU" sz="5800" i="1" baseline="-25000"/>
              <a:t>пл</a:t>
            </a:r>
            <a:r>
              <a:rPr lang="uk-UA" altLang="ru-RU" sz="5800" i="1"/>
              <a:t> · В</a:t>
            </a:r>
            <a:r>
              <a:rPr lang="uk-UA" altLang="ru-RU" sz="5800" i="1" baseline="-25000"/>
              <a:t>р</a:t>
            </a:r>
            <a:r>
              <a:rPr lang="uk-UA" altLang="ru-RU" sz="5800" i="1"/>
              <a:t> · h</a:t>
            </a:r>
            <a:r>
              <a:rPr lang="uk-UA" altLang="ru-RU" sz="3800"/>
              <a:t> </a:t>
            </a:r>
            <a:endParaRPr lang="ru-RU" altLang="ru-RU" sz="3800"/>
          </a:p>
        </p:txBody>
      </p:sp>
      <p:sp>
        <p:nvSpPr>
          <p:cNvPr id="125955" name="Rectangle 3">
            <a:extLst>
              <a:ext uri="{FF2B5EF4-FFF2-40B4-BE49-F238E27FC236}">
                <a16:creationId xmlns:a16="http://schemas.microsoft.com/office/drawing/2014/main" id="{167E94D1-52A6-46DE-AB16-2516A38F75C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algn="ctr" eaLnBrk="1" hangingPunct="1">
              <a:lnSpc>
                <a:spcPct val="90000"/>
              </a:lnSpc>
              <a:spcBef>
                <a:spcPts val="0"/>
              </a:spcBef>
              <a:buFont typeface="Wingdings" panose="05000000000000000000" pitchFamily="2" charset="2"/>
              <a:buNone/>
              <a:defRPr/>
            </a:pPr>
            <a:r>
              <a:rPr lang="uk-UA" altLang="ru-RU" dirty="0"/>
              <a:t>де </a:t>
            </a:r>
            <a:r>
              <a:rPr lang="uk-UA" altLang="ru-RU" i="1" dirty="0" err="1"/>
              <a:t>Вр</a:t>
            </a:r>
            <a:r>
              <a:rPr lang="uk-UA" altLang="ru-RU" dirty="0"/>
              <a:t> - робоча ширина плуга, м; </a:t>
            </a:r>
            <a:endParaRPr lang="uk-UA" altLang="ru-RU" i="1" dirty="0"/>
          </a:p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r>
              <a:rPr lang="uk-UA" altLang="ru-RU" i="1" dirty="0"/>
              <a:t>h</a:t>
            </a:r>
            <a:r>
              <a:rPr lang="uk-UA" altLang="ru-RU" dirty="0"/>
              <a:t> - глибина оранки, м 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  <a:buFont typeface="Wingdings" panose="05000000000000000000" pitchFamily="2" charset="2"/>
              <a:buNone/>
              <a:defRPr/>
            </a:pPr>
            <a:r>
              <a:rPr lang="uk-UA" altLang="ru-RU" dirty="0"/>
              <a:t>(інше позначення a , см) 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uk-UA" altLang="ru-RU" i="1" dirty="0"/>
          </a:p>
          <a:p>
            <a:pPr eaLnBrk="1" hangingPunct="1">
              <a:lnSpc>
                <a:spcPct val="90000"/>
              </a:lnSpc>
              <a:defRPr/>
            </a:pPr>
            <a:r>
              <a:rPr lang="uk-UA" altLang="ru-RU" i="1" dirty="0" err="1"/>
              <a:t>К</a:t>
            </a:r>
            <a:r>
              <a:rPr lang="uk-UA" altLang="ru-RU" i="1" baseline="-25000" dirty="0" err="1"/>
              <a:t>пл</a:t>
            </a:r>
            <a:r>
              <a:rPr lang="uk-UA" altLang="ru-RU" dirty="0"/>
              <a:t> - питомий опір плуга,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uk-UA" altLang="ru-RU" dirty="0"/>
              <a:t> віднесений до 1 м</a:t>
            </a:r>
            <a:r>
              <a:rPr lang="uk-UA" altLang="ru-RU" baseline="30000" dirty="0"/>
              <a:t>2</a:t>
            </a:r>
            <a:r>
              <a:rPr lang="uk-UA" altLang="ru-RU" dirty="0"/>
              <a:t> </a:t>
            </a:r>
            <a:r>
              <a:rPr lang="uk-UA" altLang="ru-RU" dirty="0" err="1"/>
              <a:t>перізу</a:t>
            </a:r>
            <a:endParaRPr lang="uk-UA" altLang="ru-RU" dirty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uk-UA" altLang="ru-RU" dirty="0"/>
              <a:t> шару </a:t>
            </a:r>
            <a:r>
              <a:rPr lang="uk-UA" altLang="ru-RU" dirty="0" err="1"/>
              <a:t>грунту</a:t>
            </a:r>
            <a:r>
              <a:rPr lang="uk-UA" altLang="ru-RU" dirty="0"/>
              <a:t>, Н/м</a:t>
            </a:r>
            <a:r>
              <a:rPr lang="uk-UA" altLang="ru-RU" baseline="30000" dirty="0"/>
              <a:t>2</a:t>
            </a:r>
            <a:r>
              <a:rPr lang="uk-UA" altLang="ru-RU" dirty="0"/>
              <a:t>. 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uk-UA" altLang="ru-RU" dirty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uk-UA" altLang="ru-RU" dirty="0"/>
              <a:t>Часто </a:t>
            </a:r>
            <a:r>
              <a:rPr lang="uk-UA" altLang="ru-RU" i="1" dirty="0" err="1"/>
              <a:t>К</a:t>
            </a:r>
            <a:r>
              <a:rPr lang="uk-UA" altLang="ru-RU" i="1" baseline="-25000" dirty="0" err="1"/>
              <a:t>пл</a:t>
            </a:r>
            <a:r>
              <a:rPr lang="uk-UA" altLang="ru-RU" dirty="0"/>
              <a:t> виражають 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uk-UA" altLang="ru-RU" dirty="0"/>
              <a:t>у Н/см</a:t>
            </a:r>
            <a:r>
              <a:rPr lang="uk-UA" altLang="ru-RU" baseline="30000" dirty="0"/>
              <a:t>2</a:t>
            </a:r>
            <a:r>
              <a:rPr lang="uk-UA" altLang="ru-RU" dirty="0"/>
              <a:t> і позначають </a:t>
            </a:r>
            <a:r>
              <a:rPr lang="uk-UA" altLang="ru-RU" i="1" dirty="0" err="1"/>
              <a:t>К</a:t>
            </a:r>
            <a:r>
              <a:rPr lang="uk-UA" altLang="ru-RU" i="1" baseline="-25000" dirty="0" err="1"/>
              <a:t>о</a:t>
            </a:r>
            <a:r>
              <a:rPr lang="uk-UA" altLang="ru-RU" dirty="0"/>
              <a:t>. </a:t>
            </a:r>
            <a:endParaRPr lang="ru-RU" altLang="ru-RU" dirty="0"/>
          </a:p>
        </p:txBody>
      </p:sp>
      <p:pic>
        <p:nvPicPr>
          <p:cNvPr id="11268" name="Picture 4">
            <a:extLst>
              <a:ext uri="{FF2B5EF4-FFF2-40B4-BE49-F238E27FC236}">
                <a16:creationId xmlns:a16="http://schemas.microsoft.com/office/drawing/2014/main" id="{F9C37F38-E23C-42AC-8569-7FC8FD56F6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2103438"/>
            <a:ext cx="3200400" cy="3078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BE61D4E9-7C70-4F08-BF9A-797CC27B1EA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ru-RU" sz="3800"/>
              <a:t>Опір плуга: </a:t>
            </a:r>
            <a:r>
              <a:rPr lang="uk-UA" altLang="ru-RU" sz="5800" i="1"/>
              <a:t>R</a:t>
            </a:r>
            <a:r>
              <a:rPr lang="uk-UA" altLang="ru-RU" sz="5800" i="1" baseline="-25000"/>
              <a:t>пл</a:t>
            </a:r>
            <a:r>
              <a:rPr lang="uk-UA" altLang="ru-RU" sz="5800" i="1"/>
              <a:t> = К</a:t>
            </a:r>
            <a:r>
              <a:rPr lang="uk-UA" altLang="ru-RU" sz="5800" i="1" baseline="-25000"/>
              <a:t>пл</a:t>
            </a:r>
            <a:r>
              <a:rPr lang="uk-UA" altLang="ru-RU" sz="5800" i="1"/>
              <a:t> · В</a:t>
            </a:r>
            <a:r>
              <a:rPr lang="uk-UA" altLang="ru-RU" sz="5800" i="1" baseline="-25000"/>
              <a:t>р</a:t>
            </a:r>
            <a:r>
              <a:rPr lang="uk-UA" altLang="ru-RU" sz="5800" i="1"/>
              <a:t> · h</a:t>
            </a:r>
            <a:endParaRPr lang="ru-RU" altLang="ru-RU" sz="5800" i="1"/>
          </a:p>
        </p:txBody>
      </p:sp>
      <p:pic>
        <p:nvPicPr>
          <p:cNvPr id="12291" name="Picture 4" descr="Чертеж">
            <a:extLst>
              <a:ext uri="{FF2B5EF4-FFF2-40B4-BE49-F238E27FC236}">
                <a16:creationId xmlns:a16="http://schemas.microsoft.com/office/drawing/2014/main" id="{65D114EB-9EC4-4A4F-8B31-AFB8912DB5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077"/>
          <a:stretch>
            <a:fillRect/>
          </a:stretch>
        </p:blipFill>
        <p:spPr bwMode="auto">
          <a:xfrm>
            <a:off x="0" y="2133600"/>
            <a:ext cx="9144000" cy="389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76121E81-EDEF-4CBD-ACEC-AA704D2333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ru-RU"/>
              <a:t>Питомий опір плуга</a:t>
            </a:r>
            <a:r>
              <a:rPr lang="ru-RU" altLang="ru-RU"/>
              <a:t> </a:t>
            </a:r>
          </a:p>
        </p:txBody>
      </p:sp>
      <p:sp>
        <p:nvSpPr>
          <p:cNvPr id="13315" name="Rectangle 5">
            <a:extLst>
              <a:ext uri="{FF2B5EF4-FFF2-40B4-BE49-F238E27FC236}">
                <a16:creationId xmlns:a16="http://schemas.microsoft.com/office/drawing/2014/main" id="{F1721B95-40F5-48B4-B007-70DF18D9A5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19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graphicFrame>
        <p:nvGraphicFramePr>
          <p:cNvPr id="13316" name="Object 4">
            <a:extLst>
              <a:ext uri="{FF2B5EF4-FFF2-40B4-BE49-F238E27FC236}">
                <a16:creationId xmlns:a16="http://schemas.microsoft.com/office/drawing/2014/main" id="{4600FC83-14D2-4BFF-9E6C-B16E052768C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362200" y="1600200"/>
          <a:ext cx="3616325" cy="195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8" name="Формула" r:id="rId3" imgW="774364" imgH="418918" progId="Equation.3">
                  <p:embed/>
                </p:oleObj>
              </mc:Choice>
              <mc:Fallback>
                <p:oleObj name="Формула" r:id="rId3" imgW="774364" imgH="418918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62200" y="1600200"/>
                        <a:ext cx="3616325" cy="195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317" name="Picture 6" descr="Чертеж">
            <a:extLst>
              <a:ext uri="{FF2B5EF4-FFF2-40B4-BE49-F238E27FC236}">
                <a16:creationId xmlns:a16="http://schemas.microsoft.com/office/drawing/2014/main" id="{DC3CDCE4-0633-4FBA-A00C-B6A3EE182F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817" b="17633"/>
          <a:stretch>
            <a:fillRect/>
          </a:stretch>
        </p:blipFill>
        <p:spPr bwMode="auto">
          <a:xfrm>
            <a:off x="228600" y="3810000"/>
            <a:ext cx="8686800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85B086BB-831B-4425-83D7-AF662EC35AF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ru-RU" sz="3800"/>
              <a:t>Опір перекочуванняна рівному полі причіпних машин</a:t>
            </a:r>
            <a:r>
              <a:rPr lang="ru-RU" altLang="ru-RU" sz="3800"/>
              <a:t> </a:t>
            </a:r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9DE3109D-A62D-4172-99B3-67B06480F48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buFont typeface="Wingdings" panose="05000000000000000000" pitchFamily="2" charset="2"/>
              <a:buNone/>
            </a:pPr>
            <a:r>
              <a:rPr lang="uk-UA" altLang="ru-RU" sz="4500" i="1"/>
              <a:t>R = f · G ,</a:t>
            </a:r>
            <a:r>
              <a:rPr lang="ru-RU" altLang="ru-RU"/>
              <a:t> </a:t>
            </a:r>
          </a:p>
          <a:p>
            <a:pPr eaLnBrk="1" hangingPunct="1"/>
            <a:r>
              <a:rPr lang="uk-UA" altLang="ru-RU"/>
              <a:t>де </a:t>
            </a:r>
            <a:r>
              <a:rPr lang="uk-UA" altLang="ru-RU" i="1"/>
              <a:t>G</a:t>
            </a:r>
            <a:r>
              <a:rPr lang="uk-UA" altLang="ru-RU"/>
              <a:t> - експлуатаційна вага машини або зчіпки, Н (кН);</a:t>
            </a:r>
            <a:endParaRPr lang="uk-UA" altLang="ru-RU" i="1"/>
          </a:p>
          <a:p>
            <a:pPr eaLnBrk="1" hangingPunct="1"/>
            <a:r>
              <a:rPr lang="uk-UA" altLang="ru-RU" i="1"/>
              <a:t>f</a:t>
            </a:r>
            <a:r>
              <a:rPr lang="uk-UA" altLang="ru-RU"/>
              <a:t> - коефіцієнт опору перекочування машини (зчіпки), що залежить від типу ґрунту, коліс зчіпки або машини</a:t>
            </a:r>
            <a:r>
              <a:rPr lang="ru-RU" altLang="ru-RU"/>
              <a:t>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7C0E7B75-8D1E-417C-B04E-F09B0CBBEBF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ru-RU" i="1"/>
              <a:t>Характер опору машин.</a:t>
            </a:r>
            <a:r>
              <a:rPr lang="ru-RU" altLang="ru-RU"/>
              <a:t> </a:t>
            </a:r>
          </a:p>
        </p:txBody>
      </p:sp>
      <p:pic>
        <p:nvPicPr>
          <p:cNvPr id="15363" name="Picture 4" descr="2212">
            <a:extLst>
              <a:ext uri="{FF2B5EF4-FFF2-40B4-BE49-F238E27FC236}">
                <a16:creationId xmlns:a16="http://schemas.microsoft.com/office/drawing/2014/main" id="{A3A2F57D-A293-42CB-9CF9-6B7264C566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75" b="4047"/>
          <a:stretch>
            <a:fillRect/>
          </a:stretch>
        </p:blipFill>
        <p:spPr bwMode="auto">
          <a:xfrm>
            <a:off x="0" y="1524000"/>
            <a:ext cx="9144000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A576A0DF-5F0D-4365-A044-CE4D860B819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14400" y="152400"/>
            <a:ext cx="7772400" cy="1143000"/>
          </a:xfrm>
        </p:spPr>
        <p:txBody>
          <a:bodyPr/>
          <a:lstStyle/>
          <a:p>
            <a:pPr eaLnBrk="1" hangingPunct="1"/>
            <a:r>
              <a:rPr lang="uk-UA" altLang="ru-RU" sz="3200"/>
              <a:t>Застосовуючи теорію імовірності до опору машин, основними статистичними характеристиками тягового опору будуть:</a:t>
            </a:r>
            <a:endParaRPr lang="ru-RU" altLang="ru-RU" sz="3200"/>
          </a:p>
        </p:txBody>
      </p:sp>
      <p:sp>
        <p:nvSpPr>
          <p:cNvPr id="16387" name="Rectangle 5">
            <a:extLst>
              <a:ext uri="{FF2B5EF4-FFF2-40B4-BE49-F238E27FC236}">
                <a16:creationId xmlns:a16="http://schemas.microsoft.com/office/drawing/2014/main" id="{20B558DB-C099-4AE2-A8AC-FE3EB18C9A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288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graphicFrame>
        <p:nvGraphicFramePr>
          <p:cNvPr id="16388" name="Object 4">
            <a:extLst>
              <a:ext uri="{FF2B5EF4-FFF2-40B4-BE49-F238E27FC236}">
                <a16:creationId xmlns:a16="http://schemas.microsoft.com/office/drawing/2014/main" id="{3FB397C3-9272-4200-86BF-B5DE3849B595}"/>
              </a:ext>
            </a:extLst>
          </p:cNvPr>
          <p:cNvGraphicFramePr>
            <a:graphicFrameLocks/>
          </p:cNvGraphicFramePr>
          <p:nvPr/>
        </p:nvGraphicFramePr>
        <p:xfrm>
          <a:off x="838200" y="1600200"/>
          <a:ext cx="7620000" cy="502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9" name="Рисунок" r:id="rId3" imgW="3654360" imgH="6402240" progId="Word.Picture.8">
                  <p:embed/>
                </p:oleObj>
              </mc:Choice>
              <mc:Fallback>
                <p:oleObj name="Рисунок" r:id="rId3" imgW="3654360" imgH="6402240" progId="Word.Picture.8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12448" b="59717"/>
                      <a:stretch>
                        <a:fillRect/>
                      </a:stretch>
                    </p:blipFill>
                    <p:spPr bwMode="auto">
                      <a:xfrm>
                        <a:off x="838200" y="1600200"/>
                        <a:ext cx="7620000" cy="5029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11D69515-5726-477E-AC08-680B805C974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14400" y="76200"/>
            <a:ext cx="7772400" cy="1143000"/>
          </a:xfrm>
        </p:spPr>
        <p:txBody>
          <a:bodyPr/>
          <a:lstStyle/>
          <a:p>
            <a:pPr eaLnBrk="1" hangingPunct="1"/>
            <a:r>
              <a:rPr lang="uk-UA" altLang="ru-RU" sz="3200"/>
              <a:t>Застосовуючи теорію імовірності до опору машин, основними статистичними характеристиками тягового опору будуть:</a:t>
            </a:r>
            <a:endParaRPr lang="ru-RU" altLang="ru-RU" sz="3200"/>
          </a:p>
        </p:txBody>
      </p:sp>
      <p:sp>
        <p:nvSpPr>
          <p:cNvPr id="17411" name="Rectangle 5">
            <a:extLst>
              <a:ext uri="{FF2B5EF4-FFF2-40B4-BE49-F238E27FC236}">
                <a16:creationId xmlns:a16="http://schemas.microsoft.com/office/drawing/2014/main" id="{784D4BFE-F293-4798-9E9F-6F91873209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288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graphicFrame>
        <p:nvGraphicFramePr>
          <p:cNvPr id="17412" name="Object 4">
            <a:extLst>
              <a:ext uri="{FF2B5EF4-FFF2-40B4-BE49-F238E27FC236}">
                <a16:creationId xmlns:a16="http://schemas.microsoft.com/office/drawing/2014/main" id="{F1DD5537-1609-4A39-85BF-8D391EA4498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06425" y="1749425"/>
          <a:ext cx="8237538" cy="5102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3" name="Рисунок" r:id="rId3" imgW="3654360" imgH="5945400" progId="Word.Picture.8">
                  <p:embed/>
                </p:oleObj>
              </mc:Choice>
              <mc:Fallback>
                <p:oleObj name="Рисунок" r:id="rId3" imgW="3654360" imgH="5945400" progId="Word.Picture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-5745" b="59717"/>
                      <a:stretch>
                        <a:fillRect/>
                      </a:stretch>
                    </p:blipFill>
                    <p:spPr bwMode="auto">
                      <a:xfrm>
                        <a:off x="606425" y="1749425"/>
                        <a:ext cx="8237538" cy="5102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10ED38B0-FF9D-4FE1-AB42-AC206AFE1B5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14400" y="123825"/>
            <a:ext cx="7772400" cy="1143000"/>
          </a:xfrm>
        </p:spPr>
        <p:txBody>
          <a:bodyPr/>
          <a:lstStyle/>
          <a:p>
            <a:pPr eaLnBrk="1" hangingPunct="1"/>
            <a:r>
              <a:rPr lang="uk-UA" altLang="ru-RU" sz="3200"/>
              <a:t>Застосовуючи теорію імовірності до опору машин, основними статистичними характеристиками тягового опору будуть:</a:t>
            </a:r>
            <a:endParaRPr lang="ru-RU" altLang="ru-RU" sz="3200"/>
          </a:p>
        </p:txBody>
      </p:sp>
      <p:sp>
        <p:nvSpPr>
          <p:cNvPr id="18435" name="Rectangle 5">
            <a:extLst>
              <a:ext uri="{FF2B5EF4-FFF2-40B4-BE49-F238E27FC236}">
                <a16:creationId xmlns:a16="http://schemas.microsoft.com/office/drawing/2014/main" id="{C7375867-F45C-4729-9032-32A2BD8B88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288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graphicFrame>
        <p:nvGraphicFramePr>
          <p:cNvPr id="18436" name="Object 4">
            <a:extLst>
              <a:ext uri="{FF2B5EF4-FFF2-40B4-BE49-F238E27FC236}">
                <a16:creationId xmlns:a16="http://schemas.microsoft.com/office/drawing/2014/main" id="{60AA4D05-F7AC-4410-A3B9-318867A794D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06425" y="1751013"/>
          <a:ext cx="8542338" cy="4848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7" name="Рисунок" r:id="rId3" imgW="3997440" imgH="5945400" progId="Word.Picture.8">
                  <p:embed/>
                </p:oleObj>
              </mc:Choice>
              <mc:Fallback>
                <p:oleObj name="Рисунок" r:id="rId3" imgW="3997440" imgH="5945400" progId="Word.Picture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-5705" b="59717"/>
                      <a:stretch>
                        <a:fillRect/>
                      </a:stretch>
                    </p:blipFill>
                    <p:spPr bwMode="auto">
                      <a:xfrm>
                        <a:off x="606425" y="1751013"/>
                        <a:ext cx="8542338" cy="4848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73435BDE-9B5E-47DE-839C-2B0925671B3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ru-RU" sz="3800"/>
              <a:t>Опір робочих машин наближається до закону нормального розподілу</a:t>
            </a:r>
            <a:r>
              <a:rPr lang="ru-RU" altLang="ru-RU" sz="3800"/>
              <a:t> </a:t>
            </a:r>
          </a:p>
        </p:txBody>
      </p:sp>
      <p:sp>
        <p:nvSpPr>
          <p:cNvPr id="19459" name="Rectangle 5">
            <a:extLst>
              <a:ext uri="{FF2B5EF4-FFF2-40B4-BE49-F238E27FC236}">
                <a16:creationId xmlns:a16="http://schemas.microsoft.com/office/drawing/2014/main" id="{0534E683-D737-4A47-A712-B308D52FB9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0050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graphicFrame>
        <p:nvGraphicFramePr>
          <p:cNvPr id="19460" name="Object 4">
            <a:extLst>
              <a:ext uri="{FF2B5EF4-FFF2-40B4-BE49-F238E27FC236}">
                <a16:creationId xmlns:a16="http://schemas.microsoft.com/office/drawing/2014/main" id="{9CB0CB06-4BB2-4F17-AE47-C25124DACB1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6238" y="1673225"/>
          <a:ext cx="8772525" cy="475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1" name="Рисунок" r:id="rId3" imgW="6283440" imgH="3777480" progId="Word.Picture.8">
                  <p:embed/>
                </p:oleObj>
              </mc:Choice>
              <mc:Fallback>
                <p:oleObj name="Рисунок" r:id="rId3" imgW="6283440" imgH="3777480" progId="Word.Picture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-2203" r="-996" b="7292"/>
                      <a:stretch>
                        <a:fillRect/>
                      </a:stretch>
                    </p:blipFill>
                    <p:spPr bwMode="auto">
                      <a:xfrm>
                        <a:off x="376238" y="1673225"/>
                        <a:ext cx="8772525" cy="4752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84368CC9-693B-4B70-A499-616398B5151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ru-RU" u="sng"/>
              <a:t>Для довідок</a:t>
            </a:r>
            <a:r>
              <a:rPr lang="ru-RU" altLang="ru-RU"/>
              <a:t> </a:t>
            </a:r>
          </a:p>
        </p:txBody>
      </p:sp>
      <p:sp>
        <p:nvSpPr>
          <p:cNvPr id="20483" name="Rectangle 5">
            <a:extLst>
              <a:ext uri="{FF2B5EF4-FFF2-40B4-BE49-F238E27FC236}">
                <a16:creationId xmlns:a16="http://schemas.microsoft.com/office/drawing/2014/main" id="{9F63C93C-3C6E-4FB1-8264-AC141103C5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288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graphicFrame>
        <p:nvGraphicFramePr>
          <p:cNvPr id="20484" name="Object 4">
            <a:extLst>
              <a:ext uri="{FF2B5EF4-FFF2-40B4-BE49-F238E27FC236}">
                <a16:creationId xmlns:a16="http://schemas.microsoft.com/office/drawing/2014/main" id="{9179FEB4-FB37-4092-89DD-A9E5425882A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54025" y="1597025"/>
          <a:ext cx="8389938" cy="4308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5" name="Рисунок" r:id="rId3" imgW="5597640" imgH="3777480" progId="Word.Picture.8">
                  <p:embed/>
                </p:oleObj>
              </mc:Choice>
              <mc:Fallback>
                <p:oleObj name="Рисунок" r:id="rId3" imgW="5597640" imgH="3777480" progId="Word.Picture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-2203" r="-996" b="22090"/>
                      <a:stretch>
                        <a:fillRect/>
                      </a:stretch>
                    </p:blipFill>
                    <p:spPr bwMode="auto">
                      <a:xfrm>
                        <a:off x="454025" y="1597025"/>
                        <a:ext cx="8389938" cy="4308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9D127FDF-DE81-434A-9B43-F7C89B549A8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ru-RU" sz="3800" i="1"/>
              <a:t>Природно-кліматичні чинники</a:t>
            </a:r>
            <a:r>
              <a:rPr lang="ru-RU" altLang="ru-RU" sz="3800"/>
              <a:t>, </a:t>
            </a:r>
            <a:r>
              <a:rPr lang="uk-UA" altLang="ru-RU" sz="3800" i="1"/>
              <a:t>що впливають на опір машин</a:t>
            </a:r>
            <a:r>
              <a:rPr lang="uk-UA" altLang="ru-RU" sz="3800"/>
              <a:t> </a:t>
            </a:r>
            <a:endParaRPr lang="ru-RU" altLang="ru-RU" sz="3800"/>
          </a:p>
        </p:txBody>
      </p:sp>
      <p:sp>
        <p:nvSpPr>
          <p:cNvPr id="21507" name="Rectangle 5">
            <a:extLst>
              <a:ext uri="{FF2B5EF4-FFF2-40B4-BE49-F238E27FC236}">
                <a16:creationId xmlns:a16="http://schemas.microsoft.com/office/drawing/2014/main" id="{4582A3EE-5444-489F-BDC5-D4CD7DA222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graphicFrame>
        <p:nvGraphicFramePr>
          <p:cNvPr id="21508" name="Object 4">
            <a:extLst>
              <a:ext uri="{FF2B5EF4-FFF2-40B4-BE49-F238E27FC236}">
                <a16:creationId xmlns:a16="http://schemas.microsoft.com/office/drawing/2014/main" id="{03025780-0C93-4E7F-945F-502B51F360E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28638" y="1900238"/>
          <a:ext cx="8239125" cy="4275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09" name="Рисунок" r:id="rId3" imgW="4454640" imgH="3777480" progId="Word.Picture.8">
                  <p:embed/>
                </p:oleObj>
              </mc:Choice>
              <mc:Fallback>
                <p:oleObj name="Рисунок" r:id="rId3" imgW="4454640" imgH="3777480" progId="Word.Picture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-2203" r="-996" b="40790"/>
                      <a:stretch>
                        <a:fillRect/>
                      </a:stretch>
                    </p:blipFill>
                    <p:spPr bwMode="auto">
                      <a:xfrm>
                        <a:off x="528638" y="1900238"/>
                        <a:ext cx="8239125" cy="4275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C727B883-B982-437A-A0C4-28EC7A9DDA1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ru-RU" sz="3800" i="1"/>
              <a:t>Природно-кліматичні чинники</a:t>
            </a:r>
            <a:r>
              <a:rPr lang="ru-RU" altLang="ru-RU" sz="3800"/>
              <a:t>, </a:t>
            </a:r>
            <a:r>
              <a:rPr lang="uk-UA" altLang="ru-RU" sz="3800" i="1"/>
              <a:t>що впливають на опір машин</a:t>
            </a:r>
            <a:endParaRPr lang="ru-RU" altLang="ru-RU" sz="3800" i="1"/>
          </a:p>
        </p:txBody>
      </p:sp>
      <p:sp>
        <p:nvSpPr>
          <p:cNvPr id="22531" name="Rectangle 5">
            <a:extLst>
              <a:ext uri="{FF2B5EF4-FFF2-40B4-BE49-F238E27FC236}">
                <a16:creationId xmlns:a16="http://schemas.microsoft.com/office/drawing/2014/main" id="{D7513D85-03D7-4794-BF5B-CD9CF81D3B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1717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graphicFrame>
        <p:nvGraphicFramePr>
          <p:cNvPr id="22532" name="Object 4">
            <a:extLst>
              <a:ext uri="{FF2B5EF4-FFF2-40B4-BE49-F238E27FC236}">
                <a16:creationId xmlns:a16="http://schemas.microsoft.com/office/drawing/2014/main" id="{FA367160-42A0-44BB-8F2C-3F86725AED8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52438" y="1597025"/>
          <a:ext cx="8391525" cy="5129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3" name="Рисунок" r:id="rId3" imgW="4797360" imgH="3777480" progId="Word.Picture.8">
                  <p:embed/>
                </p:oleObj>
              </mc:Choice>
              <mc:Fallback>
                <p:oleObj name="Рисунок" r:id="rId3" imgW="4797360" imgH="3777480" progId="Word.Picture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-2203" r="-3674" b="18860"/>
                      <a:stretch>
                        <a:fillRect/>
                      </a:stretch>
                    </p:blipFill>
                    <p:spPr bwMode="auto">
                      <a:xfrm>
                        <a:off x="452438" y="1597025"/>
                        <a:ext cx="8391525" cy="5129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>
            <a:extLst>
              <a:ext uri="{FF2B5EF4-FFF2-40B4-BE49-F238E27FC236}">
                <a16:creationId xmlns:a16="http://schemas.microsoft.com/office/drawing/2014/main" id="{4313612D-99E8-40E9-B957-DDBF906EC94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uk-UA" altLang="ru-RU" sz="3600"/>
              <a:t>Тип, форма і число робочих органів, вага машини, наявність допоміжних пристроїв із приводом від ходових коліс, тип і будова ходового апарата (сталеве або пневматичне колесо). </a:t>
            </a:r>
            <a:endParaRPr lang="ru-RU" altLang="ru-RU" sz="3600"/>
          </a:p>
        </p:txBody>
      </p:sp>
      <p:sp>
        <p:nvSpPr>
          <p:cNvPr id="23555" name="Rectangle 2">
            <a:extLst>
              <a:ext uri="{FF2B5EF4-FFF2-40B4-BE49-F238E27FC236}">
                <a16:creationId xmlns:a16="http://schemas.microsoft.com/office/drawing/2014/main" id="{4469EA7F-6FF5-49F7-BD89-FF80129C5B9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3800" i="1"/>
              <a:t>Конструктивні чинники</a:t>
            </a:r>
            <a:r>
              <a:rPr lang="ru-RU" altLang="ru-RU" sz="3800"/>
              <a:t> , </a:t>
            </a:r>
            <a:r>
              <a:rPr lang="uk-UA" altLang="ru-RU" sz="3800" i="1"/>
              <a:t>що впливають на опір машин</a:t>
            </a:r>
            <a:endParaRPr lang="ru-RU" altLang="ru-RU" sz="3800" i="1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779FFDB0-5DDB-4A06-A394-29847528210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3800" i="1"/>
              <a:t>Експлуатаційні чинники</a:t>
            </a:r>
            <a:r>
              <a:rPr lang="ru-RU" altLang="ru-RU" sz="3800"/>
              <a:t> , </a:t>
            </a:r>
            <a:r>
              <a:rPr lang="uk-UA" altLang="ru-RU" sz="3800" i="1"/>
              <a:t>що впливають на опір машин</a:t>
            </a:r>
            <a:endParaRPr lang="ru-RU" altLang="ru-RU" sz="3800" i="1"/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D238A4C7-6996-4305-8529-AD1DDA07E60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uk-UA" altLang="ru-RU" sz="2400"/>
              <a:t>Технічний стан машини (ступінь зношеності, точність регулювань, змащеність й ін.). </a:t>
            </a:r>
          </a:p>
          <a:p>
            <a:pPr eaLnBrk="1" hangingPunct="1"/>
            <a:r>
              <a:rPr lang="uk-UA" altLang="ru-RU" sz="2400"/>
              <a:t> Робота з затупленими лемешами підвищує питомий опір на 20…30% і більше, порушення регулювань механізмів на 5…8%</a:t>
            </a:r>
          </a:p>
          <a:p>
            <a:pPr eaLnBrk="1" hangingPunct="1"/>
            <a:r>
              <a:rPr lang="uk-UA" altLang="ru-RU" sz="2400"/>
              <a:t>Глибина обробки; при однорідній структурі ґрунту питомий опір віднесений до м</a:t>
            </a:r>
            <a:r>
              <a:rPr lang="uk-UA" altLang="ru-RU" sz="2400" baseline="30000"/>
              <a:t>2</a:t>
            </a:r>
            <a:r>
              <a:rPr lang="uk-UA" altLang="ru-RU" sz="2400"/>
              <a:t> (см</a:t>
            </a:r>
            <a:r>
              <a:rPr lang="uk-UA" altLang="ru-RU" sz="2400" baseline="30000"/>
              <a:t>2</a:t>
            </a:r>
            <a:r>
              <a:rPr lang="uk-UA" altLang="ru-RU" sz="2400"/>
              <a:t>) мало впливає, але значно впливає на 1м ширини захвату при оранці, культивації, садінню картоплі, буряків. </a:t>
            </a:r>
          </a:p>
          <a:p>
            <a:pPr eaLnBrk="1" hangingPunct="1"/>
            <a:r>
              <a:rPr lang="uk-UA" altLang="ru-RU" sz="2400"/>
              <a:t>Швидкість руху агрегату. </a:t>
            </a:r>
            <a:endParaRPr lang="ru-RU" altLang="ru-RU" sz="240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382D0E53-3FC1-4AD7-A127-21249BF6EFC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3800" i="1"/>
              <a:t>Залежність тягового опіру від швидкості агрегату</a:t>
            </a:r>
            <a:r>
              <a:rPr lang="ru-RU" altLang="ru-RU" sz="3800"/>
              <a:t> </a:t>
            </a:r>
          </a:p>
        </p:txBody>
      </p:sp>
      <p:sp>
        <p:nvSpPr>
          <p:cNvPr id="25603" name="Rectangle 5">
            <a:extLst>
              <a:ext uri="{FF2B5EF4-FFF2-40B4-BE49-F238E27FC236}">
                <a16:creationId xmlns:a16="http://schemas.microsoft.com/office/drawing/2014/main" id="{A5E55685-6834-4908-9CE2-A9B719B1F6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6527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graphicFrame>
        <p:nvGraphicFramePr>
          <p:cNvPr id="25604" name="Object 4">
            <a:extLst>
              <a:ext uri="{FF2B5EF4-FFF2-40B4-BE49-F238E27FC236}">
                <a16:creationId xmlns:a16="http://schemas.microsoft.com/office/drawing/2014/main" id="{68C72672-4169-48B0-ACC3-CB5A46C616F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85800" y="1600200"/>
          <a:ext cx="7848600" cy="486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5" name="Рисунок" r:id="rId3" imgW="2745542" imgH="1714126" progId="Word.Picture.8">
                  <p:embed/>
                </p:oleObj>
              </mc:Choice>
              <mc:Fallback>
                <p:oleObj name="Рисунок" r:id="rId3" imgW="2745542" imgH="1714126" progId="Word.Picture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800" y="1600200"/>
                        <a:ext cx="7848600" cy="4864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C004CEEB-8328-4020-9768-3971FDD978F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3800" i="1"/>
              <a:t>Залежність тягового опіру від швидкості агрегату</a:t>
            </a:r>
          </a:p>
        </p:txBody>
      </p:sp>
      <p:sp>
        <p:nvSpPr>
          <p:cNvPr id="26627" name="Rectangle 5">
            <a:extLst>
              <a:ext uri="{FF2B5EF4-FFF2-40B4-BE49-F238E27FC236}">
                <a16:creationId xmlns:a16="http://schemas.microsoft.com/office/drawing/2014/main" id="{F0C0EEC0-CB04-4D03-859D-DEC571124E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4003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graphicFrame>
        <p:nvGraphicFramePr>
          <p:cNvPr id="26628" name="Object 4">
            <a:extLst>
              <a:ext uri="{FF2B5EF4-FFF2-40B4-BE49-F238E27FC236}">
                <a16:creationId xmlns:a16="http://schemas.microsoft.com/office/drawing/2014/main" id="{32321A3E-1ACF-4D42-B79A-502F8D0E278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6238" y="1597025"/>
          <a:ext cx="8467725" cy="422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29" name="Рисунок" r:id="rId3" imgW="4797360" imgH="3777480" progId="Word.Picture.8">
                  <p:embed/>
                </p:oleObj>
              </mc:Choice>
              <mc:Fallback>
                <p:oleObj name="Рисунок" r:id="rId3" imgW="4797360" imgH="3777480" progId="Word.Picture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-2203" r="-3674" b="33632"/>
                      <a:stretch>
                        <a:fillRect/>
                      </a:stretch>
                    </p:blipFill>
                    <p:spPr bwMode="auto">
                      <a:xfrm>
                        <a:off x="376238" y="1597025"/>
                        <a:ext cx="8467725" cy="4225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B068A95C-F4BE-416D-9F01-64E61DFE079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3800" i="1"/>
              <a:t>Заходи щодо зниження тягового опору сільськогосподарських машин</a:t>
            </a:r>
            <a:r>
              <a:rPr lang="ru-RU" altLang="ru-RU" sz="3800"/>
              <a:t> </a:t>
            </a:r>
          </a:p>
        </p:txBody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5E6ABD0A-3B84-4457-A51A-ACBE9120041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altLang="ru-RU" i="1"/>
              <a:t>конструктивні</a:t>
            </a:r>
            <a:r>
              <a:rPr lang="ru-RU" altLang="ru-RU"/>
              <a:t> </a:t>
            </a:r>
          </a:p>
          <a:p>
            <a:pPr eaLnBrk="1" hangingPunct="1"/>
            <a:r>
              <a:rPr lang="ru-RU" altLang="ru-RU" i="1"/>
              <a:t>технологічні</a:t>
            </a:r>
            <a:r>
              <a:rPr lang="ru-RU" altLang="ru-RU"/>
              <a:t> </a:t>
            </a:r>
          </a:p>
          <a:p>
            <a:pPr eaLnBrk="1" hangingPunct="1"/>
            <a:r>
              <a:rPr lang="ru-RU" altLang="ru-RU" i="1"/>
              <a:t>експлуатаційні</a:t>
            </a:r>
            <a:r>
              <a:rPr lang="ru-RU" altLang="ru-RU"/>
              <a:t> </a:t>
            </a:r>
          </a:p>
          <a:p>
            <a:pPr eaLnBrk="1" hangingPunct="1"/>
            <a:r>
              <a:rPr lang="ru-RU" altLang="ru-RU" i="1"/>
              <a:t>поліпшення умов роботи машин</a:t>
            </a:r>
            <a:r>
              <a:rPr lang="ru-RU" altLang="ru-RU"/>
              <a:t> 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C28EC7A8-5611-4040-8C88-8C173919109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14400" y="228600"/>
            <a:ext cx="7772400" cy="1143000"/>
          </a:xfrm>
        </p:spPr>
        <p:txBody>
          <a:bodyPr/>
          <a:lstStyle/>
          <a:p>
            <a:pPr eaLnBrk="1" hangingPunct="1"/>
            <a:r>
              <a:rPr lang="ru-RU" altLang="ru-RU" sz="3200" i="1"/>
              <a:t>Конструктивні заходи щодо зниження тягового опору сільськогосподарських машин</a:t>
            </a:r>
            <a:r>
              <a:rPr lang="ru-RU" altLang="ru-RU" sz="3800"/>
              <a:t> </a:t>
            </a:r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9C5B02D4-E09D-4375-9584-B28DBED365A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/>
              <a:t>Застосування начіпних машин, машин на пневмошинах, зменшення ваги машин, застосування робочих органів, що самозаточуються, заміна тертя ковзання тертям кочення, застосування спеціальних покриттів поверхонь тертя і т.д. </a:t>
            </a:r>
          </a:p>
        </p:txBody>
      </p:sp>
      <p:pic>
        <p:nvPicPr>
          <p:cNvPr id="28676" name="Picture 4">
            <a:extLst>
              <a:ext uri="{FF2B5EF4-FFF2-40B4-BE49-F238E27FC236}">
                <a16:creationId xmlns:a16="http://schemas.microsoft.com/office/drawing/2014/main" id="{3A98BC72-17AF-4BAE-8FB7-E091B784C1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67200"/>
            <a:ext cx="1905000" cy="1181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7" name="Picture 5">
            <a:extLst>
              <a:ext uri="{FF2B5EF4-FFF2-40B4-BE49-F238E27FC236}">
                <a16:creationId xmlns:a16="http://schemas.microsoft.com/office/drawing/2014/main" id="{5B9A6953-5ED9-4B22-A84E-A4FC9C86FA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4800600"/>
            <a:ext cx="2657475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8" name="Picture 7">
            <a:extLst>
              <a:ext uri="{FF2B5EF4-FFF2-40B4-BE49-F238E27FC236}">
                <a16:creationId xmlns:a16="http://schemas.microsoft.com/office/drawing/2014/main" id="{627D87EB-BAE8-4AE3-86EA-980135414F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4953000"/>
            <a:ext cx="2476500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9" name="Picture 6">
            <a:extLst>
              <a:ext uri="{FF2B5EF4-FFF2-40B4-BE49-F238E27FC236}">
                <a16:creationId xmlns:a16="http://schemas.microsoft.com/office/drawing/2014/main" id="{7614E43B-3031-4604-8BF4-93C9C6D610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5" t="11829" r="6667" b="10216"/>
          <a:stretch>
            <a:fillRect/>
          </a:stretch>
        </p:blipFill>
        <p:spPr bwMode="auto">
          <a:xfrm>
            <a:off x="6610350" y="4276725"/>
            <a:ext cx="2286000" cy="1381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84CC5068-DECD-48AF-A2FB-E3291A6BC70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14400" y="228600"/>
            <a:ext cx="7772400" cy="1143000"/>
          </a:xfrm>
        </p:spPr>
        <p:txBody>
          <a:bodyPr/>
          <a:lstStyle/>
          <a:p>
            <a:pPr eaLnBrk="1" hangingPunct="1"/>
            <a:r>
              <a:rPr lang="ru-RU" altLang="ru-RU" sz="3200" i="1"/>
              <a:t>Технологічні</a:t>
            </a:r>
            <a:r>
              <a:rPr lang="ru-RU" altLang="ru-RU" sz="3200"/>
              <a:t> </a:t>
            </a:r>
            <a:r>
              <a:rPr lang="ru-RU" altLang="ru-RU" sz="3200" i="1"/>
              <a:t>заходи щодо зниження тягового опору сільськогосподарських машин</a:t>
            </a:r>
          </a:p>
        </p:txBody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FB30EA0A-DD54-45CE-8C69-3759B765C8B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altLang="ru-RU"/>
              <a:t>Застосування комбінованих агрегатів, суміщення процесів і ін. </a:t>
            </a:r>
          </a:p>
        </p:txBody>
      </p:sp>
      <p:pic>
        <p:nvPicPr>
          <p:cNvPr id="29700" name="Picture 4">
            <a:extLst>
              <a:ext uri="{FF2B5EF4-FFF2-40B4-BE49-F238E27FC236}">
                <a16:creationId xmlns:a16="http://schemas.microsoft.com/office/drawing/2014/main" id="{7B7D5333-D897-4B9B-B5B5-03CC92A60D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2536825"/>
            <a:ext cx="7696200" cy="432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69561F44-F3C5-4BD7-85BC-FC36A4BD4E8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14400" y="228600"/>
            <a:ext cx="7772400" cy="1143000"/>
          </a:xfrm>
        </p:spPr>
        <p:txBody>
          <a:bodyPr/>
          <a:lstStyle/>
          <a:p>
            <a:pPr eaLnBrk="1" hangingPunct="1"/>
            <a:r>
              <a:rPr lang="ru-RU" altLang="ru-RU" sz="3200" i="1"/>
              <a:t>Експлуатаційні</a:t>
            </a:r>
            <a:r>
              <a:rPr lang="ru-RU" altLang="ru-RU" sz="3200"/>
              <a:t> </a:t>
            </a:r>
            <a:r>
              <a:rPr lang="ru-RU" altLang="ru-RU" sz="3200" i="1"/>
              <a:t>заходи щодо зниження тягового опору сільськогосподарських машин</a:t>
            </a:r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CB9AFBD9-971C-46CD-8062-CD9AB69EB94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uk-UA" altLang="ru-RU"/>
              <a:t>Своєчасне і якісне технічне обслуговування, правильне регулювання механізмів, правильна приєднання або начіпка машин, добір машин відповідно до умов роботи, по можливості робота при оптимальній вологості ґрунту (найменший опір при 18…22% вологості ґрунту). </a:t>
            </a:r>
            <a:endParaRPr lang="ru-RU" altLang="ru-RU"/>
          </a:p>
        </p:txBody>
      </p:sp>
      <p:pic>
        <p:nvPicPr>
          <p:cNvPr id="30724" name="Picture 4">
            <a:extLst>
              <a:ext uri="{FF2B5EF4-FFF2-40B4-BE49-F238E27FC236}">
                <a16:creationId xmlns:a16="http://schemas.microsoft.com/office/drawing/2014/main" id="{2A59B0D8-F134-49DE-8F5F-B13CE255AE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4714875"/>
            <a:ext cx="6667500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B52FD8E6-03D0-4603-AA5B-BC74A3DD22D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i="1"/>
              <a:t>Поліпшення умов роботи машин</a:t>
            </a:r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47D1AB54-667A-4BA5-94F3-D995C1FD03F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/>
              <a:t>Вирівнювання поля (ВПН-6), ліквідація кущів, камя`нистості, засміченості, оструктурювання ґрунту і т.д. </a:t>
            </a:r>
          </a:p>
        </p:txBody>
      </p:sp>
      <p:pic>
        <p:nvPicPr>
          <p:cNvPr id="31748" name="Picture 4">
            <a:extLst>
              <a:ext uri="{FF2B5EF4-FFF2-40B4-BE49-F238E27FC236}">
                <a16:creationId xmlns:a16="http://schemas.microsoft.com/office/drawing/2014/main" id="{485A33F0-26D7-4E85-9F8A-CDA2791AED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200400"/>
            <a:ext cx="2143125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749" name="Picture 5">
            <a:extLst>
              <a:ext uri="{FF2B5EF4-FFF2-40B4-BE49-F238E27FC236}">
                <a16:creationId xmlns:a16="http://schemas.microsoft.com/office/drawing/2014/main" id="{E26FFAB3-087C-44A2-8840-6A289055E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4419600"/>
            <a:ext cx="2143125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750" name="Picture 6">
            <a:extLst>
              <a:ext uri="{FF2B5EF4-FFF2-40B4-BE49-F238E27FC236}">
                <a16:creationId xmlns:a16="http://schemas.microsoft.com/office/drawing/2014/main" id="{CF0B0F22-4D29-44D3-B7FC-7370F4EE21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3124200"/>
            <a:ext cx="3810000" cy="2792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E0A7B6AB-B754-4B3D-B0A5-7BEE6C32B56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3800" i="1"/>
              <a:t>Тяговий опір робочої частини агрегату</a:t>
            </a:r>
            <a:r>
              <a:rPr lang="ru-RU" altLang="ru-RU" sz="3800"/>
              <a:t> </a:t>
            </a:r>
          </a:p>
        </p:txBody>
      </p:sp>
      <p:sp>
        <p:nvSpPr>
          <p:cNvPr id="32771" name="Rectangle 5">
            <a:extLst>
              <a:ext uri="{FF2B5EF4-FFF2-40B4-BE49-F238E27FC236}">
                <a16:creationId xmlns:a16="http://schemas.microsoft.com/office/drawing/2014/main" id="{3208830D-4DC5-4795-BCC6-89E91F8BB7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graphicFrame>
        <p:nvGraphicFramePr>
          <p:cNvPr id="32772" name="Object 4">
            <a:extLst>
              <a:ext uri="{FF2B5EF4-FFF2-40B4-BE49-F238E27FC236}">
                <a16:creationId xmlns:a16="http://schemas.microsoft.com/office/drawing/2014/main" id="{6BC0B65A-6888-4E7D-9C0E-1A1169B453B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33400" y="1676400"/>
          <a:ext cx="8610600" cy="4668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4" name="Рисунок" r:id="rId3" imgW="4568760" imgH="3777480" progId="Word.Picture.8">
                  <p:embed/>
                </p:oleObj>
              </mc:Choice>
              <mc:Fallback>
                <p:oleObj name="Рисунок" r:id="rId3" imgW="4568760" imgH="3777480" progId="Word.Picture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-2203" r="-3674" b="38986"/>
                      <a:stretch>
                        <a:fillRect/>
                      </a:stretch>
                    </p:blipFill>
                    <p:spPr bwMode="auto">
                      <a:xfrm>
                        <a:off x="533400" y="1676400"/>
                        <a:ext cx="8610600" cy="46688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2773" name="Picture 6">
            <a:extLst>
              <a:ext uri="{FF2B5EF4-FFF2-40B4-BE49-F238E27FC236}">
                <a16:creationId xmlns:a16="http://schemas.microsoft.com/office/drawing/2014/main" id="{7BBF7726-943B-42D5-96FF-038C5E61D9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4157663"/>
            <a:ext cx="2590800" cy="1576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F3DEFDFE-C983-4010-8DD6-016345EB992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3800"/>
              <a:t>Опір агрегату при його русі на підйом </a:t>
            </a:r>
          </a:p>
        </p:txBody>
      </p:sp>
      <p:sp>
        <p:nvSpPr>
          <p:cNvPr id="33795" name="Rectangle 6">
            <a:extLst>
              <a:ext uri="{FF2B5EF4-FFF2-40B4-BE49-F238E27FC236}">
                <a16:creationId xmlns:a16="http://schemas.microsoft.com/office/drawing/2014/main" id="{44E7DEED-C290-4E8C-81C0-13C7FBE153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9146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graphicFrame>
        <p:nvGraphicFramePr>
          <p:cNvPr id="33796" name="Object 5">
            <a:extLst>
              <a:ext uri="{FF2B5EF4-FFF2-40B4-BE49-F238E27FC236}">
                <a16:creationId xmlns:a16="http://schemas.microsoft.com/office/drawing/2014/main" id="{5CB7E852-B332-47A3-BCDB-96D23686845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04838" y="1749425"/>
          <a:ext cx="8005762" cy="3860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99" name="Рисунок" r:id="rId3" imgW="2625840" imgH="3777480" progId="Word.Picture.8">
                  <p:embed/>
                </p:oleObj>
              </mc:Choice>
              <mc:Fallback>
                <p:oleObj name="Рисунок" r:id="rId3" imgW="2625840" imgH="3777480" progId="Word.Picture.8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-2203" r="-3674" b="66814"/>
                      <a:stretch>
                        <a:fillRect/>
                      </a:stretch>
                    </p:blipFill>
                    <p:spPr bwMode="auto">
                      <a:xfrm>
                        <a:off x="604838" y="1749425"/>
                        <a:ext cx="8005762" cy="3860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3797" name="Picture 7">
            <a:extLst>
              <a:ext uri="{FF2B5EF4-FFF2-40B4-BE49-F238E27FC236}">
                <a16:creationId xmlns:a16="http://schemas.microsoft.com/office/drawing/2014/main" id="{C6E03DD3-BA77-44F9-BD68-18DDD5633F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5257800"/>
            <a:ext cx="1600200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798" name="Picture 8" descr="2221">
            <a:extLst>
              <a:ext uri="{FF2B5EF4-FFF2-40B4-BE49-F238E27FC236}">
                <a16:creationId xmlns:a16="http://schemas.microsoft.com/office/drawing/2014/main" id="{4FF2D44D-B0BF-4EAD-9BC6-89FCA70B1B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1" t="5121"/>
          <a:stretch>
            <a:fillRect/>
          </a:stretch>
        </p:blipFill>
        <p:spPr bwMode="auto">
          <a:xfrm>
            <a:off x="4495800" y="4335463"/>
            <a:ext cx="4648200" cy="252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>
            <a:extLst>
              <a:ext uri="{FF2B5EF4-FFF2-40B4-BE49-F238E27FC236}">
                <a16:creationId xmlns:a16="http://schemas.microsoft.com/office/drawing/2014/main" id="{3CC5744E-2496-4363-A839-8031FFFA172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3800"/>
              <a:t>Тяговий опір комплексного тягового агрегату </a:t>
            </a:r>
          </a:p>
        </p:txBody>
      </p:sp>
      <p:sp>
        <p:nvSpPr>
          <p:cNvPr id="34819" name="Rectangle 5">
            <a:extLst>
              <a:ext uri="{FF2B5EF4-FFF2-40B4-BE49-F238E27FC236}">
                <a16:creationId xmlns:a16="http://schemas.microsoft.com/office/drawing/2014/main" id="{26F7CF04-65D5-45C6-B3B1-3A743385ED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5717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graphicFrame>
        <p:nvGraphicFramePr>
          <p:cNvPr id="34820" name="Object 4">
            <a:extLst>
              <a:ext uri="{FF2B5EF4-FFF2-40B4-BE49-F238E27FC236}">
                <a16:creationId xmlns:a16="http://schemas.microsoft.com/office/drawing/2014/main" id="{729A6F68-540D-4711-8E60-727FC982517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54025" y="1749425"/>
          <a:ext cx="8693150" cy="4110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1" name="Рисунок" r:id="rId3" imgW="4226040" imgH="3777480" progId="Word.Picture.8">
                  <p:embed/>
                </p:oleObj>
              </mc:Choice>
              <mc:Fallback>
                <p:oleObj name="Рисунок" r:id="rId3" imgW="4226040" imgH="3777480" progId="Word.Picture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-2203" r="-3674" b="44403"/>
                      <a:stretch>
                        <a:fillRect/>
                      </a:stretch>
                    </p:blipFill>
                    <p:spPr bwMode="auto">
                      <a:xfrm>
                        <a:off x="454025" y="1749425"/>
                        <a:ext cx="8693150" cy="4110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F859E3B2-4F88-4B9A-9193-EE182C5296B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2514600"/>
            <a:ext cx="8153400" cy="1143000"/>
          </a:xfrm>
        </p:spPr>
        <p:txBody>
          <a:bodyPr/>
          <a:lstStyle/>
          <a:p>
            <a:pPr eaLnBrk="1" hangingPunct="1"/>
            <a:r>
              <a:rPr lang="uk-UA" altLang="ru-RU" sz="8000"/>
              <a:t>Дякую за увагу!!!</a:t>
            </a:r>
            <a:endParaRPr lang="ru-RU" altLang="ru-RU" sz="8000"/>
          </a:p>
        </p:txBody>
      </p:sp>
      <p:sp>
        <p:nvSpPr>
          <p:cNvPr id="35843" name="Text Box 5">
            <a:extLst>
              <a:ext uri="{FF2B5EF4-FFF2-40B4-BE49-F238E27FC236}">
                <a16:creationId xmlns:a16="http://schemas.microsoft.com/office/drawing/2014/main" id="{4C8ECC52-7B3D-4A7C-9065-8419C34C4E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5762625"/>
            <a:ext cx="4953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3200" b="1" i="1"/>
              <a:t>http://</a:t>
            </a:r>
            <a:r>
              <a:rPr lang="en-US" altLang="ru-RU" sz="3200" b="1" i="1"/>
              <a:t>mvz.tsatu.edu.ua</a:t>
            </a:r>
            <a:endParaRPr lang="ru-RU" altLang="ru-RU" sz="3200" b="1" i="1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Слои">
  <a:themeElements>
    <a:clrScheme name="Слои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Слои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лои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Layers</Template>
  <TotalTime>552</TotalTime>
  <Words>726</Words>
  <Application>Microsoft Office PowerPoint</Application>
  <PresentationFormat>Экран (4:3)</PresentationFormat>
  <Paragraphs>87</Paragraphs>
  <Slides>33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33</vt:i4>
      </vt:variant>
    </vt:vector>
  </HeadingPairs>
  <TitlesOfParts>
    <vt:vector size="40" baseType="lpstr">
      <vt:lpstr>Arial</vt:lpstr>
      <vt:lpstr>Times New Roman</vt:lpstr>
      <vt:lpstr>Wingdings</vt:lpstr>
      <vt:lpstr>Calibri</vt:lpstr>
      <vt:lpstr>Слои</vt:lpstr>
      <vt:lpstr>Microsoft Equation 3.0</vt:lpstr>
      <vt:lpstr>Рисунок Microsoft Word</vt:lpstr>
      <vt:lpstr>Лекція №6</vt:lpstr>
      <vt:lpstr>Питання, що підлягають розгляду</vt:lpstr>
      <vt:lpstr>Презентация PowerPoint</vt:lpstr>
      <vt:lpstr>Презентация PowerPoint</vt:lpstr>
      <vt:lpstr>Коментарі до результатів випробувань </vt:lpstr>
      <vt:lpstr>Результати випробувань</vt:lpstr>
      <vt:lpstr>Результати випробувань</vt:lpstr>
      <vt:lpstr>Середній тяговий робочий опір машини</vt:lpstr>
      <vt:lpstr>Опір плуга: Rпл = Кпл · Вр · h </vt:lpstr>
      <vt:lpstr>Опір плуга: Rпл = Кпл · Вр · h</vt:lpstr>
      <vt:lpstr>Питомий опір плуга </vt:lpstr>
      <vt:lpstr>Опір перекочуванняна рівному полі причіпних машин </vt:lpstr>
      <vt:lpstr>Характер опору машин. </vt:lpstr>
      <vt:lpstr>Застосовуючи теорію імовірності до опору машин, основними статистичними характеристиками тягового опору будуть:</vt:lpstr>
      <vt:lpstr>Застосовуючи теорію імовірності до опору машин, основними статистичними характеристиками тягового опору будуть:</vt:lpstr>
      <vt:lpstr>Застосовуючи теорію імовірності до опору машин, основними статистичними характеристиками тягового опору будуть:</vt:lpstr>
      <vt:lpstr>Опір робочих машин наближається до закону нормального розподілу </vt:lpstr>
      <vt:lpstr>Для довідок </vt:lpstr>
      <vt:lpstr>Природно-кліматичні чинники, що впливають на опір машин </vt:lpstr>
      <vt:lpstr>Природно-кліматичні чинники, що впливають на опір машин</vt:lpstr>
      <vt:lpstr>Конструктивні чинники , що впливають на опір машин</vt:lpstr>
      <vt:lpstr>Експлуатаційні чинники , що впливають на опір машин</vt:lpstr>
      <vt:lpstr>Залежність тягового опіру від швидкості агрегату </vt:lpstr>
      <vt:lpstr>Залежність тягового опіру від швидкості агрегату</vt:lpstr>
      <vt:lpstr>Заходи щодо зниження тягового опору сільськогосподарських машин </vt:lpstr>
      <vt:lpstr>Конструктивні заходи щодо зниження тягового опору сільськогосподарських машин </vt:lpstr>
      <vt:lpstr>Технологічні заходи щодо зниження тягового опору сільськогосподарських машин</vt:lpstr>
      <vt:lpstr>Експлуатаційні заходи щодо зниження тягового опору сільськогосподарських машин</vt:lpstr>
      <vt:lpstr>Поліпшення умов роботи машин</vt:lpstr>
      <vt:lpstr>Тяговий опір робочої частини агрегату </vt:lpstr>
      <vt:lpstr>Опір агрегату при його русі на підйом </vt:lpstr>
      <vt:lpstr>Тяговий опір комплексного тягового агрегату </vt:lpstr>
      <vt:lpstr>Дякую за увагу!!!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ЗЭР</dc:creator>
  <cp:lastModifiedBy>ЗЭР</cp:lastModifiedBy>
  <cp:revision>49</cp:revision>
  <cp:lastPrinted>1601-01-01T00:00:00Z</cp:lastPrinted>
  <dcterms:created xsi:type="dcterms:W3CDTF">1601-01-01T00:00:00Z</dcterms:created>
  <dcterms:modified xsi:type="dcterms:W3CDTF">2019-06-11T10:34:09Z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