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72" r:id="rId4"/>
    <p:sldId id="274" r:id="rId5"/>
    <p:sldId id="275" r:id="rId6"/>
    <p:sldId id="277" r:id="rId7"/>
    <p:sldId id="276" r:id="rId8"/>
    <p:sldId id="282" r:id="rId9"/>
    <p:sldId id="278" r:id="rId10"/>
    <p:sldId id="279" r:id="rId11"/>
    <p:sldId id="283" r:id="rId12"/>
    <p:sldId id="284" r:id="rId13"/>
    <p:sldId id="280" r:id="rId14"/>
    <p:sldId id="285" r:id="rId15"/>
    <p:sldId id="281" r:id="rId16"/>
    <p:sldId id="273" r:id="rId17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833C0B"/>
    <a:srgbClr val="E3D18D"/>
    <a:srgbClr val="74350A"/>
    <a:srgbClr val="333300"/>
    <a:srgbClr val="CEA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 snapToGrid="0">
      <p:cViewPr>
        <p:scale>
          <a:sx n="82" d="100"/>
          <a:sy n="82" d="100"/>
        </p:scale>
        <p:origin x="276" y="-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014B2F-7A61-4172-B79F-DE19540901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93E09F-6256-4B8D-967B-D0E2A7218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781F46-BBF4-4245-92C8-D6E9DCC58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52F656-8A1E-467D-ABF3-345526EAF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CC0F29-7F6B-4B0B-BB8A-26A611AB8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6312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CEF44C-2237-486E-94BA-D45048841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C6891E-0CF6-41E2-9D76-2ED969837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830C37-5D53-438D-A6BA-DE1D9625F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F24644-8A9A-4A99-B020-53DFD56BB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27823B-1A36-47D4-B8E6-DDE773DD3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053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74F9B8E-6F3B-4845-B887-54BCF1E920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9F8DD0-BECD-4547-AD6A-E1846C47D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31B79C-5E8E-425B-92C1-FA2075C84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3173A1-A52E-43CC-BF09-92780BA17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2A5480-D333-48E3-B382-DB52AF27C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7029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3DA305-74BA-45A9-B883-B9D124F72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B5E460-3525-429D-88AD-F28459D74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A72122-B952-4A51-9F5E-6CB84D2CE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538440-9601-4CE7-A4BB-1EE8396CC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348846-8298-45F4-A552-D60D1DB47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38110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C8A5AD-2696-4D2E-9843-2339A076F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91B8C3-815A-4D13-BFD9-9000C251F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B2C261-13CB-4BAA-833D-67AC08B8C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B4B948-220B-46BA-9B8F-E5CCF6B5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951EAF-BCC4-42A6-AD3B-3FBF2B1FA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16646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FE8A2-8FEB-48CD-8C3B-A2E634002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D4A3C7-1EF7-4879-89A9-F3A30891E8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755F9C4-1605-4947-B00B-85A98A9CAA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C78155-348D-4E06-B40A-E3FF1615A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502A49-686C-4B7E-B051-F19E22F9D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533AFD4-D9E3-4A12-8A1D-A63A5CEAC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78139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AF979-913F-473B-9764-024F7B791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1E1AF1-129A-4E81-9FC4-70563ED1B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DDC211-E66D-4162-BE49-C9ACE6627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CAE78DB-E020-4CED-8BCB-184B41B8C1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576295F-FAAE-4153-A153-D9B20F194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53E962D-DF7D-4BE1-8C52-EDD49CB0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0F96584-3FE3-47D3-B6E8-F4DF7738C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0CA574-0012-406A-8B2A-E50EF221C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3134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307662-BBF7-43B8-B39E-3B9412530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15579E6-2894-4BAA-8046-1C2507A3F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A8CC7E9-913F-4936-AE5C-5DEBC024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17B9848-7A7B-40E7-A921-AD6F3741C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3395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6E0F396-F2B9-4F05-9B5F-82E4B7F18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A04866E-3D07-4B04-80AA-651615E84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E82D95A-9F3D-47C6-8AF7-0D534B677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10728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A2BA46-8668-428F-8734-E68DAC6DE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BE28AE-F7D6-448E-93E4-AF5065570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654214-CDDD-4758-8EAC-763A4C68D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BC88A9-13D6-43AA-94EC-E2BAF3F74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DE3A1D-499E-442F-A167-0DD82DB12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956230-ED35-4260-87B6-585B05700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41638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DB091E-966A-4DBB-A7E2-B61A71771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5CCFD66-11F1-4DB4-828C-9F720B95EB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3E3267-93E2-418F-A924-E9CEB1902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E0A45A2-F0B5-41CF-B7A1-3B9264AA2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DD3A83E-2E93-4AC4-97A6-77FF35BDC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0290CD-1187-4825-A438-419B820A5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2943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697896-4E73-4C12-89A7-209D0CBA3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6CF5C1-9056-45FF-8598-258000EE1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52517C-C6D1-466A-A97A-7A00C0511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29A00-1F46-406D-81F8-FBFFBB83CFB7}" type="datetimeFigureOut">
              <a:rPr lang="uk-UA" smtClean="0"/>
              <a:t>19.06.2020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EEABEC-88C5-46D7-8707-1952A4370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5CDB8F-F182-4DD8-96CA-E96F047C44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7A6FF-21A9-4D78-BB1C-536952561BB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8993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g"/><Relationship Id="rId5" Type="http://schemas.openxmlformats.org/officeDocument/2006/relationships/image" Target="../media/image22.jp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Свиток: горизонтальный 2">
            <a:extLst>
              <a:ext uri="{FF2B5EF4-FFF2-40B4-BE49-F238E27FC236}">
                <a16:creationId xmlns:a16="http://schemas.microsoft.com/office/drawing/2014/main" id="{137A4AEF-B5ED-4B12-A69C-A4B8C6ADBA13}"/>
              </a:ext>
            </a:extLst>
          </p:cNvPr>
          <p:cNvSpPr/>
          <p:nvPr/>
        </p:nvSpPr>
        <p:spPr>
          <a:xfrm>
            <a:off x="3081868" y="79021"/>
            <a:ext cx="7811910" cy="1817511"/>
          </a:xfrm>
          <a:prstGeom prst="horizontalScroll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Book Antiqua" panose="02040602050305030304" pitchFamily="18" charset="0"/>
              </a:rPr>
              <a:t>Енциклопедичний словник Брокгауза і </a:t>
            </a:r>
            <a:r>
              <a:rPr lang="uk-UA" sz="2800" dirty="0">
                <a:solidFill>
                  <a:schemeClr val="tx1"/>
                </a:solidFill>
                <a:latin typeface="Book Antiqua" panose="02040602050305030304" pitchFamily="18" charset="0"/>
              </a:rPr>
              <a:t>Є</a:t>
            </a:r>
            <a:r>
              <a:rPr lang="ru-RU" sz="2800" dirty="0" err="1">
                <a:solidFill>
                  <a:schemeClr val="tx1"/>
                </a:solidFill>
                <a:latin typeface="Book Antiqua" panose="02040602050305030304" pitchFamily="18" charset="0"/>
              </a:rPr>
              <a:t>фрона</a:t>
            </a:r>
            <a:r>
              <a:rPr lang="ru-RU" sz="2800" dirty="0">
                <a:solidFill>
                  <a:schemeClr val="tx1"/>
                </a:solidFill>
                <a:latin typeface="Book Antiqua" panose="02040602050305030304" pitchFamily="18" charset="0"/>
              </a:rPr>
              <a:t>: </a:t>
            </a:r>
            <a:r>
              <a:rPr lang="uk-UA" sz="2800" dirty="0">
                <a:solidFill>
                  <a:schemeClr val="tx1"/>
                </a:solidFill>
                <a:latin typeface="Book Antiqua" panose="02040602050305030304" pitchFamily="18" charset="0"/>
              </a:rPr>
              <a:t>130 років універсальній енциклопедії</a:t>
            </a:r>
            <a:r>
              <a:rPr lang="ru-RU" sz="2800" dirty="0">
                <a:solidFill>
                  <a:schemeClr val="tx1"/>
                </a:solidFill>
                <a:latin typeface="Book Antiqua" panose="02040602050305030304" pitchFamily="18" charset="0"/>
              </a:rPr>
              <a:t>!</a:t>
            </a:r>
            <a:endParaRPr lang="uk-UA" sz="28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6D6CCF-27D9-4157-A807-AAAA41E09081}"/>
              </a:ext>
            </a:extLst>
          </p:cNvPr>
          <p:cNvSpPr txBox="1"/>
          <p:nvPr/>
        </p:nvSpPr>
        <p:spPr>
          <a:xfrm>
            <a:off x="3928534" y="2573867"/>
            <a:ext cx="8094132" cy="2247424"/>
          </a:xfrm>
          <a:prstGeom prst="roundRect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latin typeface="Book Antiqua" panose="02040602050305030304" pitchFamily="18" charset="0"/>
              </a:rPr>
              <a:t>Енциклопедичний словник </a:t>
            </a:r>
            <a:r>
              <a:rPr lang="uk-UA" dirty="0" err="1">
                <a:latin typeface="Book Antiqua" panose="02040602050305030304" pitchFamily="18" charset="0"/>
              </a:rPr>
              <a:t>Брокгауза</a:t>
            </a:r>
            <a:r>
              <a:rPr lang="uk-UA" dirty="0">
                <a:latin typeface="Book Antiqua" panose="02040602050305030304" pitchFamily="18" charset="0"/>
              </a:rPr>
              <a:t> і </a:t>
            </a:r>
            <a:r>
              <a:rPr lang="uk-UA" dirty="0" err="1">
                <a:latin typeface="Book Antiqua" panose="02040602050305030304" pitchFamily="18" charset="0"/>
              </a:rPr>
              <a:t>Єфрона</a:t>
            </a:r>
            <a:r>
              <a:rPr lang="uk-UA" dirty="0">
                <a:latin typeface="Book Antiqua" panose="02040602050305030304" pitchFamily="18" charset="0"/>
              </a:rPr>
              <a:t> — російська універсальна енциклопедія. Випущена акціонерним видавничим товариством Ф. А. Брокгауз—І. А. Єфрон (Петербург, 1890–1907). Видання виходило в двох варіантах — 41 основний том і 2 додаткових (менша частина тиражу) і 82 основних і 4 додаткових </a:t>
            </a:r>
            <a:r>
              <a:rPr lang="uk-UA" dirty="0" err="1">
                <a:latin typeface="Book Antiqua" panose="02040602050305030304" pitchFamily="18" charset="0"/>
              </a:rPr>
              <a:t>напівтоми</a:t>
            </a:r>
            <a:r>
              <a:rPr lang="uk-UA" dirty="0">
                <a:latin typeface="Book Antiqua" panose="02040602050305030304" pitchFamily="18" charset="0"/>
              </a:rPr>
              <a:t>. </a:t>
            </a:r>
            <a:r>
              <a:rPr lang="ru-RU" dirty="0">
                <a:latin typeface="Book Antiqua" panose="02040602050305030304" pitchFamily="18" charset="0"/>
              </a:rPr>
              <a:t> </a:t>
            </a:r>
            <a:endParaRPr lang="uk-UA" dirty="0">
              <a:latin typeface="Book Antiqua" panose="02040602050305030304" pitchFamily="18" charset="0"/>
            </a:endParaRPr>
          </a:p>
          <a:p>
            <a:endParaRPr lang="uk-UA" dirty="0">
              <a:latin typeface="Book Antiqua" panose="02040602050305030304" pitchFamily="18" charset="0"/>
            </a:endParaRPr>
          </a:p>
          <a:p>
            <a:r>
              <a:rPr lang="uk-UA" dirty="0">
                <a:latin typeface="Book Antiqua" panose="02040602050305030304" pitchFamily="18" charset="0"/>
              </a:rPr>
              <a:t>Енциклопедія містить: 121240 статей, 7800 ілюстрацій, 235 мап.</a:t>
            </a:r>
          </a:p>
        </p:txBody>
      </p:sp>
    </p:spTree>
    <p:extLst>
      <p:ext uri="{BB962C8B-B14F-4D97-AF65-F5344CB8AC3E}">
        <p14:creationId xmlns:p14="http://schemas.microsoft.com/office/powerpoint/2010/main" val="274520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437525-4F64-4241-BEC4-C48D2F00DD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" t="4773" r="10296" b="11605"/>
          <a:stretch/>
        </p:blipFill>
        <p:spPr>
          <a:xfrm>
            <a:off x="6513689" y="3578579"/>
            <a:ext cx="5306398" cy="30254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2EBD2E6-4F4C-4B8E-981F-39612F6D8D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0" t="6749" r="13160" b="8477"/>
          <a:stretch/>
        </p:blipFill>
        <p:spPr>
          <a:xfrm>
            <a:off x="6739468" y="230535"/>
            <a:ext cx="4673816" cy="30012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7E079E9-5678-4D4B-9053-FE501E3533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4" t="6749" r="11042" b="10452"/>
          <a:stretch/>
        </p:blipFill>
        <p:spPr>
          <a:xfrm>
            <a:off x="225777" y="180622"/>
            <a:ext cx="2647553" cy="45451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4AFF95F-996D-4679-86D4-FEF214F5D99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7" t="6255" r="11592" b="13745"/>
          <a:stretch/>
        </p:blipFill>
        <p:spPr>
          <a:xfrm>
            <a:off x="3245244" y="2263428"/>
            <a:ext cx="2771733" cy="4431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451774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D8A62C-1000-4F72-8F62-804A3A99E9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1" t="7407" r="4732" b="9465"/>
          <a:stretch/>
        </p:blipFill>
        <p:spPr>
          <a:xfrm>
            <a:off x="6096000" y="180621"/>
            <a:ext cx="2777067" cy="4186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99ECC9-3441-4C11-A47B-7C825D772C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" t="6091" r="6928" b="10452"/>
          <a:stretch/>
        </p:blipFill>
        <p:spPr>
          <a:xfrm>
            <a:off x="137155" y="237065"/>
            <a:ext cx="2708313" cy="4186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AFA1C2B-64CB-4972-8266-824E0374679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9" t="9876" r="12140" b="12263"/>
          <a:stretch/>
        </p:blipFill>
        <p:spPr>
          <a:xfrm>
            <a:off x="3156423" y="2043287"/>
            <a:ext cx="2628622" cy="4186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187C37D-D369-48E4-B1AC-DA5FB9BB0CE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2" t="7243" r="5007" b="12264"/>
          <a:stretch/>
        </p:blipFill>
        <p:spPr>
          <a:xfrm>
            <a:off x="9132812" y="2043287"/>
            <a:ext cx="2799444" cy="4186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29165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EFFE04-FABF-4B4A-BC07-F83637D896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10864" r="11317" b="12263"/>
          <a:stretch/>
        </p:blipFill>
        <p:spPr>
          <a:xfrm>
            <a:off x="203200" y="214489"/>
            <a:ext cx="2490033" cy="3928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E5E790C-10ED-4D4A-A0A2-EB22586AC7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5" t="11852" r="11317" b="12922"/>
          <a:stretch/>
        </p:blipFill>
        <p:spPr>
          <a:xfrm>
            <a:off x="3068162" y="2664178"/>
            <a:ext cx="2538048" cy="40414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A08AEBB-1A13-47D6-9E14-7D4D5591026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4" t="8724" r="20864" b="15720"/>
          <a:stretch/>
        </p:blipFill>
        <p:spPr>
          <a:xfrm>
            <a:off x="5994400" y="242117"/>
            <a:ext cx="4223655" cy="2996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E2834E9-9E2F-4D13-8D6A-013D91BC832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 t="5239" r="20475" b="11348"/>
          <a:stretch/>
        </p:blipFill>
        <p:spPr>
          <a:xfrm>
            <a:off x="7854815" y="3499559"/>
            <a:ext cx="4021096" cy="3093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32745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8B794D-18AE-455D-A4E9-3C0D7BFB02E3}"/>
              </a:ext>
            </a:extLst>
          </p:cNvPr>
          <p:cNvSpPr txBox="1"/>
          <p:nvPr/>
        </p:nvSpPr>
        <p:spPr>
          <a:xfrm>
            <a:off x="3928534" y="458205"/>
            <a:ext cx="7823418" cy="2553891"/>
          </a:xfrm>
          <a:prstGeom prst="roundRect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uk-UA" sz="2400" dirty="0">
                <a:latin typeface="Book Antiqua" panose="02040602050305030304" pitchFamily="18" charset="0"/>
              </a:rPr>
              <a:t>	</a:t>
            </a:r>
            <a:r>
              <a:rPr lang="uk-UA" sz="2000" dirty="0">
                <a:latin typeface="Book Antiqua" panose="02040602050305030304" pitchFamily="18" charset="0"/>
              </a:rPr>
              <a:t>«Енциклопедичний словник </a:t>
            </a:r>
            <a:r>
              <a:rPr lang="uk-UA" sz="2000" dirty="0" err="1">
                <a:latin typeface="Book Antiqua" panose="02040602050305030304" pitchFamily="18" charset="0"/>
              </a:rPr>
              <a:t>Брокгауза</a:t>
            </a:r>
            <a:r>
              <a:rPr lang="uk-UA" sz="2000" dirty="0">
                <a:latin typeface="Book Antiqua" panose="02040602050305030304" pitchFamily="18" charset="0"/>
              </a:rPr>
              <a:t> і </a:t>
            </a:r>
            <a:r>
              <a:rPr lang="uk-UA" sz="2000" dirty="0" err="1">
                <a:latin typeface="Book Antiqua" panose="02040602050305030304" pitchFamily="18" charset="0"/>
              </a:rPr>
              <a:t>Єфрона</a:t>
            </a:r>
            <a:r>
              <a:rPr lang="uk-UA" sz="2000" dirty="0">
                <a:latin typeface="Book Antiqua" panose="02040602050305030304" pitchFamily="18" charset="0"/>
              </a:rPr>
              <a:t>», як і багато інших, звичайно, можна знайти в І</a:t>
            </a:r>
            <a:r>
              <a:rPr lang="uk-UA" dirty="0">
                <a:latin typeface="Book Antiqua" panose="02040602050305030304" pitchFamily="18" charset="0"/>
              </a:rPr>
              <a:t>НТЕРНЕТІ</a:t>
            </a:r>
            <a:r>
              <a:rPr lang="uk-UA" sz="2000" dirty="0">
                <a:latin typeface="Book Antiqua" panose="02040602050305030304" pitchFamily="18" charset="0"/>
              </a:rPr>
              <a:t>. Але щоб побачити і потримати в руках «ті самі» видання словників і енциклопедій, якими зачитувались освічені люди кінця Х</a:t>
            </a:r>
            <a:r>
              <a:rPr lang="en-US" sz="2000" dirty="0">
                <a:latin typeface="Book Antiqua" panose="02040602050305030304" pitchFamily="18" charset="0"/>
              </a:rPr>
              <a:t>I</a:t>
            </a:r>
            <a:r>
              <a:rPr lang="uk-UA" sz="2000" dirty="0">
                <a:latin typeface="Book Antiqua" panose="02040602050305030304" pitchFamily="18" charset="0"/>
              </a:rPr>
              <a:t>Х – початку ХХ ст., варто відвідати наукову бібліотеку Таврійського державного агротехнологічного університету імені Дмитра Моторного.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31D9912-20C5-4698-BD56-0935BD8C86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523" y="3470301"/>
            <a:ext cx="5140429" cy="3084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130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4E866C-4EB4-4694-80C9-E51EE56E5B18}"/>
              </a:ext>
            </a:extLst>
          </p:cNvPr>
          <p:cNvSpPr txBox="1"/>
          <p:nvPr/>
        </p:nvSpPr>
        <p:spPr>
          <a:xfrm>
            <a:off x="4255912" y="313253"/>
            <a:ext cx="7687734" cy="4597003"/>
          </a:xfrm>
          <a:prstGeom prst="roundRect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Book Antiqua" panose="02040602050305030304" pitchFamily="18" charset="0"/>
              </a:rPr>
              <a:t>	</a:t>
            </a:r>
            <a:r>
              <a:rPr lang="uk-UA" sz="2200" dirty="0">
                <a:latin typeface="Book Antiqua" panose="02040602050305030304" pitchFamily="18" charset="0"/>
              </a:rPr>
              <a:t>Печатки і штампи бібліотек розповідають про шлях книги до нашого фонду. Аналізуючи печатки на документах, можна визначити, що  видання «</a:t>
            </a:r>
            <a:r>
              <a:rPr lang="uk-UA" sz="2200" dirty="0" err="1">
                <a:latin typeface="Book Antiqua" panose="02040602050305030304" pitchFamily="18" charset="0"/>
              </a:rPr>
              <a:t>Энциклопедического</a:t>
            </a:r>
            <a:r>
              <a:rPr lang="uk-UA" sz="2200" dirty="0">
                <a:latin typeface="Book Antiqua" panose="02040602050305030304" pitchFamily="18" charset="0"/>
              </a:rPr>
              <a:t> </a:t>
            </a:r>
            <a:r>
              <a:rPr lang="uk-UA" sz="2200" dirty="0" err="1">
                <a:latin typeface="Book Antiqua" panose="02040602050305030304" pitchFamily="18" charset="0"/>
              </a:rPr>
              <a:t>словаря</a:t>
            </a:r>
            <a:r>
              <a:rPr lang="uk-UA" sz="2200" dirty="0">
                <a:latin typeface="Book Antiqua" panose="02040602050305030304" pitchFamily="18" charset="0"/>
              </a:rPr>
              <a:t> </a:t>
            </a:r>
            <a:r>
              <a:rPr lang="uk-UA" sz="2200" dirty="0" err="1">
                <a:latin typeface="Book Antiqua" panose="02040602050305030304" pitchFamily="18" charset="0"/>
              </a:rPr>
              <a:t>Брокгауза</a:t>
            </a:r>
            <a:r>
              <a:rPr lang="uk-UA" sz="2200" dirty="0">
                <a:latin typeface="Book Antiqua" panose="02040602050305030304" pitchFamily="18" charset="0"/>
              </a:rPr>
              <a:t> и </a:t>
            </a:r>
            <a:r>
              <a:rPr lang="uk-UA" sz="2200" dirty="0" err="1">
                <a:latin typeface="Book Antiqua" panose="02040602050305030304" pitchFamily="18" charset="0"/>
              </a:rPr>
              <a:t>Ефрона</a:t>
            </a:r>
            <a:r>
              <a:rPr lang="uk-UA" sz="2200" dirty="0">
                <a:latin typeface="Book Antiqua" panose="02040602050305030304" pitchFamily="18" charset="0"/>
              </a:rPr>
              <a:t> : [в 86 т.] (СПб, 1890-1907 рр.) потрапило до нашої бібліотеки з «</a:t>
            </a:r>
            <a:r>
              <a:rPr lang="uk-UA" sz="2200" dirty="0" err="1">
                <a:latin typeface="Book Antiqua" panose="02040602050305030304" pitchFamily="18" charset="0"/>
              </a:rPr>
              <a:t>Библиотеки</a:t>
            </a:r>
            <a:r>
              <a:rPr lang="uk-UA" sz="2200" dirty="0">
                <a:latin typeface="Book Antiqua" panose="02040602050305030304" pitchFamily="18" charset="0"/>
              </a:rPr>
              <a:t> </a:t>
            </a:r>
            <a:r>
              <a:rPr lang="uk-UA" sz="2200" dirty="0" err="1">
                <a:latin typeface="Book Antiqua" panose="02040602050305030304" pitchFamily="18" charset="0"/>
              </a:rPr>
              <a:t>Мелитопольского</a:t>
            </a:r>
            <a:r>
              <a:rPr lang="uk-UA" sz="2200" dirty="0">
                <a:latin typeface="Book Antiqua" panose="02040602050305030304" pitchFamily="18" charset="0"/>
              </a:rPr>
              <a:t> </a:t>
            </a:r>
            <a:r>
              <a:rPr lang="uk-UA" sz="2200" dirty="0" err="1">
                <a:latin typeface="Book Antiqua" panose="02040602050305030304" pitchFamily="18" charset="0"/>
              </a:rPr>
              <a:t>коммерческого</a:t>
            </a:r>
            <a:r>
              <a:rPr lang="uk-UA" sz="2200" dirty="0">
                <a:latin typeface="Book Antiqua" panose="02040602050305030304" pitchFamily="18" charset="0"/>
              </a:rPr>
              <a:t> училища».</a:t>
            </a:r>
          </a:p>
          <a:p>
            <a:pPr algn="just"/>
            <a:r>
              <a:rPr lang="uk-UA" sz="2200" dirty="0">
                <a:latin typeface="Book Antiqua" panose="02040602050305030304" pitchFamily="18" charset="0"/>
              </a:rPr>
              <a:t>	Рідкісні видання - найцінніша частина бібліотечного фонду наукової бібліотеки.</a:t>
            </a:r>
          </a:p>
          <a:p>
            <a:pPr algn="just"/>
            <a:r>
              <a:rPr lang="uk-UA" sz="2200" dirty="0">
                <a:latin typeface="Book Antiqua" panose="02040602050305030304" pitchFamily="18" charset="0"/>
              </a:rPr>
              <a:t>	 Його вивчення, збереження і забезпечення доступу до нього сучасним та майбутнім поколінням є одним з найважливіших завдань бібліотеки.</a:t>
            </a:r>
          </a:p>
        </p:txBody>
      </p:sp>
    </p:spTree>
    <p:extLst>
      <p:ext uri="{BB962C8B-B14F-4D97-AF65-F5344CB8AC3E}">
        <p14:creationId xmlns:p14="http://schemas.microsoft.com/office/powerpoint/2010/main" val="181621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FEAAA52-2A63-4A62-B6B8-9ADF9BD90A70}"/>
              </a:ext>
            </a:extLst>
          </p:cNvPr>
          <p:cNvSpPr txBox="1"/>
          <p:nvPr/>
        </p:nvSpPr>
        <p:spPr>
          <a:xfrm>
            <a:off x="4289776" y="515793"/>
            <a:ext cx="7552267" cy="2145268"/>
          </a:xfrm>
          <a:prstGeom prst="roundRect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400" dirty="0">
                <a:latin typeface="Book Antiqua" panose="02040602050305030304" pitchFamily="18" charset="0"/>
              </a:rPr>
              <a:t>Сподіваємось, що «Енциклопедичний словник </a:t>
            </a:r>
            <a:r>
              <a:rPr lang="uk-UA" sz="2400" dirty="0" err="1">
                <a:latin typeface="Book Antiqua" panose="02040602050305030304" pitchFamily="18" charset="0"/>
              </a:rPr>
              <a:t>Брокгауза</a:t>
            </a:r>
            <a:r>
              <a:rPr lang="uk-UA" sz="2400" dirty="0">
                <a:latin typeface="Book Antiqua" panose="02040602050305030304" pitchFamily="18" charset="0"/>
              </a:rPr>
              <a:t> і </a:t>
            </a:r>
            <a:r>
              <a:rPr lang="uk-UA" sz="2400" dirty="0" err="1">
                <a:latin typeface="Book Antiqua" panose="02040602050305030304" pitchFamily="18" charset="0"/>
              </a:rPr>
              <a:t>Єфрона</a:t>
            </a:r>
            <a:r>
              <a:rPr lang="uk-UA" sz="2400" dirty="0">
                <a:latin typeface="Book Antiqua" panose="02040602050305030304" pitchFamily="18" charset="0"/>
              </a:rPr>
              <a:t>» стане не лише приємним, але і корисним доповненням у науковій діяльності чи просто потрібною книгою на вашому робочому столі.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F9C988-EA2A-4E43-B18B-A307C60E7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4637" y="3429000"/>
            <a:ext cx="4400339" cy="292182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794886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DD7ED5-3784-4722-9138-75407E034930}"/>
              </a:ext>
            </a:extLst>
          </p:cNvPr>
          <p:cNvSpPr txBox="1"/>
          <p:nvPr/>
        </p:nvSpPr>
        <p:spPr>
          <a:xfrm>
            <a:off x="3296356" y="1525937"/>
            <a:ext cx="7913511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sz="8000" b="1" dirty="0">
                <a:ln/>
                <a:solidFill>
                  <a:srgbClr val="833C0B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ook Antiqua" panose="02040602050305030304" pitchFamily="18" charset="0"/>
              </a:rPr>
              <a:t>Дякую за увагу!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F4185B-E8E1-4DDC-B3DA-54C7CBAFA7EC}"/>
              </a:ext>
            </a:extLst>
          </p:cNvPr>
          <p:cNvSpPr txBox="1"/>
          <p:nvPr/>
        </p:nvSpPr>
        <p:spPr>
          <a:xfrm>
            <a:off x="7415408" y="5452533"/>
            <a:ext cx="4494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Book Antiqua" panose="02040602050305030304" pitchFamily="18" charset="0"/>
              </a:rPr>
              <a:t>Розробник</a:t>
            </a:r>
            <a:r>
              <a:rPr lang="ru-RU" sz="2000" dirty="0">
                <a:latin typeface="Book Antiqua" panose="02040602050305030304" pitchFamily="18" charset="0"/>
              </a:rPr>
              <a:t> : </a:t>
            </a:r>
            <a:r>
              <a:rPr lang="ru-RU" sz="2000" dirty="0" err="1">
                <a:latin typeface="Book Antiqua" panose="02040602050305030304" pitchFamily="18" charset="0"/>
              </a:rPr>
              <a:t>провідний</a:t>
            </a:r>
            <a:r>
              <a:rPr lang="ru-RU" sz="2000" dirty="0">
                <a:latin typeface="Book Antiqua" panose="02040602050305030304" pitchFamily="18" charset="0"/>
              </a:rPr>
              <a:t> </a:t>
            </a:r>
            <a:r>
              <a:rPr lang="ru-RU" sz="2000" dirty="0" err="1">
                <a:latin typeface="Book Antiqua" panose="02040602050305030304" pitchFamily="18" charset="0"/>
              </a:rPr>
              <a:t>бібліотекар</a:t>
            </a:r>
            <a:endParaRPr lang="ru-RU" sz="2000" dirty="0">
              <a:latin typeface="Book Antiqua" panose="02040602050305030304" pitchFamily="18" charset="0"/>
            </a:endParaRPr>
          </a:p>
          <a:p>
            <a:r>
              <a:rPr lang="ru-RU" sz="2000" dirty="0" err="1">
                <a:latin typeface="Book Antiqua" panose="02040602050305030304" pitchFamily="18" charset="0"/>
              </a:rPr>
              <a:t>наукової</a:t>
            </a:r>
            <a:r>
              <a:rPr lang="ru-RU" sz="2000" dirty="0">
                <a:latin typeface="Book Antiqua" panose="02040602050305030304" pitchFamily="18" charset="0"/>
              </a:rPr>
              <a:t> </a:t>
            </a:r>
            <a:r>
              <a:rPr lang="ru-RU" sz="2000" dirty="0" err="1">
                <a:latin typeface="Book Antiqua" panose="02040602050305030304" pitchFamily="18" charset="0"/>
              </a:rPr>
              <a:t>бібліотеки</a:t>
            </a:r>
            <a:r>
              <a:rPr lang="ru-RU" sz="2000" dirty="0">
                <a:latin typeface="Book Antiqua" panose="02040602050305030304" pitchFamily="18" charset="0"/>
              </a:rPr>
              <a:t> ТДАТУ</a:t>
            </a:r>
          </a:p>
          <a:p>
            <a:r>
              <a:rPr lang="ru-RU" sz="2000" dirty="0" err="1">
                <a:latin typeface="Book Antiqua" panose="02040602050305030304" pitchFamily="18" charset="0"/>
              </a:rPr>
              <a:t>Наталія</a:t>
            </a:r>
            <a:r>
              <a:rPr lang="ru-RU" sz="2000" dirty="0">
                <a:latin typeface="Book Antiqua" panose="02040602050305030304" pitchFamily="18" charset="0"/>
              </a:rPr>
              <a:t> Шульга</a:t>
            </a:r>
          </a:p>
        </p:txBody>
      </p:sp>
    </p:spTree>
    <p:extLst>
      <p:ext uri="{BB962C8B-B14F-4D97-AF65-F5344CB8AC3E}">
        <p14:creationId xmlns:p14="http://schemas.microsoft.com/office/powerpoint/2010/main" val="1769979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40869D-2ED0-4F77-AC7C-AAB01243F0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414" y="77872"/>
            <a:ext cx="2189035" cy="218903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133038A-D024-4AF1-BD08-5EB369FC0B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766" y="120573"/>
            <a:ext cx="2134330" cy="2134330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60E9844-7E97-4362-A38B-0443F2444B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090" y="93221"/>
            <a:ext cx="2189035" cy="2189035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виток: горизонтальный 9">
            <a:extLst>
              <a:ext uri="{FF2B5EF4-FFF2-40B4-BE49-F238E27FC236}">
                <a16:creationId xmlns:a16="http://schemas.microsoft.com/office/drawing/2014/main" id="{54617D63-90CA-4559-B924-E91D5D41E2F1}"/>
              </a:ext>
            </a:extLst>
          </p:cNvPr>
          <p:cNvSpPr/>
          <p:nvPr/>
        </p:nvSpPr>
        <p:spPr>
          <a:xfrm>
            <a:off x="598311" y="2238838"/>
            <a:ext cx="4210529" cy="1647529"/>
          </a:xfrm>
          <a:prstGeom prst="horizontalScroll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>
                <a:solidFill>
                  <a:schemeClr val="tx1"/>
                </a:solidFill>
                <a:latin typeface="Book Antiqua" panose="02040602050305030304" pitchFamily="18" charset="0"/>
              </a:rPr>
              <a:t>Фрідріх-Арнольд Брокгауз </a:t>
            </a:r>
          </a:p>
          <a:p>
            <a:pPr algn="ctr"/>
            <a:r>
              <a:rPr lang="uk-UA" sz="1400" dirty="0">
                <a:solidFill>
                  <a:schemeClr val="tx1"/>
                </a:solidFill>
                <a:latin typeface="Book Antiqua" panose="02040602050305030304" pitchFamily="18" charset="0"/>
              </a:rPr>
              <a:t> (1772–1823),</a:t>
            </a:r>
          </a:p>
          <a:p>
            <a:pPr algn="ctr"/>
            <a:r>
              <a:rPr lang="uk-UA" sz="1400" dirty="0">
                <a:solidFill>
                  <a:schemeClr val="tx1"/>
                </a:solidFill>
                <a:latin typeface="Book Antiqua" panose="02040602050305030304" pitchFamily="18" charset="0"/>
              </a:rPr>
              <a:t> нім. видавець, типограф, книгопродавець, засновник книговидавничої та </a:t>
            </a:r>
            <a:r>
              <a:rPr lang="uk-UA" sz="1400" dirty="0" err="1">
                <a:solidFill>
                  <a:schemeClr val="tx1"/>
                </a:solidFill>
                <a:latin typeface="Book Antiqua" panose="02040602050305030304" pitchFamily="18" charset="0"/>
              </a:rPr>
              <a:t>книготоргівельної</a:t>
            </a:r>
            <a:r>
              <a:rPr lang="uk-UA" sz="1400" dirty="0">
                <a:solidFill>
                  <a:schemeClr val="tx1"/>
                </a:solidFill>
                <a:latin typeface="Book Antiqua" panose="02040602050305030304" pitchFamily="18" charset="0"/>
              </a:rPr>
              <a:t> фірми</a:t>
            </a:r>
          </a:p>
        </p:txBody>
      </p:sp>
      <p:sp>
        <p:nvSpPr>
          <p:cNvPr id="11" name="Свиток: горизонтальный 10">
            <a:extLst>
              <a:ext uri="{FF2B5EF4-FFF2-40B4-BE49-F238E27FC236}">
                <a16:creationId xmlns:a16="http://schemas.microsoft.com/office/drawing/2014/main" id="{8F3ED81A-43F8-4CB4-A2B1-FA30CE13C946}"/>
              </a:ext>
            </a:extLst>
          </p:cNvPr>
          <p:cNvSpPr/>
          <p:nvPr/>
        </p:nvSpPr>
        <p:spPr>
          <a:xfrm>
            <a:off x="7461820" y="2266906"/>
            <a:ext cx="3838222" cy="1418000"/>
          </a:xfrm>
          <a:prstGeom prst="horizontalScroll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>
                <a:solidFill>
                  <a:schemeClr val="tx1"/>
                </a:solidFill>
                <a:latin typeface="Book Antiqua" panose="02040602050305030304" pitchFamily="18" charset="0"/>
              </a:rPr>
              <a:t>Ілля Абрамович Єфрон</a:t>
            </a:r>
          </a:p>
          <a:p>
            <a:pPr algn="ctr"/>
            <a:r>
              <a:rPr lang="uk-UA" sz="14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Book Antiqua" panose="02040602050305030304" pitchFamily="18" charset="0"/>
              </a:rPr>
              <a:t>(1847–1917), </a:t>
            </a:r>
          </a:p>
          <a:p>
            <a:pPr algn="ctr"/>
            <a:r>
              <a:rPr lang="uk-UA" sz="1400" dirty="0">
                <a:solidFill>
                  <a:schemeClr val="tx1"/>
                </a:solidFill>
                <a:latin typeface="Book Antiqua" panose="02040602050305030304" pitchFamily="18" charset="0"/>
              </a:rPr>
              <a:t>рос. книговидавець, типограф, книгопродавець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07D37-DEB5-48F7-A7A5-5784AD2C6DF8}"/>
              </a:ext>
            </a:extLst>
          </p:cNvPr>
          <p:cNvSpPr txBox="1"/>
          <p:nvPr/>
        </p:nvSpPr>
        <p:spPr>
          <a:xfrm>
            <a:off x="733777" y="3858300"/>
            <a:ext cx="11085688" cy="2826306"/>
          </a:xfrm>
          <a:prstGeom prst="roundRect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600" dirty="0">
                <a:latin typeface="Book Antiqua" panose="02040602050305030304" pitchFamily="18" charset="0"/>
              </a:rPr>
              <a:t>«Енциклопедичний словник </a:t>
            </a:r>
            <a:r>
              <a:rPr lang="uk-UA" sz="1600" dirty="0" err="1">
                <a:latin typeface="Book Antiqua" panose="02040602050305030304" pitchFamily="18" charset="0"/>
              </a:rPr>
              <a:t>Брокгауза</a:t>
            </a:r>
            <a:r>
              <a:rPr lang="uk-UA" sz="1600" dirty="0">
                <a:latin typeface="Book Antiqua" panose="02040602050305030304" pitchFamily="18" charset="0"/>
              </a:rPr>
              <a:t> і </a:t>
            </a:r>
            <a:r>
              <a:rPr lang="uk-UA" sz="1600" dirty="0" err="1">
                <a:latin typeface="Book Antiqua" panose="02040602050305030304" pitchFamily="18" charset="0"/>
              </a:rPr>
              <a:t>Єфрона</a:t>
            </a:r>
            <a:r>
              <a:rPr lang="uk-UA" sz="1600" dirty="0">
                <a:latin typeface="Book Antiqua" panose="02040602050305030304" pitchFamily="18" charset="0"/>
              </a:rPr>
              <a:t>» справедливо вважається однією з кращих дореволюційних універсальних енциклопедій, виданих акціонерним видавничим товариством</a:t>
            </a:r>
          </a:p>
          <a:p>
            <a:pPr algn="ctr"/>
            <a:r>
              <a:rPr lang="uk-UA" sz="1600" dirty="0">
                <a:latin typeface="Book Antiqua" panose="02040602050305030304" pitchFamily="18" charset="0"/>
              </a:rPr>
              <a:t> «Ф. А. Брокгауз – І. А. Єфрон».</a:t>
            </a:r>
          </a:p>
          <a:p>
            <a:pPr algn="ctr"/>
            <a:endParaRPr lang="uk-UA" sz="1600" dirty="0">
              <a:latin typeface="Book Antiqua" panose="02040602050305030304" pitchFamily="18" charset="0"/>
            </a:endParaRPr>
          </a:p>
          <a:p>
            <a:pPr algn="ctr"/>
            <a:r>
              <a:rPr lang="uk-UA" sz="1600" dirty="0">
                <a:latin typeface="Book Antiqua" panose="02040602050305030304" pitchFamily="18" charset="0"/>
              </a:rPr>
              <a:t>В 1889 р. власник однієї з петербурзьких типографій Ілля Абрамович Єфрон за ініціативою професора Семена Афанасійовича Венгерова уклав договір з німецьким видавництвом </a:t>
            </a:r>
            <a:r>
              <a:rPr lang="en-US" sz="1600" dirty="0">
                <a:latin typeface="Book Antiqua" panose="02040602050305030304" pitchFamily="18" charset="0"/>
              </a:rPr>
              <a:t>F.</a:t>
            </a:r>
            <a:r>
              <a:rPr lang="uk-UA" sz="1600" dirty="0">
                <a:latin typeface="Book Antiqua" panose="02040602050305030304" pitchFamily="18" charset="0"/>
              </a:rPr>
              <a:t> </a:t>
            </a:r>
            <a:r>
              <a:rPr lang="en-US" sz="1600" dirty="0">
                <a:latin typeface="Book Antiqua" panose="02040602050305030304" pitchFamily="18" charset="0"/>
              </a:rPr>
              <a:t>A. </a:t>
            </a:r>
            <a:r>
              <a:rPr lang="en-US" sz="1600" dirty="0" err="1">
                <a:latin typeface="Book Antiqua" panose="02040602050305030304" pitchFamily="18" charset="0"/>
              </a:rPr>
              <a:t>Brokhaus</a:t>
            </a:r>
            <a:r>
              <a:rPr lang="en-US" sz="1600" dirty="0">
                <a:latin typeface="Book Antiqua" panose="02040602050305030304" pitchFamily="18" charset="0"/>
              </a:rPr>
              <a:t> </a:t>
            </a:r>
            <a:r>
              <a:rPr lang="uk-UA" sz="1600" dirty="0">
                <a:latin typeface="Book Antiqua" panose="02040602050305030304" pitchFamily="18" charset="0"/>
              </a:rPr>
              <a:t>про переклад на російську мову великого енциклопедичного словника «</a:t>
            </a:r>
            <a:r>
              <a:rPr lang="en-US" sz="1600" dirty="0" err="1">
                <a:latin typeface="Book Antiqua" panose="02040602050305030304" pitchFamily="18" charset="0"/>
              </a:rPr>
              <a:t>Konversations</a:t>
            </a:r>
            <a:r>
              <a:rPr lang="en-US" sz="1600" dirty="0">
                <a:latin typeface="Book Antiqua" panose="02040602050305030304" pitchFamily="18" charset="0"/>
              </a:rPr>
              <a:t> – </a:t>
            </a:r>
            <a:r>
              <a:rPr lang="en-US" sz="1600" dirty="0" err="1">
                <a:latin typeface="Book Antiqua" panose="02040602050305030304" pitchFamily="18" charset="0"/>
              </a:rPr>
              <a:t>Lexikon</a:t>
            </a:r>
            <a:r>
              <a:rPr lang="en-US" sz="1600" dirty="0">
                <a:latin typeface="Book Antiqua" panose="02040602050305030304" pitchFamily="18" charset="0"/>
              </a:rPr>
              <a:t>», </a:t>
            </a:r>
            <a:r>
              <a:rPr lang="uk-UA" sz="1600" dirty="0">
                <a:latin typeface="Book Antiqua" panose="02040602050305030304" pitchFamily="18" charset="0"/>
              </a:rPr>
              <a:t>виданого цим видавництвом. Спочатку передбачалося обмежитися перекладом даного видання та видати всього 16 – 18 томів. Для Словника було відлито особливий шрифт, досить компактний, і разом з тим, легкий для читання, який давав можливість розмістити в томах величезний за обсягом матеріал.</a:t>
            </a:r>
          </a:p>
        </p:txBody>
      </p:sp>
    </p:spTree>
    <p:extLst>
      <p:ext uri="{BB962C8B-B14F-4D97-AF65-F5344CB8AC3E}">
        <p14:creationId xmlns:p14="http://schemas.microsoft.com/office/powerpoint/2010/main" val="3598600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6B974D-C9B0-40DD-9AC2-7A136B25E9A5}"/>
              </a:ext>
            </a:extLst>
          </p:cNvPr>
          <p:cNvSpPr txBox="1"/>
          <p:nvPr/>
        </p:nvSpPr>
        <p:spPr>
          <a:xfrm>
            <a:off x="276578" y="218132"/>
            <a:ext cx="11638844" cy="5618559"/>
          </a:xfrm>
          <a:prstGeom prst="roundRect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latin typeface="Book Antiqua" panose="02040602050305030304" pitchFamily="18" charset="0"/>
              </a:rPr>
              <a:t>	Першим редактором Словника (1 – 8 томів, до літери «В») був запрошений Іван Юхимович </a:t>
            </a:r>
            <a:r>
              <a:rPr lang="uk-UA" dirty="0" err="1">
                <a:latin typeface="Book Antiqua" panose="02040602050305030304" pitchFamily="18" charset="0"/>
              </a:rPr>
              <a:t>Андрієвський</a:t>
            </a:r>
            <a:r>
              <a:rPr lang="uk-UA" dirty="0">
                <a:latin typeface="Book Antiqua" panose="02040602050305030304" pitchFamily="18" charset="0"/>
              </a:rPr>
              <a:t> (1831-1891), письменник, юрист, історик, педагог, ректор С.- Петербурзького університету, директор СПб. Імператорського археологічного інституту. У передмові до сьомого </a:t>
            </a:r>
            <a:r>
              <a:rPr lang="uk-UA" dirty="0" err="1">
                <a:latin typeface="Book Antiqua" panose="02040602050305030304" pitchFamily="18" charset="0"/>
              </a:rPr>
              <a:t>напівтому</a:t>
            </a:r>
            <a:r>
              <a:rPr lang="uk-UA" dirty="0">
                <a:latin typeface="Book Antiqua" panose="02040602050305030304" pitchFamily="18" charset="0"/>
              </a:rPr>
              <a:t> читач може знайти біографію цієї скромної людини. В останні два роки свого життя Іван Юхимович більшу частину свого часу приділяв кропіткій праці редагування Енциклопедичного словника. Передавши природничо-наукову і технічну частини окремим спеціалістам, він всю свою енергію, всі свої знання присвятив на покращення і розширення гуманітарного відділу. Видання стало улюбленою справою вченого. </a:t>
            </a:r>
          </a:p>
          <a:p>
            <a:pPr algn="just"/>
            <a:r>
              <a:rPr lang="uk-UA" dirty="0">
                <a:latin typeface="Book Antiqua" panose="02040602050305030304" pitchFamily="18" charset="0"/>
              </a:rPr>
              <a:t> </a:t>
            </a:r>
          </a:p>
          <a:p>
            <a:pPr algn="just"/>
            <a:r>
              <a:rPr lang="uk-UA" dirty="0">
                <a:latin typeface="Book Antiqua" panose="02040602050305030304" pitchFamily="18" charset="0"/>
              </a:rPr>
              <a:t>	Після смерті І. Ю. </a:t>
            </a:r>
            <a:r>
              <a:rPr lang="uk-UA" dirty="0" err="1">
                <a:latin typeface="Book Antiqua" panose="02040602050305030304" pitchFamily="18" charset="0"/>
              </a:rPr>
              <a:t>Андрієвського</a:t>
            </a:r>
            <a:r>
              <a:rPr lang="uk-UA" dirty="0">
                <a:latin typeface="Book Antiqua" panose="02040602050305030304" pitchFamily="18" charset="0"/>
              </a:rPr>
              <a:t> видання Словника продовжилося за редакцією професора Ф. Ф. </a:t>
            </a:r>
            <a:r>
              <a:rPr lang="uk-UA" dirty="0" err="1">
                <a:latin typeface="Book Antiqua" panose="02040602050305030304" pitchFamily="18" charset="0"/>
              </a:rPr>
              <a:t>Петрушевського</a:t>
            </a:r>
            <a:r>
              <a:rPr lang="uk-UA" dirty="0">
                <a:latin typeface="Book Antiqua" panose="02040602050305030304" pitchFamily="18" charset="0"/>
              </a:rPr>
              <a:t>, письменника К. К. Арсеньєва та видатних учених – редакторів відділів.</a:t>
            </a:r>
          </a:p>
          <a:p>
            <a:pPr algn="just"/>
            <a:endParaRPr lang="uk-UA" dirty="0">
              <a:latin typeface="Book Antiqua" panose="02040602050305030304" pitchFamily="18" charset="0"/>
            </a:endParaRPr>
          </a:p>
          <a:p>
            <a:pPr algn="just"/>
            <a:r>
              <a:rPr lang="uk-UA" dirty="0">
                <a:latin typeface="Book Antiqua" panose="02040602050305030304" pitchFamily="18" charset="0"/>
              </a:rPr>
              <a:t>	Видані 8 томів містили майже дослівні переклади на російську мову статей знаменитої німецької енциклопедії </a:t>
            </a:r>
            <a:r>
              <a:rPr lang="uk-UA" dirty="0" err="1">
                <a:latin typeface="Book Antiqua" panose="02040602050305030304" pitchFamily="18" charset="0"/>
              </a:rPr>
              <a:t>Брокгауза</a:t>
            </a:r>
            <a:r>
              <a:rPr lang="uk-UA" dirty="0">
                <a:latin typeface="Book Antiqua" panose="02040602050305030304" pitchFamily="18" charset="0"/>
              </a:rPr>
              <a:t>. Статті друкувались анонімно і були позбавлені будь-яких оцінок. У рецензіях на перші томи Словника відмічались недоліки, викликані наслідуванням німецькому зразку, давались різкі оцінки, аж до звинувачень у </a:t>
            </a:r>
            <a:r>
              <a:rPr lang="uk-UA" dirty="0" err="1">
                <a:latin typeface="Book Antiqua" panose="02040602050305030304" pitchFamily="18" charset="0"/>
              </a:rPr>
              <a:t>псевдонауковості</a:t>
            </a:r>
            <a:r>
              <a:rPr lang="uk-UA" dirty="0">
                <a:latin typeface="Book Antiqua" panose="02040602050305030304" pitchFamily="18" charset="0"/>
              </a:rPr>
              <a:t>. Враховуючи критику видавці Словника змінили редакційну політику: вони почали активно залучати російських авторів і вводити авторський стиль викладу матеріалу.</a:t>
            </a:r>
          </a:p>
        </p:txBody>
      </p:sp>
    </p:spTree>
    <p:extLst>
      <p:ext uri="{BB962C8B-B14F-4D97-AF65-F5344CB8AC3E}">
        <p14:creationId xmlns:p14="http://schemas.microsoft.com/office/powerpoint/2010/main" val="29961153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EC1A90-D1E2-4CC5-9698-3516C8BE27AD}"/>
              </a:ext>
            </a:extLst>
          </p:cNvPr>
          <p:cNvSpPr txBox="1"/>
          <p:nvPr/>
        </p:nvSpPr>
        <p:spPr>
          <a:xfrm>
            <a:off x="135467" y="466487"/>
            <a:ext cx="11921065" cy="5312093"/>
          </a:xfrm>
          <a:prstGeom prst="roundRect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latin typeface="Book Antiqua" panose="02040602050305030304" pitchFamily="18" charset="0"/>
              </a:rPr>
              <a:t>	Нова редакція привернула до співпраці широке коло суспільно-політичних діячів і багатьох видатних вчених, таких як Д. І Менделєєв, О. В. Бекетов, А. В. </a:t>
            </a:r>
            <a:r>
              <a:rPr lang="uk-UA" dirty="0" err="1">
                <a:latin typeface="Book Antiqua" panose="02040602050305030304" pitchFamily="18" charset="0"/>
              </a:rPr>
              <a:t>Воєйков</a:t>
            </a:r>
            <a:r>
              <a:rPr lang="uk-UA" dirty="0">
                <a:latin typeface="Book Antiqua" panose="02040602050305030304" pitchFamily="18" charset="0"/>
              </a:rPr>
              <a:t>, Д. І. </a:t>
            </a:r>
            <a:r>
              <a:rPr lang="uk-UA" dirty="0" err="1">
                <a:latin typeface="Book Antiqua" panose="02040602050305030304" pitchFamily="18" charset="0"/>
              </a:rPr>
              <a:t>Анучин</a:t>
            </a:r>
            <a:r>
              <a:rPr lang="uk-UA" dirty="0">
                <a:latin typeface="Book Antiqua" panose="02040602050305030304" pitchFamily="18" charset="0"/>
              </a:rPr>
              <a:t>, Ю. М. </a:t>
            </a:r>
            <a:r>
              <a:rPr lang="uk-UA" dirty="0" err="1">
                <a:latin typeface="Book Antiqua" panose="02040602050305030304" pitchFamily="18" charset="0"/>
              </a:rPr>
              <a:t>Шокальський</a:t>
            </a:r>
            <a:r>
              <a:rPr lang="uk-UA" dirty="0">
                <a:latin typeface="Book Antiqua" panose="02040602050305030304" pitchFamily="18" charset="0"/>
              </a:rPr>
              <a:t>, А. О. Ковалевський, В. О. Соловйов та ін.</a:t>
            </a:r>
          </a:p>
          <a:p>
            <a:pPr algn="just"/>
            <a:endParaRPr lang="uk-UA" dirty="0">
              <a:latin typeface="Book Antiqua" panose="02040602050305030304" pitchFamily="18" charset="0"/>
            </a:endParaRPr>
          </a:p>
          <a:p>
            <a:pPr algn="just"/>
            <a:r>
              <a:rPr lang="uk-UA" dirty="0">
                <a:latin typeface="Book Antiqua" panose="02040602050305030304" pitchFamily="18" charset="0"/>
              </a:rPr>
              <a:t>	З цього часу енциклопедія починає поповнюватися оригінальними статтями, і особлива увага приділяється питанням, які відносяться до історії, культури і географії Росії.  Починаючи з 9 тому перекладний матеріал відходить на другий план, стає значно більше фактичного і статистичного матеріалу. Витіснення перекладних статей оригінальними, поява нових авторів відобразились на самому характері видання: із тривіальної енциклопедії воно перетворилося на зібрання найновіших досягнень і відкриттів в усіх галузях науки і техніки. Укладачі Словника – спеціалісти, які очолили спільну роботу над виданням, визначили його стратегію, це перш за все головні редактори і редактори відділів: філософії, біологічних наук, сільськогосподарського, образотворчих наук, музики, географії, політичної економії і фінансів, історії, історії літератури тощо. Стаття, незалежно від того, підписана вона чи ні, чітко в ній виражено авторство, чи вона є у цьому відношенні нейтральною, належить перу конкретної людини. Дякуючи тому, що авторами статей було багато видатних вчених і письменників, вони мають величезну цінність першоджерел.  </a:t>
            </a:r>
          </a:p>
          <a:p>
            <a:pPr algn="just"/>
            <a:endParaRPr lang="uk-UA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139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A10ACA1-D4CB-4F82-852E-6E58F4EED772}"/>
              </a:ext>
            </a:extLst>
          </p:cNvPr>
          <p:cNvSpPr txBox="1"/>
          <p:nvPr/>
        </p:nvSpPr>
        <p:spPr>
          <a:xfrm>
            <a:off x="135467" y="475000"/>
            <a:ext cx="11921066" cy="4750237"/>
          </a:xfrm>
          <a:prstGeom prst="roundRect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latin typeface="Book Antiqua" panose="02040602050305030304" pitchFamily="18" charset="0"/>
              </a:rPr>
              <a:t>	</a:t>
            </a:r>
            <a:r>
              <a:rPr lang="uk-UA" sz="1700" dirty="0">
                <a:latin typeface="Book Antiqua" panose="02040602050305030304" pitchFamily="18" charset="0"/>
              </a:rPr>
              <a:t>Матеріал до Словника надавали й українські діячі: І. Я. Франко (у т. 81 було вміщено його велику статтю «</a:t>
            </a:r>
            <a:r>
              <a:rPr lang="uk-UA" sz="1700" dirty="0" err="1">
                <a:latin typeface="Book Antiqua" panose="02040602050305030304" pitchFamily="18" charset="0"/>
              </a:rPr>
              <a:t>Южно</a:t>
            </a:r>
            <a:r>
              <a:rPr lang="uk-UA" sz="1700" dirty="0">
                <a:latin typeface="Book Antiqua" panose="02040602050305030304" pitchFamily="18" charset="0"/>
              </a:rPr>
              <a:t>-руська література»), М. Ф. </a:t>
            </a:r>
            <a:r>
              <a:rPr lang="uk-UA" sz="1700" dirty="0" err="1">
                <a:latin typeface="Book Antiqua" panose="02040602050305030304" pitchFamily="18" charset="0"/>
              </a:rPr>
              <a:t>Сумцов</a:t>
            </a:r>
            <a:r>
              <a:rPr lang="uk-UA" sz="1700" dirty="0">
                <a:latin typeface="Book Antiqua" panose="02040602050305030304" pitchFamily="18" charset="0"/>
              </a:rPr>
              <a:t> («Казки», т. 59), Д. О. </a:t>
            </a:r>
            <a:r>
              <a:rPr lang="uk-UA" sz="1700" dirty="0" err="1">
                <a:latin typeface="Book Antiqua" panose="02040602050305030304" pitchFamily="18" charset="0"/>
              </a:rPr>
              <a:t>Граве</a:t>
            </a:r>
            <a:r>
              <a:rPr lang="uk-UA" sz="1700" dirty="0">
                <a:latin typeface="Book Antiqua" panose="02040602050305030304" pitchFamily="18" charset="0"/>
              </a:rPr>
              <a:t>, Д. І. Багалій, А. Ю. Кримський, П. А. Тутковський. Їх участь забезпечила високий науковий рівень статей по відповідних галузях знань.</a:t>
            </a:r>
          </a:p>
          <a:p>
            <a:pPr algn="just"/>
            <a:endParaRPr lang="uk-UA" sz="1700" dirty="0">
              <a:latin typeface="Book Antiqua" panose="02040602050305030304" pitchFamily="18" charset="0"/>
            </a:endParaRPr>
          </a:p>
          <a:p>
            <a:pPr algn="just"/>
            <a:r>
              <a:rPr lang="uk-UA" sz="1700" dirty="0">
                <a:latin typeface="Book Antiqua" panose="02040602050305030304" pitchFamily="18" charset="0"/>
              </a:rPr>
              <a:t>	«Енциклопедичний словник </a:t>
            </a:r>
            <a:r>
              <a:rPr lang="uk-UA" sz="1700" dirty="0" err="1">
                <a:latin typeface="Book Antiqua" panose="02040602050305030304" pitchFamily="18" charset="0"/>
              </a:rPr>
              <a:t>Брокгауза</a:t>
            </a:r>
            <a:r>
              <a:rPr lang="uk-UA" sz="1700" dirty="0">
                <a:latin typeface="Book Antiqua" panose="02040602050305030304" pitchFamily="18" charset="0"/>
              </a:rPr>
              <a:t> і </a:t>
            </a:r>
            <a:r>
              <a:rPr lang="uk-UA" sz="1700" dirty="0" err="1">
                <a:latin typeface="Book Antiqua" panose="02040602050305030304" pitchFamily="18" charset="0"/>
              </a:rPr>
              <a:t>Єфрона</a:t>
            </a:r>
            <a:r>
              <a:rPr lang="uk-UA" sz="1700" dirty="0">
                <a:latin typeface="Book Antiqua" panose="02040602050305030304" pitchFamily="18" charset="0"/>
              </a:rPr>
              <a:t>» виходив у світ з 1890 по 1907 роки в Петербурзі. Масштабне видання було здійснено за рекордно короткі строки і складало 86 книг ручної зборки – 82 основні і 4 додаткових </a:t>
            </a:r>
            <a:r>
              <a:rPr lang="uk-UA" sz="1700" dirty="0" err="1">
                <a:latin typeface="Book Antiqua" panose="02040602050305030304" pitchFamily="18" charset="0"/>
              </a:rPr>
              <a:t>півтоми</a:t>
            </a:r>
            <a:r>
              <a:rPr lang="uk-UA" sz="1700" dirty="0">
                <a:latin typeface="Book Antiqua" panose="02040602050305030304" pitchFamily="18" charset="0"/>
              </a:rPr>
              <a:t>. Видання чудово оформлене – тверде  переплетення з золотим тисненням, гарне поліграфічне виконання, величезна кількість майстерно виконаних ілюстрацій, що є яскравим прикладом мистецтва дореволюційного книговидання. За обсягом (5676 друк. </a:t>
            </a:r>
            <a:r>
              <a:rPr lang="uk-UA" sz="1700" dirty="0" err="1">
                <a:latin typeface="Book Antiqua" panose="02040602050305030304" pitchFamily="18" charset="0"/>
              </a:rPr>
              <a:t>арк</a:t>
            </a:r>
            <a:r>
              <a:rPr lang="uk-UA" sz="1700" dirty="0">
                <a:latin typeface="Book Antiqua" panose="02040602050305030304" pitchFamily="18" charset="0"/>
              </a:rPr>
              <a:t>.), кількістю статей (понад 100 тис.), </a:t>
            </a:r>
            <a:r>
              <a:rPr lang="uk-UA" sz="1700" dirty="0" err="1">
                <a:latin typeface="Book Antiqua" panose="02040602050305030304" pitchFamily="18" charset="0"/>
              </a:rPr>
              <a:t>тиражем</a:t>
            </a:r>
            <a:r>
              <a:rPr lang="uk-UA" sz="1700" dirty="0">
                <a:latin typeface="Book Antiqua" panose="02040602050305030304" pitchFamily="18" charset="0"/>
              </a:rPr>
              <a:t> (до 75 тис. примірників), багатством довідкового матеріалу і своїм науковим рівнем, особливо з циклу фізико-математичних і природничих наук, Словник посідав чільне місце серед тогочасних енциклопедичних видань. Це сама велика і авторитетна енциклопедія дореволюційної Росії.  </a:t>
            </a:r>
          </a:p>
          <a:p>
            <a:pPr algn="just"/>
            <a:r>
              <a:rPr lang="uk-UA" sz="1700" dirty="0">
                <a:latin typeface="Book Antiqua" panose="02040602050305030304" pitchFamily="18" charset="0"/>
              </a:rPr>
              <a:t>	 Чимале місце в Словнику займають біографії: діячів природознавства і техніки, лікарів, агрономів, педагогів, мандрівників, письменників, художників, композиторів, державних і політичних діячів. За кількістю біографічних статей він випереджає більш пізнє видання «</a:t>
            </a:r>
            <a:r>
              <a:rPr lang="uk-UA" sz="1700" dirty="0" err="1">
                <a:latin typeface="Book Antiqua" panose="02040602050305030304" pitchFamily="18" charset="0"/>
              </a:rPr>
              <a:t>Большой</a:t>
            </a:r>
            <a:r>
              <a:rPr lang="uk-UA" sz="1700" dirty="0">
                <a:latin typeface="Book Antiqua" panose="02040602050305030304" pitchFamily="18" charset="0"/>
              </a:rPr>
              <a:t> </a:t>
            </a:r>
            <a:r>
              <a:rPr lang="uk-UA" sz="1700" dirty="0" err="1">
                <a:latin typeface="Book Antiqua" panose="02040602050305030304" pitchFamily="18" charset="0"/>
              </a:rPr>
              <a:t>советской</a:t>
            </a:r>
            <a:r>
              <a:rPr lang="uk-UA" sz="1700" dirty="0">
                <a:latin typeface="Book Antiqua" panose="02040602050305030304" pitchFamily="18" charset="0"/>
              </a:rPr>
              <a:t> </a:t>
            </a:r>
            <a:r>
              <a:rPr lang="uk-UA" sz="1700" dirty="0" err="1">
                <a:latin typeface="Book Antiqua" panose="02040602050305030304" pitchFamily="18" charset="0"/>
              </a:rPr>
              <a:t>энциклопедии</a:t>
            </a:r>
            <a:r>
              <a:rPr lang="uk-UA" sz="1700" dirty="0">
                <a:latin typeface="Book Antiqua" panose="02040602050305030304" pitchFamily="18" charset="0"/>
              </a:rPr>
              <a:t>» ( 40 тис. в «</a:t>
            </a:r>
            <a:r>
              <a:rPr lang="uk-UA" sz="1700" dirty="0" err="1">
                <a:latin typeface="Book Antiqua" panose="02040602050305030304" pitchFamily="18" charset="0"/>
              </a:rPr>
              <a:t>Брокгаузі</a:t>
            </a:r>
            <a:r>
              <a:rPr lang="uk-UA" sz="1700" dirty="0">
                <a:latin typeface="Book Antiqua" panose="02040602050305030304" pitchFamily="18" charset="0"/>
              </a:rPr>
              <a:t>» проти 25 тис. в БСЭ).</a:t>
            </a:r>
          </a:p>
        </p:txBody>
      </p:sp>
    </p:spTree>
    <p:extLst>
      <p:ext uri="{BB962C8B-B14F-4D97-AF65-F5344CB8AC3E}">
        <p14:creationId xmlns:p14="http://schemas.microsoft.com/office/powerpoint/2010/main" val="3175816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904F33-51F2-4F3E-B707-AC5D12FCD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271" y="1553633"/>
            <a:ext cx="3972515" cy="327659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C5AF54-BDD7-4E0E-BA1D-2C5EDC67D16C}"/>
              </a:ext>
            </a:extLst>
          </p:cNvPr>
          <p:cNvSpPr txBox="1"/>
          <p:nvPr/>
        </p:nvSpPr>
        <p:spPr>
          <a:xfrm>
            <a:off x="164569" y="1005064"/>
            <a:ext cx="7588487" cy="3779758"/>
          </a:xfrm>
          <a:prstGeom prst="roundRect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latin typeface="Book Antiqua" panose="02040602050305030304" pitchFamily="18" charset="0"/>
              </a:rPr>
              <a:t>	Енциклопедії властива вільна манера викладу матеріалу. Елементи белетристики зустрічаються не лише в біографічних статтях, багато з яких </a:t>
            </a:r>
            <a:r>
              <a:rPr lang="uk-UA" dirty="0" err="1">
                <a:latin typeface="Book Antiqua" panose="02040602050305030304" pitchFamily="18" charset="0"/>
              </a:rPr>
              <a:t>читаються</a:t>
            </a:r>
            <a:r>
              <a:rPr lang="uk-UA" dirty="0">
                <a:latin typeface="Book Antiqua" panose="02040602050305030304" pitchFamily="18" charset="0"/>
              </a:rPr>
              <a:t> як захоплюючі оповідання, але і в наукових. Така розкутість у подачі матеріалу – також наслідок залучення до написання статей найвідоміших вчених того часу, адже, як відомо, найбільш зрозуміло що-небудь пояснити може тільки той, хто сам вільно орієнтується в даній галузі.</a:t>
            </a:r>
          </a:p>
          <a:p>
            <a:pPr algn="just"/>
            <a:endParaRPr lang="uk-UA" dirty="0">
              <a:latin typeface="Book Antiqua" panose="02040602050305030304" pitchFamily="18" charset="0"/>
            </a:endParaRPr>
          </a:p>
          <a:p>
            <a:pPr algn="just"/>
            <a:r>
              <a:rPr lang="uk-UA" dirty="0">
                <a:latin typeface="Book Antiqua" panose="02040602050305030304" pitchFamily="18" charset="0"/>
              </a:rPr>
              <a:t>	Велика кількість статистичної і фактичної інформації, детальні бібліографічні довідки і біографічні статті добре відомі всім, хто хоч раз звертався до цього багатотомного видання.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FDB23D-F4C5-4C97-86E9-43402654DCF1}"/>
              </a:ext>
            </a:extLst>
          </p:cNvPr>
          <p:cNvSpPr txBox="1"/>
          <p:nvPr/>
        </p:nvSpPr>
        <p:spPr>
          <a:xfrm>
            <a:off x="7986272" y="5127866"/>
            <a:ext cx="3972514" cy="1432500"/>
          </a:xfrm>
          <a:prstGeom prst="ribbon2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anose="040B0500000000000000" pitchFamily="82" charset="0"/>
              </a:rPr>
              <a:t>Колекція 86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anose="040B0500000000000000" pitchFamily="82" charset="0"/>
              </a:rPr>
              <a:t>томів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anose="040B0500000000000000" pitchFamily="82" charset="0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anose="040B0500000000000000" pitchFamily="82" charset="0"/>
              </a:rPr>
              <a:t>енциклопедії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anose="040B0500000000000000" pitchFamily="82" charset="0"/>
              </a:rPr>
              <a:t> </a:t>
            </a: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anose="040B0500000000000000" pitchFamily="82" charset="0"/>
              </a:rPr>
              <a:t>у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anose="040B0500000000000000" pitchFamily="82" charset="0"/>
              </a:rPr>
              <a:t>науковій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anose="040B0500000000000000" pitchFamily="82" charset="0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anose="040B0500000000000000" pitchFamily="82" charset="0"/>
              </a:rPr>
              <a:t>бібліотеці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anose="040B0500000000000000" pitchFamily="82" charset="0"/>
              </a:rPr>
              <a:t> ТДАТУ</a:t>
            </a:r>
            <a:endParaRPr lang="uk-U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ligraph" panose="040B0500000000000000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5034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Свиток: горизонтальный 2">
            <a:extLst>
              <a:ext uri="{FF2B5EF4-FFF2-40B4-BE49-F238E27FC236}">
                <a16:creationId xmlns:a16="http://schemas.microsoft.com/office/drawing/2014/main" id="{2A2BE071-1D0A-41F2-92C0-F269A234FED9}"/>
              </a:ext>
            </a:extLst>
          </p:cNvPr>
          <p:cNvSpPr/>
          <p:nvPr/>
        </p:nvSpPr>
        <p:spPr>
          <a:xfrm>
            <a:off x="4075288" y="90312"/>
            <a:ext cx="5531556" cy="1219200"/>
          </a:xfrm>
          <a:prstGeom prst="horizontalScroll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>
                <a:solidFill>
                  <a:schemeClr val="tx1"/>
                </a:solidFill>
                <a:latin typeface="Book Antiqua" panose="02040602050305030304" pitchFamily="18" charset="0"/>
              </a:rPr>
              <a:t>Ілюстрації з «Енциклопедичного </a:t>
            </a:r>
            <a:r>
              <a:rPr lang="uk-UA" sz="2400" dirty="0" err="1">
                <a:solidFill>
                  <a:schemeClr val="tx1"/>
                </a:solidFill>
                <a:latin typeface="Book Antiqua" panose="02040602050305030304" pitchFamily="18" charset="0"/>
              </a:rPr>
              <a:t>словаря</a:t>
            </a:r>
            <a:r>
              <a:rPr lang="uk-UA" sz="24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uk-UA" sz="2400" dirty="0" err="1">
                <a:solidFill>
                  <a:schemeClr val="tx1"/>
                </a:solidFill>
                <a:latin typeface="Book Antiqua" panose="02040602050305030304" pitchFamily="18" charset="0"/>
              </a:rPr>
              <a:t>Брокгауза</a:t>
            </a:r>
            <a:r>
              <a:rPr lang="uk-UA" sz="2400" dirty="0">
                <a:solidFill>
                  <a:schemeClr val="tx1"/>
                </a:solidFill>
                <a:latin typeface="Book Antiqua" panose="02040602050305030304" pitchFamily="18" charset="0"/>
              </a:rPr>
              <a:t> і </a:t>
            </a:r>
            <a:r>
              <a:rPr lang="uk-UA" sz="2400" dirty="0" err="1">
                <a:solidFill>
                  <a:schemeClr val="tx1"/>
                </a:solidFill>
                <a:latin typeface="Book Antiqua" panose="02040602050305030304" pitchFamily="18" charset="0"/>
              </a:rPr>
              <a:t>Єфрона</a:t>
            </a:r>
            <a:r>
              <a:rPr lang="uk-UA" sz="2400" dirty="0">
                <a:solidFill>
                  <a:schemeClr val="tx1"/>
                </a:solidFill>
                <a:latin typeface="Book Antiqua" panose="02040602050305030304" pitchFamily="18" charset="0"/>
              </a:rPr>
              <a:t>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8CBB3C-9322-43B3-A68A-4BD59438FC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48" y="263878"/>
            <a:ext cx="3208426" cy="2401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69E901-93B0-4BB1-B9FA-ED96CC1259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03" y="3023306"/>
            <a:ext cx="3333750" cy="2495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514CDDA-B3C4-4C82-A10A-BCBCDA15DB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89" y="1603022"/>
            <a:ext cx="3208426" cy="2401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C15C655-9869-4E5A-AECE-09807EDCBF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798" y="4230511"/>
            <a:ext cx="3333750" cy="2495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6A406C5-8B31-4110-9C11-07864D5D9F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660" y="95250"/>
            <a:ext cx="2155916" cy="3238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F3FAA20-C8B6-4BF3-BF5E-CC1A919064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549" y="3524250"/>
            <a:ext cx="2346940" cy="313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392199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0655FA-102D-4F58-BD1A-AF0852DBF1A6}"/>
              </a:ext>
            </a:extLst>
          </p:cNvPr>
          <p:cNvSpPr txBox="1"/>
          <p:nvPr/>
        </p:nvSpPr>
        <p:spPr>
          <a:xfrm>
            <a:off x="2799238" y="163004"/>
            <a:ext cx="6592712" cy="1104245"/>
          </a:xfrm>
          <a:prstGeom prst="horizontalScroll">
            <a:avLst/>
          </a:prstGeom>
          <a:solidFill>
            <a:srgbClr val="E3D18D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latin typeface="Book Antiqua" panose="02040602050305030304" pitchFamily="18" charset="0"/>
              </a:rPr>
              <a:t>Представляємо</a:t>
            </a:r>
            <a:r>
              <a:rPr lang="ru-RU" sz="2400" dirty="0">
                <a:latin typeface="Book Antiqua" panose="02040602050305030304" pitchFamily="18" charset="0"/>
              </a:rPr>
              <a:t> фотогалерею </a:t>
            </a:r>
            <a:r>
              <a:rPr lang="ru-RU" sz="2400" dirty="0" err="1">
                <a:latin typeface="Book Antiqua" panose="02040602050305030304" pitchFamily="18" charset="0"/>
              </a:rPr>
              <a:t>енциклопедичного</a:t>
            </a:r>
            <a:r>
              <a:rPr lang="ru-RU" sz="2400" dirty="0">
                <a:latin typeface="Book Antiqua" panose="02040602050305030304" pitchFamily="18" charset="0"/>
              </a:rPr>
              <a:t> словаря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82D68C-2BD1-4193-9433-1972574B50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2" t="13029" r="15633" b="9307"/>
          <a:stretch/>
        </p:blipFill>
        <p:spPr>
          <a:xfrm>
            <a:off x="4173022" y="1430253"/>
            <a:ext cx="3948957" cy="2367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861F037-D0D2-4A23-881A-349917C55B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906" y="203201"/>
            <a:ext cx="2258095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9F1ACFF-0047-45DD-8A0C-6CAE1CE23C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4" t="12675" r="15432" b="17202"/>
          <a:stretch/>
        </p:blipFill>
        <p:spPr>
          <a:xfrm>
            <a:off x="176999" y="203201"/>
            <a:ext cx="2258095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802508F-C60F-4814-B09B-70078CC580F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3" t="9053" r="20667" b="8807"/>
          <a:stretch/>
        </p:blipFill>
        <p:spPr>
          <a:xfrm>
            <a:off x="2521383" y="4117908"/>
            <a:ext cx="3303278" cy="26081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3E62C7F-1933-436F-8892-0EA60EE040B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6" t="20195" r="21358" b="10946"/>
          <a:stretch/>
        </p:blipFill>
        <p:spPr>
          <a:xfrm>
            <a:off x="6536267" y="4123222"/>
            <a:ext cx="3658035" cy="25717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74713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DA6FA58-916B-496A-A5DA-E7E08F59B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FF5B79-4A4A-4B6A-8669-61C162208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433" y="3472340"/>
            <a:ext cx="5098815" cy="3059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5E6DDEB-56CC-4BB6-9AFE-341EC1078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2" t="2716" r="16024" b="7819"/>
          <a:stretch/>
        </p:blipFill>
        <p:spPr>
          <a:xfrm>
            <a:off x="206963" y="186268"/>
            <a:ext cx="4003793" cy="30998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402DD95-93C8-4954-A1BE-321BBDB8713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7" t="2716" r="15827" b="10453"/>
          <a:stretch/>
        </p:blipFill>
        <p:spPr>
          <a:xfrm>
            <a:off x="5325179" y="404081"/>
            <a:ext cx="3530351" cy="2664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383389-17FC-46B4-A797-061E1FB46F1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9" t="3868" r="18153" b="6338"/>
          <a:stretch/>
        </p:blipFill>
        <p:spPr>
          <a:xfrm>
            <a:off x="1706504" y="3690153"/>
            <a:ext cx="3768066" cy="2994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03716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1933</TotalTime>
  <Words>1254</Words>
  <Application>Microsoft Office PowerPoint</Application>
  <PresentationFormat>Широкоэкранный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Book Antiqua</vt:lpstr>
      <vt:lpstr>Calibri</vt:lpstr>
      <vt:lpstr>Calibri Light</vt:lpstr>
      <vt:lpstr>Calligraph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Николаевна</dc:creator>
  <cp:lastModifiedBy>ТДАТУ</cp:lastModifiedBy>
  <cp:revision>80</cp:revision>
  <dcterms:created xsi:type="dcterms:W3CDTF">2020-06-09T12:54:12Z</dcterms:created>
  <dcterms:modified xsi:type="dcterms:W3CDTF">2020-06-19T07:52:48Z</dcterms:modified>
</cp:coreProperties>
</file>