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75" r:id="rId6"/>
    <p:sldId id="260" r:id="rId7"/>
    <p:sldId id="270" r:id="rId8"/>
    <p:sldId id="271" r:id="rId9"/>
    <p:sldId id="262" r:id="rId10"/>
    <p:sldId id="263" r:id="rId11"/>
    <p:sldId id="278" r:id="rId12"/>
    <p:sldId id="268" r:id="rId13"/>
    <p:sldId id="269" r:id="rId14"/>
    <p:sldId id="265" r:id="rId15"/>
    <p:sldId id="264" r:id="rId16"/>
    <p:sldId id="267" r:id="rId17"/>
    <p:sldId id="276" r:id="rId18"/>
    <p:sldId id="277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006666"/>
    <a:srgbClr val="0099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17" autoAdjust="0"/>
    <p:restoredTop sz="94660" autoAdjust="0"/>
  </p:normalViewPr>
  <p:slideViewPr>
    <p:cSldViewPr>
      <p:cViewPr varScale="1">
        <p:scale>
          <a:sx n="74" d="100"/>
          <a:sy n="74" d="100"/>
        </p:scale>
        <p:origin x="18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268760"/>
            <a:ext cx="5220072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4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ПОШУК НАУКОВОЇ</a:t>
            </a:r>
            <a:br>
              <a:rPr lang="uk-UA" sz="4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4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ІНФОРМАЦІЇ</a:t>
            </a:r>
            <a:br>
              <a:rPr lang="uk-UA" sz="48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48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54454" t="11628" r="2859" b="6674"/>
          <a:stretch>
            <a:fillRect/>
          </a:stretch>
        </p:blipFill>
        <p:spPr bwMode="auto">
          <a:xfrm>
            <a:off x="251520" y="188640"/>
            <a:ext cx="403244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F7A752-1561-81D3-5F84-17B7E4E958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663" y="152709"/>
            <a:ext cx="1639942" cy="15341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568952" cy="576064"/>
          </a:xfrm>
        </p:spPr>
        <p:txBody>
          <a:bodyPr>
            <a:normAutofit fontScale="90000"/>
          </a:bodyPr>
          <a:lstStyle/>
          <a:p>
            <a:br>
              <a:rPr lang="uk-U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3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МОЖЛИВОСТІ </a:t>
            </a:r>
            <a:r>
              <a:rPr lang="en-US" sz="3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GOOGLE</a:t>
            </a:r>
            <a:r>
              <a:rPr lang="ru-RU" sz="3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3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SCHOLAR</a:t>
            </a:r>
            <a:br>
              <a:rPr lang="uk-UA" sz="4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endParaRPr lang="uk-UA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80920" cy="4608512"/>
          </a:xfrm>
        </p:spPr>
        <p:txBody>
          <a:bodyPr>
            <a:normAutofit fontScale="92500"/>
          </a:bodyPr>
          <a:lstStyle/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Пошук матеріалів для написання роботи;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Відстежування дослідницьких тенденцій та актуальних тем;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Підбір журналу для публікації;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Пошук співавторів та міжнародна </a:t>
            </a:r>
          </a:p>
          <a:p>
            <a:pPr marL="271463" indent="-271463" algn="l"/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кооперація;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Формування авторського </a:t>
            </a:r>
            <a:r>
              <a:rPr lang="en-US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CV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Підвищення наукової впливовості вченого;</a:t>
            </a:r>
          </a:p>
          <a:p>
            <a:pPr marL="271463" indent="-271463" algn="l">
              <a:buFont typeface="Wingdings" pitchFamily="2" charset="2"/>
              <a:buChar char="Ø"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Пошук джерел фінансуванн</a:t>
            </a:r>
            <a:r>
              <a:rPr lang="uk-UA" sz="30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я.</a:t>
            </a:r>
            <a:endParaRPr lang="uk-UA" sz="30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76" t="31924" r="26001" b="25793"/>
          <a:stretch>
            <a:fillRect/>
          </a:stretch>
        </p:blipFill>
        <p:spPr bwMode="auto">
          <a:xfrm>
            <a:off x="5724128" y="5013176"/>
            <a:ext cx="367291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76256" cy="1143000"/>
          </a:xfrm>
        </p:spPr>
        <p:txBody>
          <a:bodyPr>
            <a:noAutofit/>
          </a:bodyPr>
          <a:lstStyle/>
          <a:p>
            <a:r>
              <a:rPr lang="uk-UA" sz="33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ІНСТРУМЕНТ ПІДТРИМКИ ДОСЛІДНИКА</a:t>
            </a:r>
            <a:endParaRPr lang="uk-UA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uk-UA" sz="3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SCOPUS</a:t>
            </a:r>
            <a:r>
              <a:rPr lang="uk-UA" sz="34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– це одна з найбільших у світі наукометричних реферативних баз даних, створена видавництвом </a:t>
            </a:r>
            <a:r>
              <a:rPr lang="uk-UA" sz="3400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Elsevier</a:t>
            </a:r>
            <a:r>
              <a:rPr lang="uk-UA" sz="34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у 2004 році. Вона надає інструменти для пошуку, аналізу та візуалізації наукових даних, а також інформацію про метрики видань та авторські профілі, що дозволяє оцінювати наукову діяльність дослідників.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ОСНОВНІ ОСОБЛИВОСТІ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uk-UA" b="1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Мультидисциплінарність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: охоплює широкий спектр наукових дисциплін, від гуманітарних до точних наук;</a:t>
            </a:r>
          </a:p>
          <a:p>
            <a:pPr algn="just">
              <a:buFont typeface="Wingdings" pitchFamily="2" charset="2"/>
              <a:buChar char="Ø"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Якість контенту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: всі видання проходять ретельну перевірку перед індексуванням, щоб забезпечити високу якість публікацій;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77" t="43953" r="28262" b="26744"/>
          <a:stretch>
            <a:fillRect/>
          </a:stretch>
        </p:blipFill>
        <p:spPr bwMode="auto">
          <a:xfrm>
            <a:off x="0" y="260648"/>
            <a:ext cx="298782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278688" cy="1296143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ДО НАУКОМЕТРИЧНОЇ БАЗИ ДАНИХ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 </a:t>
            </a:r>
            <a:r>
              <a:rPr lang="uk-UA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ВХОДЯТЬ: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7776864" cy="3744416"/>
          </a:xfrm>
        </p:spPr>
        <p:txBody>
          <a:bodyPr>
            <a:normAutofit/>
          </a:bodyPr>
          <a:lstStyle/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28 000 активних періодичних видань;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327 000 книг;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7 000 видавництв;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93 млн записів;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23 млн записів відкритого доступу;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17 млн авторських профілів;</a:t>
            </a:r>
          </a:p>
          <a:p>
            <a:pPr algn="just">
              <a:buFont typeface="Wingdings"/>
              <a:buChar char="Ø"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більше 94 000 афільованих профілів</a:t>
            </a:r>
            <a:r>
              <a:rPr lang="uk-UA" sz="25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</a:t>
            </a:r>
            <a:endParaRPr lang="en-US" sz="2500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l">
              <a:buFont typeface="Wingdings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algn="l">
              <a:buFont typeface="Wingdings"/>
              <a:buChar char="Ø"/>
            </a:pPr>
            <a:endParaRPr lang="uk-UA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737" t="17674" r="29766" b="17907"/>
          <a:stretch>
            <a:fillRect/>
          </a:stretch>
        </p:blipFill>
        <p:spPr bwMode="auto">
          <a:xfrm>
            <a:off x="6156176" y="4797152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080119"/>
          </a:xfrm>
        </p:spPr>
        <p:txBody>
          <a:bodyPr/>
          <a:lstStyle/>
          <a:p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МОЖЛИВОСТІ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</a:t>
            </a:r>
            <a:endParaRPr lang="uk-U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7848872" cy="5472608"/>
          </a:xfrm>
        </p:spPr>
        <p:txBody>
          <a:bodyPr>
            <a:normAutofit fontScale="92500"/>
          </a:bodyPr>
          <a:lstStyle/>
          <a:p>
            <a:pPr marL="271463" indent="-271463" algn="just"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Пошук наукової інформації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ви можете шукати статті, тези та інші наукові роботи за ключовими словами, авторами, назвами журналів, темами та іншими критеріями в базі даних, що охоплює понад 240 дисциплін;</a:t>
            </a:r>
          </a:p>
          <a:p>
            <a:pPr marL="271463" indent="-271463" algn="just"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Відстеження показників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uk-UA" sz="22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Scopus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автоматично створює профілі для авторів, що містять інформацію про кількість публікацій, цитувань, індекс Гірша та інші </a:t>
            </a:r>
            <a:r>
              <a:rPr lang="uk-UA" sz="22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наукометричні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дані, що </a:t>
            </a:r>
            <a:r>
              <a:rPr lang="uk-UA" sz="22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допомогає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відслідковувати науковий вплив дослідника;</a:t>
            </a:r>
          </a:p>
          <a:p>
            <a:pPr marL="271463" indent="-271463" algn="just"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Вибір журналу для публікації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знайти журнал за вашим науковим інтересом, оцінити показники </a:t>
            </a:r>
          </a:p>
          <a:p>
            <a:pPr marL="271463" indent="-271463" algn="just"/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цитованості;</a:t>
            </a:r>
          </a:p>
          <a:p>
            <a:pPr indent="271463" algn="just">
              <a:buFont typeface="Wingdings" pitchFamily="2" charset="2"/>
              <a:buChar char="Ø"/>
            </a:pPr>
            <a:r>
              <a:rPr lang="uk-UA" sz="22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Відслідковування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наукових трендів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аналізувати</a:t>
            </a:r>
          </a:p>
          <a:p>
            <a:pPr indent="271463" algn="just"/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динаміку публікаційної активності за вашою темою, </a:t>
            </a:r>
          </a:p>
          <a:p>
            <a:pPr indent="271463" algn="just"/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виявляти нові тенденції у своїй області і знаходити</a:t>
            </a:r>
          </a:p>
          <a:p>
            <a:pPr indent="271463" algn="just"/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нові перспективні напрями досліджень.</a:t>
            </a:r>
          </a:p>
          <a:p>
            <a:pPr algn="l"/>
            <a:endParaRPr lang="uk-UA" sz="20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uk-UA" sz="20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uk-UA" sz="20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uk-UA" sz="20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25831" t="15349" r="27879" b="13256"/>
          <a:stretch>
            <a:fillRect/>
          </a:stretch>
        </p:blipFill>
        <p:spPr bwMode="auto">
          <a:xfrm>
            <a:off x="6551712" y="4713746"/>
            <a:ext cx="2592288" cy="2144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0"/>
            <a:ext cx="6624736" cy="141277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WEB OF SCIENCE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–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АСИСТЕНТ ВЧЕНОГО</a:t>
            </a:r>
            <a:endParaRPr lang="uk-UA" sz="3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24936" cy="5472608"/>
          </a:xfrm>
        </p:spPr>
        <p:txBody>
          <a:bodyPr>
            <a:normAutofit lnSpcReduction="10000"/>
          </a:bodyPr>
          <a:lstStyle/>
          <a:p>
            <a:pPr algn="l"/>
            <a:endParaRPr lang="ru-RU" sz="10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uk-UA" sz="22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Web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2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Science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це велика міжнародна бібліографічна мультидисциплінарна база даних, за допомогою якої здійснюється пошук наукових матеріалів із різних галузей наук. </a:t>
            </a:r>
          </a:p>
          <a:p>
            <a:pPr algn="just"/>
            <a:endParaRPr lang="uk-UA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WOS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містить записи про статті, книги, матеріали конференцій, патенти. В базі даних індексуються статті з журналів, відібраних за критеріями якості і цінності, а також матеріали конференцій;</a:t>
            </a:r>
          </a:p>
          <a:p>
            <a:pPr algn="just"/>
            <a:endParaRPr lang="uk-UA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WOS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оновлює свої дані раз на тиждень;</a:t>
            </a:r>
          </a:p>
          <a:p>
            <a:pPr algn="just"/>
            <a:endParaRPr lang="uk-UA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 платформі є доступні інструменти для аналізу цитування, які дозволяють оцінити вплив наукових робіт і виявити найбільш цитовані статті і найбільш цитованих дослідників.</a:t>
            </a:r>
          </a:p>
          <a:p>
            <a:pPr algn="l">
              <a:buFont typeface="Wingdings" pitchFamily="2" charset="2"/>
              <a:buChar char="Ø"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31504" t="47675" r="33326" b="28128"/>
          <a:stretch>
            <a:fillRect/>
          </a:stretch>
        </p:blipFill>
        <p:spPr bwMode="auto">
          <a:xfrm>
            <a:off x="5724128" y="3789040"/>
            <a:ext cx="331236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7172" t="49302" r="38443" b="30687"/>
          <a:stretch>
            <a:fillRect/>
          </a:stretch>
        </p:blipFill>
        <p:spPr bwMode="auto">
          <a:xfrm>
            <a:off x="0" y="0"/>
            <a:ext cx="2523973" cy="137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3960440" cy="4464496"/>
          </a:xfrm>
        </p:spPr>
        <p:txBody>
          <a:bodyPr>
            <a:noAutofit/>
          </a:bodyPr>
          <a:lstStyle/>
          <a:p>
            <a:pPr indent="271463" algn="l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Web of Science Platform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34 тис. проіндексованих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журналів;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171 млн записів; 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97 млн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патентів;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1,89млрд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процитованих 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джерел (від 1980 р.).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60648"/>
            <a:ext cx="3960440" cy="6408712"/>
          </a:xfrm>
        </p:spPr>
        <p:txBody>
          <a:bodyPr>
            <a:normAutofit fontScale="47500" lnSpcReduction="20000"/>
          </a:bodyPr>
          <a:lstStyle/>
          <a:p>
            <a:endParaRPr lang="uk-UA" dirty="0"/>
          </a:p>
          <a:p>
            <a:r>
              <a:rPr lang="en-AU" sz="42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Web of Science Core Collection</a:t>
            </a:r>
          </a:p>
          <a:p>
            <a:pPr algn="l"/>
            <a:endParaRPr lang="uk-UA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Головний ресурс на платформі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21 тис. рецензованих високоякісних наукових журналів;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85,9 млн записів;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понад 300 тис. матеріалів конференції;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понад 134 тис. відібраних редакцією книг;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1,9млрд процитованих джерел (від 1900 р.)</a:t>
            </a:r>
          </a:p>
          <a:p>
            <a:pPr algn="l"/>
            <a:r>
              <a:rPr lang="uk-UA" sz="4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 17,2 млн записів відкритого доступу з посиланнями на повний текст.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413" t="29767" r="27689" b="37374"/>
          <a:stretch>
            <a:fillRect/>
          </a:stretch>
        </p:blipFill>
        <p:spPr bwMode="auto">
          <a:xfrm>
            <a:off x="179512" y="188640"/>
            <a:ext cx="2724150" cy="121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640960" cy="1008111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МОЖЛИВОСТ</a:t>
            </a:r>
            <a:r>
              <a:rPr lang="uk-UA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І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WEB OF SCIENCE</a:t>
            </a:r>
            <a:endParaRPr lang="uk-UA" sz="3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024" y="1268760"/>
            <a:ext cx="8389440" cy="532859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WOS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надає доступ до широкого спектру рецензованих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статей;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Користувачі можуть проводити базовий пошук за 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наступними критеріями:  </a:t>
            </a:r>
          </a:p>
          <a:p>
            <a:pPr marL="892175" algn="l">
              <a:buFont typeface="Wingdings" pitchFamily="2" charset="2"/>
              <a:buChar char="ü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автор;</a:t>
            </a:r>
          </a:p>
          <a:p>
            <a:pPr marL="892175" algn="l">
              <a:buFont typeface="Wingdings" pitchFamily="2" charset="2"/>
              <a:buChar char="ü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ключові слова;</a:t>
            </a:r>
          </a:p>
          <a:p>
            <a:pPr marL="892175" algn="l">
              <a:buFont typeface="Wingdings" pitchFamily="2" charset="2"/>
              <a:buChar char="ü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 назвою роботи або по тематиці;</a:t>
            </a:r>
          </a:p>
          <a:p>
            <a:pPr marL="892175" algn="l">
              <a:buFont typeface="Wingdings" pitchFamily="2" charset="2"/>
              <a:buChar char="ü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 конкретний рік;</a:t>
            </a:r>
          </a:p>
          <a:p>
            <a:pPr marL="892175" algn="l">
              <a:buFont typeface="Wingdings" pitchFamily="2" charset="2"/>
              <a:buChar char="ü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конкретного виду – стаття, книга і т.д.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Можна настроїти повідомлення про нові 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публікації по темам або авторам, які вас 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цікавлять;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37716" t="43488" r="39156" b="18035"/>
          <a:stretch>
            <a:fillRect/>
          </a:stretch>
        </p:blipFill>
        <p:spPr bwMode="auto">
          <a:xfrm>
            <a:off x="6660232" y="4221088"/>
            <a:ext cx="22322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640960" cy="1008111"/>
          </a:xfrm>
        </p:spPr>
        <p:txBody>
          <a:bodyPr>
            <a:noAutofit/>
          </a:bodyPr>
          <a:lstStyle/>
          <a:p>
            <a: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РЕСУРСИ ВІДКРИТОГО ДОСТУПУ</a:t>
            </a:r>
            <a:b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(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OPEN ACCESS)</a:t>
            </a:r>
            <a:endParaRPr lang="uk-UA" sz="35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024" y="1268760"/>
            <a:ext cx="8389440" cy="532859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FreeFullPDF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науки про життя,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науки про здоров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я, фізичні науки, математика, соціальні та гуманітарні науки;</a:t>
            </a:r>
          </a:p>
          <a:p>
            <a:pPr algn="l">
              <a:buFont typeface="Wingdings" pitchFamily="2" charset="2"/>
              <a:buChar char="Ø"/>
            </a:pP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ASE –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одна з найбільших у світі пошукових систем, спеціалізованих на пошуку наукових публікацій відкритого доступу в ІНТЕРНЕТІ. Надає безкоштовний доступ до повних текстів.</a:t>
            </a:r>
          </a:p>
          <a:p>
            <a:pPr algn="l">
              <a:buFont typeface="Wingdings" pitchFamily="2" charset="2"/>
              <a:buChar char="Ø"/>
            </a:pP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CORE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sz="24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мультидисциплінарний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агрегатор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досліджень. Має найбільшу колекцію статей відкритого доступу;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EThOS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база даних якою керує Британська бібліотека, дозволяє шукати докторські дисертації вищих навчальних закладів Великої Британії. Більше 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половини записів мають повний текст.</a:t>
            </a:r>
          </a:p>
          <a:p>
            <a:pPr algn="l">
              <a:buFont typeface="Wingdings" pitchFamily="2" charset="2"/>
              <a:buChar char="Ø"/>
            </a:pPr>
            <a:endParaRPr lang="uk-UA" sz="24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Рисунок 5" descr="C:\Users\admin\AppData\Local\Microsoft\Windows\Temporary Internet Files\Content.Word\Screenshot_20250829-135730_Chrome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83" t="31548" r="9160" b="36958"/>
          <a:stretch>
            <a:fillRect/>
          </a:stretch>
        </p:blipFill>
        <p:spPr bwMode="auto">
          <a:xfrm>
            <a:off x="7236296" y="5157192"/>
            <a:ext cx="1450866" cy="150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640960" cy="1008111"/>
          </a:xfrm>
        </p:spPr>
        <p:txBody>
          <a:bodyPr>
            <a:noAutofit/>
          </a:bodyPr>
          <a:lstStyle/>
          <a:p>
            <a: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РЕСУРСИ ВІДКРИТОГО ДОСТУПУ</a:t>
            </a:r>
            <a:b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(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OPEN ACCESS)</a:t>
            </a:r>
            <a:endParaRPr lang="uk-UA" sz="35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024" y="1268760"/>
            <a:ext cx="8389440" cy="5328592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DOAB  –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сервіс надає доступ до метаданих і повних текстів книг академічних видавництв у відкритому доступі;</a:t>
            </a:r>
          </a:p>
          <a:p>
            <a:pPr algn="l">
              <a:buFont typeface="Wingdings" pitchFamily="2" charset="2"/>
              <a:buChar char="Ø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DOAJ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сервіс надає доступ до повнотекстових рецензованих та академічних журналів відкритого доступу з усіх галузей знань та різними мовами;</a:t>
            </a:r>
          </a:p>
          <a:p>
            <a:pPr algn="l">
              <a:buFont typeface="Wingdings" pitchFamily="2" charset="2"/>
              <a:buChar char="Ø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ScienceResearch.com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наукова пошукова </a:t>
            </a:r>
            <a:r>
              <a:rPr lang="uk-UA" sz="24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ситема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яка здійснює повнотекстовий пошук у журналах багатьох великих наукових видавництв;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Simple Search Metadata in Open Ukraine Archives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(Система пошуку у відкритих архівах України) – надає можливість одночасного пошуку повнотекстової </a:t>
            </a:r>
          </a:p>
          <a:p>
            <a:pPr algn="l"/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наукової інформації  у відкритих вітчизняних репозитаріях.</a:t>
            </a:r>
          </a:p>
          <a:p>
            <a:pPr algn="l">
              <a:buFont typeface="Wingdings" pitchFamily="2" charset="2"/>
              <a:buChar char="Ø"/>
            </a:pPr>
            <a:endParaRPr lang="uk-UA" sz="24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>
              <a:buFont typeface="Wingdings" pitchFamily="2" charset="2"/>
              <a:buChar char="Ø"/>
            </a:pPr>
            <a:endParaRPr lang="uk-UA" sz="24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>
              <a:buFont typeface="Wingdings" pitchFamily="2" charset="2"/>
              <a:buChar char="Ø"/>
            </a:pPr>
            <a:endParaRPr lang="uk-UA" sz="24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Рисунок 4" descr="C:\Users\admin\AppData\Local\Microsoft\Windows\Temporary Internet Files\Content.Word\Screenshot_20250829-135730_Chrome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83" t="31548" r="9160" b="36958"/>
          <a:stretch>
            <a:fillRect/>
          </a:stretch>
        </p:blipFill>
        <p:spPr bwMode="auto">
          <a:xfrm>
            <a:off x="7452320" y="5229200"/>
            <a:ext cx="130685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Міжнародні стилі цитування\8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424936" cy="1872207"/>
          </a:xfrm>
        </p:spPr>
        <p:txBody>
          <a:bodyPr>
            <a:normAutofit fontScale="90000"/>
          </a:bodyPr>
          <a:lstStyle/>
          <a:p>
            <a:br>
              <a:rPr lang="uk-UA" sz="1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br>
              <a:rPr lang="uk-UA" sz="1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br>
              <a:rPr lang="uk-UA" sz="1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4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ДЯКУЄМО ЗА УВАГУ!</a:t>
            </a:r>
            <a:br>
              <a:rPr lang="uk-UA" sz="4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endParaRPr lang="uk-UA" sz="49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280920" cy="4248472"/>
          </a:xfrm>
        </p:spPr>
        <p:txBody>
          <a:bodyPr>
            <a:normAutofit/>
          </a:bodyPr>
          <a:lstStyle/>
          <a:p>
            <a:r>
              <a:rPr lang="uk-UA" sz="36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МАЄМО НАДІЮ, ЩО НАДАНА ІНФОРМАЦІЯ БУДЕ ДЛЯ ВАС КОРИСНОЮ!</a:t>
            </a:r>
          </a:p>
          <a:p>
            <a:pPr algn="l"/>
            <a:endParaRPr lang="uk-UA" sz="36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uk-UA" sz="36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r"/>
            <a:r>
              <a:rPr lang="uk-UA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НАУКОВА БІБЛІОТЕКА ТДАТУ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04664"/>
            <a:ext cx="4680520" cy="626469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uk-UA" sz="34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Наукове дослідження завжди передбачає пошук джерел інформації з метою їх опрацювання та використання в роботі.</a:t>
            </a:r>
          </a:p>
          <a:p>
            <a:pPr algn="just">
              <a:lnSpc>
                <a:spcPct val="120000"/>
              </a:lnSpc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До того ж, ця інформація повинна відповідати певним вимогам: бути актуальною, достовірною та релевантною. Тому дуже важливим елементом процесу підготовки та виконання якісних наукових досліджень є питання правильного вибору пошукової системи, ресурсів та інструментів для ефективного результату.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52855" t="15581" r="17523" b="17113"/>
          <a:stretch>
            <a:fillRect/>
          </a:stretch>
        </p:blipFill>
        <p:spPr bwMode="auto">
          <a:xfrm>
            <a:off x="251520" y="404664"/>
            <a:ext cx="352839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640960" cy="864095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ПРОСТИЙ ТА СИСТЕМАТИЧНИЙ ПОШУКИ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3528392" cy="4608512"/>
          </a:xfrm>
        </p:spPr>
        <p:txBody>
          <a:bodyPr>
            <a:noAutofit/>
          </a:bodyPr>
          <a:lstStyle/>
          <a:p>
            <a:pPr algn="just"/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Простий пошук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стосується першокрокового і швидкого пошуку ресурсів. Каталоги університетської бібліотеки, довідники, енциклопедії - вони можуть бути першими джерелами інформації. Достатньо введення одного ключового слова або фрази, щоб мати повну бібліографічну інформацію. Простий пошук також є корисним, коли користувач точно знає, що шукати.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148064" y="1556792"/>
            <a:ext cx="3672408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Систематичний пошук 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вимагає більш всебічної стратегії</a:t>
            </a:r>
            <a:r>
              <a:rPr kumimoji="0" lang="uk-UA" sz="20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пошуку.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 цілеспрямований процес знаходження публікацій, що містять рецензовані статті, дисертації, книги та звіти, за допомогою спеціалізованих документів та баз даних.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Він передбачає використовування пошукових систем для отримання достовірних наукових даних про наукові дослідження в різних галузях знань.</a:t>
            </a: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Рисунок 5" descr="C:\Users\admin\AppData\Local\Microsoft\Windows\Temporary Internet Files\Content.Word\Screenshot_20250829-165554_Chrome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13" t="21816" r="25230" b="42435"/>
          <a:stretch>
            <a:fillRect/>
          </a:stretch>
        </p:blipFill>
        <p:spPr bwMode="auto">
          <a:xfrm>
            <a:off x="3707904" y="4581128"/>
            <a:ext cx="1579867" cy="207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8712968" cy="864095"/>
          </a:xfrm>
        </p:spPr>
        <p:txBody>
          <a:bodyPr>
            <a:noAutofit/>
          </a:bodyPr>
          <a:lstStyle/>
          <a:p>
            <a:r>
              <a:rPr lang="uk-UA" sz="3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Наукова бібліотека ТДАТУ. </a:t>
            </a:r>
            <a:br>
              <a:rPr lang="uk-UA" sz="3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3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Бази власної генерації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725144"/>
            <a:ext cx="4968552" cy="1800200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Електронний каталог наукової бібліотеки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складається з інформаційно-бібліографічної бази та бази повних текстів. Пошук джерел стандартний – за ключовими словами, за назвою та за автором.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36899" t="14651" r="37819" b="8140"/>
          <a:stretch>
            <a:fillRect/>
          </a:stretch>
        </p:blipFill>
        <p:spPr bwMode="auto">
          <a:xfrm>
            <a:off x="323528" y="980728"/>
            <a:ext cx="3312368" cy="5472608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36591" t="29070" r="42347" b="27427"/>
          <a:stretch>
            <a:fillRect/>
          </a:stretch>
        </p:blipFill>
        <p:spPr bwMode="auto">
          <a:xfrm>
            <a:off x="3779912" y="980728"/>
            <a:ext cx="2304256" cy="3600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l="36873" t="17442" r="40596" b="25935"/>
          <a:stretch>
            <a:fillRect/>
          </a:stretch>
        </p:blipFill>
        <p:spPr bwMode="auto">
          <a:xfrm>
            <a:off x="6372200" y="980728"/>
            <a:ext cx="2232248" cy="3600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179512" y="1556792"/>
            <a:ext cx="3600400" cy="576064"/>
          </a:xfrm>
          <a:prstGeom prst="ellipse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noFill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653136"/>
            <a:ext cx="5184576" cy="1944216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Інституційний репозитарій ТДАТУ –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ElarTSATU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накопичує, зберігає і надає вільний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довгостроковий доступ до електронних версій наукових публікацій, створених науковцями, аспірантами та студентами ТДАТУ.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36899" t="14651" r="37819" b="8140"/>
          <a:stretch>
            <a:fillRect/>
          </a:stretch>
        </p:blipFill>
        <p:spPr bwMode="auto">
          <a:xfrm>
            <a:off x="251520" y="188640"/>
            <a:ext cx="3456384" cy="5832648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 l="38046" t="15116" r="39097" b="8915"/>
          <a:stretch>
            <a:fillRect/>
          </a:stretch>
        </p:blipFill>
        <p:spPr bwMode="auto">
          <a:xfrm>
            <a:off x="6516216" y="188640"/>
            <a:ext cx="2304256" cy="432048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l="36873" t="14651" r="38737" b="9302"/>
          <a:stretch>
            <a:fillRect/>
          </a:stretch>
        </p:blipFill>
        <p:spPr bwMode="auto">
          <a:xfrm>
            <a:off x="3923928" y="188640"/>
            <a:ext cx="2304256" cy="432048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51520" y="1412776"/>
            <a:ext cx="3456384" cy="43204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"/>
            <a:ext cx="8712968" cy="1556792"/>
          </a:xfrm>
        </p:spPr>
        <p:txBody>
          <a:bodyPr>
            <a:noAutofit/>
          </a:bodyPr>
          <a:lstStyle/>
          <a:p>
            <a:r>
              <a:rPr lang="uk-UA" sz="27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НАЦІОНАЛЬНА БІБЛІОТЕКА УКРАЇНИ ІМЕНІ</a:t>
            </a:r>
            <a:br>
              <a:rPr lang="uk-UA" sz="27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27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В. І. ВЕРНАДСЬКОГО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064896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Головний науково-інформаційний центр держави. Найбільше книгосховище України за обсягом документно-інформаційних ресурсів. Входить в число найбільших національних бібліотек світу.</a:t>
            </a:r>
          </a:p>
          <a:p>
            <a:pPr algn="just"/>
            <a:endParaRPr lang="uk-UA" sz="26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Фонд НБУВ нараховує майже 15,8 млн одиниць зберігання та є універсальним як за змістом, так і за видами документів;</a:t>
            </a:r>
          </a:p>
          <a:p>
            <a:pPr algn="just"/>
            <a:endParaRPr lang="uk-UA" sz="26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Електронне зібрання </a:t>
            </a:r>
            <a:r>
              <a:rPr lang="uk-UA" sz="26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“Наукова</a:t>
            </a: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періодика </a:t>
            </a:r>
            <a:r>
              <a:rPr lang="uk-UA" sz="26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України”</a:t>
            </a: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налічує 900 тис. статей з 2600журналів;</a:t>
            </a:r>
          </a:p>
          <a:p>
            <a:pPr algn="just"/>
            <a:endParaRPr lang="uk-UA" sz="26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Електронні тексти налічують 845 тис. документів, </a:t>
            </a:r>
          </a:p>
          <a:p>
            <a:pPr algn="just"/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 них 60 тис. автореферати дисертацій.</a:t>
            </a:r>
          </a:p>
          <a:p>
            <a:pPr algn="l"/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176" t="24651" r="37226" b="36961"/>
          <a:stretch>
            <a:fillRect/>
          </a:stretch>
        </p:blipFill>
        <p:spPr bwMode="auto">
          <a:xfrm>
            <a:off x="7020272" y="4725144"/>
            <a:ext cx="1997262" cy="171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008112"/>
          </a:xfrm>
        </p:spPr>
        <p:txBody>
          <a:bodyPr>
            <a:noAutofit/>
          </a:bodyPr>
          <a:lstStyle/>
          <a:p>
            <a:r>
              <a:rPr lang="uk-UA" sz="3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Науково-інформаційні ресурси НБУВ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24936" cy="5184576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Цифрова платформа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ResearchUA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Наука України: доступ до знань;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Наукова періодика України;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Наукова електронна бібліотека;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Реферативна база даних </a:t>
            </a:r>
            <a:r>
              <a:rPr lang="uk-UA" sz="28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“Україніка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800" dirty="0" err="1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наукова”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Наукові реферативні огляди;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Автореферати дисертацій;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Джерела наукової інформації;</a:t>
            </a:r>
          </a:p>
          <a:p>
            <a:pPr algn="l">
              <a:buFont typeface="Wingdings" pitchFamily="2" charset="2"/>
              <a:buChar char="Ø"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Електронні репозитарії.</a:t>
            </a:r>
          </a:p>
          <a:p>
            <a:pPr algn="l"/>
            <a:r>
              <a:rPr lang="uk-UA" sz="2800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800" b="1" i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Пошук здійснюється за ключовими </a:t>
            </a:r>
          </a:p>
          <a:p>
            <a:pPr algn="l"/>
            <a:r>
              <a:rPr lang="uk-UA" sz="2800" b="1" i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словами, за назвою, за автором</a:t>
            </a:r>
            <a:r>
              <a:rPr lang="uk-UA" sz="2800" b="1" i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/>
            <a:endParaRPr lang="uk-UA" dirty="0"/>
          </a:p>
          <a:p>
            <a:pPr algn="l">
              <a:buFont typeface="Wingdings" pitchFamily="2" charset="2"/>
              <a:buChar char="Ø"/>
            </a:pPr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35168" t="45116" r="36503" b="29302"/>
          <a:stretch>
            <a:fillRect/>
          </a:stretch>
        </p:blipFill>
        <p:spPr bwMode="auto">
          <a:xfrm>
            <a:off x="5940152" y="3717032"/>
            <a:ext cx="2808312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296144"/>
          </a:xfrm>
        </p:spPr>
        <p:txBody>
          <a:bodyPr>
            <a:noAutofit/>
          </a:bodyPr>
          <a:lstStyle/>
          <a:p>
            <a:pPr lvl="0"/>
            <a:br>
              <a:rPr lang="uk-UA" sz="3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3200" dirty="0">
                <a:solidFill>
                  <a:schemeClr val="tx2">
                    <a:lumMod val="75000"/>
                  </a:schemeClr>
                </a:solidFill>
              </a:rPr>
              <a:t>                 </a:t>
            </a:r>
            <a:r>
              <a:rPr lang="uk-UA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Національна наукова         сільськогосподарська бібліотека  НААН України</a:t>
            </a:r>
            <a:br>
              <a:rPr lang="uk-UA" sz="3200" dirty="0">
                <a:solidFill>
                  <a:schemeClr val="tx2">
                    <a:lumMod val="75000"/>
                  </a:schemeClr>
                </a:solidFill>
              </a:rPr>
            </a:br>
            <a:endParaRPr lang="uk-UA" sz="32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628800"/>
            <a:ext cx="8640960" cy="52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Бази даних Національної наукової сільськогосподарської бібліотеки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endParaRPr lang="uk-UA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uk-UA" sz="11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УКРАГРОТЕКА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електронний каталог ННСГБ НААН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on-line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AGRIS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міжнародна інформаційна система по сільськогосподарським наукам і технологіям;</a:t>
            </a: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CARIS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міжнародна інформаційна система по сільськогосподарським науковим проектам і технологіям;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AGRICOLA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інформаційна система США по сільському господарству;</a:t>
            </a: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CAB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Abstracts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міжнародна інформаційна система по сільськогосподарським наукам і технологіям;</a:t>
            </a: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AGORA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глобальні дослідження в сільському 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spcBef>
                <a:spcPct val="20000"/>
              </a:spcBef>
            </a:pP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господарстві;</a:t>
            </a: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FAOSTAT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статистика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FAO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FSTA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міжнародна реферативна система по 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spcBef>
                <a:spcPct val="20000"/>
              </a:spcBef>
            </a:pP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продовольству і технологіям;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Food and Human Nutrition in AGRIS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 ін.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uk-UA" sz="22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77" t="28837" r="51957" b="33256"/>
          <a:stretch>
            <a:fillRect/>
          </a:stretch>
        </p:blipFill>
        <p:spPr bwMode="auto">
          <a:xfrm>
            <a:off x="6804248" y="4509120"/>
            <a:ext cx="18722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6479337" cy="864096"/>
          </a:xfrm>
        </p:spPr>
        <p:txBody>
          <a:bodyPr>
            <a:normAutofit/>
          </a:bodyPr>
          <a:lstStyle/>
          <a:p>
            <a:pPr algn="r"/>
            <a:r>
              <a:rPr lang="uk-UA" sz="4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АКАДЕМІЯ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GOOGLE</a:t>
            </a:r>
            <a:endParaRPr lang="uk-UA" sz="40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032" y="1124744"/>
            <a:ext cx="8245424" cy="2808312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AU" sz="21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Google Scholar (Google Academy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uk-UA" sz="21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одна з найбільш унікальних наукометричних платформ, в рамках якої індексується глобальна кількість дослідницьких матеріалів, що робить її популярною серед дослідників. Охоплення матеріалів – весь вебпростір. Ще один  беззаперечний плюс цієї платформи – підтримка практично всіх регіональних мов.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077072"/>
            <a:ext cx="85689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Основною перевагою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Google Scholar 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є широка можливість пошуку наукових матеріалів.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Покриття</a:t>
            </a:r>
            <a:r>
              <a:rPr lang="uk-UA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Google Scholar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настільки різноманітне, що значно перевищує кількість матеріалів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Scopus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Web of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Science. До того ж, щоб скористатися можливістю такого пошуку, не потрібно сплачувати за підписку.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Google Scholar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є абсолютно безкоштовним.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772" t="34186" r="26040" b="33242"/>
          <a:stretch>
            <a:fillRect/>
          </a:stretch>
        </p:blipFill>
        <p:spPr bwMode="auto">
          <a:xfrm>
            <a:off x="2626401" y="3271292"/>
            <a:ext cx="41044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1390</Words>
  <Application>Microsoft Office PowerPoint</Application>
  <PresentationFormat>Екран (4:3)</PresentationFormat>
  <Paragraphs>135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Arial Narrow</vt:lpstr>
      <vt:lpstr>Arial Unicode MS</vt:lpstr>
      <vt:lpstr>Calibri</vt:lpstr>
      <vt:lpstr>Wingdings</vt:lpstr>
      <vt:lpstr>Тема Office</vt:lpstr>
      <vt:lpstr>ПОШУК НАУКОВОЇ ІНФОРМАЦІЇ  </vt:lpstr>
      <vt:lpstr>Презентація PowerPoint</vt:lpstr>
      <vt:lpstr>ПРОСТИЙ ТА СИСТЕМАТИЧНИЙ ПОШУКИ</vt:lpstr>
      <vt:lpstr>Наукова бібліотека ТДАТУ.  Бази власної генерації</vt:lpstr>
      <vt:lpstr>Презентація PowerPoint</vt:lpstr>
      <vt:lpstr>НАЦІОНАЛЬНА БІБЛІОТЕКА УКРАЇНИ ІМЕНІ  В. І. ВЕРНАДСЬКОГО</vt:lpstr>
      <vt:lpstr>Науково-інформаційні ресурси НБУВ</vt:lpstr>
      <vt:lpstr>                  Національна наукова         сільськогосподарська бібліотека  НААН України </vt:lpstr>
      <vt:lpstr>АКАДЕМІЯ GOOGLE</vt:lpstr>
      <vt:lpstr> МОЖЛИВОСТІ GOOGLE SCHOLAR </vt:lpstr>
      <vt:lpstr>ІНСТРУМЕНТ ПІДТРИМКИ ДОСЛІДНИКА</vt:lpstr>
      <vt:lpstr>ДО НАУКОМЕТРИЧНОЇ БАЗИ ДАНИХ SCOPUS ВХОДЯТЬ:</vt:lpstr>
      <vt:lpstr>МОЖЛИВОСТІ SCOPUS</vt:lpstr>
      <vt:lpstr>WEB OF SCIENCE –  АСИСТЕНТ ВЧЕНОГО</vt:lpstr>
      <vt:lpstr>Web of Science Platform  &gt; 34 тис. проіндексованих        журналів; &gt; 171 млн записів;  &gt; 97 млн патентів; &gt; 1,89млрд процитованих     джерел (від 1980 р.).</vt:lpstr>
      <vt:lpstr>МОЖЛИВОСТІ WEB OF SCIENCE</vt:lpstr>
      <vt:lpstr>РЕСУРСИ ВІДКРИТОГО ДОСТУПУ (OPEN ACCESS)</vt:lpstr>
      <vt:lpstr>РЕСУРСИ ВІДКРИТОГО ДОСТУПУ (OPEN ACCESS)</vt:lpstr>
      <vt:lpstr>   ДЯКУЄМО ЗА УВАГУ!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ПОШУК НАУКОВОЇ ІНФОРМАЦІЇ</dc:title>
  <dc:creator>admin</dc:creator>
  <cp:lastModifiedBy>Olga Belotska</cp:lastModifiedBy>
  <cp:revision>26</cp:revision>
  <dcterms:created xsi:type="dcterms:W3CDTF">2025-08-25T18:24:14Z</dcterms:created>
  <dcterms:modified xsi:type="dcterms:W3CDTF">2025-09-06T18:40:00Z</dcterms:modified>
</cp:coreProperties>
</file>