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7" r:id="rId3"/>
    <p:sldId id="258" r:id="rId4"/>
    <p:sldId id="259" r:id="rId5"/>
    <p:sldId id="275" r:id="rId6"/>
    <p:sldId id="260" r:id="rId7"/>
    <p:sldId id="270" r:id="rId8"/>
    <p:sldId id="271" r:id="rId9"/>
    <p:sldId id="262" r:id="rId10"/>
    <p:sldId id="263" r:id="rId11"/>
    <p:sldId id="278" r:id="rId12"/>
    <p:sldId id="268" r:id="rId13"/>
    <p:sldId id="269" r:id="rId14"/>
    <p:sldId id="265" r:id="rId15"/>
    <p:sldId id="264" r:id="rId16"/>
    <p:sldId id="267" r:id="rId17"/>
    <p:sldId id="276" r:id="rId18"/>
    <p:sldId id="277" r:id="rId19"/>
    <p:sldId id="27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4D"/>
    <a:srgbClr val="006666"/>
    <a:srgbClr val="0099CC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17" autoAdjust="0"/>
    <p:restoredTop sz="94660" autoAdjust="0"/>
  </p:normalViewPr>
  <p:slideViewPr>
    <p:cSldViewPr>
      <p:cViewPr varScale="1">
        <p:scale>
          <a:sx n="74" d="100"/>
          <a:sy n="74" d="100"/>
        </p:scale>
        <p:origin x="185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Міжнародні стилі цитування\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23928" y="1268760"/>
            <a:ext cx="5220072" cy="45365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uk-UA" sz="49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ПОШУК НАУКОВОЇ</a:t>
            </a:r>
            <a:br>
              <a:rPr lang="uk-UA" sz="49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</a:br>
            <a:r>
              <a:rPr lang="uk-UA" sz="49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ІНФОРМАЦІЇ</a:t>
            </a:r>
            <a:br>
              <a:rPr lang="uk-UA" sz="48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</a:br>
            <a:r>
              <a:rPr lang="uk-UA" sz="48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 </a:t>
            </a:r>
          </a:p>
        </p:txBody>
      </p:sp>
      <p:pic>
        <p:nvPicPr>
          <p:cNvPr id="5" name="Рисунок 4"/>
          <p:cNvPicPr/>
          <p:nvPr/>
        </p:nvPicPr>
        <p:blipFill>
          <a:blip r:embed="rId3" cstate="print"/>
          <a:srcRect l="54454" t="11628" r="2859" b="6674"/>
          <a:stretch>
            <a:fillRect/>
          </a:stretch>
        </p:blipFill>
        <p:spPr bwMode="auto">
          <a:xfrm>
            <a:off x="251520" y="188640"/>
            <a:ext cx="4032448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1F7A752-1561-81D3-5F84-17B7E4E958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663" y="152709"/>
            <a:ext cx="1639942" cy="153413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Міжнародні стилі цитування\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404664"/>
            <a:ext cx="8568952" cy="576064"/>
          </a:xfrm>
        </p:spPr>
        <p:txBody>
          <a:bodyPr>
            <a:normAutofit fontScale="90000"/>
          </a:bodyPr>
          <a:lstStyle/>
          <a:p>
            <a:br>
              <a:rPr lang="uk-UA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</a:rPr>
            </a:br>
            <a:r>
              <a:rPr lang="uk-UA" sz="39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МОЖЛИВОСТІ </a:t>
            </a:r>
            <a:r>
              <a:rPr lang="en-US" sz="39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GOOGLE</a:t>
            </a:r>
            <a:r>
              <a:rPr lang="ru-RU" sz="39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 </a:t>
            </a:r>
            <a:r>
              <a:rPr lang="en-US" sz="39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SCHOLAR</a:t>
            </a:r>
            <a:br>
              <a:rPr lang="uk-UA" sz="40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</a:br>
            <a:endParaRPr lang="uk-UA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412776"/>
            <a:ext cx="8280920" cy="4608512"/>
          </a:xfrm>
        </p:spPr>
        <p:txBody>
          <a:bodyPr>
            <a:normAutofit fontScale="92500"/>
          </a:bodyPr>
          <a:lstStyle/>
          <a:p>
            <a:pPr marL="271463" indent="-271463" algn="l">
              <a:buFont typeface="Wingdings" pitchFamily="2" charset="2"/>
              <a:buChar char="Ø"/>
            </a:pPr>
            <a:r>
              <a:rPr lang="uk-UA" sz="30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Пошук матеріалів для написання роботи;</a:t>
            </a:r>
          </a:p>
          <a:p>
            <a:pPr marL="271463" indent="-271463" algn="l">
              <a:buFont typeface="Wingdings" pitchFamily="2" charset="2"/>
              <a:buChar char="Ø"/>
            </a:pPr>
            <a:r>
              <a:rPr lang="uk-UA" sz="30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Відстежування дослідницьких тенденцій та актуальних тем;</a:t>
            </a:r>
          </a:p>
          <a:p>
            <a:pPr marL="271463" indent="-271463" algn="l">
              <a:buFont typeface="Wingdings" pitchFamily="2" charset="2"/>
              <a:buChar char="Ø"/>
            </a:pPr>
            <a:r>
              <a:rPr lang="uk-UA" sz="30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Підбір журналу для публікації;</a:t>
            </a:r>
          </a:p>
          <a:p>
            <a:pPr marL="271463" indent="-271463" algn="l">
              <a:buFont typeface="Wingdings" pitchFamily="2" charset="2"/>
              <a:buChar char="Ø"/>
            </a:pPr>
            <a:r>
              <a:rPr lang="uk-UA" sz="30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Пошук співавторів та міжнародна </a:t>
            </a:r>
          </a:p>
          <a:p>
            <a:pPr marL="271463" indent="-271463" algn="l"/>
            <a:r>
              <a:rPr lang="uk-UA" sz="30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кооперація;</a:t>
            </a:r>
          </a:p>
          <a:p>
            <a:pPr marL="271463" indent="-271463" algn="l">
              <a:buFont typeface="Wingdings" pitchFamily="2" charset="2"/>
              <a:buChar char="Ø"/>
            </a:pPr>
            <a:r>
              <a:rPr lang="uk-UA" sz="30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Формування авторського </a:t>
            </a:r>
            <a:r>
              <a:rPr lang="en-US" sz="30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CV</a:t>
            </a:r>
            <a:r>
              <a:rPr lang="ru-RU" sz="30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;</a:t>
            </a:r>
          </a:p>
          <a:p>
            <a:pPr marL="271463" indent="-271463" algn="l">
              <a:buFont typeface="Wingdings" pitchFamily="2" charset="2"/>
              <a:buChar char="Ø"/>
            </a:pPr>
            <a:r>
              <a:rPr lang="uk-UA" sz="30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Підвищення наукової впливовості вченого;</a:t>
            </a:r>
          </a:p>
          <a:p>
            <a:pPr marL="271463" indent="-271463" algn="l">
              <a:buFont typeface="Wingdings" pitchFamily="2" charset="2"/>
              <a:buChar char="Ø"/>
            </a:pPr>
            <a:r>
              <a:rPr lang="uk-UA" sz="30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Пошук джерел фінансуванн</a:t>
            </a:r>
            <a:r>
              <a:rPr lang="uk-UA" sz="3000" b="1" dirty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я.</a:t>
            </a:r>
            <a:endParaRPr lang="uk-UA" sz="3000" dirty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  <a:p>
            <a:endParaRPr lang="uk-UA" dirty="0"/>
          </a:p>
        </p:txBody>
      </p:sp>
      <p:pic>
        <p:nvPicPr>
          <p:cNvPr id="5" name="Рисунок 4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6776" t="31924" r="26001" b="25793"/>
          <a:stretch>
            <a:fillRect/>
          </a:stretch>
        </p:blipFill>
        <p:spPr bwMode="auto">
          <a:xfrm>
            <a:off x="5724128" y="5013176"/>
            <a:ext cx="3672915" cy="184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Міжнародні стилі цитування\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274638"/>
            <a:ext cx="6876256" cy="1143000"/>
          </a:xfrm>
        </p:spPr>
        <p:txBody>
          <a:bodyPr>
            <a:noAutofit/>
          </a:bodyPr>
          <a:lstStyle/>
          <a:p>
            <a:r>
              <a:rPr lang="uk-UA" sz="33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ІНСТРУМЕНТ ПІДТРИМКИ ДОСЛІДНИКА</a:t>
            </a:r>
            <a:endParaRPr lang="uk-UA" sz="33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10000"/>
              </a:lnSpc>
              <a:buFont typeface="Wingdings" pitchFamily="2" charset="2"/>
              <a:buChar char="Ø"/>
            </a:pPr>
            <a:r>
              <a:rPr lang="uk-UA" sz="3400" b="1" dirty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SCOPUS</a:t>
            </a:r>
            <a:r>
              <a:rPr lang="uk-UA" sz="3400" dirty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 – це одна з найбільших у світі наукометричних реферативних баз даних, створена видавництвом </a:t>
            </a:r>
            <a:r>
              <a:rPr lang="uk-UA" sz="3400" dirty="0" err="1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Elsevier</a:t>
            </a:r>
            <a:r>
              <a:rPr lang="uk-UA" sz="3400" dirty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 у 2004 році. Вона надає інструменти для пошуку, аналізу та візуалізації наукових даних, а також інформацію про метрики видань та авторські профілі, що дозволяє оцінювати наукову діяльність дослідників.</a:t>
            </a:r>
          </a:p>
          <a:p>
            <a:endParaRPr lang="ru-RU" dirty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  <a:p>
            <a:pPr>
              <a:buNone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ОСНОВНІ ОСОБЛИВОСТІ</a:t>
            </a:r>
            <a:r>
              <a:rPr lang="uk-UA" b="1" dirty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:</a:t>
            </a:r>
          </a:p>
          <a:p>
            <a:pPr algn="just">
              <a:buFont typeface="Wingdings" pitchFamily="2" charset="2"/>
              <a:buChar char="Ø"/>
            </a:pPr>
            <a:r>
              <a:rPr lang="uk-UA" b="1" dirty="0" err="1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Мультидисциплінарність</a:t>
            </a:r>
            <a:r>
              <a:rPr lang="uk-UA" dirty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: охоплює широкий спектр наукових дисциплін, від гуманітарних до точних наук;</a:t>
            </a:r>
          </a:p>
          <a:p>
            <a:pPr algn="just">
              <a:buFont typeface="Wingdings" pitchFamily="2" charset="2"/>
              <a:buChar char="Ø"/>
            </a:pPr>
            <a:r>
              <a:rPr lang="uk-UA" b="1" dirty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Якість контенту</a:t>
            </a:r>
            <a:r>
              <a:rPr lang="uk-UA" dirty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: всі видання проходять ретельну перевірку перед індексуванням, щоб забезпечити високу якість публікацій;</a:t>
            </a:r>
          </a:p>
          <a:p>
            <a:pPr>
              <a:buNone/>
            </a:pPr>
            <a:endParaRPr lang="uk-UA" dirty="0"/>
          </a:p>
        </p:txBody>
      </p:sp>
      <p:pic>
        <p:nvPicPr>
          <p:cNvPr id="6" name="Рисунок 5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977" t="43953" r="28262" b="26744"/>
          <a:stretch>
            <a:fillRect/>
          </a:stretch>
        </p:blipFill>
        <p:spPr bwMode="auto">
          <a:xfrm>
            <a:off x="0" y="260648"/>
            <a:ext cx="2987824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Міжнародні стилі цитування\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16633"/>
            <a:ext cx="8278688" cy="1296143"/>
          </a:xfrm>
        </p:spPr>
        <p:txBody>
          <a:bodyPr>
            <a:normAutofit/>
          </a:bodyPr>
          <a:lstStyle/>
          <a:p>
            <a:r>
              <a:rPr lang="uk-UA" sz="32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ДО НАУКОМЕТРИЧНОЇ БАЗИ ДАНИХ 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SCOPUS </a:t>
            </a:r>
            <a:r>
              <a:rPr lang="uk-UA" sz="32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ВХОДЯТЬ: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700808"/>
            <a:ext cx="7776864" cy="3744416"/>
          </a:xfrm>
        </p:spPr>
        <p:txBody>
          <a:bodyPr>
            <a:normAutofit/>
          </a:bodyPr>
          <a:lstStyle/>
          <a:p>
            <a:pPr algn="just">
              <a:buFont typeface="Wingdings"/>
              <a:buChar char="Ø"/>
            </a:pPr>
            <a:r>
              <a:rPr lang="uk-UA" sz="2800" b="1" dirty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 більше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uk-UA" sz="2800" b="1" dirty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28 000 активних періодичних видань;</a:t>
            </a:r>
          </a:p>
          <a:p>
            <a:pPr algn="just">
              <a:buFont typeface="Wingdings"/>
              <a:buChar char="Ø"/>
            </a:pPr>
            <a:r>
              <a:rPr lang="uk-UA" sz="2800" b="1" dirty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 більше 327 000 книг;</a:t>
            </a:r>
          </a:p>
          <a:p>
            <a:pPr algn="just">
              <a:buFont typeface="Wingdings"/>
              <a:buChar char="Ø"/>
            </a:pPr>
            <a:r>
              <a:rPr lang="uk-UA" sz="2800" b="1" dirty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 більше 7 000 видавництв;</a:t>
            </a:r>
          </a:p>
          <a:p>
            <a:pPr algn="just">
              <a:buFont typeface="Wingdings"/>
              <a:buChar char="Ø"/>
            </a:pPr>
            <a:r>
              <a:rPr lang="uk-UA" sz="2800" b="1" dirty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 більше 93 млн записів;</a:t>
            </a:r>
          </a:p>
          <a:p>
            <a:pPr algn="just">
              <a:buFont typeface="Wingdings"/>
              <a:buChar char="Ø"/>
            </a:pPr>
            <a:r>
              <a:rPr lang="uk-UA" sz="2800" b="1" dirty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 більше 23 млн записів відкритого доступу;</a:t>
            </a:r>
          </a:p>
          <a:p>
            <a:pPr algn="just">
              <a:buFont typeface="Wingdings"/>
              <a:buChar char="Ø"/>
            </a:pPr>
            <a:r>
              <a:rPr lang="uk-UA" sz="2800" b="1" dirty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 більше 17 млн авторських профілів;</a:t>
            </a:r>
          </a:p>
          <a:p>
            <a:pPr algn="just">
              <a:buFont typeface="Wingdings"/>
              <a:buChar char="Ø"/>
            </a:pPr>
            <a:r>
              <a:rPr lang="uk-UA" sz="2800" b="1" dirty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 більше 94 000 афільованих профілів</a:t>
            </a:r>
            <a:r>
              <a:rPr lang="uk-UA" sz="2500" b="1" dirty="0">
                <a:solidFill>
                  <a:schemeClr val="tx2">
                    <a:lumMod val="75000"/>
                  </a:schemeClr>
                </a:solidFill>
                <a:latin typeface="Arial Narrow" pitchFamily="34" charset="0"/>
              </a:rPr>
              <a:t>.</a:t>
            </a:r>
            <a:endParaRPr lang="en-US" sz="2500" b="1" dirty="0">
              <a:solidFill>
                <a:schemeClr val="tx2">
                  <a:lumMod val="75000"/>
                </a:schemeClr>
              </a:solidFill>
              <a:latin typeface="Arial Narrow" pitchFamily="34" charset="0"/>
            </a:endParaRPr>
          </a:p>
          <a:p>
            <a:pPr algn="l">
              <a:buFont typeface="Wingdings"/>
              <a:buChar char="Ø"/>
            </a:pPr>
            <a:endParaRPr lang="en-US" sz="2000" dirty="0">
              <a:solidFill>
                <a:schemeClr val="tx1"/>
              </a:solidFill>
            </a:endParaRPr>
          </a:p>
          <a:p>
            <a:pPr algn="l">
              <a:buFont typeface="Wingdings"/>
              <a:buChar char="Ø"/>
            </a:pPr>
            <a:endParaRPr lang="uk-UA" sz="20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8737" t="17674" r="29766" b="17907"/>
          <a:stretch>
            <a:fillRect/>
          </a:stretch>
        </p:blipFill>
        <p:spPr bwMode="auto">
          <a:xfrm>
            <a:off x="6156176" y="4797152"/>
            <a:ext cx="2808312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Міжнародні стилі цитування\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3"/>
            <a:ext cx="7772400" cy="1080119"/>
          </a:xfrm>
        </p:spPr>
        <p:txBody>
          <a:bodyPr/>
          <a:lstStyle/>
          <a:p>
            <a:r>
              <a:rPr lang="uk-UA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МОЖЛИВОСТІ 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SCOPUS</a:t>
            </a:r>
            <a:endParaRPr lang="uk-UA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196752"/>
            <a:ext cx="7848872" cy="5472608"/>
          </a:xfrm>
        </p:spPr>
        <p:txBody>
          <a:bodyPr>
            <a:normAutofit fontScale="92500"/>
          </a:bodyPr>
          <a:lstStyle/>
          <a:p>
            <a:pPr marL="271463" indent="-271463" algn="just">
              <a:buFont typeface="Wingdings" pitchFamily="2" charset="2"/>
              <a:buChar char="Ø"/>
            </a:pPr>
            <a:r>
              <a:rPr lang="uk-UA" sz="22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Пошук наукової інформації</a:t>
            </a:r>
            <a:r>
              <a:rPr lang="uk-UA" sz="22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 ви можете шукати статті, тези та інші наукові роботи за ключовими словами, авторами, назвами журналів, темами та іншими критеріями в базі даних, що охоплює понад 240 дисциплін;</a:t>
            </a:r>
          </a:p>
          <a:p>
            <a:pPr marL="271463" indent="-271463" algn="just">
              <a:buFont typeface="Wingdings" pitchFamily="2" charset="2"/>
              <a:buChar char="Ø"/>
            </a:pPr>
            <a:r>
              <a:rPr lang="uk-UA" sz="22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Відстеження показників</a:t>
            </a:r>
            <a:r>
              <a:rPr lang="uk-UA" sz="22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 </a:t>
            </a:r>
            <a:r>
              <a:rPr lang="uk-UA" sz="2200" dirty="0" err="1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Scopus</a:t>
            </a:r>
            <a:r>
              <a:rPr lang="uk-UA" sz="22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автоматично створює профілі для авторів, що містять інформацію про кількість публікацій, цитувань, індекс Гірша та інші </a:t>
            </a:r>
            <a:r>
              <a:rPr lang="uk-UA" sz="2200" dirty="0" err="1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наукометричні</a:t>
            </a:r>
            <a:r>
              <a:rPr lang="uk-UA" sz="22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дані, що </a:t>
            </a:r>
            <a:r>
              <a:rPr lang="uk-UA" sz="2200" dirty="0" err="1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допомогає</a:t>
            </a:r>
            <a:r>
              <a:rPr lang="uk-UA" sz="22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відслідковувати науковий вплив дослідника;</a:t>
            </a:r>
          </a:p>
          <a:p>
            <a:pPr marL="271463" indent="-271463" algn="just">
              <a:buFont typeface="Wingdings" pitchFamily="2" charset="2"/>
              <a:buChar char="Ø"/>
            </a:pPr>
            <a:r>
              <a:rPr lang="uk-UA" sz="22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Вибір журналу для публікації</a:t>
            </a:r>
            <a:r>
              <a:rPr lang="uk-UA" sz="22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 знайти журнал за вашим науковим інтересом, оцінити показники </a:t>
            </a:r>
          </a:p>
          <a:p>
            <a:pPr marL="271463" indent="-271463" algn="just"/>
            <a:r>
              <a:rPr lang="uk-UA" sz="22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цитованості;</a:t>
            </a:r>
          </a:p>
          <a:p>
            <a:pPr indent="271463" algn="just">
              <a:buFont typeface="Wingdings" pitchFamily="2" charset="2"/>
              <a:buChar char="Ø"/>
            </a:pPr>
            <a:r>
              <a:rPr lang="uk-UA" sz="2200" b="1" dirty="0" err="1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Відслідковування</a:t>
            </a:r>
            <a:r>
              <a:rPr lang="uk-UA" sz="22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наукових трендів</a:t>
            </a:r>
            <a:r>
              <a:rPr lang="uk-UA" sz="22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 аналізувати</a:t>
            </a:r>
          </a:p>
          <a:p>
            <a:pPr indent="271463" algn="just"/>
            <a:r>
              <a:rPr lang="uk-UA" sz="22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динаміку публікаційної активності за вашою темою, </a:t>
            </a:r>
          </a:p>
          <a:p>
            <a:pPr indent="271463" algn="just"/>
            <a:r>
              <a:rPr lang="uk-UA" sz="22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виявляти нові тенденції у своїй області і знаходити</a:t>
            </a:r>
          </a:p>
          <a:p>
            <a:pPr indent="271463" algn="just"/>
            <a:r>
              <a:rPr lang="uk-UA" sz="22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нові перспективні напрями досліджень.</a:t>
            </a:r>
          </a:p>
          <a:p>
            <a:pPr algn="l"/>
            <a:endParaRPr lang="uk-UA" sz="2000" dirty="0">
              <a:solidFill>
                <a:schemeClr val="tx1"/>
              </a:solidFill>
            </a:endParaRPr>
          </a:p>
          <a:p>
            <a:pPr algn="l">
              <a:buFont typeface="Wingdings" pitchFamily="2" charset="2"/>
              <a:buChar char="Ø"/>
            </a:pPr>
            <a:endParaRPr lang="uk-UA" sz="2000" dirty="0">
              <a:solidFill>
                <a:schemeClr val="tx1"/>
              </a:solidFill>
            </a:endParaRPr>
          </a:p>
          <a:p>
            <a:pPr algn="l">
              <a:buFont typeface="Wingdings" pitchFamily="2" charset="2"/>
              <a:buChar char="Ø"/>
            </a:pPr>
            <a:endParaRPr lang="uk-UA" sz="2000" dirty="0">
              <a:solidFill>
                <a:schemeClr val="tx1"/>
              </a:solidFill>
            </a:endParaRPr>
          </a:p>
          <a:p>
            <a:pPr algn="l">
              <a:buFont typeface="Wingdings" pitchFamily="2" charset="2"/>
              <a:buChar char="Ø"/>
            </a:pPr>
            <a:endParaRPr lang="uk-UA" sz="20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3" cstate="print"/>
          <a:srcRect l="25831" t="15349" r="27879" b="13256"/>
          <a:stretch>
            <a:fillRect/>
          </a:stretch>
        </p:blipFill>
        <p:spPr bwMode="auto">
          <a:xfrm>
            <a:off x="6551712" y="4713746"/>
            <a:ext cx="2592288" cy="21442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Міжнародні стилі цитування\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0"/>
            <a:ext cx="6624736" cy="1412775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WEB OF SCIENCE</a:t>
            </a:r>
            <a:r>
              <a:rPr lang="ru-RU" sz="36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 – </a:t>
            </a:r>
            <a:br>
              <a:rPr lang="ru-RU" sz="36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</a:br>
            <a:r>
              <a:rPr lang="ru-RU" sz="36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АСИСТЕНТ ВЧЕНОГО</a:t>
            </a:r>
            <a:endParaRPr lang="uk-UA" sz="3600" dirty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268760"/>
            <a:ext cx="8424936" cy="5472608"/>
          </a:xfrm>
        </p:spPr>
        <p:txBody>
          <a:bodyPr>
            <a:normAutofit lnSpcReduction="10000"/>
          </a:bodyPr>
          <a:lstStyle/>
          <a:p>
            <a:pPr algn="l"/>
            <a:endParaRPr lang="ru-RU" sz="1000" dirty="0">
              <a:solidFill>
                <a:schemeClr val="tx2">
                  <a:lumMod val="75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uk-UA" sz="2200" b="1" dirty="0" err="1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Web</a:t>
            </a:r>
            <a:r>
              <a:rPr lang="uk-UA" sz="22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uk-UA" sz="2200" b="1" dirty="0" err="1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of</a:t>
            </a:r>
            <a:r>
              <a:rPr lang="uk-UA" sz="22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Science </a:t>
            </a:r>
            <a:r>
              <a:rPr lang="uk-UA" sz="22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– це велика міжнародна бібліографічна мультидисциплінарна база даних, за допомогою якої здійснюється пошук наукових матеріалів із різних галузей наук. </a:t>
            </a:r>
          </a:p>
          <a:p>
            <a:pPr algn="just"/>
            <a:endParaRPr lang="uk-UA" sz="2200" dirty="0">
              <a:solidFill>
                <a:schemeClr val="tx2">
                  <a:lumMod val="75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>
              <a:buFont typeface="Wingdings" pitchFamily="2" charset="2"/>
              <a:buChar char="Ø"/>
            </a:pPr>
            <a:r>
              <a:rPr lang="uk-UA" sz="22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WOS</a:t>
            </a:r>
            <a:r>
              <a:rPr lang="uk-UA" sz="22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містить записи про статті, книги, матеріали конференцій, патенти. В базі даних індексуються статті з журналів, відібраних за критеріями якості і цінності, а також матеріали конференцій;</a:t>
            </a:r>
          </a:p>
          <a:p>
            <a:pPr algn="just"/>
            <a:endParaRPr lang="uk-UA" sz="2200" dirty="0">
              <a:solidFill>
                <a:schemeClr val="tx2">
                  <a:lumMod val="75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>
              <a:buFont typeface="Wingdings" pitchFamily="2" charset="2"/>
              <a:buChar char="Ø"/>
            </a:pPr>
            <a:r>
              <a:rPr lang="uk-UA" sz="22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2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WOS</a:t>
            </a:r>
            <a:r>
              <a:rPr lang="uk-UA" sz="22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оновлює свої дані раз на тиждень;</a:t>
            </a:r>
          </a:p>
          <a:p>
            <a:pPr algn="just"/>
            <a:endParaRPr lang="uk-UA" sz="2200" dirty="0">
              <a:solidFill>
                <a:schemeClr val="tx2">
                  <a:lumMod val="75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>
              <a:buFont typeface="Wingdings" pitchFamily="2" charset="2"/>
              <a:buChar char="Ø"/>
            </a:pPr>
            <a:r>
              <a:rPr lang="uk-UA" sz="22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На платформі є доступні інструменти для аналізу цитування, які дозволяють оцінити вплив наукових робіт і виявити найбільш цитовані статті і найбільш цитованих дослідників.</a:t>
            </a:r>
          </a:p>
          <a:p>
            <a:pPr algn="l">
              <a:buFont typeface="Wingdings" pitchFamily="2" charset="2"/>
              <a:buChar char="Ø"/>
            </a:pP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  <a:p>
            <a:pPr algn="l">
              <a:buFont typeface="Wingdings" pitchFamily="2" charset="2"/>
              <a:buChar char="Ø"/>
            </a:pPr>
            <a:endParaRPr lang="uk-UA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 cstate="print"/>
          <a:srcRect l="31504" t="47675" r="33326" b="28128"/>
          <a:stretch>
            <a:fillRect/>
          </a:stretch>
        </p:blipFill>
        <p:spPr bwMode="auto">
          <a:xfrm>
            <a:off x="5724128" y="3789040"/>
            <a:ext cx="3312368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/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37172" t="49302" r="38443" b="30687"/>
          <a:stretch>
            <a:fillRect/>
          </a:stretch>
        </p:blipFill>
        <p:spPr bwMode="auto">
          <a:xfrm>
            <a:off x="0" y="0"/>
            <a:ext cx="2523973" cy="1379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Міжнародні стилі цитування\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340768"/>
            <a:ext cx="3960440" cy="4464496"/>
          </a:xfrm>
        </p:spPr>
        <p:txBody>
          <a:bodyPr>
            <a:noAutofit/>
          </a:bodyPr>
          <a:lstStyle/>
          <a:p>
            <a:pPr indent="271463" algn="l"/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Web of Science Platform</a:t>
            </a:r>
            <a:br>
              <a:rPr lang="uk-UA" sz="24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uk-UA" sz="24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&gt; </a:t>
            </a:r>
            <a:r>
              <a:rPr lang="uk-UA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34 тис. проіндексованих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</a:t>
            </a:r>
            <a:br>
              <a:rPr lang="ru-RU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</a:t>
            </a:r>
            <a:r>
              <a:rPr lang="uk-UA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журналів;</a:t>
            </a:r>
            <a:br>
              <a:rPr lang="uk-UA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&gt; </a:t>
            </a:r>
            <a:r>
              <a:rPr lang="uk-UA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171 млн записів; </a:t>
            </a:r>
            <a:br>
              <a:rPr lang="uk-UA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&gt;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97 млн </a:t>
            </a:r>
            <a:r>
              <a:rPr lang="uk-UA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патентів;</a:t>
            </a:r>
            <a:br>
              <a:rPr lang="ru-RU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&gt;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1,89млрд </a:t>
            </a:r>
            <a:r>
              <a:rPr lang="uk-UA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процитованих </a:t>
            </a:r>
            <a:br>
              <a:rPr lang="uk-UA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uk-UA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джерел (від 1980 р.).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4048" y="260648"/>
            <a:ext cx="3960440" cy="6408712"/>
          </a:xfrm>
        </p:spPr>
        <p:txBody>
          <a:bodyPr>
            <a:normAutofit fontScale="47500" lnSpcReduction="20000"/>
          </a:bodyPr>
          <a:lstStyle/>
          <a:p>
            <a:endParaRPr lang="uk-UA" dirty="0"/>
          </a:p>
          <a:p>
            <a:r>
              <a:rPr lang="en-AU" sz="4200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Web of Science Core Collection</a:t>
            </a:r>
          </a:p>
          <a:p>
            <a:pPr algn="l"/>
            <a:endParaRPr lang="uk-UA" dirty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r>
              <a:rPr lang="uk-UA" sz="46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Головний ресурс на платформі</a:t>
            </a:r>
          </a:p>
          <a:p>
            <a:pPr algn="l"/>
            <a:r>
              <a:rPr lang="uk-UA" sz="46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&gt; 21 тис. рецензованих високоякісних наукових журналів;</a:t>
            </a:r>
          </a:p>
          <a:p>
            <a:pPr algn="l"/>
            <a:r>
              <a:rPr lang="uk-UA" sz="46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&gt; 85,9 млн записів;</a:t>
            </a:r>
          </a:p>
          <a:p>
            <a:pPr algn="l"/>
            <a:r>
              <a:rPr lang="uk-UA" sz="46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&gt; понад 300 тис. матеріалів конференції;</a:t>
            </a:r>
          </a:p>
          <a:p>
            <a:pPr algn="l"/>
            <a:r>
              <a:rPr lang="uk-UA" sz="46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&gt; понад 134 тис. відібраних редакцією книг;</a:t>
            </a:r>
          </a:p>
          <a:p>
            <a:pPr algn="l"/>
            <a:r>
              <a:rPr lang="uk-UA" sz="46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&gt; 1,9млрд процитованих джерел (від 1900 р.)</a:t>
            </a:r>
          </a:p>
          <a:p>
            <a:pPr algn="l"/>
            <a:r>
              <a:rPr lang="uk-UA" sz="46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&gt; 17,2 млн записів відкритого доступу з посиланнями на повний текст.</a:t>
            </a:r>
          </a:p>
        </p:txBody>
      </p:sp>
      <p:pic>
        <p:nvPicPr>
          <p:cNvPr id="5" name="Рисунок 4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6413" t="29767" r="27689" b="37374"/>
          <a:stretch>
            <a:fillRect/>
          </a:stretch>
        </p:blipFill>
        <p:spPr bwMode="auto">
          <a:xfrm>
            <a:off x="179512" y="188640"/>
            <a:ext cx="2724150" cy="1218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Міжнародні стилі цитування\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16633"/>
            <a:ext cx="8640960" cy="1008111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МОЖЛИВОСТ</a:t>
            </a:r>
            <a:r>
              <a:rPr lang="uk-UA" sz="36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І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 WEB OF SCIENCE</a:t>
            </a:r>
            <a:endParaRPr lang="uk-UA" sz="3600" dirty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9024" y="1268760"/>
            <a:ext cx="8389440" cy="5328592"/>
          </a:xfrm>
        </p:spPr>
        <p:txBody>
          <a:bodyPr>
            <a:normAutofit/>
          </a:bodyPr>
          <a:lstStyle/>
          <a:p>
            <a:pPr algn="l">
              <a:buFont typeface="Wingdings" pitchFamily="2" charset="2"/>
              <a:buChar char="Ø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WOS</a:t>
            </a:r>
            <a:r>
              <a:rPr lang="uk-UA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надає доступ до широкого спектру рецензованих</a:t>
            </a:r>
          </a:p>
          <a:p>
            <a:pPr algn="l"/>
            <a:r>
              <a:rPr lang="uk-UA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статей;</a:t>
            </a:r>
          </a:p>
          <a:p>
            <a:pPr algn="l">
              <a:buFont typeface="Wingdings" pitchFamily="2" charset="2"/>
              <a:buChar char="Ø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uk-UA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Користувачі можуть проводити базовий пошук за </a:t>
            </a:r>
          </a:p>
          <a:p>
            <a:pPr algn="l"/>
            <a:r>
              <a:rPr lang="uk-UA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наступними критеріями:  </a:t>
            </a:r>
          </a:p>
          <a:p>
            <a:pPr marL="892175" algn="l">
              <a:buFont typeface="Wingdings" pitchFamily="2" charset="2"/>
              <a:buChar char="ü"/>
            </a:pPr>
            <a:r>
              <a:rPr lang="uk-UA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автор;</a:t>
            </a:r>
          </a:p>
          <a:p>
            <a:pPr marL="892175" algn="l">
              <a:buFont typeface="Wingdings" pitchFamily="2" charset="2"/>
              <a:buChar char="ü"/>
            </a:pPr>
            <a:r>
              <a:rPr lang="uk-UA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ключові слова;</a:t>
            </a:r>
          </a:p>
          <a:p>
            <a:pPr marL="892175" algn="l">
              <a:buFont typeface="Wingdings" pitchFamily="2" charset="2"/>
              <a:buChar char="ü"/>
            </a:pPr>
            <a:r>
              <a:rPr lang="uk-UA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за назвою роботи або по тематиці;</a:t>
            </a:r>
          </a:p>
          <a:p>
            <a:pPr marL="892175" algn="l">
              <a:buFont typeface="Wingdings" pitchFamily="2" charset="2"/>
              <a:buChar char="ü"/>
            </a:pPr>
            <a:r>
              <a:rPr lang="uk-UA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за конкретний рік;</a:t>
            </a:r>
          </a:p>
          <a:p>
            <a:pPr marL="892175" algn="l">
              <a:buFont typeface="Wingdings" pitchFamily="2" charset="2"/>
              <a:buChar char="ü"/>
            </a:pPr>
            <a:r>
              <a:rPr lang="uk-UA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конкретного виду – стаття, книга і т.д.</a:t>
            </a:r>
          </a:p>
          <a:p>
            <a:pPr algn="l">
              <a:buFont typeface="Wingdings" pitchFamily="2" charset="2"/>
              <a:buChar char="Ø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uk-UA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Можна настроїти повідомлення про нові </a:t>
            </a:r>
          </a:p>
          <a:p>
            <a:pPr algn="l"/>
            <a:r>
              <a:rPr lang="uk-UA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публікації по темам або авторам, які вас </a:t>
            </a:r>
          </a:p>
          <a:p>
            <a:pPr algn="l"/>
            <a:r>
              <a:rPr lang="uk-UA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цікавлять;</a:t>
            </a:r>
          </a:p>
        </p:txBody>
      </p:sp>
      <p:pic>
        <p:nvPicPr>
          <p:cNvPr id="5" name="Рисунок 4"/>
          <p:cNvPicPr/>
          <p:nvPr/>
        </p:nvPicPr>
        <p:blipFill>
          <a:blip r:embed="rId3" cstate="print"/>
          <a:srcRect l="37716" t="43488" r="39156" b="18035"/>
          <a:stretch>
            <a:fillRect/>
          </a:stretch>
        </p:blipFill>
        <p:spPr bwMode="auto">
          <a:xfrm>
            <a:off x="6660232" y="4221088"/>
            <a:ext cx="2232248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Міжнародні стилі цитування\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16633"/>
            <a:ext cx="8640960" cy="1008111"/>
          </a:xfrm>
        </p:spPr>
        <p:txBody>
          <a:bodyPr>
            <a:noAutofit/>
          </a:bodyPr>
          <a:lstStyle/>
          <a:p>
            <a:r>
              <a:rPr lang="uk-UA" sz="35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РЕСУРСИ ВІДКРИТОГО ДОСТУПУ</a:t>
            </a:r>
            <a:br>
              <a:rPr lang="uk-UA" sz="35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</a:br>
            <a:r>
              <a:rPr lang="uk-UA" sz="35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(</a:t>
            </a:r>
            <a:r>
              <a:rPr lang="en-US" sz="35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OPEN ACCESS)</a:t>
            </a:r>
            <a:endParaRPr lang="uk-UA" sz="3500" dirty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9024" y="1268760"/>
            <a:ext cx="8389440" cy="5328592"/>
          </a:xfrm>
        </p:spPr>
        <p:txBody>
          <a:bodyPr>
            <a:normAutofit/>
          </a:bodyPr>
          <a:lstStyle/>
          <a:p>
            <a:pPr algn="l">
              <a:buFont typeface="Wingdings" pitchFamily="2" charset="2"/>
              <a:buChar char="Ø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400" b="1" dirty="0" err="1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FreeFullPDF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–</a:t>
            </a:r>
            <a:r>
              <a:rPr lang="uk-UA" sz="24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uk-UA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науки про життя,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</a:t>
            </a:r>
            <a:r>
              <a:rPr lang="uk-UA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науки про здоров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’</a:t>
            </a:r>
            <a:r>
              <a:rPr lang="uk-UA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я, фізичні науки, математика, соціальні та гуманітарні науки;</a:t>
            </a:r>
          </a:p>
          <a:p>
            <a:pPr algn="l">
              <a:buFont typeface="Wingdings" pitchFamily="2" charset="2"/>
              <a:buChar char="Ø"/>
            </a:pPr>
            <a:r>
              <a:rPr lang="uk-UA" sz="24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В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ASE – </a:t>
            </a:r>
            <a:r>
              <a:rPr lang="uk-UA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одна з найбільших у світі пошукових систем, спеціалізованих на пошуку наукових публікацій відкритого доступу в ІНТЕРНЕТІ. Надає безкоштовний доступ до повних текстів.</a:t>
            </a:r>
          </a:p>
          <a:p>
            <a:pPr algn="l">
              <a:buFont typeface="Wingdings" pitchFamily="2" charset="2"/>
              <a:buChar char="Ø"/>
            </a:pPr>
            <a:r>
              <a:rPr lang="uk-UA" sz="24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CORE</a:t>
            </a:r>
            <a:r>
              <a:rPr lang="uk-UA" sz="24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– </a:t>
            </a:r>
            <a:r>
              <a:rPr lang="uk-UA" sz="2400" dirty="0" err="1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мультидисциплінарний</a:t>
            </a:r>
            <a:r>
              <a:rPr lang="uk-UA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uk-UA" sz="2400" dirty="0" err="1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агрегатор</a:t>
            </a:r>
            <a:r>
              <a:rPr lang="uk-UA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досліджень. Має найбільшу колекцію статей відкритого доступу;</a:t>
            </a:r>
          </a:p>
          <a:p>
            <a:pPr algn="l">
              <a:buFont typeface="Wingdings" pitchFamily="2" charset="2"/>
              <a:buChar char="Ø"/>
            </a:pPr>
            <a:r>
              <a:rPr lang="en-US" sz="2400" b="1" dirty="0" err="1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EThOS</a:t>
            </a:r>
            <a:r>
              <a:rPr lang="uk-UA" sz="24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– </a:t>
            </a:r>
            <a:r>
              <a:rPr lang="uk-UA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база даних якою керує Британська бібліотека, дозволяє шукати докторські дисертації вищих навчальних закладів Великої Британії. Більше </a:t>
            </a:r>
          </a:p>
          <a:p>
            <a:pPr algn="l"/>
            <a:r>
              <a:rPr lang="uk-UA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половини записів мають повний текст.</a:t>
            </a:r>
          </a:p>
          <a:p>
            <a:pPr algn="l">
              <a:buFont typeface="Wingdings" pitchFamily="2" charset="2"/>
              <a:buChar char="Ø"/>
            </a:pPr>
            <a:endParaRPr lang="uk-UA" sz="2400" dirty="0">
              <a:solidFill>
                <a:schemeClr val="tx2">
                  <a:lumMod val="75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6" name="Рисунок 5" descr="C:\Users\admin\AppData\Local\Microsoft\Windows\Temporary Internet Files\Content.Word\Screenshot_20250829-135730_Chrome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383" t="31548" r="9160" b="36958"/>
          <a:stretch>
            <a:fillRect/>
          </a:stretch>
        </p:blipFill>
        <p:spPr bwMode="auto">
          <a:xfrm>
            <a:off x="7236296" y="5157192"/>
            <a:ext cx="1450866" cy="1507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Міжнародні стилі цитування\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16633"/>
            <a:ext cx="8640960" cy="1008111"/>
          </a:xfrm>
        </p:spPr>
        <p:txBody>
          <a:bodyPr>
            <a:noAutofit/>
          </a:bodyPr>
          <a:lstStyle/>
          <a:p>
            <a:r>
              <a:rPr lang="uk-UA" sz="35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РЕСУРСИ ВІДКРИТОГО ДОСТУПУ</a:t>
            </a:r>
            <a:br>
              <a:rPr lang="uk-UA" sz="35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</a:br>
            <a:r>
              <a:rPr lang="uk-UA" sz="35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(</a:t>
            </a:r>
            <a:r>
              <a:rPr lang="en-US" sz="35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OPEN ACCESS)</a:t>
            </a:r>
            <a:endParaRPr lang="uk-UA" sz="3500" dirty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9024" y="1268760"/>
            <a:ext cx="8389440" cy="5328592"/>
          </a:xfrm>
        </p:spPr>
        <p:txBody>
          <a:bodyPr>
            <a:normAutofit lnSpcReduction="10000"/>
          </a:bodyPr>
          <a:lstStyle/>
          <a:p>
            <a:pPr algn="l">
              <a:buFont typeface="Wingdings" pitchFamily="2" charset="2"/>
              <a:buChar char="Ø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DOAB  –</a:t>
            </a:r>
            <a:r>
              <a:rPr lang="uk-UA" sz="24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uk-UA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сервіс надає доступ до метаданих і повних текстів книг академічних видавництв у відкритому доступі;</a:t>
            </a:r>
          </a:p>
          <a:p>
            <a:pPr algn="l">
              <a:buFont typeface="Wingdings" pitchFamily="2" charset="2"/>
              <a:buChar char="Ø"/>
            </a:pPr>
            <a:r>
              <a:rPr lang="uk-UA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DOAJ</a:t>
            </a:r>
            <a:r>
              <a:rPr lang="uk-UA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– сервіс надає доступ до повнотекстових рецензованих та академічних журналів відкритого доступу з усіх галузей знань та різними мовами;</a:t>
            </a:r>
          </a:p>
          <a:p>
            <a:pPr algn="l">
              <a:buFont typeface="Wingdings" pitchFamily="2" charset="2"/>
              <a:buChar char="Ø"/>
            </a:pPr>
            <a:r>
              <a:rPr lang="uk-UA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ScienceResearch.com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uk-UA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– наукова пошукова </a:t>
            </a:r>
            <a:r>
              <a:rPr lang="uk-UA" sz="2400" dirty="0" err="1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ситема</a:t>
            </a:r>
            <a:r>
              <a:rPr lang="uk-UA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 яка здійснює повнотекстовий пошук у журналах багатьох великих наукових видавництв;</a:t>
            </a:r>
          </a:p>
          <a:p>
            <a:pPr algn="l">
              <a:buFont typeface="Wingdings" pitchFamily="2" charset="2"/>
              <a:buChar char="Ø"/>
            </a:pPr>
            <a:r>
              <a:rPr lang="en-US" sz="24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Simple Search Metadata in Open Ukraine Archives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</a:t>
            </a:r>
            <a:r>
              <a:rPr lang="uk-UA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(Система пошуку у відкритих архівах України) – надає можливість одночасного пошуку повнотекстової </a:t>
            </a:r>
          </a:p>
          <a:p>
            <a:pPr algn="l"/>
            <a:r>
              <a:rPr lang="uk-UA" sz="2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наукової інформації  у відкритих вітчизняних репозитаріях.</a:t>
            </a:r>
          </a:p>
          <a:p>
            <a:pPr algn="l">
              <a:buFont typeface="Wingdings" pitchFamily="2" charset="2"/>
              <a:buChar char="Ø"/>
            </a:pPr>
            <a:endParaRPr lang="uk-UA" sz="2400" dirty="0">
              <a:solidFill>
                <a:schemeClr val="tx2">
                  <a:lumMod val="75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l">
              <a:buFont typeface="Wingdings" pitchFamily="2" charset="2"/>
              <a:buChar char="Ø"/>
            </a:pPr>
            <a:endParaRPr lang="uk-UA" sz="2400" dirty="0">
              <a:solidFill>
                <a:schemeClr val="tx2">
                  <a:lumMod val="75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l">
              <a:buFont typeface="Wingdings" pitchFamily="2" charset="2"/>
              <a:buChar char="Ø"/>
            </a:pPr>
            <a:endParaRPr lang="uk-UA" sz="2400" dirty="0">
              <a:solidFill>
                <a:schemeClr val="tx2">
                  <a:lumMod val="75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5" name="Рисунок 4" descr="C:\Users\admin\AppData\Local\Microsoft\Windows\Temporary Internet Files\Content.Word\Screenshot_20250829-135730_Chrome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383" t="31548" r="9160" b="36958"/>
          <a:stretch>
            <a:fillRect/>
          </a:stretch>
        </p:blipFill>
        <p:spPr bwMode="auto">
          <a:xfrm>
            <a:off x="7452320" y="5229200"/>
            <a:ext cx="1306850" cy="141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Міжнародні стилі цитування\83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260649"/>
            <a:ext cx="8424936" cy="1872207"/>
          </a:xfrm>
        </p:spPr>
        <p:txBody>
          <a:bodyPr>
            <a:normAutofit fontScale="90000"/>
          </a:bodyPr>
          <a:lstStyle/>
          <a:p>
            <a:br>
              <a:rPr lang="uk-UA" sz="10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</a:br>
            <a:br>
              <a:rPr lang="uk-UA" sz="10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</a:br>
            <a:br>
              <a:rPr lang="uk-UA" sz="10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</a:br>
            <a:r>
              <a:rPr lang="uk-UA" sz="49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ДЯКУЄМО ЗА УВАГУ!</a:t>
            </a:r>
            <a:br>
              <a:rPr lang="uk-UA" sz="49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</a:br>
            <a:endParaRPr lang="uk-UA" sz="4900" dirty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67544" y="2204864"/>
            <a:ext cx="8280920" cy="4248472"/>
          </a:xfrm>
        </p:spPr>
        <p:txBody>
          <a:bodyPr>
            <a:normAutofit/>
          </a:bodyPr>
          <a:lstStyle/>
          <a:p>
            <a:r>
              <a:rPr lang="uk-UA" sz="36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МАЄМО НАДІЮ, ЩО НАДАНА ІНФОРМАЦІЯ БУДЕ ДЛЯ ВАС КОРИСНОЮ!</a:t>
            </a:r>
          </a:p>
          <a:p>
            <a:pPr algn="l"/>
            <a:endParaRPr lang="uk-UA" sz="3600" b="1" dirty="0">
              <a:solidFill>
                <a:schemeClr val="accent6">
                  <a:lumMod val="50000"/>
                </a:schemeClr>
              </a:solidFill>
              <a:latin typeface="Arial Black" pitchFamily="34" charset="0"/>
              <a:ea typeface="Arial Unicode MS" pitchFamily="34" charset="-128"/>
              <a:cs typeface="Arial Unicode MS" pitchFamily="34" charset="-128"/>
            </a:endParaRPr>
          </a:p>
          <a:p>
            <a:pPr algn="l"/>
            <a:endParaRPr lang="uk-UA" sz="3600" b="1" dirty="0">
              <a:solidFill>
                <a:schemeClr val="accent6">
                  <a:lumMod val="50000"/>
                </a:schemeClr>
              </a:solidFill>
              <a:latin typeface="Arial Black" pitchFamily="34" charset="0"/>
              <a:ea typeface="Arial Unicode MS" pitchFamily="34" charset="-128"/>
              <a:cs typeface="Arial Unicode MS" pitchFamily="34" charset="-128"/>
            </a:endParaRPr>
          </a:p>
          <a:p>
            <a:pPr algn="r"/>
            <a:r>
              <a:rPr lang="uk-UA" sz="2800" b="1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НАУКОВА БІБЛІОТЕКА ТДАТУ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Міжнародні стилі цитування\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11960" y="404664"/>
            <a:ext cx="4680520" cy="6264696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uk-UA" sz="31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</a:t>
            </a:r>
            <a:r>
              <a:rPr lang="uk-UA" sz="34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Наукове дослідження завжди передбачає пошук джерел інформації з метою їх опрацювання та використання в роботі.</a:t>
            </a:r>
          </a:p>
          <a:p>
            <a:pPr algn="just">
              <a:lnSpc>
                <a:spcPct val="120000"/>
              </a:lnSpc>
            </a:pPr>
            <a:r>
              <a:rPr lang="uk-UA" sz="31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	До того ж, ця інформація повинна відповідати певним вимогам: бути актуальною, достовірною та релевантною. Тому дуже важливим елементом процесу підготовки та виконання якісних наукових досліджень є питання правильного вибору пошукової системи, ресурсів та інструментів для ефективного результату. </a:t>
            </a:r>
          </a:p>
        </p:txBody>
      </p:sp>
      <p:pic>
        <p:nvPicPr>
          <p:cNvPr id="5" name="Рисунок 4"/>
          <p:cNvPicPr/>
          <p:nvPr/>
        </p:nvPicPr>
        <p:blipFill>
          <a:blip r:embed="rId3" cstate="print"/>
          <a:srcRect l="52855" t="15581" r="17523" b="17113"/>
          <a:stretch>
            <a:fillRect/>
          </a:stretch>
        </p:blipFill>
        <p:spPr bwMode="auto">
          <a:xfrm>
            <a:off x="251520" y="404664"/>
            <a:ext cx="3528392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Міжнародні стилі цитування\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260649"/>
            <a:ext cx="8640960" cy="864095"/>
          </a:xfrm>
        </p:spPr>
        <p:txBody>
          <a:bodyPr>
            <a:normAutofit fontScale="90000"/>
          </a:bodyPr>
          <a:lstStyle/>
          <a:p>
            <a:r>
              <a:rPr lang="uk-UA" sz="36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ПРОСТИЙ ТА СИСТЕМАТИЧНИЙ ПОШУКИ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556792"/>
            <a:ext cx="3528392" cy="4608512"/>
          </a:xfrm>
        </p:spPr>
        <p:txBody>
          <a:bodyPr>
            <a:noAutofit/>
          </a:bodyPr>
          <a:lstStyle/>
          <a:p>
            <a:pPr algn="just"/>
            <a:r>
              <a:rPr lang="uk-UA" sz="20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</a:t>
            </a:r>
            <a:r>
              <a:rPr lang="uk-UA" sz="20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Простий пошук </a:t>
            </a:r>
            <a:r>
              <a:rPr lang="uk-UA" sz="20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стосується першокрокового і швидкого пошуку ресурсів. Каталоги університетської бібліотеки, довідники, енциклопедії - вони можуть бути першими джерелами інформації. Достатньо введення одного ключового слова або фрази, щоб мати повну бібліографічну інформацію. Простий пошук також є корисним, коли користувач точно знає, що шукати.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5148064" y="1556792"/>
            <a:ext cx="3672408" cy="48965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uk-UA" sz="20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    </a:t>
            </a: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Систематичний пошук </a:t>
            </a: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вимагає більш всебічної стратегії</a:t>
            </a:r>
            <a:r>
              <a:rPr kumimoji="0" lang="uk-UA" sz="2000" b="0" i="0" u="none" strike="noStrike" kern="1200" cap="none" spc="0" normalizeH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пошуку. </a:t>
            </a:r>
            <a:r>
              <a:rPr lang="uk-UA" sz="20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Це цілеспрямований процес знаходження публікацій, що містять рецензовані статті, дисертації, книги та звіти, за допомогою спеціалізованих документів та баз даних.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uk-UA" sz="20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Він передбачає використовування пошукових систем для отримання достовірних наукових даних про наукові дослідження в різних галузях знань.</a:t>
            </a: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6" name="Рисунок 5" descr="C:\Users\admin\AppData\Local\Microsoft\Windows\Temporary Internet Files\Content.Word\Screenshot_20250829-165554_Chrome.jpg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013" t="21816" r="25230" b="42435"/>
          <a:stretch>
            <a:fillRect/>
          </a:stretch>
        </p:blipFill>
        <p:spPr bwMode="auto">
          <a:xfrm>
            <a:off x="3707904" y="4581128"/>
            <a:ext cx="1579867" cy="2070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Міжнародні стилі цитування\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16633"/>
            <a:ext cx="8712968" cy="864095"/>
          </a:xfrm>
        </p:spPr>
        <p:txBody>
          <a:bodyPr>
            <a:noAutofit/>
          </a:bodyPr>
          <a:lstStyle/>
          <a:p>
            <a:r>
              <a:rPr lang="uk-UA" sz="30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Наукова бібліотека ТДАТУ. </a:t>
            </a:r>
            <a:br>
              <a:rPr lang="uk-UA" sz="30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</a:br>
            <a:r>
              <a:rPr lang="uk-UA" sz="30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Бази власної генерації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51920" y="4725144"/>
            <a:ext cx="4968552" cy="1800200"/>
          </a:xfrm>
        </p:spPr>
        <p:txBody>
          <a:bodyPr>
            <a:noAutofit/>
          </a:bodyPr>
          <a:lstStyle/>
          <a:p>
            <a:pPr algn="just"/>
            <a:r>
              <a:rPr lang="uk-UA" sz="20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Електронний каталог наукової бібліотеки</a:t>
            </a:r>
            <a:r>
              <a:rPr lang="uk-UA" sz="20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складається з інформаційно-бібліографічної бази та бази повних текстів. Пошук джерел стандартний – за ключовими словами, за назвою та за автором.</a:t>
            </a:r>
          </a:p>
        </p:txBody>
      </p:sp>
      <p:pic>
        <p:nvPicPr>
          <p:cNvPr id="5" name="Рисунок 4"/>
          <p:cNvPicPr/>
          <p:nvPr/>
        </p:nvPicPr>
        <p:blipFill>
          <a:blip r:embed="rId3" cstate="print"/>
          <a:srcRect l="36899" t="14651" r="37819" b="8140"/>
          <a:stretch>
            <a:fillRect/>
          </a:stretch>
        </p:blipFill>
        <p:spPr bwMode="auto">
          <a:xfrm>
            <a:off x="323528" y="980728"/>
            <a:ext cx="3312368" cy="5472608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4" cstate="print"/>
          <a:srcRect l="36591" t="29070" r="42347" b="27427"/>
          <a:stretch>
            <a:fillRect/>
          </a:stretch>
        </p:blipFill>
        <p:spPr bwMode="auto">
          <a:xfrm>
            <a:off x="3779912" y="980728"/>
            <a:ext cx="2304256" cy="3600400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5" cstate="print"/>
          <a:srcRect l="36873" t="17442" r="40596" b="25935"/>
          <a:stretch>
            <a:fillRect/>
          </a:stretch>
        </p:blipFill>
        <p:spPr bwMode="auto">
          <a:xfrm>
            <a:off x="6372200" y="980728"/>
            <a:ext cx="2232248" cy="3600400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9" name="Овал 8"/>
          <p:cNvSpPr/>
          <p:nvPr/>
        </p:nvSpPr>
        <p:spPr>
          <a:xfrm>
            <a:off x="179512" y="1556792"/>
            <a:ext cx="3600400" cy="576064"/>
          </a:xfrm>
          <a:prstGeom prst="ellipse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>
              <a:noFill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Міжнародні стилі цитування\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080119"/>
          </a:xfrm>
        </p:spPr>
        <p:txBody>
          <a:bodyPr/>
          <a:lstStyle/>
          <a:p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51920" y="4653136"/>
            <a:ext cx="5184576" cy="1944216"/>
          </a:xfrm>
        </p:spPr>
        <p:txBody>
          <a:bodyPr>
            <a:noAutofit/>
          </a:bodyPr>
          <a:lstStyle/>
          <a:p>
            <a:pPr algn="just"/>
            <a:r>
              <a:rPr lang="uk-UA" sz="20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Інституційний репозитарій ТДАТУ – </a:t>
            </a:r>
            <a:r>
              <a:rPr lang="en-US" sz="2000" b="1" dirty="0" err="1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ElarTSATU</a:t>
            </a:r>
            <a:r>
              <a:rPr lang="uk-UA" sz="20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uk-UA" sz="20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накопичує, зберігає і надає вільний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uk-UA" sz="20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довгостроковий доступ до електронних версій наукових публікацій, створених науковцями, аспірантами та студентами ТДАТУ.</a:t>
            </a:r>
          </a:p>
        </p:txBody>
      </p:sp>
      <p:pic>
        <p:nvPicPr>
          <p:cNvPr id="5" name="Рисунок 4"/>
          <p:cNvPicPr/>
          <p:nvPr/>
        </p:nvPicPr>
        <p:blipFill>
          <a:blip r:embed="rId3" cstate="print"/>
          <a:srcRect l="36899" t="14651" r="37819" b="8140"/>
          <a:stretch>
            <a:fillRect/>
          </a:stretch>
        </p:blipFill>
        <p:spPr bwMode="auto">
          <a:xfrm>
            <a:off x="251520" y="188640"/>
            <a:ext cx="3456384" cy="5832648"/>
          </a:xfrm>
          <a:prstGeom prst="rect">
            <a:avLst/>
          </a:prstGeom>
          <a:noFill/>
          <a:ln w="952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 cstate="print"/>
          <a:srcRect l="38046" t="15116" r="39097" b="8915"/>
          <a:stretch>
            <a:fillRect/>
          </a:stretch>
        </p:blipFill>
        <p:spPr bwMode="auto">
          <a:xfrm>
            <a:off x="6516216" y="188640"/>
            <a:ext cx="2304256" cy="4320480"/>
          </a:xfrm>
          <a:prstGeom prst="rect">
            <a:avLst/>
          </a:prstGeom>
          <a:noFill/>
          <a:ln w="952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5" cstate="print"/>
          <a:srcRect l="36873" t="14651" r="38737" b="9302"/>
          <a:stretch>
            <a:fillRect/>
          </a:stretch>
        </p:blipFill>
        <p:spPr bwMode="auto">
          <a:xfrm>
            <a:off x="3923928" y="188640"/>
            <a:ext cx="2304256" cy="4320480"/>
          </a:xfrm>
          <a:prstGeom prst="rect">
            <a:avLst/>
          </a:prstGeom>
          <a:noFill/>
          <a:ln w="952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8" name="Овал 7"/>
          <p:cNvSpPr/>
          <p:nvPr/>
        </p:nvSpPr>
        <p:spPr>
          <a:xfrm>
            <a:off x="251520" y="1412776"/>
            <a:ext cx="3456384" cy="432048"/>
          </a:xfrm>
          <a:prstGeom prst="ellipse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Міжнародні стилі цитування\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"/>
            <a:ext cx="8712968" cy="1556792"/>
          </a:xfrm>
        </p:spPr>
        <p:txBody>
          <a:bodyPr>
            <a:noAutofit/>
          </a:bodyPr>
          <a:lstStyle/>
          <a:p>
            <a:r>
              <a:rPr lang="uk-UA" sz="27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НАЦІОНАЛЬНА БІБЛІОТЕКА УКРАЇНИ ІМЕНІ</a:t>
            </a:r>
            <a:br>
              <a:rPr lang="uk-UA" sz="27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</a:br>
            <a:r>
              <a:rPr lang="uk-UA" sz="27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 В. І. ВЕРНАДСЬКОГО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412776"/>
            <a:ext cx="8064896" cy="475252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uk-UA" sz="26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Головний науково-інформаційний центр держави. Найбільше книгосховище України за обсягом документно-інформаційних ресурсів. Входить в число найбільших національних бібліотек світу.</a:t>
            </a:r>
          </a:p>
          <a:p>
            <a:pPr algn="just"/>
            <a:endParaRPr lang="uk-UA" sz="2600" dirty="0">
              <a:solidFill>
                <a:schemeClr val="tx2">
                  <a:lumMod val="75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>
              <a:buFont typeface="Wingdings" pitchFamily="2" charset="2"/>
              <a:buChar char="Ø"/>
            </a:pPr>
            <a:r>
              <a:rPr lang="uk-UA" sz="26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Фонд НБУВ нараховує майже 15,8 млн одиниць зберігання та є універсальним як за змістом, так і за видами документів;</a:t>
            </a:r>
          </a:p>
          <a:p>
            <a:pPr algn="just"/>
            <a:endParaRPr lang="uk-UA" sz="2600" dirty="0">
              <a:solidFill>
                <a:schemeClr val="tx2">
                  <a:lumMod val="75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>
              <a:buFont typeface="Wingdings" pitchFamily="2" charset="2"/>
              <a:buChar char="Ø"/>
            </a:pPr>
            <a:r>
              <a:rPr lang="uk-UA" sz="26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Електронне зібрання </a:t>
            </a:r>
            <a:r>
              <a:rPr lang="uk-UA" sz="2600" dirty="0" err="1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“Наукова</a:t>
            </a:r>
            <a:r>
              <a:rPr lang="uk-UA" sz="26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періодика </a:t>
            </a:r>
            <a:r>
              <a:rPr lang="uk-UA" sz="2600" dirty="0" err="1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України”</a:t>
            </a:r>
            <a:r>
              <a:rPr lang="uk-UA" sz="26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налічує 900 тис. статей з 2600журналів;</a:t>
            </a:r>
          </a:p>
          <a:p>
            <a:pPr algn="just"/>
            <a:endParaRPr lang="uk-UA" sz="2600" dirty="0">
              <a:solidFill>
                <a:schemeClr val="tx2">
                  <a:lumMod val="75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>
              <a:buFont typeface="Wingdings" pitchFamily="2" charset="2"/>
              <a:buChar char="Ø"/>
            </a:pPr>
            <a:r>
              <a:rPr lang="uk-UA" sz="26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Електронні тексти налічують 845 тис. документів, </a:t>
            </a:r>
          </a:p>
          <a:p>
            <a:pPr algn="just"/>
            <a:r>
              <a:rPr lang="uk-UA" sz="26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з них 60 тис. автореферати дисертацій.</a:t>
            </a:r>
          </a:p>
          <a:p>
            <a:pPr algn="l"/>
            <a:endParaRPr lang="uk-UA" sz="24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5176" t="24651" r="37226" b="36961"/>
          <a:stretch>
            <a:fillRect/>
          </a:stretch>
        </p:blipFill>
        <p:spPr bwMode="auto">
          <a:xfrm>
            <a:off x="7020272" y="4725144"/>
            <a:ext cx="1997262" cy="1711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Міжнародні стилі цитування\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008112"/>
          </a:xfrm>
        </p:spPr>
        <p:txBody>
          <a:bodyPr>
            <a:noAutofit/>
          </a:bodyPr>
          <a:lstStyle/>
          <a:p>
            <a:r>
              <a:rPr lang="uk-UA" sz="34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Науково-інформаційні ресурси НБУВ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340768"/>
            <a:ext cx="8424936" cy="5184576"/>
          </a:xfrm>
        </p:spPr>
        <p:txBody>
          <a:bodyPr>
            <a:normAutofit lnSpcReduction="10000"/>
          </a:bodyPr>
          <a:lstStyle/>
          <a:p>
            <a:pPr algn="l">
              <a:buFont typeface="Wingdings" pitchFamily="2" charset="2"/>
              <a:buChar char="Ø"/>
            </a:pPr>
            <a:r>
              <a:rPr lang="uk-UA" sz="28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Цифрова платформа 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ResearchUA</a:t>
            </a:r>
            <a:r>
              <a:rPr lang="uk-UA" sz="28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;</a:t>
            </a:r>
            <a:endParaRPr lang="en-US" sz="2800" dirty="0">
              <a:solidFill>
                <a:schemeClr val="tx2">
                  <a:lumMod val="75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l">
              <a:buFont typeface="Wingdings" pitchFamily="2" charset="2"/>
              <a:buChar char="Ø"/>
            </a:pPr>
            <a:r>
              <a:rPr lang="uk-UA" sz="28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Наука України: доступ до знань;</a:t>
            </a:r>
          </a:p>
          <a:p>
            <a:pPr algn="l">
              <a:buFont typeface="Wingdings" pitchFamily="2" charset="2"/>
              <a:buChar char="Ø"/>
            </a:pPr>
            <a:r>
              <a:rPr lang="uk-UA" sz="28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Наукова періодика України;</a:t>
            </a:r>
          </a:p>
          <a:p>
            <a:pPr algn="l">
              <a:buFont typeface="Wingdings" pitchFamily="2" charset="2"/>
              <a:buChar char="Ø"/>
            </a:pPr>
            <a:r>
              <a:rPr lang="uk-UA" sz="28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Наукова електронна бібліотека;</a:t>
            </a:r>
          </a:p>
          <a:p>
            <a:pPr algn="l">
              <a:buFont typeface="Wingdings" pitchFamily="2" charset="2"/>
              <a:buChar char="Ø"/>
            </a:pPr>
            <a:r>
              <a:rPr lang="uk-UA" sz="28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Реферативна база даних </a:t>
            </a:r>
            <a:r>
              <a:rPr lang="uk-UA" sz="2800" dirty="0" err="1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“Україніка</a:t>
            </a:r>
            <a:r>
              <a:rPr lang="uk-UA" sz="28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uk-UA" sz="2800" dirty="0" err="1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наукова”</a:t>
            </a:r>
            <a:r>
              <a:rPr lang="uk-UA" sz="28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;</a:t>
            </a:r>
          </a:p>
          <a:p>
            <a:pPr algn="l">
              <a:buFont typeface="Wingdings" pitchFamily="2" charset="2"/>
              <a:buChar char="Ø"/>
            </a:pPr>
            <a:r>
              <a:rPr lang="uk-UA" sz="28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Наукові реферативні огляди;</a:t>
            </a:r>
          </a:p>
          <a:p>
            <a:pPr algn="l">
              <a:buFont typeface="Wingdings" pitchFamily="2" charset="2"/>
              <a:buChar char="Ø"/>
            </a:pPr>
            <a:r>
              <a:rPr lang="uk-UA" sz="28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Автореферати дисертацій;</a:t>
            </a:r>
          </a:p>
          <a:p>
            <a:pPr algn="l">
              <a:buFont typeface="Wingdings" pitchFamily="2" charset="2"/>
              <a:buChar char="Ø"/>
            </a:pPr>
            <a:r>
              <a:rPr lang="uk-UA" sz="28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Джерела наукової інформації;</a:t>
            </a:r>
          </a:p>
          <a:p>
            <a:pPr algn="l">
              <a:buFont typeface="Wingdings" pitchFamily="2" charset="2"/>
              <a:buChar char="Ø"/>
            </a:pPr>
            <a:r>
              <a:rPr lang="uk-UA" sz="28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Електронні репозитарії.</a:t>
            </a:r>
          </a:p>
          <a:p>
            <a:pPr algn="l"/>
            <a:r>
              <a:rPr lang="uk-UA" sz="2800" i="1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uk-UA" sz="2800" b="1" i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Пошук здійснюється за ключовими </a:t>
            </a:r>
          </a:p>
          <a:p>
            <a:pPr algn="l"/>
            <a:r>
              <a:rPr lang="uk-UA" sz="2800" b="1" i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словами, за назвою, за автором</a:t>
            </a:r>
            <a:r>
              <a:rPr lang="uk-UA" sz="2800" b="1" i="1" dirty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algn="l"/>
            <a:endParaRPr lang="uk-UA" dirty="0"/>
          </a:p>
          <a:p>
            <a:pPr algn="l">
              <a:buFont typeface="Wingdings" pitchFamily="2" charset="2"/>
              <a:buChar char="Ø"/>
            </a:pPr>
            <a:endParaRPr lang="uk-UA" dirty="0"/>
          </a:p>
        </p:txBody>
      </p:sp>
      <p:pic>
        <p:nvPicPr>
          <p:cNvPr id="5" name="Рисунок 4"/>
          <p:cNvPicPr/>
          <p:nvPr/>
        </p:nvPicPr>
        <p:blipFill>
          <a:blip r:embed="rId3" cstate="print"/>
          <a:srcRect l="35168" t="45116" r="36503" b="29302"/>
          <a:stretch>
            <a:fillRect/>
          </a:stretch>
        </p:blipFill>
        <p:spPr bwMode="auto">
          <a:xfrm>
            <a:off x="5940152" y="3717032"/>
            <a:ext cx="2808312" cy="21328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Міжнародні стилі цитування\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88640"/>
            <a:ext cx="8640960" cy="1296144"/>
          </a:xfrm>
        </p:spPr>
        <p:txBody>
          <a:bodyPr>
            <a:noAutofit/>
          </a:bodyPr>
          <a:lstStyle/>
          <a:p>
            <a:pPr lvl="0"/>
            <a:br>
              <a:rPr lang="uk-UA" sz="32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uk-UA" sz="3200" dirty="0">
                <a:solidFill>
                  <a:schemeClr val="tx2">
                    <a:lumMod val="75000"/>
                  </a:schemeClr>
                </a:solidFill>
              </a:rPr>
              <a:t>                 </a:t>
            </a:r>
            <a:r>
              <a:rPr lang="uk-UA" sz="32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Національна наукова         сільськогосподарська бібліотека  НААН України</a:t>
            </a:r>
            <a:br>
              <a:rPr lang="uk-UA" sz="3200" dirty="0">
                <a:solidFill>
                  <a:schemeClr val="tx2">
                    <a:lumMod val="75000"/>
                  </a:schemeClr>
                </a:solidFill>
              </a:rPr>
            </a:br>
            <a:endParaRPr lang="uk-UA" sz="3200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323528" y="1628800"/>
            <a:ext cx="8640960" cy="5229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uk-UA" sz="22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Бази даних Національної наукової сільськогосподарської бібліотеки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:</a:t>
            </a:r>
            <a:endParaRPr lang="uk-UA" sz="2200" dirty="0">
              <a:solidFill>
                <a:schemeClr val="tx2">
                  <a:lumMod val="75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uk-UA" sz="1100" dirty="0">
              <a:solidFill>
                <a:schemeClr val="tx2">
                  <a:lumMod val="75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uk-UA" sz="22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УКРАГРОТЕКА</a:t>
            </a:r>
            <a:r>
              <a:rPr lang="uk-UA" sz="22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– електронний каталог ННСГБ НААН 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on-line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uk-UA" sz="2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AGRIS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– </a:t>
            </a:r>
            <a:r>
              <a:rPr lang="uk-UA" sz="22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міжнародна інформаційна система по сільськогосподарським наукам і технологіям;</a:t>
            </a:r>
          </a:p>
          <a:p>
            <a:pPr lvl="0" algn="just">
              <a:spcBef>
                <a:spcPct val="20000"/>
              </a:spcBef>
              <a:buFont typeface="Wingdings" pitchFamily="2" charset="2"/>
              <a:buChar char="Ø"/>
            </a:pPr>
            <a:r>
              <a:rPr lang="uk-UA" sz="22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2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CARIS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- </a:t>
            </a:r>
            <a:r>
              <a:rPr lang="uk-UA" sz="22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міжнародна інформаційна система по сільськогосподарським науковим проектам і технологіям;</a:t>
            </a:r>
            <a:endParaRPr lang="en-US" sz="2200" dirty="0">
              <a:solidFill>
                <a:schemeClr val="tx2">
                  <a:lumMod val="75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lvl="0" algn="just">
              <a:spcBef>
                <a:spcPct val="20000"/>
              </a:spcBef>
              <a:buFont typeface="Wingdings" pitchFamily="2" charset="2"/>
              <a:buChar char="Ø"/>
            </a:pPr>
            <a:r>
              <a:rPr lang="uk-UA" sz="22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2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AGRICOLA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– </a:t>
            </a:r>
            <a:r>
              <a:rPr lang="uk-UA" sz="22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інформаційна система США по сільському господарству;</a:t>
            </a:r>
          </a:p>
          <a:p>
            <a:pPr lvl="0" algn="just">
              <a:spcBef>
                <a:spcPct val="20000"/>
              </a:spcBef>
              <a:buFont typeface="Wingdings" pitchFamily="2" charset="2"/>
              <a:buChar char="Ø"/>
            </a:pPr>
            <a:r>
              <a:rPr lang="uk-UA" sz="22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2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CAB</a:t>
            </a:r>
            <a:r>
              <a:rPr lang="ru-RU" sz="22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2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Abstracts</a:t>
            </a:r>
            <a:r>
              <a:rPr lang="uk-UA" sz="22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- </a:t>
            </a:r>
            <a:r>
              <a:rPr lang="uk-UA" sz="22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міжнародна інформаційна система по сільськогосподарським наукам і технологіям;</a:t>
            </a:r>
          </a:p>
          <a:p>
            <a:pPr lvl="0" algn="just">
              <a:spcBef>
                <a:spcPct val="20000"/>
              </a:spcBef>
              <a:buFont typeface="Wingdings" pitchFamily="2" charset="2"/>
              <a:buChar char="Ø"/>
            </a:pPr>
            <a:r>
              <a:rPr lang="uk-UA" sz="22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2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AGORA</a:t>
            </a:r>
            <a:r>
              <a:rPr lang="uk-UA" sz="22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– глобальні дослідження в сільському </a:t>
            </a:r>
            <a:endParaRPr lang="en-US" sz="2200" dirty="0">
              <a:solidFill>
                <a:schemeClr val="tx2">
                  <a:lumMod val="75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lvl="0" algn="just">
              <a:spcBef>
                <a:spcPct val="20000"/>
              </a:spcBef>
            </a:pPr>
            <a:r>
              <a:rPr lang="uk-UA" sz="22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господарстві;</a:t>
            </a:r>
          </a:p>
          <a:p>
            <a:pPr lvl="0" algn="just">
              <a:spcBef>
                <a:spcPct val="20000"/>
              </a:spcBef>
              <a:buFont typeface="Wingdings" pitchFamily="2" charset="2"/>
              <a:buChar char="Ø"/>
            </a:pPr>
            <a:r>
              <a:rPr lang="uk-UA" sz="22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2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FAOSTAT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–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статистика 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FAO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;</a:t>
            </a:r>
          </a:p>
          <a:p>
            <a:pPr lvl="0" algn="just">
              <a:spcBef>
                <a:spcPct val="20000"/>
              </a:spcBef>
              <a:buFont typeface="Wingdings" pitchFamily="2" charset="2"/>
              <a:buChar char="Ø"/>
            </a:pPr>
            <a:r>
              <a:rPr lang="uk-UA" sz="22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2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FSTA</a:t>
            </a:r>
            <a:r>
              <a:rPr lang="uk-UA" sz="22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– міжнародна реферативна система по </a:t>
            </a:r>
            <a:endParaRPr lang="en-US" sz="2200" dirty="0">
              <a:solidFill>
                <a:schemeClr val="tx2">
                  <a:lumMod val="75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lvl="0" algn="just">
              <a:spcBef>
                <a:spcPct val="20000"/>
              </a:spcBef>
            </a:pPr>
            <a:r>
              <a:rPr lang="uk-UA" sz="22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продовольству і технологіям;</a:t>
            </a:r>
            <a:endParaRPr lang="en-US" sz="2200" dirty="0">
              <a:solidFill>
                <a:schemeClr val="tx2">
                  <a:lumMod val="75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lvl="0" algn="just">
              <a:spcBef>
                <a:spcPct val="20000"/>
              </a:spcBef>
              <a:buFont typeface="Wingdings" pitchFamily="2" charset="2"/>
              <a:buChar char="Ø"/>
            </a:pPr>
            <a:r>
              <a:rPr lang="uk-UA" sz="22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2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Food and Human Nutrition in AGRIS </a:t>
            </a:r>
            <a:r>
              <a:rPr lang="uk-UA" sz="22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та ін.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lang="uk-UA" sz="2200" dirty="0">
              <a:solidFill>
                <a:schemeClr val="tx2">
                  <a:lumMod val="75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977" t="28837" r="51957" b="33256"/>
          <a:stretch>
            <a:fillRect/>
          </a:stretch>
        </p:blipFill>
        <p:spPr bwMode="auto">
          <a:xfrm>
            <a:off x="6804248" y="4509120"/>
            <a:ext cx="1872208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Міжнародні стилі цитування\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72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16633"/>
            <a:ext cx="6479337" cy="864096"/>
          </a:xfrm>
        </p:spPr>
        <p:txBody>
          <a:bodyPr>
            <a:normAutofit/>
          </a:bodyPr>
          <a:lstStyle/>
          <a:p>
            <a:pPr algn="r"/>
            <a:r>
              <a:rPr lang="uk-UA" sz="40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АКАДЕМІЯ</a:t>
            </a: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 GOOGLE</a:t>
            </a:r>
            <a:endParaRPr lang="uk-UA" sz="4000" dirty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1032" y="1124744"/>
            <a:ext cx="8245424" cy="2808312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r>
              <a:rPr lang="en-AU" sz="21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Google Scholar (Google Academy</a:t>
            </a:r>
            <a:r>
              <a:rPr lang="en-AU" sz="21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 </a:t>
            </a:r>
            <a:r>
              <a:rPr lang="uk-UA" sz="21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– одна з найбільш унікальних наукометричних платформ, в рамках якої індексується глобальна кількість дослідницьких матеріалів, що робить її популярною серед дослідників. Охоплення матеріалів – весь вебпростір. Ще один  беззаперечний плюс цієї платформи – підтримка практично всіх регіональних мов.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4077072"/>
            <a:ext cx="856895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uk-UA" sz="2400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uk-UA" sz="22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Основною перевагою </a:t>
            </a:r>
            <a:r>
              <a:rPr lang="en-US" sz="22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Google Scholar </a:t>
            </a:r>
            <a:r>
              <a:rPr lang="uk-UA" sz="22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є широка можливість пошуку наукових матеріалів. </a:t>
            </a:r>
            <a:r>
              <a:rPr lang="uk-UA" sz="22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Покриття</a:t>
            </a:r>
            <a:r>
              <a:rPr lang="uk-UA" sz="22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Google Scholar </a:t>
            </a:r>
            <a:r>
              <a:rPr lang="uk-UA" sz="22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настільки різноманітне, що значно перевищує кількість матеріалів 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Scopus </a:t>
            </a:r>
            <a:r>
              <a:rPr lang="uk-UA" sz="22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і </a:t>
            </a: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Web of </a:t>
            </a:r>
            <a:r>
              <a:rPr lang="uk-UA" sz="22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Science. До того ж, щоб скористатися можливістю такого пошуку, не потрібно сплачувати за підписку. </a:t>
            </a:r>
            <a:r>
              <a:rPr lang="en-US" sz="2200" b="1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Google Scholar </a:t>
            </a:r>
            <a:r>
              <a:rPr lang="uk-UA" sz="2200" dirty="0">
                <a:solidFill>
                  <a:schemeClr val="tx2">
                    <a:lumMod val="75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є абсолютно безкоштовним.</a:t>
            </a:r>
          </a:p>
        </p:txBody>
      </p:sp>
      <p:pic>
        <p:nvPicPr>
          <p:cNvPr id="6" name="Рисунок 5"/>
          <p:cNvPicPr/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772" t="34186" r="26040" b="33242"/>
          <a:stretch>
            <a:fillRect/>
          </a:stretch>
        </p:blipFill>
        <p:spPr bwMode="auto">
          <a:xfrm>
            <a:off x="2626401" y="3271292"/>
            <a:ext cx="4104456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1982</TotalTime>
  <Words>1390</Words>
  <Application>Microsoft Office PowerPoint</Application>
  <PresentationFormat>Екран (4:3)</PresentationFormat>
  <Paragraphs>135</Paragraphs>
  <Slides>19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19</vt:i4>
      </vt:variant>
    </vt:vector>
  </HeadingPairs>
  <TitlesOfParts>
    <vt:vector size="26" baseType="lpstr">
      <vt:lpstr>Arial</vt:lpstr>
      <vt:lpstr>Arial Black</vt:lpstr>
      <vt:lpstr>Arial Narrow</vt:lpstr>
      <vt:lpstr>Arial Unicode MS</vt:lpstr>
      <vt:lpstr>Calibri</vt:lpstr>
      <vt:lpstr>Wingdings</vt:lpstr>
      <vt:lpstr>Тема Office</vt:lpstr>
      <vt:lpstr>ПОШУК НАУКОВОЇ ІНФОРМАЦІЇ  </vt:lpstr>
      <vt:lpstr>Презентація PowerPoint</vt:lpstr>
      <vt:lpstr>ПРОСТИЙ ТА СИСТЕМАТИЧНИЙ ПОШУКИ</vt:lpstr>
      <vt:lpstr>Наукова бібліотека ТДАТУ.  Бази власної генерації</vt:lpstr>
      <vt:lpstr>Презентація PowerPoint</vt:lpstr>
      <vt:lpstr>НАЦІОНАЛЬНА БІБЛІОТЕКА УКРАЇНИ ІМЕНІ  В. І. ВЕРНАДСЬКОГО</vt:lpstr>
      <vt:lpstr>Науково-інформаційні ресурси НБУВ</vt:lpstr>
      <vt:lpstr>                  Національна наукова         сільськогосподарська бібліотека  НААН України </vt:lpstr>
      <vt:lpstr>АКАДЕМІЯ GOOGLE</vt:lpstr>
      <vt:lpstr> МОЖЛИВОСТІ GOOGLE SCHOLAR </vt:lpstr>
      <vt:lpstr>ІНСТРУМЕНТ ПІДТРИМКИ ДОСЛІДНИКА</vt:lpstr>
      <vt:lpstr>ДО НАУКОМЕТРИЧНОЇ БАЗИ ДАНИХ SCOPUS ВХОДЯТЬ:</vt:lpstr>
      <vt:lpstr>МОЖЛИВОСТІ SCOPUS</vt:lpstr>
      <vt:lpstr>WEB OF SCIENCE –  АСИСТЕНТ ВЧЕНОГО</vt:lpstr>
      <vt:lpstr>Web of Science Platform  &gt; 34 тис. проіндексованих        журналів; &gt; 171 млн записів;  &gt; 97 млн патентів; &gt; 1,89млрд процитованих     джерел (від 1980 р.).</vt:lpstr>
      <vt:lpstr>МОЖЛИВОСТІ WEB OF SCIENCE</vt:lpstr>
      <vt:lpstr>РЕСУРСИ ВІДКРИТОГО ДОСТУПУ (OPEN ACCESS)</vt:lpstr>
      <vt:lpstr>РЕСУРСИ ВІДКРИТОГО ДОСТУПУ (OPEN ACCESS)</vt:lpstr>
      <vt:lpstr>   ДЯКУЄМО ЗА УВАГУ!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ПОШУК НАУКОВОЇ ІНФОРМАЦІЇ</dc:title>
  <dc:creator>admin</dc:creator>
  <cp:lastModifiedBy>Olga Belotska</cp:lastModifiedBy>
  <cp:revision>26</cp:revision>
  <dcterms:created xsi:type="dcterms:W3CDTF">2025-08-25T18:24:14Z</dcterms:created>
  <dcterms:modified xsi:type="dcterms:W3CDTF">2025-09-06T18:40:00Z</dcterms:modified>
</cp:coreProperties>
</file>