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3"/>
  </p:notesMasterIdLst>
  <p:sldIdLst>
    <p:sldId id="256" r:id="rId2"/>
    <p:sldId id="269" r:id="rId3"/>
    <p:sldId id="257" r:id="rId4"/>
    <p:sldId id="258" r:id="rId5"/>
    <p:sldId id="259" r:id="rId6"/>
    <p:sldId id="271" r:id="rId7"/>
    <p:sldId id="272" r:id="rId8"/>
    <p:sldId id="273" r:id="rId9"/>
    <p:sldId id="274" r:id="rId10"/>
    <p:sldId id="275" r:id="rId11"/>
    <p:sldId id="260" r:id="rId12"/>
    <p:sldId id="267" r:id="rId13"/>
    <p:sldId id="268" r:id="rId14"/>
    <p:sldId id="261" r:id="rId15"/>
    <p:sldId id="262" r:id="rId16"/>
    <p:sldId id="263" r:id="rId17"/>
    <p:sldId id="264" r:id="rId18"/>
    <p:sldId id="265" r:id="rId19"/>
    <p:sldId id="266" r:id="rId20"/>
    <p:sldId id="270" r:id="rId21"/>
    <p:sldId id="276" r:id="rId22"/>
  </p:sldIdLst>
  <p:sldSz cx="18288000" cy="10287000"/>
  <p:notesSz cx="6858000" cy="9144000"/>
  <p:embeddedFontLst>
    <p:embeddedFont>
      <p:font typeface="Glass Antiqua" panose="020B0604020202020204" charset="0"/>
      <p:regular r:id="rId24"/>
    </p:embeddedFont>
    <p:embeddedFont>
      <p:font typeface="Roboto" panose="02000000000000000000" pitchFamily="2" charset="0"/>
      <p:regular r:id="rId25"/>
    </p:embeddedFont>
    <p:embeddedFont>
      <p:font typeface="Kurale" panose="020B0604020202020204" charset="0"/>
      <p:regular r:id="rId26"/>
    </p:embeddedFont>
    <p:embeddedFont>
      <p:font typeface="Calibri" panose="020F0502020204030204" pitchFamily="34" charset="0"/>
      <p:regular r:id="rId27"/>
      <p:bold r:id="rId28"/>
      <p:italic r:id="rId29"/>
      <p:boldItalic r:id="rId3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p:scale>
          <a:sx n="50" d="100"/>
          <a:sy n="50" d="100"/>
        </p:scale>
        <p:origin x="-946" y="-235"/>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C5FE0F-6510-46F4-8AE8-C5940D372C92}" type="datetimeFigureOut">
              <a:rPr lang="uk-UA" smtClean="0"/>
              <a:t>29.09.2025</a:t>
            </a:fld>
            <a:endParaRPr lang="uk-UA"/>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C260B2-2AC2-4B7E-9E15-EDEA8393FE17}" type="slidenum">
              <a:rPr lang="uk-UA" smtClean="0"/>
              <a:t>‹#›</a:t>
            </a:fld>
            <a:endParaRPr lang="uk-UA"/>
          </a:p>
        </p:txBody>
      </p:sp>
    </p:spTree>
    <p:extLst>
      <p:ext uri="{BB962C8B-B14F-4D97-AF65-F5344CB8AC3E}">
        <p14:creationId xmlns:p14="http://schemas.microsoft.com/office/powerpoint/2010/main" val="11061217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8BC260B2-2AC2-4B7E-9E15-EDEA8393FE17}" type="slidenum">
              <a:rPr lang="uk-UA" smtClean="0"/>
              <a:t>6</a:t>
            </a:fld>
            <a:endParaRPr lang="uk-UA"/>
          </a:p>
        </p:txBody>
      </p:sp>
    </p:spTree>
    <p:extLst>
      <p:ext uri="{BB962C8B-B14F-4D97-AF65-F5344CB8AC3E}">
        <p14:creationId xmlns:p14="http://schemas.microsoft.com/office/powerpoint/2010/main" val="2189677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8BC260B2-2AC2-4B7E-9E15-EDEA8393FE17}" type="slidenum">
              <a:rPr lang="uk-UA" smtClean="0"/>
              <a:t>7</a:t>
            </a:fld>
            <a:endParaRPr lang="uk-UA"/>
          </a:p>
        </p:txBody>
      </p:sp>
    </p:spTree>
    <p:extLst>
      <p:ext uri="{BB962C8B-B14F-4D97-AF65-F5344CB8AC3E}">
        <p14:creationId xmlns:p14="http://schemas.microsoft.com/office/powerpoint/2010/main" val="21896771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8BC260B2-2AC2-4B7E-9E15-EDEA8393FE17}" type="slidenum">
              <a:rPr lang="uk-UA" smtClean="0"/>
              <a:t>8</a:t>
            </a:fld>
            <a:endParaRPr lang="uk-UA"/>
          </a:p>
        </p:txBody>
      </p:sp>
    </p:spTree>
    <p:extLst>
      <p:ext uri="{BB962C8B-B14F-4D97-AF65-F5344CB8AC3E}">
        <p14:creationId xmlns:p14="http://schemas.microsoft.com/office/powerpoint/2010/main" val="21896771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8BC260B2-2AC2-4B7E-9E15-EDEA8393FE17}" type="slidenum">
              <a:rPr lang="uk-UA" smtClean="0"/>
              <a:t>9</a:t>
            </a:fld>
            <a:endParaRPr lang="uk-UA"/>
          </a:p>
        </p:txBody>
      </p:sp>
    </p:spTree>
    <p:extLst>
      <p:ext uri="{BB962C8B-B14F-4D97-AF65-F5344CB8AC3E}">
        <p14:creationId xmlns:p14="http://schemas.microsoft.com/office/powerpoint/2010/main" val="21896771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8BC260B2-2AC2-4B7E-9E15-EDEA8393FE17}" type="slidenum">
              <a:rPr lang="uk-UA" smtClean="0"/>
              <a:t>10</a:t>
            </a:fld>
            <a:endParaRPr lang="uk-UA"/>
          </a:p>
        </p:txBody>
      </p:sp>
    </p:spTree>
    <p:extLst>
      <p:ext uri="{BB962C8B-B14F-4D97-AF65-F5344CB8AC3E}">
        <p14:creationId xmlns:p14="http://schemas.microsoft.com/office/powerpoint/2010/main" val="21896771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8BC260B2-2AC2-4B7E-9E15-EDEA8393FE17}" type="slidenum">
              <a:rPr lang="uk-UA" smtClean="0"/>
              <a:t>18</a:t>
            </a:fld>
            <a:endParaRPr lang="uk-UA"/>
          </a:p>
        </p:txBody>
      </p:sp>
    </p:spTree>
    <p:extLst>
      <p:ext uri="{BB962C8B-B14F-4D97-AF65-F5344CB8AC3E}">
        <p14:creationId xmlns:p14="http://schemas.microsoft.com/office/powerpoint/2010/main" val="2392775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9/29/2025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9/29/2025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9/29/2025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9/29/2025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9/29/2025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9/29/2025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9/29/2025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4.svg"/><Relationship Id="rId5" Type="http://schemas.openxmlformats.org/officeDocument/2006/relationships/image" Target="../media/image3.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s://docs.google.com/viewer?url=https://shron1.chtyvo.org.ua/Fihurnyy_Yurii/Istorychni_vytoky_ukrainskoho_lytsarstva.doc"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hyperlink" Target="https://docs.google.com/viewer?url=https://shron3.chtyvo.org.ua/Yavornytskyi/Istoria_zaporizkykh_kozakiv_Tom1.pdf" TargetMode="External"/><Relationship Id="rId5" Type="http://schemas.openxmlformats.org/officeDocument/2006/relationships/image" Target="../media/image22.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hyperlink" Target="https://www.youtube.com/watch?v=fPVFOvO4vSg" TargetMode="External"/><Relationship Id="rId5" Type="http://schemas.openxmlformats.org/officeDocument/2006/relationships/image" Target="../media/image24.jpeg"/><Relationship Id="rId4" Type="http://schemas.openxmlformats.org/officeDocument/2006/relationships/hyperlink" Target="https://www.youtube.com/watch?v=HxsbemPYVLE"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IiUORqTCD6E" TargetMode="Externa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hyperlink" Target="https://www.youtube.com/watch?v=YanYhtJMdk0" TargetMode="External"/><Relationship Id="rId5" Type="http://schemas.openxmlformats.org/officeDocument/2006/relationships/image" Target="../media/image26.png"/><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sPkEUPnfuWY&amp;rco=1" TargetMode="Externa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hyperlink" Target="https://www.youtube.com/watch?v=mhuS2dLJ7Nc" TargetMode="External"/><Relationship Id="rId5" Type="http://schemas.openxmlformats.org/officeDocument/2006/relationships/image" Target="../media/image28.jpeg"/><Relationship Id="rId4" Type="http://schemas.openxmlformats.org/officeDocument/2006/relationships/image" Target="../media/image27.jpeg"/></Relationships>
</file>

<file path=ppt/slides/_rels/slide1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hyperlink" Target="https://hdrezka.ag/ua/films/adventures/54816-maksim-osa-2022-latest.html" TargetMode="External"/><Relationship Id="rId5" Type="http://schemas.openxmlformats.org/officeDocument/2006/relationships/hyperlink" Target="https://www.youtube.com/watch?v=bMXRe-RQIjE" TargetMode="External"/><Relationship Id="rId4" Type="http://schemas.openxmlformats.org/officeDocument/2006/relationships/image" Target="../media/image30.jpeg"/></Relationships>
</file>

<file path=ppt/slides/_rels/slide1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hyperlink" Target="https://www.youtube.com/watch?v=sMEJqBtvsxo" TargetMode="External"/><Relationship Id="rId5" Type="http://schemas.openxmlformats.org/officeDocument/2006/relationships/image" Target="../media/image32.png"/><Relationship Id="rId4" Type="http://schemas.openxmlformats.org/officeDocument/2006/relationships/hyperlink" Target="https://www.youtube.com/watch?v=4nfiCYQKGSY"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4.jpeg"/></Relationships>
</file>

<file path=ppt/slides/_rels/slide1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hyperlink" Target="https://kirisenko-gallery.com/sasha-bob/" TargetMode="External"/><Relationship Id="rId4" Type="http://schemas.openxmlformats.org/officeDocument/2006/relationships/image" Target="../media/image36.jpeg"/></Relationships>
</file>

<file path=ppt/slides/_rels/slide18.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1.jpeg"/><Relationship Id="rId7" Type="http://schemas.openxmlformats.org/officeDocument/2006/relationships/hyperlink" Target="https://www.youtube.com/watch?v=eesPXO49Wr0"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37.jpeg"/><Relationship Id="rId5" Type="http://schemas.openxmlformats.org/officeDocument/2006/relationships/hyperlink" Target="https://www.youtube.com/watch?v=MTQ32tMs53c" TargetMode="External"/><Relationship Id="rId4" Type="http://schemas.openxmlformats.org/officeDocument/2006/relationships/hyperlink" Target="https://www.youtube.com/watch?v=Zz_6CC2y5DI"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www.youtube.com/watch?v=dn9h2ZB8wXA" TargetMode="Externa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40.jpeg"/><Relationship Id="rId5" Type="http://schemas.openxmlformats.org/officeDocument/2006/relationships/hyperlink" Target="https://www.youtube.com/watch?v=iXk4CQm6Mxg" TargetMode="External"/><Relationship Id="rId4" Type="http://schemas.openxmlformats.org/officeDocument/2006/relationships/image" Target="../media/image39.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5.jpeg"/><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1.jpeg"/><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pn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hyperlink" Target="https://www.ukrlib.com.ua/world/printit.php?tid=15" TargetMode="External"/><Relationship Id="rId5" Type="http://schemas.openxmlformats.org/officeDocument/2006/relationships/hyperlink" Target="https://www.ukrlib.com.ua/books/printit.php?tid=1084" TargetMode="Externa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hyperlink" Target="https://archive.org/details/apan0vych/page/610/mode/2up?view=theater"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hyperlink" Target="https://file.lib.in.ua/pdf/baranko-ihor-maksym-osa.pdf" TargetMode="External"/><Relationship Id="rId5" Type="http://schemas.openxmlformats.org/officeDocument/2006/relationships/hyperlink" Target="https://www.ukrlib.com.ua/books/printit.php?tid=27335" TargetMode="External"/><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s://www.ukrlib.com.ua/books/printit.php?tid=1015" TargetMode="External"/><Relationship Id="rId5" Type="http://schemas.openxmlformats.org/officeDocument/2006/relationships/image" Target="../media/image13.png"/><Relationship Id="rId4" Type="http://schemas.openxmlformats.org/officeDocument/2006/relationships/hyperlink" Target="http://history.org.ua/LiberUA/Golobutskyj_Zapsich_1961/Golobutskyj_Zapsich_1961.pdf"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hyperlink" Target="https://www.ukrlib.com.ua/books/printit.php?tid=16067"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s://www.ukrlib.com.ua/books/printit.php?tid=4228"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hyperlink" Target="https://www.ukrlib.com.ua/books/printit.php?tid=988" TargetMode="External"/><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hyperlink" Target="https://file.lib.in.ua/pdf/shevchuk-kozatska-derzhava.pdf" TargetMode="External"/><Relationship Id="rId4" Type="http://schemas.openxmlformats.org/officeDocument/2006/relationships/hyperlink" Target="https://shron1.chtyvo.org.ua/Soroka_Yurii/Ivan_Bohun_Tom_2.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3111" b="-13111"/>
            </a:stretch>
          </a:blipFill>
        </p:spPr>
      </p:sp>
      <p:sp>
        <p:nvSpPr>
          <p:cNvPr id="4" name="Freeform 4"/>
          <p:cNvSpPr/>
          <p:nvPr/>
        </p:nvSpPr>
        <p:spPr>
          <a:xfrm>
            <a:off x="0" y="0"/>
            <a:ext cx="18288000" cy="10287000"/>
          </a:xfrm>
          <a:custGeom>
            <a:avLst/>
            <a:gdLst/>
            <a:ahLst/>
            <a:cxnLst/>
            <a:rect l="l" t="t" r="r" b="b"/>
            <a:pathLst>
              <a:path w="18688623" h="12427934">
                <a:moveTo>
                  <a:pt x="0" y="0"/>
                </a:moveTo>
                <a:lnTo>
                  <a:pt x="18688623" y="0"/>
                </a:lnTo>
                <a:lnTo>
                  <a:pt x="18688623" y="12427934"/>
                </a:lnTo>
                <a:lnTo>
                  <a:pt x="0" y="12427934"/>
                </a:lnTo>
                <a:lnTo>
                  <a:pt x="0" y="0"/>
                </a:lnTo>
                <a:close/>
              </a:path>
            </a:pathLst>
          </a:custGeom>
          <a:blipFill dpi="0" rotWithShape="1">
            <a:blip r:embed="rId3">
              <a:alphaModFix amt="34000"/>
              <a:extLst>
                <a:ext uri="{BEBA8EAE-BF5A-486C-A8C5-ECC9F3942E4B}">
                  <a14:imgProps xmlns:a14="http://schemas.microsoft.com/office/drawing/2010/main">
                    <a14:imgLayer r:embed="rId4">
                      <a14:imgEffect>
                        <a14:sharpenSoften amount="-9000"/>
                      </a14:imgEffect>
                      <a14:imgEffect>
                        <a14:brightnessContrast contrast="-18000"/>
                      </a14:imgEffect>
                    </a14:imgLayer>
                  </a14:imgProps>
                </a:ext>
              </a:extLst>
            </a:blip>
            <a:srcRect/>
            <a:stretch>
              <a:fillRect l="-2191" t="-10406" b="-10406"/>
            </a:stretch>
          </a:blipFill>
        </p:spPr>
      </p:sp>
      <p:grpSp>
        <p:nvGrpSpPr>
          <p:cNvPr id="6" name="Group 6"/>
          <p:cNvGrpSpPr/>
          <p:nvPr/>
        </p:nvGrpSpPr>
        <p:grpSpPr>
          <a:xfrm>
            <a:off x="2409920" y="2465614"/>
            <a:ext cx="13937448" cy="5355771"/>
            <a:chOff x="0" y="0"/>
            <a:chExt cx="3322981" cy="1276929"/>
          </a:xfrm>
        </p:grpSpPr>
        <p:sp>
          <p:nvSpPr>
            <p:cNvPr id="7" name="Freeform 7"/>
            <p:cNvSpPr/>
            <p:nvPr/>
          </p:nvSpPr>
          <p:spPr>
            <a:xfrm>
              <a:off x="0" y="0"/>
              <a:ext cx="3322981" cy="1276929"/>
            </a:xfrm>
            <a:custGeom>
              <a:avLst/>
              <a:gdLst/>
              <a:ahLst/>
              <a:cxnLst/>
              <a:rect l="l" t="t" r="r" b="b"/>
              <a:pathLst>
                <a:path w="3322981" h="1276929">
                  <a:moveTo>
                    <a:pt x="0" y="0"/>
                  </a:moveTo>
                  <a:lnTo>
                    <a:pt x="3322981" y="0"/>
                  </a:lnTo>
                  <a:lnTo>
                    <a:pt x="3322981" y="1276929"/>
                  </a:lnTo>
                  <a:lnTo>
                    <a:pt x="0" y="1276929"/>
                  </a:lnTo>
                  <a:close/>
                </a:path>
              </a:pathLst>
            </a:custGeom>
            <a:solidFill>
              <a:srgbClr val="FAE2C5">
                <a:alpha val="85882"/>
              </a:srgbClr>
            </a:solidFill>
          </p:spPr>
        </p:sp>
        <p:sp>
          <p:nvSpPr>
            <p:cNvPr id="8" name="TextBox 8"/>
            <p:cNvSpPr txBox="1"/>
            <p:nvPr/>
          </p:nvSpPr>
          <p:spPr>
            <a:xfrm>
              <a:off x="0" y="-38100"/>
              <a:ext cx="3322981" cy="1315029"/>
            </a:xfrm>
            <a:prstGeom prst="rect">
              <a:avLst/>
            </a:prstGeom>
          </p:spPr>
          <p:txBody>
            <a:bodyPr lIns="50800" tIns="50800" rIns="50800" bIns="50800" rtlCol="0" anchor="ctr"/>
            <a:lstStyle/>
            <a:p>
              <a:pPr algn="ctr">
                <a:lnSpc>
                  <a:spcPts val="2659"/>
                </a:lnSpc>
                <a:spcBef>
                  <a:spcPct val="0"/>
                </a:spcBef>
              </a:pPr>
              <a:endParaRPr/>
            </a:p>
          </p:txBody>
        </p:sp>
      </p:grpSp>
      <p:sp>
        <p:nvSpPr>
          <p:cNvPr id="9" name="TextBox 9"/>
          <p:cNvSpPr txBox="1"/>
          <p:nvPr/>
        </p:nvSpPr>
        <p:spPr>
          <a:xfrm>
            <a:off x="2409920" y="2821390"/>
            <a:ext cx="13937448" cy="4644220"/>
          </a:xfrm>
          <a:prstGeom prst="rect">
            <a:avLst/>
          </a:prstGeom>
        </p:spPr>
        <p:txBody>
          <a:bodyPr lIns="0" tIns="0" rIns="0" bIns="0" rtlCol="0" anchor="t">
            <a:spAutoFit/>
          </a:bodyPr>
          <a:lstStyle/>
          <a:p>
            <a:pPr algn="ctr">
              <a:lnSpc>
                <a:spcPts val="7138"/>
              </a:lnSpc>
            </a:pPr>
            <a:r>
              <a:rPr lang="en-US" sz="9600" b="1" dirty="0" err="1">
                <a:solidFill>
                  <a:srgbClr val="000000"/>
                </a:solidFill>
                <a:latin typeface="Kurale"/>
                <a:ea typeface="Kurale"/>
                <a:cs typeface="Kurale"/>
                <a:sym typeface="Kurale"/>
              </a:rPr>
              <a:t>Запорізька</a:t>
            </a:r>
            <a:r>
              <a:rPr lang="en-US" sz="9600" b="1" dirty="0">
                <a:solidFill>
                  <a:srgbClr val="000000"/>
                </a:solidFill>
                <a:latin typeface="Kurale"/>
                <a:ea typeface="Kurale"/>
                <a:cs typeface="Kurale"/>
                <a:sym typeface="Kurale"/>
              </a:rPr>
              <a:t> </a:t>
            </a:r>
            <a:r>
              <a:rPr lang="en-US" sz="9600" b="1" dirty="0" err="1">
                <a:solidFill>
                  <a:srgbClr val="000000"/>
                </a:solidFill>
                <a:latin typeface="Kurale"/>
                <a:ea typeface="Kurale"/>
                <a:cs typeface="Kurale"/>
                <a:sym typeface="Kurale"/>
              </a:rPr>
              <a:t>Січ</a:t>
            </a:r>
            <a:r>
              <a:rPr lang="en-US" sz="9600" b="1" dirty="0">
                <a:solidFill>
                  <a:srgbClr val="000000"/>
                </a:solidFill>
                <a:latin typeface="Kurale"/>
                <a:ea typeface="Kurale"/>
                <a:cs typeface="Kurale"/>
                <a:sym typeface="Kurale"/>
              </a:rPr>
              <a:t> </a:t>
            </a:r>
            <a:endParaRPr lang="uk-UA" sz="9600" b="1" dirty="0">
              <a:solidFill>
                <a:srgbClr val="000000"/>
              </a:solidFill>
              <a:latin typeface="Kurale"/>
              <a:ea typeface="Kurale"/>
              <a:cs typeface="Kurale"/>
              <a:sym typeface="Kurale"/>
            </a:endParaRPr>
          </a:p>
          <a:p>
            <a:pPr algn="ctr">
              <a:lnSpc>
                <a:spcPts val="7138"/>
              </a:lnSpc>
            </a:pPr>
            <a:r>
              <a:rPr lang="en-US" sz="8300" b="1" dirty="0">
                <a:solidFill>
                  <a:srgbClr val="000000"/>
                </a:solidFill>
                <a:latin typeface="Kurale"/>
                <a:ea typeface="Kurale"/>
                <a:cs typeface="Kurale"/>
                <a:sym typeface="Kurale"/>
              </a:rPr>
              <a:t>в </a:t>
            </a:r>
            <a:r>
              <a:rPr lang="en-US" sz="8300" b="1" dirty="0" err="1">
                <a:solidFill>
                  <a:srgbClr val="000000"/>
                </a:solidFill>
                <a:latin typeface="Kurale"/>
                <a:ea typeface="Kurale"/>
                <a:cs typeface="Kurale"/>
                <a:sym typeface="Kurale"/>
              </a:rPr>
              <a:t>літературі</a:t>
            </a:r>
            <a:r>
              <a:rPr lang="en-US" sz="8300" b="1" dirty="0">
                <a:solidFill>
                  <a:srgbClr val="000000"/>
                </a:solidFill>
                <a:latin typeface="Kurale"/>
                <a:ea typeface="Kurale"/>
                <a:cs typeface="Kurale"/>
                <a:sym typeface="Kurale"/>
              </a:rPr>
              <a:t>, </a:t>
            </a:r>
            <a:r>
              <a:rPr lang="en-US" sz="8300" b="1" dirty="0" err="1">
                <a:solidFill>
                  <a:srgbClr val="000000"/>
                </a:solidFill>
                <a:latin typeface="Kurale"/>
                <a:ea typeface="Kurale"/>
                <a:cs typeface="Kurale"/>
                <a:sym typeface="Kurale"/>
              </a:rPr>
              <a:t>кіно</a:t>
            </a:r>
            <a:r>
              <a:rPr lang="en-US" sz="8300" b="1" dirty="0">
                <a:solidFill>
                  <a:srgbClr val="000000"/>
                </a:solidFill>
                <a:latin typeface="Kurale"/>
                <a:ea typeface="Kurale"/>
                <a:cs typeface="Kurale"/>
                <a:sym typeface="Kurale"/>
              </a:rPr>
              <a:t>, </a:t>
            </a:r>
            <a:r>
              <a:rPr lang="en-US" sz="8300" b="1" dirty="0" err="1">
                <a:solidFill>
                  <a:srgbClr val="000000"/>
                </a:solidFill>
                <a:latin typeface="Kurale"/>
                <a:ea typeface="Kurale"/>
                <a:cs typeface="Kurale"/>
                <a:sym typeface="Kurale"/>
              </a:rPr>
              <a:t>живописі</a:t>
            </a:r>
            <a:r>
              <a:rPr lang="en-US" sz="8300" b="1" dirty="0">
                <a:solidFill>
                  <a:srgbClr val="000000"/>
                </a:solidFill>
                <a:latin typeface="Kurale"/>
                <a:ea typeface="Kurale"/>
                <a:cs typeface="Kurale"/>
                <a:sym typeface="Kurale"/>
              </a:rPr>
              <a:t> і </a:t>
            </a:r>
            <a:r>
              <a:rPr lang="en-US" sz="8300" b="1" dirty="0" err="1">
                <a:solidFill>
                  <a:srgbClr val="000000"/>
                </a:solidFill>
                <a:latin typeface="Kurale"/>
                <a:ea typeface="Kurale"/>
                <a:cs typeface="Kurale"/>
                <a:sym typeface="Kurale"/>
              </a:rPr>
              <a:t>музиці</a:t>
            </a:r>
            <a:endParaRPr lang="uk-UA" sz="8300" b="1" dirty="0">
              <a:solidFill>
                <a:srgbClr val="000000"/>
              </a:solidFill>
              <a:latin typeface="Kurale"/>
              <a:ea typeface="Kurale"/>
              <a:cs typeface="Kurale"/>
              <a:sym typeface="Kurale"/>
            </a:endParaRPr>
          </a:p>
          <a:p>
            <a:pPr algn="ctr">
              <a:lnSpc>
                <a:spcPts val="7138"/>
              </a:lnSpc>
            </a:pPr>
            <a:r>
              <a:rPr lang="en-US" sz="8300" dirty="0">
                <a:solidFill>
                  <a:srgbClr val="000000"/>
                </a:solidFill>
                <a:latin typeface="Kurale"/>
                <a:ea typeface="Kurale"/>
                <a:cs typeface="Kurale"/>
                <a:sym typeface="Kurale"/>
              </a:rPr>
              <a:t> </a:t>
            </a:r>
            <a:r>
              <a:rPr lang="en-US" sz="7200" dirty="0" err="1">
                <a:solidFill>
                  <a:srgbClr val="000000"/>
                </a:solidFill>
                <a:latin typeface="Kurale"/>
                <a:ea typeface="Kurale"/>
                <a:cs typeface="Kurale"/>
                <a:sym typeface="Kurale"/>
              </a:rPr>
              <a:t>віртуальна</a:t>
            </a:r>
            <a:r>
              <a:rPr lang="en-US" sz="7200" dirty="0">
                <a:solidFill>
                  <a:srgbClr val="000000"/>
                </a:solidFill>
                <a:latin typeface="Kurale"/>
                <a:ea typeface="Kurale"/>
                <a:cs typeface="Kurale"/>
                <a:sym typeface="Kurale"/>
              </a:rPr>
              <a:t> </a:t>
            </a:r>
            <a:r>
              <a:rPr lang="en-US" sz="7200" dirty="0" err="1">
                <a:solidFill>
                  <a:srgbClr val="000000"/>
                </a:solidFill>
                <a:latin typeface="Kurale"/>
                <a:ea typeface="Kurale"/>
                <a:cs typeface="Kurale"/>
                <a:sym typeface="Kurale"/>
              </a:rPr>
              <a:t>виставка</a:t>
            </a:r>
            <a:r>
              <a:rPr lang="en-US" sz="7200" dirty="0">
                <a:solidFill>
                  <a:srgbClr val="000000"/>
                </a:solidFill>
                <a:latin typeface="Kurale"/>
                <a:ea typeface="Kurale"/>
                <a:cs typeface="Kurale"/>
                <a:sym typeface="Kurale"/>
              </a:rPr>
              <a:t> </a:t>
            </a:r>
            <a:endParaRPr lang="uk-UA" sz="7200" dirty="0">
              <a:solidFill>
                <a:srgbClr val="000000"/>
              </a:solidFill>
              <a:latin typeface="Kurale"/>
              <a:ea typeface="Kurale"/>
              <a:cs typeface="Kurale"/>
              <a:sym typeface="Kurale"/>
            </a:endParaRPr>
          </a:p>
          <a:p>
            <a:pPr algn="ctr">
              <a:lnSpc>
                <a:spcPts val="7138"/>
              </a:lnSpc>
            </a:pPr>
            <a:r>
              <a:rPr lang="en-US" sz="7200" dirty="0" err="1">
                <a:solidFill>
                  <a:srgbClr val="000000"/>
                </a:solidFill>
                <a:latin typeface="Kurale"/>
                <a:ea typeface="Kurale"/>
                <a:cs typeface="Kurale"/>
                <a:sym typeface="Kurale"/>
              </a:rPr>
              <a:t>до</a:t>
            </a:r>
            <a:r>
              <a:rPr lang="en-US" sz="7200" dirty="0">
                <a:solidFill>
                  <a:srgbClr val="000000"/>
                </a:solidFill>
                <a:latin typeface="Kurale"/>
                <a:ea typeface="Kurale"/>
                <a:cs typeface="Kurale"/>
                <a:sym typeface="Kurale"/>
              </a:rPr>
              <a:t> </a:t>
            </a:r>
            <a:r>
              <a:rPr lang="uk-UA" sz="7200" dirty="0">
                <a:solidFill>
                  <a:srgbClr val="000000"/>
                </a:solidFill>
                <a:latin typeface="Kurale"/>
                <a:ea typeface="Kurale"/>
                <a:cs typeface="Kurale"/>
                <a:sym typeface="Kurale"/>
              </a:rPr>
              <a:t>Д</a:t>
            </a:r>
            <a:r>
              <a:rPr lang="en-US" sz="7200" dirty="0" err="1">
                <a:solidFill>
                  <a:srgbClr val="000000"/>
                </a:solidFill>
                <a:latin typeface="Kurale"/>
                <a:ea typeface="Kurale"/>
                <a:cs typeface="Kurale"/>
                <a:sym typeface="Kurale"/>
              </a:rPr>
              <a:t>ня</a:t>
            </a:r>
            <a:r>
              <a:rPr lang="en-US" sz="7200" dirty="0">
                <a:solidFill>
                  <a:srgbClr val="000000"/>
                </a:solidFill>
                <a:latin typeface="Kurale"/>
                <a:ea typeface="Kurale"/>
                <a:cs typeface="Kurale"/>
                <a:sym typeface="Kurale"/>
              </a:rPr>
              <a:t> </a:t>
            </a:r>
            <a:r>
              <a:rPr lang="uk-UA" sz="7200" dirty="0">
                <a:solidFill>
                  <a:srgbClr val="000000"/>
                </a:solidFill>
                <a:latin typeface="Kurale"/>
                <a:ea typeface="Kurale"/>
                <a:cs typeface="Kurale"/>
                <a:sym typeface="Kurale"/>
              </a:rPr>
              <a:t>українського</a:t>
            </a:r>
            <a:r>
              <a:rPr lang="en-US" sz="7200" dirty="0">
                <a:solidFill>
                  <a:srgbClr val="000000"/>
                </a:solidFill>
                <a:latin typeface="Kurale"/>
                <a:ea typeface="Kurale"/>
                <a:cs typeface="Kurale"/>
                <a:sym typeface="Kurale"/>
              </a:rPr>
              <a:t> </a:t>
            </a:r>
            <a:r>
              <a:rPr lang="en-US" sz="7200" dirty="0" err="1">
                <a:solidFill>
                  <a:srgbClr val="000000"/>
                </a:solidFill>
                <a:latin typeface="Kurale"/>
                <a:ea typeface="Kurale"/>
                <a:cs typeface="Kurale"/>
                <a:sym typeface="Kurale"/>
              </a:rPr>
              <a:t>козацтва</a:t>
            </a:r>
            <a:endParaRPr lang="en-US" sz="7200" dirty="0">
              <a:solidFill>
                <a:srgbClr val="000000"/>
              </a:solidFill>
              <a:latin typeface="Kurale"/>
              <a:ea typeface="Kurale"/>
              <a:cs typeface="Kurale"/>
              <a:sym typeface="Kurale"/>
            </a:endParaRPr>
          </a:p>
        </p:txBody>
      </p:sp>
      <p:sp>
        <p:nvSpPr>
          <p:cNvPr id="10" name="Freeform 10"/>
          <p:cNvSpPr/>
          <p:nvPr/>
        </p:nvSpPr>
        <p:spPr>
          <a:xfrm>
            <a:off x="1995328" y="2005258"/>
            <a:ext cx="3716471" cy="6276484"/>
          </a:xfrm>
          <a:custGeom>
            <a:avLst/>
            <a:gdLst/>
            <a:ahLst/>
            <a:cxnLst/>
            <a:rect l="l" t="t" r="r" b="b"/>
            <a:pathLst>
              <a:path w="3716471" h="6276484">
                <a:moveTo>
                  <a:pt x="0" y="0"/>
                </a:moveTo>
                <a:lnTo>
                  <a:pt x="3716471" y="0"/>
                </a:lnTo>
                <a:lnTo>
                  <a:pt x="3716471" y="6276484"/>
                </a:lnTo>
                <a:lnTo>
                  <a:pt x="0" y="6276484"/>
                </a:lnTo>
                <a:lnTo>
                  <a:pt x="0" y="0"/>
                </a:lnTo>
                <a:close/>
              </a:path>
            </a:pathLst>
          </a:custGeom>
          <a:blipFill>
            <a:blip r:embed="rId5">
              <a:extLst>
                <a:ext uri="{96DAC541-7B7A-43D3-8B79-37D633B846F1}">
                  <asvg:svgBlip xmlns:asvg="http://schemas.microsoft.com/office/drawing/2016/SVG/main" xmlns="" r:embed="rId6"/>
                </a:ext>
              </a:extLst>
            </a:blip>
            <a:stretch>
              <a:fillRect/>
            </a:stretch>
          </a:blipFill>
        </p:spPr>
      </p:sp>
      <p:sp>
        <p:nvSpPr>
          <p:cNvPr id="11" name="Freeform 11"/>
          <p:cNvSpPr/>
          <p:nvPr/>
        </p:nvSpPr>
        <p:spPr>
          <a:xfrm flipH="1">
            <a:off x="13080564" y="2005258"/>
            <a:ext cx="3716471" cy="6276484"/>
          </a:xfrm>
          <a:custGeom>
            <a:avLst/>
            <a:gdLst/>
            <a:ahLst/>
            <a:cxnLst/>
            <a:rect l="l" t="t" r="r" b="b"/>
            <a:pathLst>
              <a:path w="3716471" h="6276484">
                <a:moveTo>
                  <a:pt x="3716471" y="0"/>
                </a:moveTo>
                <a:lnTo>
                  <a:pt x="0" y="0"/>
                </a:lnTo>
                <a:lnTo>
                  <a:pt x="0" y="6276484"/>
                </a:lnTo>
                <a:lnTo>
                  <a:pt x="3716471" y="6276484"/>
                </a:lnTo>
                <a:lnTo>
                  <a:pt x="3716471" y="0"/>
                </a:lnTo>
                <a:close/>
              </a:path>
            </a:pathLst>
          </a:custGeom>
          <a:blipFill>
            <a:blip r:embed="rId5">
              <a:extLst>
                <a:ext uri="{96DAC541-7B7A-43D3-8B79-37D633B846F1}">
                  <asvg:svgBlip xmlns:asvg="http://schemas.microsoft.com/office/drawing/2016/SVG/main" xmlns="" r:embed="rId6"/>
                </a:ext>
              </a:extLst>
            </a:blip>
            <a:stretch>
              <a:fillRect/>
            </a:stretch>
          </a:blipFill>
        </p:spPr>
      </p:sp>
      <p:pic>
        <p:nvPicPr>
          <p:cNvPr id="3" name="Рисунок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95648" y="13415"/>
            <a:ext cx="3486151" cy="23241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a:stretch>
              <a:fillRect t="-13111" b="-13111"/>
            </a:stretch>
          </a:blipFill>
        </p:spPr>
      </p:sp>
      <p:grpSp>
        <p:nvGrpSpPr>
          <p:cNvPr id="6" name="Group 6"/>
          <p:cNvGrpSpPr/>
          <p:nvPr/>
        </p:nvGrpSpPr>
        <p:grpSpPr>
          <a:xfrm>
            <a:off x="92831" y="323850"/>
            <a:ext cx="18167262" cy="9925050"/>
            <a:chOff x="0" y="0"/>
            <a:chExt cx="4372917" cy="2167467"/>
          </a:xfrm>
        </p:grpSpPr>
        <p:sp>
          <p:nvSpPr>
            <p:cNvPr id="7" name="Freeform 7"/>
            <p:cNvSpPr/>
            <p:nvPr/>
          </p:nvSpPr>
          <p:spPr>
            <a:xfrm>
              <a:off x="0" y="0"/>
              <a:ext cx="4372917" cy="2167467"/>
            </a:xfrm>
            <a:custGeom>
              <a:avLst/>
              <a:gdLst/>
              <a:ahLst/>
              <a:cxnLst/>
              <a:rect l="l" t="t" r="r" b="b"/>
              <a:pathLst>
                <a:path w="4372917" h="2167467">
                  <a:moveTo>
                    <a:pt x="0" y="0"/>
                  </a:moveTo>
                  <a:lnTo>
                    <a:pt x="4372917" y="0"/>
                  </a:lnTo>
                  <a:lnTo>
                    <a:pt x="4372917" y="2167467"/>
                  </a:lnTo>
                  <a:lnTo>
                    <a:pt x="0" y="2167467"/>
                  </a:lnTo>
                  <a:close/>
                </a:path>
              </a:pathLst>
            </a:custGeom>
            <a:solidFill>
              <a:srgbClr val="FAE2C5">
                <a:alpha val="72941"/>
              </a:srgbClr>
            </a:solidFill>
          </p:spPr>
        </p:sp>
        <p:sp>
          <p:nvSpPr>
            <p:cNvPr id="8" name="TextBox 8"/>
            <p:cNvSpPr txBox="1"/>
            <p:nvPr/>
          </p:nvSpPr>
          <p:spPr>
            <a:xfrm>
              <a:off x="0" y="-38100"/>
              <a:ext cx="4372917" cy="2205567"/>
            </a:xfrm>
            <a:prstGeom prst="rect">
              <a:avLst/>
            </a:prstGeom>
          </p:spPr>
          <p:txBody>
            <a:bodyPr lIns="50800" tIns="50800" rIns="50800" bIns="50800" rtlCol="0" anchor="ctr"/>
            <a:lstStyle/>
            <a:p>
              <a:pPr algn="just">
                <a:lnSpc>
                  <a:spcPts val="2659"/>
                </a:lnSpc>
                <a:spcBef>
                  <a:spcPct val="0"/>
                </a:spcBef>
              </a:pPr>
              <a:endParaRPr/>
            </a:p>
          </p:txBody>
        </p:sp>
      </p:grpSp>
      <p:sp>
        <p:nvSpPr>
          <p:cNvPr id="15" name="Freeform 21"/>
          <p:cNvSpPr/>
          <p:nvPr/>
        </p:nvSpPr>
        <p:spPr>
          <a:xfrm>
            <a:off x="348464" y="229857"/>
            <a:ext cx="7271535" cy="1472163"/>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16" name="Прямоугольник 15"/>
          <p:cNvSpPr/>
          <p:nvPr/>
        </p:nvSpPr>
        <p:spPr>
          <a:xfrm>
            <a:off x="171044" y="2019300"/>
            <a:ext cx="7465055" cy="7109639"/>
          </a:xfrm>
          <a:prstGeom prst="rect">
            <a:avLst/>
          </a:prstGeom>
        </p:spPr>
        <p:txBody>
          <a:bodyPr wrap="square">
            <a:spAutoFit/>
          </a:bodyPr>
          <a:lstStyle/>
          <a:p>
            <a:pPr algn="just"/>
            <a:r>
              <a:rPr lang="uk-UA" sz="2400" b="1" dirty="0">
                <a:latin typeface="Roboto" panose="02000000000000000000" pitchFamily="2" charset="0"/>
                <a:ea typeface="Roboto" panose="02000000000000000000" pitchFamily="2" charset="0"/>
              </a:rPr>
              <a:t>Фігурний Ю. Історичні витоки українського  лицарства : нариси про зародження і розвиток козацької традиційної культури та національне військове мистецтво в українознавчому вимірі / Ю. Фігурний. – К. :</a:t>
            </a:r>
            <a:r>
              <a:rPr lang="uk-UA" sz="2400" b="1" dirty="0" err="1">
                <a:latin typeface="Roboto" panose="02000000000000000000" pitchFamily="2" charset="0"/>
                <a:ea typeface="Roboto" panose="02000000000000000000" pitchFamily="2" charset="0"/>
              </a:rPr>
              <a:t>Стилос</a:t>
            </a:r>
            <a:r>
              <a:rPr lang="uk-UA" sz="2400" b="1" dirty="0">
                <a:latin typeface="Roboto" panose="02000000000000000000" pitchFamily="2" charset="0"/>
                <a:ea typeface="Roboto" panose="02000000000000000000" pitchFamily="2" charset="0"/>
              </a:rPr>
              <a:t>,  2004. –  308 с.</a:t>
            </a:r>
            <a:endParaRPr lang="uk-UA" sz="2400" dirty="0">
              <a:latin typeface="Roboto" panose="02000000000000000000" pitchFamily="2" charset="0"/>
              <a:ea typeface="Roboto" panose="02000000000000000000" pitchFamily="2" charset="0"/>
            </a:endParaRPr>
          </a:p>
          <a:p>
            <a:pPr algn="just"/>
            <a:endParaRPr lang="uk-UA" sz="2400" dirty="0">
              <a:latin typeface="Roboto" panose="02000000000000000000" pitchFamily="2" charset="0"/>
              <a:ea typeface="Roboto" panose="02000000000000000000" pitchFamily="2" charset="0"/>
            </a:endParaRPr>
          </a:p>
          <a:p>
            <a:pPr algn="just"/>
            <a:r>
              <a:rPr lang="uk-UA" sz="2400" dirty="0">
                <a:latin typeface="Roboto" panose="02000000000000000000" pitchFamily="2" charset="0"/>
                <a:ea typeface="Roboto" panose="02000000000000000000" pitchFamily="2" charset="0"/>
              </a:rPr>
              <a:t>Книга знайомить читачів з історичними витоками українського лицарства – козацтва. Автор досліджує зародження і розвиток традиційної козацької культури та національного військового мистецтва в українознавчому вимірі. У центрі уваги — стародавні елементи козацького культурного комплексу, які поєднують його з </a:t>
            </a:r>
            <a:r>
              <a:rPr lang="uk-UA" sz="2400" dirty="0" err="1">
                <a:latin typeface="Roboto" panose="02000000000000000000" pitchFamily="2" charset="0"/>
                <a:ea typeface="Roboto" panose="02000000000000000000" pitchFamily="2" charset="0"/>
              </a:rPr>
              <a:t>мілітарними</a:t>
            </a:r>
            <a:r>
              <a:rPr lang="uk-UA" sz="2400" dirty="0">
                <a:latin typeface="Roboto" panose="02000000000000000000" pitchFamily="2" charset="0"/>
                <a:ea typeface="Roboto" panose="02000000000000000000" pitchFamily="2" charset="0"/>
              </a:rPr>
              <a:t> традиціями багатьох індоєвропейських народів. Також аналізується вплив козацької культури на українське державотворення й </a:t>
            </a:r>
            <a:r>
              <a:rPr lang="uk-UA" sz="2400" dirty="0" err="1">
                <a:latin typeface="Roboto" panose="02000000000000000000" pitchFamily="2" charset="0"/>
                <a:ea typeface="Roboto" panose="02000000000000000000" pitchFamily="2" charset="0"/>
              </a:rPr>
              <a:t>правотворення</a:t>
            </a:r>
            <a:r>
              <a:rPr lang="uk-UA" sz="2400" dirty="0">
                <a:latin typeface="Roboto" panose="02000000000000000000" pitchFamily="2" charset="0"/>
                <a:ea typeface="Roboto" panose="02000000000000000000" pitchFamily="2" charset="0"/>
              </a:rPr>
              <a:t>.</a:t>
            </a:r>
            <a:br>
              <a:rPr lang="uk-UA" sz="2400" dirty="0">
                <a:latin typeface="Roboto" panose="02000000000000000000" pitchFamily="2" charset="0"/>
                <a:ea typeface="Roboto" panose="02000000000000000000" pitchFamily="2" charset="0"/>
              </a:rPr>
            </a:br>
            <a:endParaRPr lang="uk-UA" sz="2400" dirty="0">
              <a:latin typeface="Roboto" panose="02000000000000000000" pitchFamily="2" charset="0"/>
              <a:ea typeface="Roboto" panose="02000000000000000000" pitchFamily="2" charset="0"/>
            </a:endParaRPr>
          </a:p>
        </p:txBody>
      </p:sp>
      <p:sp>
        <p:nvSpPr>
          <p:cNvPr id="18" name="Freeform 21"/>
          <p:cNvSpPr/>
          <p:nvPr/>
        </p:nvSpPr>
        <p:spPr>
          <a:xfrm>
            <a:off x="11162762" y="419100"/>
            <a:ext cx="6172200" cy="1093679"/>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17" name="Прямоугольник 16"/>
          <p:cNvSpPr/>
          <p:nvPr/>
        </p:nvSpPr>
        <p:spPr>
          <a:xfrm>
            <a:off x="10943820" y="1809166"/>
            <a:ext cx="6980348" cy="6001643"/>
          </a:xfrm>
          <a:prstGeom prst="rect">
            <a:avLst/>
          </a:prstGeom>
        </p:spPr>
        <p:txBody>
          <a:bodyPr wrap="square">
            <a:spAutoFit/>
          </a:bodyPr>
          <a:lstStyle/>
          <a:p>
            <a:pPr algn="just" fontAlgn="base"/>
            <a:r>
              <a:rPr lang="ru-RU" sz="2400" b="1" dirty="0" err="1">
                <a:latin typeface="Roboto" panose="02000000000000000000" pitchFamily="2" charset="0"/>
                <a:ea typeface="Roboto" panose="02000000000000000000" pitchFamily="2" charset="0"/>
              </a:rPr>
              <a:t>Яворницький</a:t>
            </a:r>
            <a:r>
              <a:rPr lang="ru-RU" sz="2400" b="1" dirty="0">
                <a:latin typeface="Roboto" panose="02000000000000000000" pitchFamily="2" charset="0"/>
                <a:ea typeface="Roboto" panose="02000000000000000000" pitchFamily="2" charset="0"/>
              </a:rPr>
              <a:t>  Д. І.  </a:t>
            </a:r>
            <a:r>
              <a:rPr lang="ru-RU" sz="2400" b="1" dirty="0" err="1">
                <a:latin typeface="Roboto" panose="02000000000000000000" pitchFamily="2" charset="0"/>
                <a:ea typeface="Roboto" panose="02000000000000000000" pitchFamily="2" charset="0"/>
              </a:rPr>
              <a:t>Історія</a:t>
            </a:r>
            <a:r>
              <a:rPr lang="ru-RU" sz="2400" b="1" dirty="0">
                <a:latin typeface="Roboto" panose="02000000000000000000" pitchFamily="2" charset="0"/>
                <a:ea typeface="Roboto" panose="02000000000000000000" pitchFamily="2" charset="0"/>
              </a:rPr>
              <a:t>   </a:t>
            </a:r>
            <a:r>
              <a:rPr lang="ru-RU" sz="2400" b="1" dirty="0" err="1">
                <a:latin typeface="Roboto" panose="02000000000000000000" pitchFamily="2" charset="0"/>
                <a:ea typeface="Roboto" panose="02000000000000000000" pitchFamily="2" charset="0"/>
              </a:rPr>
              <a:t>запорізьких</a:t>
            </a:r>
            <a:r>
              <a:rPr lang="ru-RU" sz="2400" b="1" dirty="0">
                <a:latin typeface="Roboto" panose="02000000000000000000" pitchFamily="2" charset="0"/>
                <a:ea typeface="Roboto" panose="02000000000000000000" pitchFamily="2" charset="0"/>
              </a:rPr>
              <a:t>   </a:t>
            </a:r>
            <a:r>
              <a:rPr lang="ru-RU" sz="2400" b="1" dirty="0" err="1">
                <a:latin typeface="Roboto" panose="02000000000000000000" pitchFamily="2" charset="0"/>
                <a:ea typeface="Roboto" panose="02000000000000000000" pitchFamily="2" charset="0"/>
              </a:rPr>
              <a:t>козаків</a:t>
            </a:r>
            <a:r>
              <a:rPr lang="ru-RU" sz="2400" b="1" dirty="0">
                <a:latin typeface="Roboto" panose="02000000000000000000" pitchFamily="2" charset="0"/>
                <a:ea typeface="Roboto" panose="02000000000000000000" pitchFamily="2" charset="0"/>
              </a:rPr>
              <a:t> / Д. І. </a:t>
            </a:r>
            <a:r>
              <a:rPr lang="ru-RU" sz="2400" b="1" dirty="0" err="1">
                <a:latin typeface="Roboto" panose="02000000000000000000" pitchFamily="2" charset="0"/>
                <a:ea typeface="Roboto" panose="02000000000000000000" pitchFamily="2" charset="0"/>
              </a:rPr>
              <a:t>Яворницький</a:t>
            </a:r>
            <a:r>
              <a:rPr lang="ru-RU" sz="2400" b="1" dirty="0">
                <a:latin typeface="Roboto" panose="02000000000000000000" pitchFamily="2" charset="0"/>
                <a:ea typeface="Roboto" panose="02000000000000000000" pitchFamily="2" charset="0"/>
              </a:rPr>
              <a:t>. У 3-х т. –  </a:t>
            </a:r>
            <a:r>
              <a:rPr lang="ru-RU" sz="2400" b="1" dirty="0" err="1">
                <a:latin typeface="Roboto" panose="02000000000000000000" pitchFamily="2" charset="0"/>
                <a:ea typeface="Roboto" panose="02000000000000000000" pitchFamily="2" charset="0"/>
              </a:rPr>
              <a:t>Львів</a:t>
            </a:r>
            <a:r>
              <a:rPr lang="ru-RU" sz="2400" b="1" dirty="0">
                <a:latin typeface="Roboto" panose="02000000000000000000" pitchFamily="2" charset="0"/>
                <a:ea typeface="Roboto" panose="02000000000000000000" pitchFamily="2" charset="0"/>
              </a:rPr>
              <a:t>: </a:t>
            </a:r>
            <a:r>
              <a:rPr lang="ru-RU" sz="2400" b="1" dirty="0" err="1">
                <a:latin typeface="Roboto" panose="02000000000000000000" pitchFamily="2" charset="0"/>
                <a:ea typeface="Roboto" panose="02000000000000000000" pitchFamily="2" charset="0"/>
              </a:rPr>
              <a:t>Світ</a:t>
            </a:r>
            <a:r>
              <a:rPr lang="ru-RU" sz="2400" b="1" dirty="0">
                <a:latin typeface="Roboto" panose="02000000000000000000" pitchFamily="2" charset="0"/>
                <a:ea typeface="Roboto" panose="02000000000000000000" pitchFamily="2" charset="0"/>
              </a:rPr>
              <a:t>, 1990.  –319 с.</a:t>
            </a:r>
          </a:p>
          <a:p>
            <a:pPr algn="just" fontAlgn="base"/>
            <a:endParaRPr lang="ru-RU" sz="2400" b="1" dirty="0">
              <a:latin typeface="Roboto" panose="02000000000000000000" pitchFamily="2" charset="0"/>
              <a:ea typeface="Roboto" panose="02000000000000000000" pitchFamily="2" charset="0"/>
            </a:endParaRPr>
          </a:p>
          <a:p>
            <a:pPr algn="just" fontAlgn="base"/>
            <a:r>
              <a:rPr lang="ru-RU" sz="2400" dirty="0">
                <a:latin typeface="Roboto" panose="02000000000000000000" pitchFamily="2" charset="0"/>
                <a:ea typeface="Roboto" panose="02000000000000000000" pitchFamily="2" charset="0"/>
              </a:rPr>
              <a:t>Книга є </a:t>
            </a:r>
            <a:r>
              <a:rPr lang="ru-RU" sz="2400" dirty="0" err="1">
                <a:latin typeface="Roboto" panose="02000000000000000000" pitchFamily="2" charset="0"/>
                <a:ea typeface="Roboto" panose="02000000000000000000" pitchFamily="2" charset="0"/>
              </a:rPr>
              <a:t>найбільш</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повним</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історичним</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дослідженням</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що</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охоплює</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період</a:t>
            </a:r>
            <a:r>
              <a:rPr lang="ru-RU" sz="2400" dirty="0">
                <a:latin typeface="Roboto" panose="02000000000000000000" pitchFamily="2" charset="0"/>
                <a:ea typeface="Roboto" panose="02000000000000000000" pitchFamily="2" charset="0"/>
              </a:rPr>
              <a:t> 1471-1734 </a:t>
            </a:r>
            <a:r>
              <a:rPr lang="ru-RU" sz="2400" dirty="0" err="1">
                <a:latin typeface="Roboto" panose="02000000000000000000" pitchFamily="2" charset="0"/>
                <a:ea typeface="Roboto" panose="02000000000000000000" pitchFamily="2" charset="0"/>
              </a:rPr>
              <a:t>рр</a:t>
            </a:r>
            <a:r>
              <a:rPr lang="ru-RU" sz="2400" dirty="0">
                <a:latin typeface="Roboto" panose="02000000000000000000" pitchFamily="2" charset="0"/>
                <a:ea typeface="Roboto" panose="02000000000000000000" pitchFamily="2" charset="0"/>
              </a:rPr>
              <a:t>..</a:t>
            </a:r>
          </a:p>
          <a:p>
            <a:pPr algn="just" fontAlgn="base"/>
            <a:r>
              <a:rPr lang="ru-RU" sz="2400" dirty="0">
                <a:latin typeface="Roboto" panose="02000000000000000000" pitchFamily="2" charset="0"/>
                <a:ea typeface="Roboto" panose="02000000000000000000" pitchFamily="2" charset="0"/>
              </a:rPr>
              <a:t>На </a:t>
            </a:r>
            <a:r>
              <a:rPr lang="ru-RU" sz="2400" dirty="0" err="1">
                <a:latin typeface="Roboto" panose="02000000000000000000" pitchFamily="2" charset="0"/>
                <a:ea typeface="Roboto" panose="02000000000000000000" pitchFamily="2" charset="0"/>
              </a:rPr>
              <a:t>багатому</a:t>
            </a:r>
            <a:r>
              <a:rPr lang="ru-RU" sz="2400" dirty="0">
                <a:latin typeface="Roboto" panose="02000000000000000000" pitchFamily="2" charset="0"/>
                <a:ea typeface="Roboto" panose="02000000000000000000" pitchFamily="2" charset="0"/>
              </a:rPr>
              <a:t> документальному </a:t>
            </a:r>
            <a:r>
              <a:rPr lang="ru-RU" sz="2400" dirty="0" err="1">
                <a:latin typeface="Roboto" panose="02000000000000000000" pitchFamily="2" charset="0"/>
                <a:ea typeface="Roboto" panose="02000000000000000000" pitchFamily="2" charset="0"/>
              </a:rPr>
              <a:t>матеріалі</a:t>
            </a:r>
            <a:r>
              <a:rPr lang="ru-RU" sz="2400" dirty="0">
                <a:latin typeface="Roboto" panose="02000000000000000000" pitchFamily="2" charset="0"/>
                <a:ea typeface="Roboto" panose="02000000000000000000" pitchFamily="2" charset="0"/>
              </a:rPr>
              <a:t> в </a:t>
            </a:r>
            <a:r>
              <a:rPr lang="ru-RU" sz="2400" dirty="0" err="1">
                <a:latin typeface="Roboto" panose="02000000000000000000" pitchFamily="2" charset="0"/>
                <a:ea typeface="Roboto" panose="02000000000000000000" pitchFamily="2" charset="0"/>
              </a:rPr>
              <a:t>популярній</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формі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всебічно</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висвітлюється</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життя</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запорізького</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козацтва</a:t>
            </a:r>
            <a:r>
              <a:rPr lang="ru-RU" sz="2400" dirty="0">
                <a:latin typeface="Roboto" panose="02000000000000000000" pitchFamily="2" charset="0"/>
                <a:ea typeface="Roboto" panose="02000000000000000000" pitchFamily="2" charset="0"/>
              </a:rPr>
              <a:t>.</a:t>
            </a:r>
          </a:p>
          <a:p>
            <a:pPr algn="just" fontAlgn="base"/>
            <a:r>
              <a:rPr lang="ru-RU" sz="2400" dirty="0" err="1">
                <a:latin typeface="Roboto" panose="02000000000000000000" pitchFamily="2" charset="0"/>
                <a:ea typeface="Roboto" panose="02000000000000000000" pitchFamily="2" charset="0"/>
              </a:rPr>
              <a:t>Висвітлюються</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питання</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соціально-економічних</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історій</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суспільного</a:t>
            </a:r>
            <a:r>
              <a:rPr lang="ru-RU" sz="2400" dirty="0">
                <a:latin typeface="Roboto" panose="02000000000000000000" pitchFamily="2" charset="0"/>
                <a:ea typeface="Roboto" panose="02000000000000000000" pitchFamily="2" charset="0"/>
              </a:rPr>
              <a:t> устрою, </a:t>
            </a:r>
            <a:r>
              <a:rPr lang="ru-RU" sz="2400" dirty="0" err="1">
                <a:latin typeface="Roboto" panose="02000000000000000000" pitchFamily="2" charset="0"/>
                <a:ea typeface="Roboto" panose="02000000000000000000" pitchFamily="2" charset="0"/>
              </a:rPr>
              <a:t>життя</a:t>
            </a:r>
            <a:r>
              <a:rPr lang="ru-RU" sz="2400" dirty="0">
                <a:latin typeface="Roboto" panose="02000000000000000000" pitchFamily="2" charset="0"/>
                <a:ea typeface="Roboto" panose="02000000000000000000" pitchFamily="2" charset="0"/>
              </a:rPr>
              <a:t> та </a:t>
            </a:r>
            <a:r>
              <a:rPr lang="ru-RU" sz="2400" dirty="0" err="1">
                <a:latin typeface="Roboto" panose="02000000000000000000" pitchFamily="2" charset="0"/>
                <a:ea typeface="Roboto" panose="02000000000000000000" pitchFamily="2" charset="0"/>
              </a:rPr>
              <a:t>побут</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запорозького</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козацтва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описані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територія</a:t>
            </a:r>
            <a:r>
              <a:rPr lang="ru-RU" sz="2400" dirty="0">
                <a:latin typeface="Roboto" panose="02000000000000000000" pitchFamily="2" charset="0"/>
                <a:ea typeface="Roboto" panose="02000000000000000000" pitchFamily="2" charset="0"/>
              </a:rPr>
              <a:t> й </a:t>
            </a:r>
            <a:r>
              <a:rPr lang="ru-RU" sz="2400" dirty="0" err="1">
                <a:latin typeface="Roboto" panose="02000000000000000000" pitchFamily="2" charset="0"/>
                <a:ea typeface="Roboto" panose="02000000000000000000" pitchFamily="2" charset="0"/>
              </a:rPr>
              <a:t>кордони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природні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умови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Запорізької</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Січі</a:t>
            </a:r>
            <a:r>
              <a:rPr lang="ru-RU" sz="2400" dirty="0">
                <a:latin typeface="Roboto" panose="02000000000000000000" pitchFamily="2" charset="0"/>
                <a:ea typeface="Roboto" panose="02000000000000000000" pitchFamily="2" charset="0"/>
              </a:rPr>
              <a:t>. Для </a:t>
            </a:r>
            <a:r>
              <a:rPr lang="ru-RU" sz="2400" dirty="0" err="1">
                <a:latin typeface="Roboto" panose="02000000000000000000" pitchFamily="2" charset="0"/>
                <a:ea typeface="Roboto" panose="02000000000000000000" pitchFamily="2" charset="0"/>
              </a:rPr>
              <a:t>викладачів</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студентів</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істориків</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етнографів</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пропагандистів</a:t>
            </a:r>
            <a:r>
              <a:rPr lang="ru-RU" sz="2400" dirty="0">
                <a:latin typeface="Roboto" panose="02000000000000000000" pitchFamily="2" charset="0"/>
                <a:ea typeface="Roboto" panose="02000000000000000000" pitchFamily="2" charset="0"/>
              </a:rPr>
              <a:t>.</a:t>
            </a:r>
            <a:endParaRPr lang="uk-UA" sz="2400" dirty="0">
              <a:latin typeface="Roboto" panose="02000000000000000000" pitchFamily="2" charset="0"/>
              <a:ea typeface="Roboto" panose="02000000000000000000" pitchFamily="2" charset="0"/>
            </a:endParaRPr>
          </a:p>
        </p:txBody>
      </p:sp>
      <p:sp>
        <p:nvSpPr>
          <p:cNvPr id="19" name="Прямоугольник 18"/>
          <p:cNvSpPr/>
          <p:nvPr/>
        </p:nvSpPr>
        <p:spPr>
          <a:xfrm>
            <a:off x="10943820" y="464448"/>
            <a:ext cx="6610083" cy="1077218"/>
          </a:xfrm>
          <a:prstGeom prst="rect">
            <a:avLst/>
          </a:prstGeom>
        </p:spPr>
        <p:txBody>
          <a:bodyPr wrap="square">
            <a:spAutoFit/>
          </a:bodyPr>
          <a:lstStyle/>
          <a:p>
            <a:pPr algn="ctr" fontAlgn="base"/>
            <a:r>
              <a:rPr lang="ru-RU" sz="3200" b="1" dirty="0">
                <a:solidFill>
                  <a:schemeClr val="bg1"/>
                </a:solidFill>
                <a:latin typeface="Roboto" panose="02000000000000000000" pitchFamily="2" charset="0"/>
                <a:ea typeface="Roboto" panose="02000000000000000000" pitchFamily="2" charset="0"/>
              </a:rPr>
              <a:t>«</a:t>
            </a:r>
            <a:r>
              <a:rPr lang="ru-RU" sz="3200" b="1" dirty="0" err="1">
                <a:solidFill>
                  <a:schemeClr val="bg1"/>
                </a:solidFill>
                <a:latin typeface="Roboto" panose="02000000000000000000" pitchFamily="2" charset="0"/>
                <a:ea typeface="Roboto" panose="02000000000000000000" pitchFamily="2" charset="0"/>
              </a:rPr>
              <a:t>Історія</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запорізьких</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козаків</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Яворницький</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Дмитро</a:t>
            </a:r>
            <a:endParaRPr lang="ru-RU" sz="3200" dirty="0">
              <a:solidFill>
                <a:schemeClr val="bg1"/>
              </a:solidFill>
              <a:latin typeface="Roboto" panose="02000000000000000000" pitchFamily="2" charset="0"/>
              <a:ea typeface="Roboto" panose="02000000000000000000" pitchFamily="2" charset="0"/>
            </a:endParaRPr>
          </a:p>
        </p:txBody>
      </p:sp>
      <p:sp>
        <p:nvSpPr>
          <p:cNvPr id="21" name="Прямоугольник 20"/>
          <p:cNvSpPr/>
          <p:nvPr/>
        </p:nvSpPr>
        <p:spPr>
          <a:xfrm>
            <a:off x="-184935" y="149386"/>
            <a:ext cx="7620000" cy="1077218"/>
          </a:xfrm>
          <a:prstGeom prst="rect">
            <a:avLst/>
          </a:prstGeom>
        </p:spPr>
        <p:txBody>
          <a:bodyPr wrap="square">
            <a:spAutoFit/>
          </a:bodyPr>
          <a:lstStyle/>
          <a:p>
            <a:pPr algn="ctr" fontAlgn="base"/>
            <a:r>
              <a:rPr lang="ru-RU" sz="3200" b="1" dirty="0">
                <a:solidFill>
                  <a:schemeClr val="bg1"/>
                </a:solidFill>
                <a:latin typeface="Roboto" panose="02000000000000000000" pitchFamily="2" charset="0"/>
                <a:ea typeface="Roboto" panose="02000000000000000000" pitchFamily="2" charset="0"/>
              </a:rPr>
              <a:t>«</a:t>
            </a:r>
            <a:r>
              <a:rPr lang="ru-RU" sz="3200" b="1" dirty="0" err="1">
                <a:solidFill>
                  <a:schemeClr val="bg1"/>
                </a:solidFill>
                <a:latin typeface="Roboto" panose="02000000000000000000" pitchFamily="2" charset="0"/>
                <a:ea typeface="Roboto" panose="02000000000000000000" pitchFamily="2" charset="0"/>
              </a:rPr>
              <a:t>Історичні</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витоки</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українського</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лицарства</a:t>
            </a:r>
            <a:r>
              <a:rPr lang="ru-RU" sz="3200" b="1" dirty="0">
                <a:solidFill>
                  <a:schemeClr val="bg1"/>
                </a:solidFill>
                <a:latin typeface="Roboto" panose="02000000000000000000" pitchFamily="2" charset="0"/>
                <a:ea typeface="Roboto" panose="02000000000000000000" pitchFamily="2" charset="0"/>
              </a:rPr>
              <a:t> », </a:t>
            </a:r>
            <a:r>
              <a:rPr lang="ru-RU" sz="3200" b="1" dirty="0" err="1">
                <a:solidFill>
                  <a:schemeClr val="bg1"/>
                </a:solidFill>
                <a:latin typeface="Roboto" panose="02000000000000000000" pitchFamily="2" charset="0"/>
                <a:ea typeface="Roboto" panose="02000000000000000000" pitchFamily="2" charset="0"/>
              </a:rPr>
              <a:t>Фігурний</a:t>
            </a:r>
            <a:r>
              <a:rPr lang="ru-RU" sz="3200"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Юрій</a:t>
            </a:r>
            <a:endParaRPr lang="ru-RU" sz="3200" dirty="0">
              <a:solidFill>
                <a:schemeClr val="bg1"/>
              </a:solidFill>
              <a:latin typeface="Roboto" panose="02000000000000000000" pitchFamily="2" charset="0"/>
              <a:ea typeface="Roboto" panose="02000000000000000000" pitchFamily="2" charset="0"/>
            </a:endParaRPr>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68107" y="647700"/>
            <a:ext cx="2973062" cy="416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48600" y="5129011"/>
            <a:ext cx="2892569" cy="427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11663043" y="8096344"/>
            <a:ext cx="5541902" cy="461665"/>
          </a:xfrm>
          <a:prstGeom prst="rect">
            <a:avLst/>
          </a:prstGeom>
        </p:spPr>
        <p:txBody>
          <a:bodyPr wrap="none">
            <a:spAutoFit/>
          </a:bodyPr>
          <a:lstStyle/>
          <a:p>
            <a:r>
              <a:rPr lang="en-US" sz="2400" dirty="0">
                <a:latin typeface="Roboto" panose="02000000000000000000" pitchFamily="2" charset="0"/>
                <a:ea typeface="Roboto" panose="02000000000000000000" pitchFamily="2" charset="0"/>
                <a:hlinkClick r:id="rId6"/>
              </a:rPr>
              <a:t>Istoria_zaporizkykh_kozakiv_Tom1.pdf</a:t>
            </a:r>
            <a:r>
              <a:rPr lang="uk-UA" sz="2400" dirty="0">
                <a:latin typeface="Roboto" panose="02000000000000000000" pitchFamily="2" charset="0"/>
                <a:ea typeface="Roboto" panose="02000000000000000000" pitchFamily="2" charset="0"/>
              </a:rPr>
              <a:t> </a:t>
            </a:r>
          </a:p>
        </p:txBody>
      </p:sp>
      <p:sp>
        <p:nvSpPr>
          <p:cNvPr id="9" name="Прямоугольник 8"/>
          <p:cNvSpPr/>
          <p:nvPr/>
        </p:nvSpPr>
        <p:spPr>
          <a:xfrm>
            <a:off x="762000" y="9101467"/>
            <a:ext cx="6421951" cy="461665"/>
          </a:xfrm>
          <a:prstGeom prst="rect">
            <a:avLst/>
          </a:prstGeom>
        </p:spPr>
        <p:txBody>
          <a:bodyPr wrap="none">
            <a:spAutoFit/>
          </a:bodyPr>
          <a:lstStyle/>
          <a:p>
            <a:r>
              <a:rPr lang="en-US" sz="2400" dirty="0">
                <a:latin typeface="Roboto" panose="02000000000000000000" pitchFamily="2" charset="0"/>
                <a:ea typeface="Roboto" panose="02000000000000000000" pitchFamily="2" charset="0"/>
                <a:hlinkClick r:id="rId7"/>
              </a:rPr>
              <a:t>Istorychni_vytoky_ukrainskoho_lytsarstva.doc</a:t>
            </a:r>
            <a:endParaRPr lang="uk-UA" sz="2400" dirty="0">
              <a:latin typeface="Roboto" panose="02000000000000000000" pitchFamily="2" charset="0"/>
              <a:ea typeface="Roboto" panose="02000000000000000000" pitchFamily="2" charset="0"/>
            </a:endParaRPr>
          </a:p>
        </p:txBody>
      </p:sp>
    </p:spTree>
    <p:extLst>
      <p:ext uri="{BB962C8B-B14F-4D97-AF65-F5344CB8AC3E}">
        <p14:creationId xmlns:p14="http://schemas.microsoft.com/office/powerpoint/2010/main" val="6367618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3111" b="-13111"/>
            </a:stretch>
          </a:blipFill>
        </p:spPr>
      </p:sp>
      <p:grpSp>
        <p:nvGrpSpPr>
          <p:cNvPr id="6" name="Group 6"/>
          <p:cNvGrpSpPr/>
          <p:nvPr/>
        </p:nvGrpSpPr>
        <p:grpSpPr>
          <a:xfrm>
            <a:off x="79298" y="180974"/>
            <a:ext cx="17906999" cy="9991725"/>
            <a:chOff x="0" y="0"/>
            <a:chExt cx="4372917" cy="2167467"/>
          </a:xfrm>
        </p:grpSpPr>
        <p:sp>
          <p:nvSpPr>
            <p:cNvPr id="7" name="Freeform 7"/>
            <p:cNvSpPr/>
            <p:nvPr/>
          </p:nvSpPr>
          <p:spPr>
            <a:xfrm>
              <a:off x="0" y="0"/>
              <a:ext cx="4372917" cy="2167467"/>
            </a:xfrm>
            <a:custGeom>
              <a:avLst/>
              <a:gdLst/>
              <a:ahLst/>
              <a:cxnLst/>
              <a:rect l="l" t="t" r="r" b="b"/>
              <a:pathLst>
                <a:path w="4372917" h="2167467">
                  <a:moveTo>
                    <a:pt x="0" y="0"/>
                  </a:moveTo>
                  <a:lnTo>
                    <a:pt x="4372917" y="0"/>
                  </a:lnTo>
                  <a:lnTo>
                    <a:pt x="4372917" y="2167467"/>
                  </a:lnTo>
                  <a:lnTo>
                    <a:pt x="0" y="2167467"/>
                  </a:lnTo>
                  <a:close/>
                </a:path>
              </a:pathLst>
            </a:custGeom>
            <a:solidFill>
              <a:srgbClr val="FAE2C5">
                <a:alpha val="72941"/>
              </a:srgbClr>
            </a:solidFill>
          </p:spPr>
        </p:sp>
        <p:sp>
          <p:nvSpPr>
            <p:cNvPr id="8" name="TextBox 8"/>
            <p:cNvSpPr txBox="1"/>
            <p:nvPr/>
          </p:nvSpPr>
          <p:spPr>
            <a:xfrm>
              <a:off x="0" y="-38100"/>
              <a:ext cx="4372917" cy="2205567"/>
            </a:xfrm>
            <a:prstGeom prst="rect">
              <a:avLst/>
            </a:prstGeom>
          </p:spPr>
          <p:txBody>
            <a:bodyPr lIns="50800" tIns="50800" rIns="50800" bIns="50800" rtlCol="0" anchor="ctr"/>
            <a:lstStyle/>
            <a:p>
              <a:pPr algn="ctr">
                <a:lnSpc>
                  <a:spcPts val="2659"/>
                </a:lnSpc>
                <a:spcBef>
                  <a:spcPct val="0"/>
                </a:spcBef>
              </a:pPr>
              <a:endParaRPr/>
            </a:p>
          </p:txBody>
        </p:sp>
      </p:grpSp>
      <p:sp>
        <p:nvSpPr>
          <p:cNvPr id="17" name="Прямоугольник 16"/>
          <p:cNvSpPr/>
          <p:nvPr/>
        </p:nvSpPr>
        <p:spPr>
          <a:xfrm>
            <a:off x="-1140853" y="-190500"/>
            <a:ext cx="19431000" cy="1464503"/>
          </a:xfrm>
          <a:prstGeom prst="rect">
            <a:avLst/>
          </a:prstGeom>
        </p:spPr>
        <p:txBody>
          <a:bodyPr wrap="square">
            <a:spAutoFit/>
          </a:bodyPr>
          <a:lstStyle/>
          <a:p>
            <a:pPr algn="ctr">
              <a:lnSpc>
                <a:spcPts val="10695"/>
              </a:lnSpc>
            </a:pPr>
            <a:r>
              <a:rPr lang="uk-UA" sz="6000" b="1" dirty="0">
                <a:ln w="17780" cmpd="sng">
                  <a:solidFill>
                    <a:schemeClr val="tx1"/>
                  </a:solidFill>
                  <a:prstDash val="solid"/>
                  <a:miter lim="800000"/>
                </a:ln>
                <a:solidFill>
                  <a:schemeClr val="tx2">
                    <a:lumMod val="60000"/>
                    <a:lumOff val="40000"/>
                  </a:schemeClr>
                </a:solidFill>
                <a:effectLst>
                  <a:outerShdw blurRad="50800" dist="38100" dir="2700000" algn="tl" rotWithShape="0">
                    <a:prstClr val="black">
                      <a:alpha val="40000"/>
                    </a:prstClr>
                  </a:outerShdw>
                </a:effectLst>
                <a:latin typeface="Roboto" panose="02000000000000000000" pitchFamily="2" charset="0"/>
                <a:ea typeface="Roboto" panose="02000000000000000000" pitchFamily="2" charset="0"/>
                <a:cs typeface="Kurale" panose="020B0604020202020204" charset="0"/>
              </a:rPr>
              <a:t>Запорізька Січ у кіно</a:t>
            </a:r>
            <a:endParaRPr lang="en-US" sz="6000" b="1" dirty="0">
              <a:ln w="17780" cmpd="sng">
                <a:solidFill>
                  <a:schemeClr val="tx1"/>
                </a:solidFill>
                <a:prstDash val="solid"/>
                <a:miter lim="800000"/>
              </a:ln>
              <a:solidFill>
                <a:schemeClr val="tx2">
                  <a:lumMod val="60000"/>
                  <a:lumOff val="40000"/>
                </a:schemeClr>
              </a:solidFill>
              <a:effectLst>
                <a:outerShdw blurRad="50800" dist="38100" dir="2700000" algn="tl" rotWithShape="0">
                  <a:prstClr val="black">
                    <a:alpha val="40000"/>
                  </a:prstClr>
                </a:outerShdw>
              </a:effectLst>
              <a:latin typeface="Roboto" panose="02000000000000000000" pitchFamily="2" charset="0"/>
              <a:ea typeface="Roboto" panose="02000000000000000000" pitchFamily="2" charset="0"/>
              <a:cs typeface="Kurale" panose="020B0604020202020204" charset="0"/>
              <a:sym typeface="Mak Bold"/>
            </a:endParaRPr>
          </a:p>
        </p:txBody>
      </p:sp>
      <p:pic>
        <p:nvPicPr>
          <p:cNvPr id="4098" name="Picture 2" descr="Козацьке кіно у нашому місті 110 років тому: Данило Сахненко та його фільми  | Міський сайт Дніпра"/>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82313" y="1792879"/>
            <a:ext cx="5603984" cy="3047999"/>
          </a:xfrm>
          <a:prstGeom prst="rect">
            <a:avLst/>
          </a:prstGeom>
          <a:noFill/>
          <a:extLst>
            <a:ext uri="{909E8E84-426E-40DD-AFC4-6F175D3DCCD1}">
              <a14:hiddenFill xmlns:a14="http://schemas.microsoft.com/office/drawing/2010/main">
                <a:solidFill>
                  <a:srgbClr val="FFFFFF"/>
                </a:solidFill>
              </a14:hiddenFill>
            </a:ext>
          </a:extLst>
        </p:spPr>
      </p:pic>
      <p:sp>
        <p:nvSpPr>
          <p:cNvPr id="21" name="Freeform 21"/>
          <p:cNvSpPr/>
          <p:nvPr/>
        </p:nvSpPr>
        <p:spPr>
          <a:xfrm>
            <a:off x="313966" y="1107584"/>
            <a:ext cx="8021438" cy="819086"/>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18" name="Прямоугольник 17"/>
          <p:cNvSpPr/>
          <p:nvPr/>
        </p:nvSpPr>
        <p:spPr>
          <a:xfrm>
            <a:off x="313966" y="1224739"/>
            <a:ext cx="7843814" cy="584775"/>
          </a:xfrm>
          <a:prstGeom prst="rect">
            <a:avLst/>
          </a:prstGeom>
        </p:spPr>
        <p:txBody>
          <a:bodyPr wrap="none">
            <a:spAutoFit/>
          </a:bodyPr>
          <a:lstStyle/>
          <a:p>
            <a:r>
              <a:rPr lang="uk-UA" sz="3200" b="1" dirty="0">
                <a:solidFill>
                  <a:schemeClr val="bg1"/>
                </a:solidFill>
                <a:latin typeface="Roboto" panose="02000000000000000000" pitchFamily="2" charset="0"/>
                <a:ea typeface="Roboto" panose="02000000000000000000" pitchFamily="2" charset="0"/>
              </a:rPr>
              <a:t>"Запорозька Січ", </a:t>
            </a:r>
            <a:r>
              <a:rPr lang="uk-UA" sz="3200" b="1" dirty="0" err="1">
                <a:solidFill>
                  <a:schemeClr val="bg1"/>
                </a:solidFill>
                <a:latin typeface="Roboto" panose="02000000000000000000" pitchFamily="2" charset="0"/>
                <a:ea typeface="Roboto" panose="02000000000000000000" pitchFamily="2" charset="0"/>
              </a:rPr>
              <a:t>реж</a:t>
            </a:r>
            <a:r>
              <a:rPr lang="uk-UA" sz="3200" b="1" dirty="0">
                <a:solidFill>
                  <a:schemeClr val="bg1"/>
                </a:solidFill>
                <a:latin typeface="Roboto" panose="02000000000000000000" pitchFamily="2" charset="0"/>
                <a:ea typeface="Roboto" panose="02000000000000000000" pitchFamily="2" charset="0"/>
              </a:rPr>
              <a:t>. Данило Сахненко</a:t>
            </a:r>
          </a:p>
        </p:txBody>
      </p:sp>
      <p:sp>
        <p:nvSpPr>
          <p:cNvPr id="20" name="Прямоугольник 19"/>
          <p:cNvSpPr/>
          <p:nvPr/>
        </p:nvSpPr>
        <p:spPr>
          <a:xfrm>
            <a:off x="231698" y="2019300"/>
            <a:ext cx="12036502" cy="3416320"/>
          </a:xfrm>
          <a:prstGeom prst="rect">
            <a:avLst/>
          </a:prstGeom>
        </p:spPr>
        <p:txBody>
          <a:bodyPr wrap="square">
            <a:spAutoFit/>
          </a:bodyPr>
          <a:lstStyle/>
          <a:p>
            <a:pPr algn="just" fontAlgn="base"/>
            <a:r>
              <a:rPr lang="uk-UA" sz="2400" dirty="0">
                <a:latin typeface="Roboto" panose="02000000000000000000" pitchFamily="2" charset="0"/>
                <a:ea typeface="Roboto" panose="02000000000000000000" pitchFamily="2" charset="0"/>
              </a:rPr>
              <a:t>Фільм </a:t>
            </a:r>
            <a:r>
              <a:rPr lang="uk-UA" sz="2400" b="1" dirty="0">
                <a:latin typeface="Roboto" panose="02000000000000000000" pitchFamily="2" charset="0"/>
                <a:ea typeface="Roboto" panose="02000000000000000000" pitchFamily="2" charset="0"/>
              </a:rPr>
              <a:t>«Запорізька Січ» </a:t>
            </a:r>
            <a:r>
              <a:rPr lang="uk-UA" sz="2400" dirty="0">
                <a:latin typeface="Roboto" panose="02000000000000000000" pitchFamily="2" charset="0"/>
                <a:ea typeface="Roboto" panose="02000000000000000000" pitchFamily="2" charset="0"/>
              </a:rPr>
              <a:t>вважається першою українською повнометражною стрічкою. Його у 1911 році зняв режисер Данило Сахненко, залучивши понад 400 учасників, серед яких були й нащадки козаків. У центрі сюжету — розповідь про кошового отамана Івана Сірка й козаків, які боронили українські землі у боях проти татар і турків. Історичним консультантом стрічки став Дмитро Яворницький — дослідник козацтва. Тоді він керував у Дніпрі музеєм та забезпечив акторів автентичним реквізитом.</a:t>
            </a:r>
          </a:p>
          <a:p>
            <a:pPr algn="just" fontAlgn="base"/>
            <a:r>
              <a:rPr lang="ru-RU" sz="2400" dirty="0" err="1">
                <a:latin typeface="Roboto" panose="02000000000000000000" pitchFamily="2" charset="0"/>
                <a:ea typeface="Roboto" panose="02000000000000000000" pitchFamily="2" charset="0"/>
              </a:rPr>
              <a:t>Фільм</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тривав</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близько</a:t>
            </a:r>
            <a:r>
              <a:rPr lang="ru-RU" sz="2400" dirty="0">
                <a:latin typeface="Roboto" panose="02000000000000000000" pitchFamily="2" charset="0"/>
                <a:ea typeface="Roboto" panose="02000000000000000000" pitchFamily="2" charset="0"/>
              </a:rPr>
              <a:t> 50 </a:t>
            </a:r>
            <a:r>
              <a:rPr lang="ru-RU" sz="2400" dirty="0" err="1">
                <a:latin typeface="Roboto" panose="02000000000000000000" pitchFamily="2" charset="0"/>
                <a:ea typeface="Roboto" panose="02000000000000000000" pitchFamily="2" charset="0"/>
              </a:rPr>
              <a:t>хвилин</a:t>
            </a:r>
            <a:r>
              <a:rPr lang="ru-RU" sz="2400" dirty="0">
                <a:latin typeface="Roboto" panose="02000000000000000000" pitchFamily="2" charset="0"/>
                <a:ea typeface="Roboto" panose="02000000000000000000" pitchFamily="2" charset="0"/>
              </a:rPr>
              <a:t>, але </a:t>
            </a:r>
            <a:r>
              <a:rPr lang="ru-RU" sz="2400" dirty="0" err="1">
                <a:latin typeface="Roboto" panose="02000000000000000000" pitchFamily="2" charset="0"/>
                <a:ea typeface="Roboto" panose="02000000000000000000" pitchFamily="2" charset="0"/>
              </a:rPr>
              <a:t>збереглися</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лише</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кілька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кадрів</a:t>
            </a:r>
            <a:r>
              <a:rPr lang="ru-RU" sz="2400" dirty="0">
                <a:latin typeface="Roboto" panose="02000000000000000000" pitchFamily="2" charset="0"/>
                <a:ea typeface="Roboto" panose="02000000000000000000" pitchFamily="2" charset="0"/>
              </a:rPr>
              <a:t>. У 2012 </a:t>
            </a:r>
            <a:r>
              <a:rPr lang="ru-RU" sz="2400" dirty="0" err="1">
                <a:latin typeface="Roboto" panose="02000000000000000000" pitchFamily="2" charset="0"/>
                <a:ea typeface="Roboto" panose="02000000000000000000" pitchFamily="2" charset="0"/>
              </a:rPr>
              <a:t>році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було</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знято</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його</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реконструкцію</a:t>
            </a:r>
            <a:r>
              <a:rPr lang="ru-RU" sz="2400" dirty="0">
                <a:latin typeface="Roboto" panose="02000000000000000000" pitchFamily="2" charset="0"/>
                <a:ea typeface="Roboto" panose="02000000000000000000" pitchFamily="2" charset="0"/>
              </a:rPr>
              <a:t>.</a:t>
            </a:r>
            <a:endParaRPr lang="uk-UA" sz="2400" dirty="0">
              <a:latin typeface="Roboto" panose="02000000000000000000" pitchFamily="2" charset="0"/>
              <a:ea typeface="Roboto" panose="02000000000000000000" pitchFamily="2" charset="0"/>
            </a:endParaRPr>
          </a:p>
        </p:txBody>
      </p:sp>
      <p:sp>
        <p:nvSpPr>
          <p:cNvPr id="22" name="Прямоугольник 21"/>
          <p:cNvSpPr/>
          <p:nvPr/>
        </p:nvSpPr>
        <p:spPr>
          <a:xfrm>
            <a:off x="12742449" y="4972050"/>
            <a:ext cx="5257800" cy="830997"/>
          </a:xfrm>
          <a:prstGeom prst="rect">
            <a:avLst/>
          </a:prstGeom>
        </p:spPr>
        <p:txBody>
          <a:bodyPr wrap="square">
            <a:spAutoFit/>
          </a:bodyPr>
          <a:lstStyle/>
          <a:p>
            <a:pPr algn="ctr"/>
            <a:r>
              <a:rPr lang="en-US" sz="2400" dirty="0">
                <a:latin typeface="Roboto" panose="02000000000000000000" pitchFamily="2" charset="0"/>
                <a:ea typeface="Roboto" panose="02000000000000000000" pitchFamily="2" charset="0"/>
                <a:hlinkClick r:id="rId4"/>
              </a:rPr>
              <a:t>https://www.youtube.com/watch?v=HxsbemPYVLE</a:t>
            </a:r>
            <a:endParaRPr lang="uk-UA" sz="2400" dirty="0"/>
          </a:p>
        </p:txBody>
      </p:sp>
      <p:sp>
        <p:nvSpPr>
          <p:cNvPr id="25" name="Freeform 21"/>
          <p:cNvSpPr/>
          <p:nvPr/>
        </p:nvSpPr>
        <p:spPr>
          <a:xfrm>
            <a:off x="7239000" y="5952616"/>
            <a:ext cx="9251251" cy="819086"/>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23" name="Прямоугольник 22"/>
          <p:cNvSpPr/>
          <p:nvPr/>
        </p:nvSpPr>
        <p:spPr>
          <a:xfrm>
            <a:off x="7239000" y="6069771"/>
            <a:ext cx="9251251" cy="584775"/>
          </a:xfrm>
          <a:prstGeom prst="rect">
            <a:avLst/>
          </a:prstGeom>
        </p:spPr>
        <p:txBody>
          <a:bodyPr wrap="none">
            <a:spAutoFit/>
          </a:bodyPr>
          <a:lstStyle/>
          <a:p>
            <a:r>
              <a:rPr lang="ru-RU" sz="3200" b="1" dirty="0">
                <a:solidFill>
                  <a:schemeClr val="bg1"/>
                </a:solidFill>
                <a:latin typeface="Roboto" panose="02000000000000000000" pitchFamily="2" charset="0"/>
                <a:ea typeface="Roboto" panose="02000000000000000000" pitchFamily="2" charset="0"/>
              </a:rPr>
              <a:t>“Пропала грамота” </a:t>
            </a:r>
            <a:r>
              <a:rPr lang="ru-RU" sz="3200" b="1" dirty="0" err="1">
                <a:solidFill>
                  <a:schemeClr val="bg1"/>
                </a:solidFill>
                <a:latin typeface="Roboto" panose="02000000000000000000" pitchFamily="2" charset="0"/>
                <a:ea typeface="Roboto" panose="02000000000000000000" pitchFamily="2" charset="0"/>
              </a:rPr>
              <a:t>реж</a:t>
            </a:r>
            <a:r>
              <a:rPr lang="ru-RU" sz="3200" b="1" dirty="0">
                <a:solidFill>
                  <a:schemeClr val="bg1"/>
                </a:solidFill>
                <a:latin typeface="Roboto" panose="02000000000000000000" pitchFamily="2" charset="0"/>
                <a:ea typeface="Roboto" panose="02000000000000000000" pitchFamily="2" charset="0"/>
              </a:rPr>
              <a:t>. Борис </a:t>
            </a:r>
            <a:r>
              <a:rPr lang="ru-RU" sz="3200" b="1" dirty="0" err="1">
                <a:solidFill>
                  <a:schemeClr val="bg1"/>
                </a:solidFill>
                <a:latin typeface="Roboto" panose="02000000000000000000" pitchFamily="2" charset="0"/>
                <a:ea typeface="Roboto" panose="02000000000000000000" pitchFamily="2" charset="0"/>
              </a:rPr>
              <a:t>Івченко</a:t>
            </a:r>
            <a:r>
              <a:rPr lang="ru-RU" sz="3200" b="1" dirty="0">
                <a:solidFill>
                  <a:schemeClr val="bg1"/>
                </a:solidFill>
                <a:latin typeface="Roboto" panose="02000000000000000000" pitchFamily="2" charset="0"/>
                <a:ea typeface="Roboto" panose="02000000000000000000" pitchFamily="2" charset="0"/>
              </a:rPr>
              <a:t>, 1972 </a:t>
            </a:r>
            <a:r>
              <a:rPr lang="ru-RU" sz="3200" b="1" dirty="0" err="1">
                <a:solidFill>
                  <a:schemeClr val="bg1"/>
                </a:solidFill>
                <a:latin typeface="Roboto" panose="02000000000000000000" pitchFamily="2" charset="0"/>
                <a:ea typeface="Roboto" panose="02000000000000000000" pitchFamily="2" charset="0"/>
              </a:rPr>
              <a:t>рік</a:t>
            </a:r>
            <a:endParaRPr lang="ru-RU" sz="3200" b="1" dirty="0">
              <a:solidFill>
                <a:schemeClr val="bg1"/>
              </a:solidFill>
              <a:latin typeface="Roboto" panose="02000000000000000000" pitchFamily="2" charset="0"/>
              <a:ea typeface="Roboto" panose="02000000000000000000" pitchFamily="2" charset="0"/>
            </a:endParaRPr>
          </a:p>
        </p:txBody>
      </p:sp>
      <p:sp>
        <p:nvSpPr>
          <p:cNvPr id="24" name="Прямоугольник 23"/>
          <p:cNvSpPr/>
          <p:nvPr/>
        </p:nvSpPr>
        <p:spPr>
          <a:xfrm>
            <a:off x="6249949" y="6972300"/>
            <a:ext cx="11468698" cy="2677656"/>
          </a:xfrm>
          <a:prstGeom prst="rect">
            <a:avLst/>
          </a:prstGeom>
        </p:spPr>
        <p:txBody>
          <a:bodyPr wrap="square">
            <a:spAutoFit/>
          </a:bodyPr>
          <a:lstStyle/>
          <a:p>
            <a:pPr algn="just"/>
            <a:r>
              <a:rPr lang="ru-RU" sz="2400" b="1" dirty="0">
                <a:latin typeface="Roboto" panose="02000000000000000000" pitchFamily="2" charset="0"/>
                <a:ea typeface="Roboto" panose="02000000000000000000" pitchFamily="2" charset="0"/>
              </a:rPr>
              <a:t>«Пропала грамота» </a:t>
            </a:r>
            <a:r>
              <a:rPr lang="ru-RU" sz="2400" dirty="0">
                <a:latin typeface="Roboto" panose="02000000000000000000" pitchFamily="2" charset="0"/>
                <a:ea typeface="Roboto" panose="02000000000000000000" pitchFamily="2" charset="0"/>
              </a:rPr>
              <a:t>(1972) — </a:t>
            </a:r>
            <a:r>
              <a:rPr lang="ru-RU" sz="2400" dirty="0" err="1">
                <a:latin typeface="Roboto" panose="02000000000000000000" pitchFamily="2" charset="0"/>
                <a:ea typeface="Roboto" panose="02000000000000000000" pitchFamily="2" charset="0"/>
              </a:rPr>
              <a:t>це</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український</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радянський</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художній</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фільм</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режисера</a:t>
            </a:r>
            <a:r>
              <a:rPr lang="ru-RU" sz="2400" dirty="0">
                <a:latin typeface="Roboto" panose="02000000000000000000" pitchFamily="2" charset="0"/>
                <a:ea typeface="Roboto" panose="02000000000000000000" pitchFamily="2" charset="0"/>
              </a:rPr>
              <a:t> Бориса </a:t>
            </a:r>
            <a:r>
              <a:rPr lang="ru-RU" sz="2400" dirty="0" err="1">
                <a:latin typeface="Roboto" panose="02000000000000000000" pitchFamily="2" charset="0"/>
                <a:ea typeface="Roboto" panose="02000000000000000000" pitchFamily="2" charset="0"/>
              </a:rPr>
              <a:t>Івченка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знятий</a:t>
            </a:r>
            <a:r>
              <a:rPr lang="ru-RU" sz="2400" dirty="0">
                <a:latin typeface="Roboto" panose="02000000000000000000" pitchFamily="2" charset="0"/>
                <a:ea typeface="Roboto" panose="02000000000000000000" pitchFamily="2" charset="0"/>
              </a:rPr>
              <a:t> на </a:t>
            </a:r>
            <a:r>
              <a:rPr lang="ru-RU" sz="2400" dirty="0" err="1">
                <a:latin typeface="Roboto" panose="02000000000000000000" pitchFamily="2" charset="0"/>
                <a:ea typeface="Roboto" panose="02000000000000000000" pitchFamily="2" charset="0"/>
              </a:rPr>
              <a:t>Кіностудії</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імені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Олександра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Довженка</a:t>
            </a:r>
            <a:r>
              <a:rPr lang="ru-RU" sz="2400" dirty="0">
                <a:latin typeface="Roboto" panose="02000000000000000000" pitchFamily="2" charset="0"/>
                <a:ea typeface="Roboto" panose="02000000000000000000" pitchFamily="2" charset="0"/>
              </a:rPr>
              <a:t> за мотивами </a:t>
            </a:r>
            <a:r>
              <a:rPr lang="ru-RU" sz="2400" dirty="0" err="1">
                <a:latin typeface="Roboto" panose="02000000000000000000" pitchFamily="2" charset="0"/>
                <a:ea typeface="Roboto" panose="02000000000000000000" pitchFamily="2" charset="0"/>
              </a:rPr>
              <a:t>повісті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Миколи</a:t>
            </a:r>
            <a:r>
              <a:rPr lang="ru-RU" sz="2400" dirty="0">
                <a:latin typeface="Roboto" panose="02000000000000000000" pitchFamily="2" charset="0"/>
                <a:ea typeface="Roboto" panose="02000000000000000000" pitchFamily="2" charset="0"/>
              </a:rPr>
              <a:t> Гоголя. </a:t>
            </a:r>
            <a:r>
              <a:rPr lang="ru-RU" sz="2400" dirty="0" err="1">
                <a:latin typeface="Roboto" panose="02000000000000000000" pitchFamily="2" charset="0"/>
                <a:ea typeface="Roboto" panose="02000000000000000000" pitchFamily="2" charset="0"/>
              </a:rPr>
              <a:t>Фільм</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розповідає</a:t>
            </a:r>
            <a:r>
              <a:rPr lang="ru-RU" sz="2400" dirty="0">
                <a:latin typeface="Roboto" panose="02000000000000000000" pitchFamily="2" charset="0"/>
                <a:ea typeface="Roboto" panose="02000000000000000000" pitchFamily="2" charset="0"/>
              </a:rPr>
              <a:t> про </a:t>
            </a:r>
            <a:r>
              <a:rPr lang="ru-RU" sz="2400" dirty="0" err="1">
                <a:latin typeface="Roboto" panose="02000000000000000000" pitchFamily="2" charset="0"/>
                <a:ea typeface="Roboto" panose="02000000000000000000" pitchFamily="2" charset="0"/>
              </a:rPr>
              <a:t>козаків</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які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мають</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доставити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гетьманську</a:t>
            </a:r>
            <a:r>
              <a:rPr lang="ru-RU" sz="2400" dirty="0">
                <a:latin typeface="Roboto" panose="02000000000000000000" pitchFamily="2" charset="0"/>
                <a:ea typeface="Roboto" panose="02000000000000000000" pitchFamily="2" charset="0"/>
              </a:rPr>
              <a:t> грамоту до </a:t>
            </a:r>
            <a:r>
              <a:rPr lang="ru-RU" sz="2400" dirty="0" err="1">
                <a:latin typeface="Roboto" panose="02000000000000000000" pitchFamily="2" charset="0"/>
                <a:ea typeface="Roboto" panose="02000000000000000000" pitchFamily="2" charset="0"/>
              </a:rPr>
              <a:t>цариці</a:t>
            </a:r>
            <a:r>
              <a:rPr lang="ru-RU" sz="2400" dirty="0">
                <a:latin typeface="Roboto" panose="02000000000000000000" pitchFamily="2" charset="0"/>
                <a:ea typeface="Roboto" panose="02000000000000000000" pitchFamily="2" charset="0"/>
              </a:rPr>
              <a:t>, але </a:t>
            </a:r>
            <a:r>
              <a:rPr lang="ru-RU" sz="2400" dirty="0" err="1">
                <a:latin typeface="Roboto" panose="02000000000000000000" pitchFamily="2" charset="0"/>
                <a:ea typeface="Roboto" panose="02000000000000000000" pitchFamily="2" charset="0"/>
              </a:rPr>
              <a:t>їхній</a:t>
            </a:r>
            <a:r>
              <a:rPr lang="ru-RU" sz="2400" dirty="0">
                <a:latin typeface="Roboto" panose="02000000000000000000" pitchFamily="2" charset="0"/>
                <a:ea typeface="Roboto" panose="02000000000000000000" pitchFamily="2" charset="0"/>
              </a:rPr>
              <a:t> шлях до Санкт-Петербурга </a:t>
            </a:r>
            <a:r>
              <a:rPr lang="ru-RU" sz="2400" dirty="0" err="1">
                <a:latin typeface="Roboto" panose="02000000000000000000" pitchFamily="2" charset="0"/>
                <a:ea typeface="Roboto" panose="02000000000000000000" pitchFamily="2" charset="0"/>
              </a:rPr>
              <a:t>сповнений</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пригод</a:t>
            </a:r>
            <a:r>
              <a:rPr lang="ru-RU" sz="2400" dirty="0">
                <a:latin typeface="Roboto" panose="02000000000000000000" pitchFamily="2" charset="0"/>
                <a:ea typeface="Roboto" panose="02000000000000000000" pitchFamily="2" charset="0"/>
              </a:rPr>
              <a:t> і </a:t>
            </a:r>
            <a:r>
              <a:rPr lang="ru-RU" sz="2400" dirty="0" err="1">
                <a:latin typeface="Roboto" panose="02000000000000000000" pitchFamily="2" charset="0"/>
                <a:ea typeface="Roboto" panose="02000000000000000000" pitchFamily="2" charset="0"/>
              </a:rPr>
              <a:t>містичних</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подій</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Стрічка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була</a:t>
            </a:r>
            <a:r>
              <a:rPr lang="ru-RU" sz="2400" dirty="0">
                <a:latin typeface="Roboto" panose="02000000000000000000" pitchFamily="2" charset="0"/>
                <a:ea typeface="Roboto" panose="02000000000000000000" pitchFamily="2" charset="0"/>
              </a:rPr>
              <a:t> заборонена до показу </a:t>
            </a:r>
            <a:r>
              <a:rPr lang="ru-RU" sz="2400" dirty="0" err="1">
                <a:latin typeface="Roboto" panose="02000000000000000000" pitchFamily="2" charset="0"/>
                <a:ea typeface="Roboto" panose="02000000000000000000" pitchFamily="2" charset="0"/>
              </a:rPr>
              <a:t>партійними</a:t>
            </a:r>
            <a:r>
              <a:rPr lang="ru-RU" sz="2400" dirty="0">
                <a:latin typeface="Roboto" panose="02000000000000000000" pitchFamily="2" charset="0"/>
                <a:ea typeface="Roboto" panose="02000000000000000000" pitchFamily="2" charset="0"/>
              </a:rPr>
              <a:t> чиновниками і «полежала на </a:t>
            </a:r>
            <a:r>
              <a:rPr lang="ru-RU" sz="2400" dirty="0" err="1">
                <a:latin typeface="Roboto" panose="02000000000000000000" pitchFamily="2" charset="0"/>
                <a:ea typeface="Roboto" panose="02000000000000000000" pitchFamily="2" charset="0"/>
              </a:rPr>
              <a:t>полиці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понад</a:t>
            </a:r>
            <a:r>
              <a:rPr lang="ru-RU" sz="2400" dirty="0">
                <a:latin typeface="Roboto" panose="02000000000000000000" pitchFamily="2" charset="0"/>
                <a:ea typeface="Roboto" panose="02000000000000000000" pitchFamily="2" charset="0"/>
              </a:rPr>
              <a:t> 10 </a:t>
            </a:r>
            <a:r>
              <a:rPr lang="ru-RU" sz="2400" dirty="0" err="1">
                <a:latin typeface="Roboto" panose="02000000000000000000" pitchFamily="2" charset="0"/>
                <a:ea typeface="Roboto" panose="02000000000000000000" pitchFamily="2" charset="0"/>
              </a:rPr>
              <a:t>років</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потрапивши</a:t>
            </a:r>
            <a:r>
              <a:rPr lang="ru-RU" sz="2400" dirty="0">
                <a:latin typeface="Roboto" panose="02000000000000000000" pitchFamily="2" charset="0"/>
                <a:ea typeface="Roboto" panose="02000000000000000000" pitchFamily="2" charset="0"/>
              </a:rPr>
              <a:t> на </a:t>
            </a:r>
            <a:r>
              <a:rPr lang="ru-RU" sz="2400" dirty="0" err="1">
                <a:latin typeface="Roboto" panose="02000000000000000000" pitchFamily="2" charset="0"/>
                <a:ea typeface="Roboto" panose="02000000000000000000" pitchFamily="2" charset="0"/>
              </a:rPr>
              <a:t>екрани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лише</a:t>
            </a:r>
            <a:r>
              <a:rPr lang="ru-RU" sz="2400" dirty="0">
                <a:latin typeface="Roboto" panose="02000000000000000000" pitchFamily="2" charset="0"/>
                <a:ea typeface="Roboto" panose="02000000000000000000" pitchFamily="2" charset="0"/>
              </a:rPr>
              <a:t> на початку 1980-х. </a:t>
            </a:r>
            <a:endParaRPr lang="uk-UA" sz="2400" dirty="0">
              <a:latin typeface="Roboto" panose="02000000000000000000" pitchFamily="2" charset="0"/>
              <a:ea typeface="Roboto" panose="02000000000000000000" pitchFamily="2" charset="0"/>
            </a:endParaRPr>
          </a:p>
        </p:txBody>
      </p:sp>
      <p:pic>
        <p:nvPicPr>
          <p:cNvPr id="4102" name="Picture 6" descr="Пропала грамота» – «ПОРОХІВНИЦЯ»"/>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5800" y="5524501"/>
            <a:ext cx="4731244" cy="3657600"/>
          </a:xfrm>
          <a:prstGeom prst="rect">
            <a:avLst/>
          </a:prstGeom>
          <a:noFill/>
          <a:extLst>
            <a:ext uri="{909E8E84-426E-40DD-AFC4-6F175D3DCCD1}">
              <a14:hiddenFill xmlns:a14="http://schemas.microsoft.com/office/drawing/2010/main">
                <a:solidFill>
                  <a:srgbClr val="FFFFFF"/>
                </a:solidFill>
              </a14:hiddenFill>
            </a:ext>
          </a:extLst>
        </p:spPr>
      </p:pic>
      <p:sp>
        <p:nvSpPr>
          <p:cNvPr id="26" name="Прямоугольник 25"/>
          <p:cNvSpPr/>
          <p:nvPr/>
        </p:nvSpPr>
        <p:spPr>
          <a:xfrm>
            <a:off x="231698" y="9234457"/>
            <a:ext cx="6016702" cy="830997"/>
          </a:xfrm>
          <a:prstGeom prst="rect">
            <a:avLst/>
          </a:prstGeom>
        </p:spPr>
        <p:txBody>
          <a:bodyPr wrap="square">
            <a:spAutoFit/>
          </a:bodyPr>
          <a:lstStyle/>
          <a:p>
            <a:pPr algn="ctr"/>
            <a:r>
              <a:rPr lang="en-US" sz="2400" dirty="0">
                <a:latin typeface="Roboto" panose="02000000000000000000" pitchFamily="2" charset="0"/>
                <a:ea typeface="Roboto" panose="02000000000000000000" pitchFamily="2" charset="0"/>
                <a:hlinkClick r:id="rId6"/>
              </a:rPr>
              <a:t>https://www.youtube.com/watch?v=fPVFOvO4vSg</a:t>
            </a:r>
            <a:r>
              <a:rPr lang="uk-UA" sz="2400" dirty="0">
                <a:latin typeface="Roboto" panose="02000000000000000000" pitchFamily="2" charset="0"/>
                <a:ea typeface="Roboto" panose="02000000000000000000" pitchFamily="2" charset="0"/>
              </a:rPr>
              <a: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3111" b="-13111"/>
            </a:stretch>
          </a:blipFill>
        </p:spPr>
      </p:sp>
      <p:grpSp>
        <p:nvGrpSpPr>
          <p:cNvPr id="6" name="Group 6"/>
          <p:cNvGrpSpPr/>
          <p:nvPr/>
        </p:nvGrpSpPr>
        <p:grpSpPr>
          <a:xfrm>
            <a:off x="79298" y="180974"/>
            <a:ext cx="17906999" cy="9991725"/>
            <a:chOff x="0" y="0"/>
            <a:chExt cx="4372917" cy="2167467"/>
          </a:xfrm>
        </p:grpSpPr>
        <p:sp>
          <p:nvSpPr>
            <p:cNvPr id="7" name="Freeform 7"/>
            <p:cNvSpPr/>
            <p:nvPr/>
          </p:nvSpPr>
          <p:spPr>
            <a:xfrm>
              <a:off x="0" y="0"/>
              <a:ext cx="4372917" cy="2167467"/>
            </a:xfrm>
            <a:custGeom>
              <a:avLst/>
              <a:gdLst/>
              <a:ahLst/>
              <a:cxnLst/>
              <a:rect l="l" t="t" r="r" b="b"/>
              <a:pathLst>
                <a:path w="4372917" h="2167467">
                  <a:moveTo>
                    <a:pt x="0" y="0"/>
                  </a:moveTo>
                  <a:lnTo>
                    <a:pt x="4372917" y="0"/>
                  </a:lnTo>
                  <a:lnTo>
                    <a:pt x="4372917" y="2167467"/>
                  </a:lnTo>
                  <a:lnTo>
                    <a:pt x="0" y="2167467"/>
                  </a:lnTo>
                  <a:close/>
                </a:path>
              </a:pathLst>
            </a:custGeom>
            <a:solidFill>
              <a:srgbClr val="FAE2C5">
                <a:alpha val="72941"/>
              </a:srgbClr>
            </a:solidFill>
          </p:spPr>
        </p:sp>
        <p:sp>
          <p:nvSpPr>
            <p:cNvPr id="8" name="TextBox 8"/>
            <p:cNvSpPr txBox="1"/>
            <p:nvPr/>
          </p:nvSpPr>
          <p:spPr>
            <a:xfrm>
              <a:off x="0" y="-38100"/>
              <a:ext cx="4372917" cy="2205567"/>
            </a:xfrm>
            <a:prstGeom prst="rect">
              <a:avLst/>
            </a:prstGeom>
          </p:spPr>
          <p:txBody>
            <a:bodyPr lIns="50800" tIns="50800" rIns="50800" bIns="50800" rtlCol="0" anchor="ctr"/>
            <a:lstStyle/>
            <a:p>
              <a:pPr algn="just">
                <a:lnSpc>
                  <a:spcPts val="2659"/>
                </a:lnSpc>
                <a:spcBef>
                  <a:spcPct val="0"/>
                </a:spcBef>
              </a:pPr>
              <a:endParaRPr/>
            </a:p>
          </p:txBody>
        </p:sp>
      </p:grpSp>
      <p:sp>
        <p:nvSpPr>
          <p:cNvPr id="21" name="Freeform 21"/>
          <p:cNvSpPr/>
          <p:nvPr/>
        </p:nvSpPr>
        <p:spPr>
          <a:xfrm>
            <a:off x="6794082" y="589206"/>
            <a:ext cx="9154780" cy="819086"/>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25" name="Freeform 21"/>
          <p:cNvSpPr/>
          <p:nvPr/>
        </p:nvSpPr>
        <p:spPr>
          <a:xfrm>
            <a:off x="533400" y="5664050"/>
            <a:ext cx="9952799" cy="819086"/>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3" name="Прямоугольник 2"/>
          <p:cNvSpPr/>
          <p:nvPr/>
        </p:nvSpPr>
        <p:spPr>
          <a:xfrm>
            <a:off x="6934200" y="688655"/>
            <a:ext cx="8874545" cy="584775"/>
          </a:xfrm>
          <a:prstGeom prst="rect">
            <a:avLst/>
          </a:prstGeom>
        </p:spPr>
        <p:txBody>
          <a:bodyPr wrap="none">
            <a:spAutoFit/>
          </a:bodyPr>
          <a:lstStyle/>
          <a:p>
            <a:r>
              <a:rPr lang="ru-RU" sz="3200" b="1" dirty="0">
                <a:solidFill>
                  <a:schemeClr val="bg1"/>
                </a:solidFill>
                <a:latin typeface="Roboto" panose="02000000000000000000" pitchFamily="2" charset="0"/>
                <a:ea typeface="Roboto" panose="02000000000000000000" pitchFamily="2" charset="0"/>
              </a:rPr>
              <a:t>“Вогнем і мечем” </a:t>
            </a:r>
            <a:r>
              <a:rPr lang="ru-RU" sz="3200" b="1" dirty="0" err="1">
                <a:solidFill>
                  <a:schemeClr val="bg1"/>
                </a:solidFill>
                <a:latin typeface="Roboto" panose="02000000000000000000" pitchFamily="2" charset="0"/>
                <a:ea typeface="Roboto" panose="02000000000000000000" pitchFamily="2" charset="0"/>
              </a:rPr>
              <a:t>реж</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Єжи</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Гоффман</a:t>
            </a:r>
            <a:r>
              <a:rPr lang="ru-RU" sz="3200" b="1" dirty="0">
                <a:solidFill>
                  <a:schemeClr val="bg1"/>
                </a:solidFill>
                <a:latin typeface="Roboto" panose="02000000000000000000" pitchFamily="2" charset="0"/>
                <a:ea typeface="Roboto" panose="02000000000000000000" pitchFamily="2" charset="0"/>
              </a:rPr>
              <a:t>, 1999 </a:t>
            </a:r>
            <a:r>
              <a:rPr lang="ru-RU" sz="3200" b="1" dirty="0" err="1">
                <a:solidFill>
                  <a:schemeClr val="bg1"/>
                </a:solidFill>
                <a:latin typeface="Roboto" panose="02000000000000000000" pitchFamily="2" charset="0"/>
                <a:ea typeface="Roboto" panose="02000000000000000000" pitchFamily="2" charset="0"/>
              </a:rPr>
              <a:t>рік</a:t>
            </a:r>
            <a:endParaRPr lang="ru-RU" sz="3200" b="1" dirty="0">
              <a:solidFill>
                <a:schemeClr val="bg1"/>
              </a:solidFill>
              <a:latin typeface="Roboto" panose="02000000000000000000" pitchFamily="2" charset="0"/>
              <a:ea typeface="Roboto" panose="02000000000000000000" pitchFamily="2" charset="0"/>
            </a:endParaRPr>
          </a:p>
        </p:txBody>
      </p:sp>
      <p:sp>
        <p:nvSpPr>
          <p:cNvPr id="4" name="Прямоугольник 3"/>
          <p:cNvSpPr/>
          <p:nvPr/>
        </p:nvSpPr>
        <p:spPr>
          <a:xfrm>
            <a:off x="6400800" y="1638300"/>
            <a:ext cx="11353800" cy="3046988"/>
          </a:xfrm>
          <a:prstGeom prst="rect">
            <a:avLst/>
          </a:prstGeom>
        </p:spPr>
        <p:txBody>
          <a:bodyPr wrap="square">
            <a:spAutoFit/>
          </a:bodyPr>
          <a:lstStyle/>
          <a:p>
            <a:pPr algn="just"/>
            <a:r>
              <a:rPr lang="uk-UA" sz="2400" dirty="0">
                <a:latin typeface="Roboto" panose="02000000000000000000" pitchFamily="2" charset="0"/>
                <a:ea typeface="Roboto" panose="02000000000000000000" pitchFamily="2" charset="0"/>
              </a:rPr>
              <a:t>Історичний фільм польського режисера </a:t>
            </a:r>
            <a:r>
              <a:rPr lang="uk-UA" sz="2400" b="1" dirty="0" err="1">
                <a:latin typeface="Roboto" panose="02000000000000000000" pitchFamily="2" charset="0"/>
                <a:ea typeface="Roboto" panose="02000000000000000000" pitchFamily="2" charset="0"/>
              </a:rPr>
              <a:t>Єжи</a:t>
            </a:r>
            <a:r>
              <a:rPr lang="uk-UA" sz="2400" b="1" dirty="0">
                <a:latin typeface="Roboto" panose="02000000000000000000" pitchFamily="2" charset="0"/>
                <a:ea typeface="Roboto" panose="02000000000000000000" pitchFamily="2" charset="0"/>
              </a:rPr>
              <a:t> </a:t>
            </a:r>
            <a:r>
              <a:rPr lang="uk-UA" sz="2400" b="1" dirty="0" err="1">
                <a:latin typeface="Roboto" panose="02000000000000000000" pitchFamily="2" charset="0"/>
                <a:ea typeface="Roboto" panose="02000000000000000000" pitchFamily="2" charset="0"/>
              </a:rPr>
              <a:t>Гоффмана</a:t>
            </a:r>
            <a:r>
              <a:rPr lang="uk-UA" sz="2400" dirty="0">
                <a:latin typeface="Roboto" panose="02000000000000000000" pitchFamily="2" charset="0"/>
                <a:ea typeface="Roboto" panose="02000000000000000000" pitchFamily="2" charset="0"/>
              </a:rPr>
              <a:t>, знятий за романом Генріка Сенкевича. Події відбуваються в середині </a:t>
            </a:r>
            <a:r>
              <a:rPr lang="en-US" sz="2400" dirty="0">
                <a:latin typeface="Roboto" panose="02000000000000000000" pitchFamily="2" charset="0"/>
                <a:ea typeface="Roboto" panose="02000000000000000000" pitchFamily="2" charset="0"/>
              </a:rPr>
              <a:t>XVII </a:t>
            </a:r>
            <a:r>
              <a:rPr lang="uk-UA" sz="2400" dirty="0">
                <a:latin typeface="Roboto" panose="02000000000000000000" pitchFamily="2" charset="0"/>
                <a:ea typeface="Roboto" panose="02000000000000000000" pitchFamily="2" charset="0"/>
              </a:rPr>
              <a:t>ст., під час повстання Богдана Хмельницького проти Речі Посполитої.</a:t>
            </a:r>
          </a:p>
          <a:p>
            <a:pPr algn="just"/>
            <a:r>
              <a:rPr lang="uk-UA" sz="2400" dirty="0">
                <a:latin typeface="Roboto" panose="02000000000000000000" pitchFamily="2" charset="0"/>
                <a:ea typeface="Roboto" panose="02000000000000000000" pitchFamily="2" charset="0"/>
              </a:rPr>
              <a:t>У центрі сюжету — драматичні стосунки польських та українських героїв на тлі війни. Головні ролі виконали </a:t>
            </a:r>
            <a:r>
              <a:rPr lang="uk-UA" sz="2400" dirty="0" err="1">
                <a:latin typeface="Roboto" panose="02000000000000000000" pitchFamily="2" charset="0"/>
                <a:ea typeface="Roboto" panose="02000000000000000000" pitchFamily="2" charset="0"/>
              </a:rPr>
              <a:t>Ізабела</a:t>
            </a:r>
            <a:r>
              <a:rPr lang="uk-UA" sz="2400" dirty="0">
                <a:latin typeface="Roboto" panose="02000000000000000000" pitchFamily="2" charset="0"/>
                <a:ea typeface="Roboto" panose="02000000000000000000" pitchFamily="2" charset="0"/>
              </a:rPr>
              <a:t> </a:t>
            </a:r>
            <a:r>
              <a:rPr lang="uk-UA" sz="2400" dirty="0" err="1">
                <a:latin typeface="Roboto" panose="02000000000000000000" pitchFamily="2" charset="0"/>
                <a:ea typeface="Roboto" panose="02000000000000000000" pitchFamily="2" charset="0"/>
              </a:rPr>
              <a:t>Скорупко</a:t>
            </a:r>
            <a:r>
              <a:rPr lang="uk-UA" sz="2400" dirty="0">
                <a:latin typeface="Roboto" panose="02000000000000000000" pitchFamily="2" charset="0"/>
                <a:ea typeface="Roboto" panose="02000000000000000000" pitchFamily="2" charset="0"/>
              </a:rPr>
              <a:t>, </a:t>
            </a:r>
            <a:r>
              <a:rPr lang="uk-UA" sz="2400" dirty="0" err="1">
                <a:latin typeface="Roboto" panose="02000000000000000000" pitchFamily="2" charset="0"/>
                <a:ea typeface="Roboto" panose="02000000000000000000" pitchFamily="2" charset="0"/>
              </a:rPr>
              <a:t>Міхал</a:t>
            </a:r>
            <a:r>
              <a:rPr lang="uk-UA" sz="2400" dirty="0">
                <a:latin typeface="Roboto" panose="02000000000000000000" pitchFamily="2" charset="0"/>
                <a:ea typeface="Roboto" panose="02000000000000000000" pitchFamily="2" charset="0"/>
              </a:rPr>
              <a:t> </a:t>
            </a:r>
            <a:r>
              <a:rPr lang="uk-UA" sz="2400" dirty="0" err="1">
                <a:latin typeface="Roboto" panose="02000000000000000000" pitchFamily="2" charset="0"/>
                <a:ea typeface="Roboto" panose="02000000000000000000" pitchFamily="2" charset="0"/>
              </a:rPr>
              <a:t>Жебровський</a:t>
            </a:r>
            <a:r>
              <a:rPr lang="uk-UA" sz="2400" b="1" dirty="0">
                <a:latin typeface="Roboto" panose="02000000000000000000" pitchFamily="2" charset="0"/>
                <a:ea typeface="Roboto" panose="02000000000000000000" pitchFamily="2" charset="0"/>
              </a:rPr>
              <a:t>, </a:t>
            </a:r>
            <a:r>
              <a:rPr lang="uk-UA" sz="2400" dirty="0">
                <a:latin typeface="Roboto" panose="02000000000000000000" pitchFamily="2" charset="0"/>
                <a:ea typeface="Roboto" panose="02000000000000000000" pitchFamily="2" charset="0"/>
              </a:rPr>
              <a:t>Богдан Ступка (у ролі Хмельницького).</a:t>
            </a:r>
            <a:br>
              <a:rPr lang="uk-UA" sz="2400" dirty="0">
                <a:latin typeface="Roboto" panose="02000000000000000000" pitchFamily="2" charset="0"/>
                <a:ea typeface="Roboto" panose="02000000000000000000" pitchFamily="2" charset="0"/>
              </a:rPr>
            </a:br>
            <a:r>
              <a:rPr lang="uk-UA" sz="2400" dirty="0">
                <a:latin typeface="Roboto" panose="02000000000000000000" pitchFamily="2" charset="0"/>
                <a:ea typeface="Roboto" panose="02000000000000000000" pitchFamily="2" charset="0"/>
              </a:rPr>
              <a:t>Стрічка стала великим </a:t>
            </a:r>
            <a:r>
              <a:rPr lang="uk-UA" sz="2400" dirty="0" err="1">
                <a:latin typeface="Roboto" panose="02000000000000000000" pitchFamily="2" charset="0"/>
                <a:ea typeface="Roboto" panose="02000000000000000000" pitchFamily="2" charset="0"/>
              </a:rPr>
              <a:t>кінопроєктом</a:t>
            </a:r>
            <a:r>
              <a:rPr lang="uk-UA" sz="2400" dirty="0">
                <a:latin typeface="Roboto" panose="02000000000000000000" pitchFamily="2" charset="0"/>
                <a:ea typeface="Roboto" panose="02000000000000000000" pitchFamily="2" charset="0"/>
              </a:rPr>
              <a:t> кінця ХХ ст., а для багатьох глядачів саме вона відкрила історію козацької доби у європейському кіно.</a:t>
            </a:r>
          </a:p>
        </p:txBody>
      </p:sp>
      <p:sp>
        <p:nvSpPr>
          <p:cNvPr id="5" name="Прямоугольник 4"/>
          <p:cNvSpPr/>
          <p:nvPr/>
        </p:nvSpPr>
        <p:spPr>
          <a:xfrm>
            <a:off x="800100" y="4789998"/>
            <a:ext cx="5029200" cy="830997"/>
          </a:xfrm>
          <a:prstGeom prst="rect">
            <a:avLst/>
          </a:prstGeom>
        </p:spPr>
        <p:txBody>
          <a:bodyPr wrap="square">
            <a:spAutoFit/>
          </a:bodyPr>
          <a:lstStyle/>
          <a:p>
            <a:pPr algn="ctr"/>
            <a:r>
              <a:rPr lang="en-US" sz="2400" dirty="0">
                <a:latin typeface="Roboto" panose="02000000000000000000" pitchFamily="2" charset="0"/>
                <a:ea typeface="Roboto" panose="02000000000000000000" pitchFamily="2" charset="0"/>
                <a:hlinkClick r:id="rId3"/>
              </a:rPr>
              <a:t>https://www.youtube.com/watch?v=IiUORqTCD6E</a:t>
            </a:r>
            <a:r>
              <a:rPr lang="uk-UA" sz="2400" dirty="0">
                <a:latin typeface="Roboto" panose="02000000000000000000" pitchFamily="2" charset="0"/>
                <a:ea typeface="Roboto" panose="02000000000000000000" pitchFamily="2" charset="0"/>
              </a:rPr>
              <a:t> </a:t>
            </a:r>
          </a:p>
        </p:txBody>
      </p:sp>
      <p:pic>
        <p:nvPicPr>
          <p:cNvPr id="11266" name="Picture 2" descr="Вогнем і мечем&quot; (Ogniem i mieczem або With Fire and Sword) - YouTub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904533"/>
            <a:ext cx="5105400" cy="3829051"/>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p:nvSpPr>
        <p:spPr>
          <a:xfrm>
            <a:off x="570714" y="5781205"/>
            <a:ext cx="9951763" cy="584775"/>
          </a:xfrm>
          <a:prstGeom prst="rect">
            <a:avLst/>
          </a:prstGeom>
        </p:spPr>
        <p:txBody>
          <a:bodyPr wrap="none">
            <a:spAutoFit/>
          </a:bodyPr>
          <a:lstStyle/>
          <a:p>
            <a:r>
              <a:rPr lang="ru-RU" sz="3200" b="1" dirty="0">
                <a:solidFill>
                  <a:schemeClr val="bg1"/>
                </a:solidFill>
                <a:latin typeface="Roboto" panose="02000000000000000000" pitchFamily="2" charset="0"/>
                <a:ea typeface="Roboto" panose="02000000000000000000" pitchFamily="2" charset="0"/>
              </a:rPr>
              <a:t>“Богдан Хмельницкий” </a:t>
            </a:r>
            <a:r>
              <a:rPr lang="ru-RU" sz="3200" b="1" dirty="0" err="1">
                <a:solidFill>
                  <a:schemeClr val="bg1"/>
                </a:solidFill>
                <a:latin typeface="Roboto" panose="02000000000000000000" pitchFamily="2" charset="0"/>
                <a:ea typeface="Roboto" panose="02000000000000000000" pitchFamily="2" charset="0"/>
              </a:rPr>
              <a:t>реж</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Ігор</a:t>
            </a:r>
            <a:r>
              <a:rPr lang="ru-RU" sz="3200" b="1" dirty="0">
                <a:solidFill>
                  <a:schemeClr val="bg1"/>
                </a:solidFill>
                <a:latin typeface="Roboto" panose="02000000000000000000" pitchFamily="2" charset="0"/>
                <a:ea typeface="Roboto" panose="02000000000000000000" pitchFamily="2" charset="0"/>
              </a:rPr>
              <a:t> Савченко, 1941 </a:t>
            </a:r>
            <a:r>
              <a:rPr lang="ru-RU" sz="3200" b="1" dirty="0" err="1">
                <a:solidFill>
                  <a:schemeClr val="bg1"/>
                </a:solidFill>
                <a:latin typeface="Roboto" panose="02000000000000000000" pitchFamily="2" charset="0"/>
                <a:ea typeface="Roboto" panose="02000000000000000000" pitchFamily="2" charset="0"/>
              </a:rPr>
              <a:t>рік</a:t>
            </a:r>
            <a:endParaRPr lang="ru-RU" sz="3200" b="1" dirty="0">
              <a:solidFill>
                <a:schemeClr val="bg1"/>
              </a:solidFill>
              <a:latin typeface="Roboto" panose="02000000000000000000" pitchFamily="2" charset="0"/>
              <a:ea typeface="Roboto" panose="02000000000000000000" pitchFamily="2" charset="0"/>
            </a:endParaRPr>
          </a:p>
        </p:txBody>
      </p:sp>
      <p:pic>
        <p:nvPicPr>
          <p:cNvPr id="1126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99209" y="5059504"/>
            <a:ext cx="6227487" cy="4122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Прямоугольник 10"/>
          <p:cNvSpPr/>
          <p:nvPr/>
        </p:nvSpPr>
        <p:spPr>
          <a:xfrm>
            <a:off x="381000" y="6667500"/>
            <a:ext cx="10990472" cy="3046988"/>
          </a:xfrm>
          <a:prstGeom prst="rect">
            <a:avLst/>
          </a:prstGeom>
        </p:spPr>
        <p:txBody>
          <a:bodyPr wrap="square">
            <a:spAutoFit/>
          </a:bodyPr>
          <a:lstStyle/>
          <a:p>
            <a:pPr algn="just"/>
            <a:r>
              <a:rPr lang="uk-UA" sz="2400" dirty="0">
                <a:latin typeface="Roboto" panose="02000000000000000000" pitchFamily="2" charset="0"/>
                <a:ea typeface="Roboto" panose="02000000000000000000" pitchFamily="2" charset="0"/>
              </a:rPr>
              <a:t>Історико-патріотична стрічка режисера </a:t>
            </a:r>
            <a:r>
              <a:rPr lang="uk-UA" sz="2400" b="1" dirty="0">
                <a:latin typeface="Roboto" panose="02000000000000000000" pitchFamily="2" charset="0"/>
                <a:ea typeface="Roboto" panose="02000000000000000000" pitchFamily="2" charset="0"/>
              </a:rPr>
              <a:t>Ігоря Савченка</a:t>
            </a:r>
            <a:r>
              <a:rPr lang="uk-UA" sz="2400" dirty="0">
                <a:latin typeface="Roboto" panose="02000000000000000000" pitchFamily="2" charset="0"/>
                <a:ea typeface="Roboto" panose="02000000000000000000" pitchFamily="2" charset="0"/>
              </a:rPr>
              <a:t>, присвячена національно-визвольній війні українського народу середини </a:t>
            </a:r>
            <a:r>
              <a:rPr lang="en-US" sz="2400" dirty="0">
                <a:latin typeface="Roboto" panose="02000000000000000000" pitchFamily="2" charset="0"/>
                <a:ea typeface="Roboto" panose="02000000000000000000" pitchFamily="2" charset="0"/>
              </a:rPr>
              <a:t>XVII </a:t>
            </a:r>
            <a:r>
              <a:rPr lang="uk-UA" sz="2400" dirty="0">
                <a:latin typeface="Roboto" panose="02000000000000000000" pitchFamily="2" charset="0"/>
                <a:ea typeface="Roboto" panose="02000000000000000000" pitchFamily="2" charset="0"/>
              </a:rPr>
              <a:t>ст.</a:t>
            </a:r>
          </a:p>
          <a:p>
            <a:pPr algn="just"/>
            <a:r>
              <a:rPr lang="uk-UA" sz="2400" dirty="0">
                <a:latin typeface="Roboto" panose="02000000000000000000" pitchFamily="2" charset="0"/>
                <a:ea typeface="Roboto" panose="02000000000000000000" pitchFamily="2" charset="0"/>
              </a:rPr>
              <a:t>У центрі сюжету — образ гетьмана Богдана Хмельницького, його боротьба проти польської шляхти та створення козацької держави. Фільм поєднує масштабні батальні сцени з особистою драмою головного героя.</a:t>
            </a:r>
          </a:p>
          <a:p>
            <a:pPr algn="just"/>
            <a:r>
              <a:rPr lang="uk-UA" sz="2400" dirty="0">
                <a:latin typeface="Roboto" panose="02000000000000000000" pitchFamily="2" charset="0"/>
                <a:ea typeface="Roboto" panose="02000000000000000000" pitchFamily="2" charset="0"/>
              </a:rPr>
              <a:t>Стрічка знімалася в Києві та Львові, у ній брали участь сотні акторів і масовки. У 1941 році картина отримала </a:t>
            </a:r>
            <a:r>
              <a:rPr lang="uk-UA" sz="2400" b="1" dirty="0">
                <a:latin typeface="Roboto" panose="02000000000000000000" pitchFamily="2" charset="0"/>
                <a:ea typeface="Roboto" panose="02000000000000000000" pitchFamily="2" charset="0"/>
              </a:rPr>
              <a:t>Державну премію СРСР</a:t>
            </a:r>
            <a:r>
              <a:rPr lang="uk-UA" sz="2400" dirty="0">
                <a:latin typeface="Roboto" panose="02000000000000000000" pitchFamily="2" charset="0"/>
                <a:ea typeface="Roboto" panose="02000000000000000000" pitchFamily="2" charset="0"/>
              </a:rPr>
              <a:t>, а пізніше була визнана одним із ключових фільмів радянського історичного кіно.</a:t>
            </a:r>
          </a:p>
        </p:txBody>
      </p:sp>
      <p:sp>
        <p:nvSpPr>
          <p:cNvPr id="12" name="Прямоугольник 11"/>
          <p:cNvSpPr/>
          <p:nvPr/>
        </p:nvSpPr>
        <p:spPr>
          <a:xfrm>
            <a:off x="11824379" y="9298989"/>
            <a:ext cx="5925928" cy="830997"/>
          </a:xfrm>
          <a:prstGeom prst="rect">
            <a:avLst/>
          </a:prstGeom>
        </p:spPr>
        <p:txBody>
          <a:bodyPr wrap="square">
            <a:spAutoFit/>
          </a:bodyPr>
          <a:lstStyle/>
          <a:p>
            <a:pPr algn="ctr"/>
            <a:r>
              <a:rPr lang="en-US" sz="2400" dirty="0">
                <a:latin typeface="Roboto" panose="02000000000000000000" pitchFamily="2" charset="0"/>
                <a:ea typeface="Roboto" panose="02000000000000000000" pitchFamily="2" charset="0"/>
                <a:hlinkClick r:id="rId6"/>
              </a:rPr>
              <a:t>https://www.youtube.com/watch?v=YanYhtJMdk0</a:t>
            </a:r>
            <a:r>
              <a:rPr lang="uk-UA" sz="2400" dirty="0">
                <a:latin typeface="Roboto" panose="02000000000000000000" pitchFamily="2" charset="0"/>
                <a:ea typeface="Roboto" panose="02000000000000000000" pitchFamily="2" charset="0"/>
              </a:rPr>
              <a:t> </a:t>
            </a:r>
          </a:p>
        </p:txBody>
      </p:sp>
    </p:spTree>
    <p:extLst>
      <p:ext uri="{BB962C8B-B14F-4D97-AF65-F5344CB8AC3E}">
        <p14:creationId xmlns:p14="http://schemas.microsoft.com/office/powerpoint/2010/main" val="17117313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3111" b="-13111"/>
            </a:stretch>
          </a:blipFill>
        </p:spPr>
      </p:sp>
      <p:grpSp>
        <p:nvGrpSpPr>
          <p:cNvPr id="6" name="Group 6"/>
          <p:cNvGrpSpPr/>
          <p:nvPr/>
        </p:nvGrpSpPr>
        <p:grpSpPr>
          <a:xfrm>
            <a:off x="79298" y="180974"/>
            <a:ext cx="17906999" cy="9991725"/>
            <a:chOff x="0" y="0"/>
            <a:chExt cx="4372917" cy="2167467"/>
          </a:xfrm>
        </p:grpSpPr>
        <p:sp>
          <p:nvSpPr>
            <p:cNvPr id="7" name="Freeform 7"/>
            <p:cNvSpPr/>
            <p:nvPr/>
          </p:nvSpPr>
          <p:spPr>
            <a:xfrm>
              <a:off x="0" y="0"/>
              <a:ext cx="4372917" cy="2167467"/>
            </a:xfrm>
            <a:custGeom>
              <a:avLst/>
              <a:gdLst/>
              <a:ahLst/>
              <a:cxnLst/>
              <a:rect l="l" t="t" r="r" b="b"/>
              <a:pathLst>
                <a:path w="4372917" h="2167467">
                  <a:moveTo>
                    <a:pt x="0" y="0"/>
                  </a:moveTo>
                  <a:lnTo>
                    <a:pt x="4372917" y="0"/>
                  </a:lnTo>
                  <a:lnTo>
                    <a:pt x="4372917" y="2167467"/>
                  </a:lnTo>
                  <a:lnTo>
                    <a:pt x="0" y="2167467"/>
                  </a:lnTo>
                  <a:close/>
                </a:path>
              </a:pathLst>
            </a:custGeom>
            <a:solidFill>
              <a:srgbClr val="FAE2C5">
                <a:alpha val="72941"/>
              </a:srgbClr>
            </a:solidFill>
          </p:spPr>
        </p:sp>
        <p:sp>
          <p:nvSpPr>
            <p:cNvPr id="8" name="TextBox 8"/>
            <p:cNvSpPr txBox="1"/>
            <p:nvPr/>
          </p:nvSpPr>
          <p:spPr>
            <a:xfrm>
              <a:off x="0" y="-38100"/>
              <a:ext cx="4372917" cy="2205567"/>
            </a:xfrm>
            <a:prstGeom prst="rect">
              <a:avLst/>
            </a:prstGeom>
          </p:spPr>
          <p:txBody>
            <a:bodyPr lIns="50800" tIns="50800" rIns="50800" bIns="50800" rtlCol="0" anchor="ctr"/>
            <a:lstStyle/>
            <a:p>
              <a:pPr algn="just">
                <a:lnSpc>
                  <a:spcPts val="2659"/>
                </a:lnSpc>
                <a:spcBef>
                  <a:spcPct val="0"/>
                </a:spcBef>
              </a:pPr>
              <a:endParaRPr/>
            </a:p>
          </p:txBody>
        </p:sp>
      </p:grpSp>
      <p:sp>
        <p:nvSpPr>
          <p:cNvPr id="21" name="Freeform 21"/>
          <p:cNvSpPr/>
          <p:nvPr/>
        </p:nvSpPr>
        <p:spPr>
          <a:xfrm>
            <a:off x="533400" y="352828"/>
            <a:ext cx="9673699" cy="819086"/>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25" name="Freeform 21"/>
          <p:cNvSpPr/>
          <p:nvPr/>
        </p:nvSpPr>
        <p:spPr>
          <a:xfrm>
            <a:off x="4818331" y="5163060"/>
            <a:ext cx="12842908" cy="819086"/>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3" name="Прямоугольник 2"/>
          <p:cNvSpPr/>
          <p:nvPr/>
        </p:nvSpPr>
        <p:spPr>
          <a:xfrm>
            <a:off x="609600" y="469983"/>
            <a:ext cx="9597499" cy="584775"/>
          </a:xfrm>
          <a:prstGeom prst="rect">
            <a:avLst/>
          </a:prstGeom>
        </p:spPr>
        <p:txBody>
          <a:bodyPr wrap="none">
            <a:spAutoFit/>
          </a:bodyPr>
          <a:lstStyle/>
          <a:p>
            <a:r>
              <a:rPr lang="ru-RU" sz="3200" b="1" dirty="0">
                <a:solidFill>
                  <a:schemeClr val="bg1"/>
                </a:solidFill>
                <a:latin typeface="Roboto" panose="02000000000000000000" pitchFamily="2" charset="0"/>
                <a:ea typeface="Roboto" panose="02000000000000000000" pitchFamily="2" charset="0"/>
              </a:rPr>
              <a:t>“Молитва за </a:t>
            </a:r>
            <a:r>
              <a:rPr lang="ru-RU" sz="3200" b="1" dirty="0" err="1">
                <a:solidFill>
                  <a:schemeClr val="bg1"/>
                </a:solidFill>
                <a:latin typeface="Roboto" panose="02000000000000000000" pitchFamily="2" charset="0"/>
                <a:ea typeface="Roboto" panose="02000000000000000000" pitchFamily="2" charset="0"/>
              </a:rPr>
              <a:t>гетьмана</a:t>
            </a:r>
            <a:r>
              <a:rPr lang="ru-RU" sz="3200" b="1" dirty="0">
                <a:solidFill>
                  <a:schemeClr val="bg1"/>
                </a:solidFill>
                <a:latin typeface="Roboto" panose="02000000000000000000" pitchFamily="2" charset="0"/>
                <a:ea typeface="Roboto" panose="02000000000000000000" pitchFamily="2" charset="0"/>
              </a:rPr>
              <a:t> Мазепу” </a:t>
            </a:r>
            <a:r>
              <a:rPr lang="ru-RU" sz="3200" b="1" dirty="0" err="1">
                <a:solidFill>
                  <a:schemeClr val="bg1"/>
                </a:solidFill>
                <a:latin typeface="Roboto" panose="02000000000000000000" pitchFamily="2" charset="0"/>
                <a:ea typeface="Roboto" panose="02000000000000000000" pitchFamily="2" charset="0"/>
              </a:rPr>
              <a:t>реж</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Юрій</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Іллєнко</a:t>
            </a:r>
            <a:endParaRPr lang="ru-RU" sz="3200" b="1" dirty="0">
              <a:solidFill>
                <a:schemeClr val="bg1"/>
              </a:solidFill>
              <a:latin typeface="Roboto" panose="02000000000000000000" pitchFamily="2" charset="0"/>
              <a:ea typeface="Roboto" panose="02000000000000000000" pitchFamily="2" charset="0"/>
            </a:endParaRPr>
          </a:p>
        </p:txBody>
      </p:sp>
      <p:sp>
        <p:nvSpPr>
          <p:cNvPr id="10" name="Прямоугольник 9"/>
          <p:cNvSpPr/>
          <p:nvPr/>
        </p:nvSpPr>
        <p:spPr>
          <a:xfrm>
            <a:off x="518374" y="1409700"/>
            <a:ext cx="11411954" cy="3785652"/>
          </a:xfrm>
          <a:prstGeom prst="rect">
            <a:avLst/>
          </a:prstGeom>
        </p:spPr>
        <p:txBody>
          <a:bodyPr wrap="square">
            <a:spAutoFit/>
          </a:bodyPr>
          <a:lstStyle/>
          <a:p>
            <a:pPr algn="just"/>
            <a:r>
              <a:rPr lang="uk-UA" sz="2400" dirty="0">
                <a:latin typeface="Roboto" panose="02000000000000000000" pitchFamily="2" charset="0"/>
                <a:ea typeface="Roboto" panose="02000000000000000000" pitchFamily="2" charset="0"/>
              </a:rPr>
              <a:t>Фільм став одним із найскандальніших і водночас найоригінальніших творів українського кіно. У центрі — постать гетьмана </a:t>
            </a:r>
            <a:r>
              <a:rPr lang="uk-UA" sz="2400" b="1" dirty="0">
                <a:latin typeface="Roboto" panose="02000000000000000000" pitchFamily="2" charset="0"/>
                <a:ea typeface="Roboto" panose="02000000000000000000" pitchFamily="2" charset="0"/>
              </a:rPr>
              <a:t>Івана Мазепи</a:t>
            </a:r>
            <a:r>
              <a:rPr lang="uk-UA" sz="2400" dirty="0">
                <a:latin typeface="Roboto" panose="02000000000000000000" pitchFamily="2" charset="0"/>
                <a:ea typeface="Roboto" panose="02000000000000000000" pitchFamily="2" charset="0"/>
              </a:rPr>
              <a:t>, його союз зі шведським королем Карлом </a:t>
            </a:r>
            <a:r>
              <a:rPr lang="en-US" sz="2400" dirty="0">
                <a:latin typeface="Roboto" panose="02000000000000000000" pitchFamily="2" charset="0"/>
                <a:ea typeface="Roboto" panose="02000000000000000000" pitchFamily="2" charset="0"/>
              </a:rPr>
              <a:t>XII </a:t>
            </a:r>
            <a:r>
              <a:rPr lang="uk-UA" sz="2400" dirty="0">
                <a:latin typeface="Roboto" panose="02000000000000000000" pitchFamily="2" charset="0"/>
                <a:ea typeface="Roboto" panose="02000000000000000000" pitchFamily="2" charset="0"/>
              </a:rPr>
              <a:t>та битва під Полтавою 1709 року.</a:t>
            </a:r>
          </a:p>
          <a:p>
            <a:pPr algn="just"/>
            <a:r>
              <a:rPr lang="uk-UA" sz="2400" dirty="0">
                <a:latin typeface="Roboto" panose="02000000000000000000" pitchFamily="2" charset="0"/>
                <a:ea typeface="Roboto" panose="02000000000000000000" pitchFamily="2" charset="0"/>
              </a:rPr>
              <a:t>Юрій Іллєнко створив не класичний історичний епос, а </a:t>
            </a:r>
            <a:r>
              <a:rPr lang="uk-UA" sz="2400" b="1" dirty="0">
                <a:latin typeface="Roboto" panose="02000000000000000000" pitchFamily="2" charset="0"/>
                <a:ea typeface="Roboto" panose="02000000000000000000" pitchFamily="2" charset="0"/>
              </a:rPr>
              <a:t>барокову кінопоему</a:t>
            </a:r>
            <a:r>
              <a:rPr lang="uk-UA" sz="2400" dirty="0">
                <a:latin typeface="Roboto" panose="02000000000000000000" pitchFamily="2" charset="0"/>
                <a:ea typeface="Roboto" panose="02000000000000000000" pitchFamily="2" charset="0"/>
              </a:rPr>
              <a:t>, сповнену символів, метафор і паралелей із сучасністю. У картині переплітаються міф, історія та політична алегорія.</a:t>
            </a:r>
          </a:p>
          <a:p>
            <a:pPr algn="just"/>
            <a:r>
              <a:rPr lang="uk-UA" sz="2400" dirty="0">
                <a:latin typeface="Roboto" panose="02000000000000000000" pitchFamily="2" charset="0"/>
                <a:ea typeface="Roboto" panose="02000000000000000000" pitchFamily="2" charset="0"/>
              </a:rPr>
              <a:t>Фільм забороняли до показу в Росії та критикували за відверті сцени, проте він став </a:t>
            </a:r>
            <a:r>
              <a:rPr lang="uk-UA" sz="2400" b="1" dirty="0">
                <a:latin typeface="Roboto" panose="02000000000000000000" pitchFamily="2" charset="0"/>
                <a:ea typeface="Roboto" panose="02000000000000000000" pitchFamily="2" charset="0"/>
              </a:rPr>
              <a:t>важливою віхою українського кінематографу</a:t>
            </a:r>
            <a:r>
              <a:rPr lang="uk-UA" sz="2400" dirty="0">
                <a:latin typeface="Roboto" panose="02000000000000000000" pitchFamily="2" charset="0"/>
                <a:ea typeface="Roboto" panose="02000000000000000000" pitchFamily="2" charset="0"/>
              </a:rPr>
              <a:t>, бо вперше на великому екрані так сміливо заговорили про постать Мазепи — борця за незалежність України.</a:t>
            </a:r>
          </a:p>
        </p:txBody>
      </p:sp>
      <p:sp>
        <p:nvSpPr>
          <p:cNvPr id="13" name="Прямоугольник 12"/>
          <p:cNvSpPr/>
          <p:nvPr/>
        </p:nvSpPr>
        <p:spPr>
          <a:xfrm>
            <a:off x="12117294" y="3937647"/>
            <a:ext cx="5781100" cy="830997"/>
          </a:xfrm>
          <a:prstGeom prst="rect">
            <a:avLst/>
          </a:prstGeom>
        </p:spPr>
        <p:txBody>
          <a:bodyPr wrap="square">
            <a:spAutoFit/>
          </a:bodyPr>
          <a:lstStyle/>
          <a:p>
            <a:pPr algn="ctr"/>
            <a:r>
              <a:rPr lang="en-US" sz="2400" dirty="0">
                <a:latin typeface="Roboto" panose="02000000000000000000" pitchFamily="2" charset="0"/>
                <a:ea typeface="Roboto" panose="02000000000000000000" pitchFamily="2" charset="0"/>
                <a:hlinkClick r:id="rId3"/>
              </a:rPr>
              <a:t>https://www.youtube.com/watch?v=sPkEUPnfuWY&amp;rco=1</a:t>
            </a:r>
            <a:r>
              <a:rPr lang="uk-UA" sz="2400" dirty="0">
                <a:latin typeface="Roboto" panose="02000000000000000000" pitchFamily="2" charset="0"/>
                <a:ea typeface="Roboto" panose="02000000000000000000" pitchFamily="2" charset="0"/>
              </a:rPr>
              <a:t> </a:t>
            </a:r>
          </a:p>
        </p:txBody>
      </p:sp>
      <p:pic>
        <p:nvPicPr>
          <p:cNvPr id="12292" name="Picture 4" descr="Молитва за гетьмана Мазепу. Нова версія ➾ рецензії, сюжет, опис |  kinowar.co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091021" y="647700"/>
            <a:ext cx="5600698" cy="3200400"/>
          </a:xfrm>
          <a:prstGeom prst="rect">
            <a:avLst/>
          </a:prstGeom>
          <a:noFill/>
          <a:extLst>
            <a:ext uri="{909E8E84-426E-40DD-AFC4-6F175D3DCCD1}">
              <a14:hiddenFill xmlns:a14="http://schemas.microsoft.com/office/drawing/2010/main">
                <a:solidFill>
                  <a:srgbClr val="FFFFFF"/>
                </a:solidFill>
              </a14:hiddenFill>
            </a:ext>
          </a:extLst>
        </p:spPr>
      </p:pic>
      <p:sp>
        <p:nvSpPr>
          <p:cNvPr id="14" name="Прямоугольник 13"/>
          <p:cNvSpPr/>
          <p:nvPr/>
        </p:nvSpPr>
        <p:spPr>
          <a:xfrm>
            <a:off x="4897575" y="5169216"/>
            <a:ext cx="12763664" cy="584775"/>
          </a:xfrm>
          <a:prstGeom prst="rect">
            <a:avLst/>
          </a:prstGeom>
        </p:spPr>
        <p:txBody>
          <a:bodyPr wrap="square">
            <a:spAutoFit/>
          </a:bodyPr>
          <a:lstStyle/>
          <a:p>
            <a:r>
              <a:rPr lang="ru-RU" sz="3200" b="1" dirty="0">
                <a:solidFill>
                  <a:schemeClr val="bg1"/>
                </a:solidFill>
                <a:latin typeface="Roboto" panose="02000000000000000000" pitchFamily="2" charset="0"/>
                <a:ea typeface="Roboto" panose="02000000000000000000" pitchFamily="2" charset="0"/>
              </a:rPr>
              <a:t>“</a:t>
            </a:r>
            <a:r>
              <a:rPr lang="ru-RU" sz="3200" b="1" dirty="0" err="1">
                <a:solidFill>
                  <a:schemeClr val="bg1"/>
                </a:solidFill>
                <a:latin typeface="Roboto" panose="02000000000000000000" pitchFamily="2" charset="0"/>
                <a:ea typeface="Roboto" panose="02000000000000000000" pitchFamily="2" charset="0"/>
              </a:rPr>
              <a:t>Пекельна</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хоругва</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або</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Різдво</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Козацьке</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реж</a:t>
            </a:r>
            <a:r>
              <a:rPr lang="ru-RU" sz="3200" b="1" dirty="0">
                <a:solidFill>
                  <a:schemeClr val="bg1"/>
                </a:solidFill>
                <a:latin typeface="Roboto" panose="02000000000000000000" pitchFamily="2" charset="0"/>
                <a:ea typeface="Roboto" panose="02000000000000000000" pitchFamily="2" charset="0"/>
              </a:rPr>
              <a:t>. Михайло Костров</a:t>
            </a:r>
          </a:p>
        </p:txBody>
      </p:sp>
      <p:sp>
        <p:nvSpPr>
          <p:cNvPr id="15" name="Прямоугольник 14"/>
          <p:cNvSpPr/>
          <p:nvPr/>
        </p:nvSpPr>
        <p:spPr>
          <a:xfrm>
            <a:off x="6265704" y="6210300"/>
            <a:ext cx="11483467" cy="3046988"/>
          </a:xfrm>
          <a:prstGeom prst="rect">
            <a:avLst/>
          </a:prstGeom>
        </p:spPr>
        <p:txBody>
          <a:bodyPr wrap="square">
            <a:spAutoFit/>
          </a:bodyPr>
          <a:lstStyle/>
          <a:p>
            <a:pPr algn="just"/>
            <a:r>
              <a:rPr lang="uk-UA" sz="2400" dirty="0">
                <a:latin typeface="Roboto" panose="02000000000000000000" pitchFamily="2" charset="0"/>
                <a:ea typeface="Roboto" panose="02000000000000000000" pitchFamily="2" charset="0"/>
              </a:rPr>
              <a:t>Український різдвяний пригодницький фільм, знятий за мотивами казки Олександра Олеся.</a:t>
            </a:r>
          </a:p>
          <a:p>
            <a:pPr algn="just"/>
            <a:r>
              <a:rPr lang="uk-UA" sz="2400" dirty="0">
                <a:latin typeface="Roboto" panose="02000000000000000000" pitchFamily="2" charset="0"/>
                <a:ea typeface="Roboto" panose="02000000000000000000" pitchFamily="2" charset="0"/>
              </a:rPr>
              <a:t>У центрі сюжету — козаки, які після переможного бою потрапляють у полон до нечистої сили. Врятувати їх може лише віра, кмітливість та різдвяне диво. На тлі козацького колориту у стрічці переплітаються героїка, гумор і народні традиції.</a:t>
            </a:r>
          </a:p>
          <a:p>
            <a:pPr algn="just"/>
            <a:r>
              <a:rPr lang="uk-UA" sz="2400" dirty="0">
                <a:latin typeface="Roboto" panose="02000000000000000000" pitchFamily="2" charset="0"/>
                <a:ea typeface="Roboto" panose="02000000000000000000" pitchFamily="2" charset="0"/>
              </a:rPr>
              <a:t>Фільм вирізняється яскравими костюмами, казковою атмосферою та спробою осучаснити козацьку тематику для дитячої та молодіжної аудиторії.</a:t>
            </a:r>
          </a:p>
        </p:txBody>
      </p:sp>
      <p:pic>
        <p:nvPicPr>
          <p:cNvPr id="12294" name="Picture 6" descr="Пекельна хоругва українською в хорошій якості HD Фільм 2019 року - YouTub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 y="6155724"/>
            <a:ext cx="5602310" cy="3151300"/>
          </a:xfrm>
          <a:prstGeom prst="rect">
            <a:avLst/>
          </a:prstGeom>
          <a:noFill/>
          <a:extLst>
            <a:ext uri="{909E8E84-426E-40DD-AFC4-6F175D3DCCD1}">
              <a14:hiddenFill xmlns:a14="http://schemas.microsoft.com/office/drawing/2010/main">
                <a:solidFill>
                  <a:srgbClr val="FFFFFF"/>
                </a:solidFill>
              </a14:hiddenFill>
            </a:ext>
          </a:extLst>
        </p:spPr>
      </p:pic>
      <p:sp>
        <p:nvSpPr>
          <p:cNvPr id="16" name="Прямоугольник 15"/>
          <p:cNvSpPr/>
          <p:nvPr/>
        </p:nvSpPr>
        <p:spPr>
          <a:xfrm>
            <a:off x="304800" y="9341702"/>
            <a:ext cx="5310806" cy="830997"/>
          </a:xfrm>
          <a:prstGeom prst="rect">
            <a:avLst/>
          </a:prstGeom>
        </p:spPr>
        <p:txBody>
          <a:bodyPr wrap="square">
            <a:spAutoFit/>
          </a:bodyPr>
          <a:lstStyle/>
          <a:p>
            <a:pPr algn="ctr"/>
            <a:r>
              <a:rPr lang="en-US" sz="2400" dirty="0">
                <a:latin typeface="Roboto" panose="02000000000000000000" pitchFamily="2" charset="0"/>
                <a:ea typeface="Roboto" panose="02000000000000000000" pitchFamily="2" charset="0"/>
                <a:hlinkClick r:id="rId6"/>
              </a:rPr>
              <a:t>https://www.youtube.com/watch?v=mhuS2dLJ7Nc</a:t>
            </a:r>
            <a:r>
              <a:rPr lang="uk-UA" sz="2400" dirty="0">
                <a:latin typeface="Roboto" panose="02000000000000000000" pitchFamily="2" charset="0"/>
                <a:ea typeface="Roboto" panose="02000000000000000000" pitchFamily="2" charset="0"/>
              </a:rPr>
              <a:t> </a:t>
            </a:r>
          </a:p>
        </p:txBody>
      </p:sp>
    </p:spTree>
    <p:extLst>
      <p:ext uri="{BB962C8B-B14F-4D97-AF65-F5344CB8AC3E}">
        <p14:creationId xmlns:p14="http://schemas.microsoft.com/office/powerpoint/2010/main" val="14758276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3111" b="-13111"/>
            </a:stretch>
          </a:blipFill>
        </p:spPr>
      </p:sp>
      <p:grpSp>
        <p:nvGrpSpPr>
          <p:cNvPr id="6" name="Group 6"/>
          <p:cNvGrpSpPr/>
          <p:nvPr/>
        </p:nvGrpSpPr>
        <p:grpSpPr>
          <a:xfrm>
            <a:off x="236752" y="171450"/>
            <a:ext cx="17754599" cy="9925050"/>
            <a:chOff x="0" y="0"/>
            <a:chExt cx="4372917" cy="2167467"/>
          </a:xfrm>
        </p:grpSpPr>
        <p:sp>
          <p:nvSpPr>
            <p:cNvPr id="7" name="Freeform 7"/>
            <p:cNvSpPr/>
            <p:nvPr/>
          </p:nvSpPr>
          <p:spPr>
            <a:xfrm>
              <a:off x="0" y="0"/>
              <a:ext cx="4372917" cy="2167467"/>
            </a:xfrm>
            <a:custGeom>
              <a:avLst/>
              <a:gdLst/>
              <a:ahLst/>
              <a:cxnLst/>
              <a:rect l="l" t="t" r="r" b="b"/>
              <a:pathLst>
                <a:path w="4372917" h="2167467">
                  <a:moveTo>
                    <a:pt x="0" y="0"/>
                  </a:moveTo>
                  <a:lnTo>
                    <a:pt x="4372917" y="0"/>
                  </a:lnTo>
                  <a:lnTo>
                    <a:pt x="4372917" y="2167467"/>
                  </a:lnTo>
                  <a:lnTo>
                    <a:pt x="0" y="2167467"/>
                  </a:lnTo>
                  <a:close/>
                </a:path>
              </a:pathLst>
            </a:custGeom>
            <a:solidFill>
              <a:srgbClr val="FAE2C5">
                <a:alpha val="72941"/>
              </a:srgbClr>
            </a:solidFill>
          </p:spPr>
        </p:sp>
        <p:sp>
          <p:nvSpPr>
            <p:cNvPr id="8" name="TextBox 8"/>
            <p:cNvSpPr txBox="1"/>
            <p:nvPr/>
          </p:nvSpPr>
          <p:spPr>
            <a:xfrm>
              <a:off x="0" y="-38100"/>
              <a:ext cx="4372917" cy="2205567"/>
            </a:xfrm>
            <a:prstGeom prst="rect">
              <a:avLst/>
            </a:prstGeom>
          </p:spPr>
          <p:txBody>
            <a:bodyPr lIns="50800" tIns="50800" rIns="50800" bIns="50800" rtlCol="0" anchor="ctr"/>
            <a:lstStyle/>
            <a:p>
              <a:pPr algn="just">
                <a:lnSpc>
                  <a:spcPts val="2659"/>
                </a:lnSpc>
                <a:spcBef>
                  <a:spcPct val="0"/>
                </a:spcBef>
              </a:pPr>
              <a:endParaRPr>
                <a:latin typeface="Roboto" panose="02000000000000000000" pitchFamily="2" charset="0"/>
                <a:ea typeface="Roboto" panose="02000000000000000000" pitchFamily="2" charset="0"/>
              </a:endParaRPr>
            </a:p>
          </p:txBody>
        </p:sp>
      </p:grpSp>
      <p:sp>
        <p:nvSpPr>
          <p:cNvPr id="16" name="Freeform 21"/>
          <p:cNvSpPr/>
          <p:nvPr/>
        </p:nvSpPr>
        <p:spPr>
          <a:xfrm>
            <a:off x="1780415" y="463862"/>
            <a:ext cx="6438225" cy="1077218"/>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17" name="Freeform 21"/>
          <p:cNvSpPr/>
          <p:nvPr/>
        </p:nvSpPr>
        <p:spPr>
          <a:xfrm>
            <a:off x="6034248" y="5358911"/>
            <a:ext cx="7681751" cy="838200"/>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18" name="Прямоугольник 17"/>
          <p:cNvSpPr/>
          <p:nvPr/>
        </p:nvSpPr>
        <p:spPr>
          <a:xfrm>
            <a:off x="6080368" y="5485623"/>
            <a:ext cx="7345281" cy="584775"/>
          </a:xfrm>
          <a:prstGeom prst="rect">
            <a:avLst/>
          </a:prstGeom>
        </p:spPr>
        <p:txBody>
          <a:bodyPr wrap="none">
            <a:spAutoFit/>
          </a:bodyPr>
          <a:lstStyle/>
          <a:p>
            <a:r>
              <a:rPr lang="ru-RU" sz="3200" b="1" dirty="0">
                <a:solidFill>
                  <a:schemeClr val="bg1"/>
                </a:solidFill>
                <a:latin typeface="Roboto" panose="02000000000000000000" pitchFamily="2" charset="0"/>
                <a:ea typeface="Roboto" panose="02000000000000000000" pitchFamily="2" charset="0"/>
              </a:rPr>
              <a:t>"Дорога на </a:t>
            </a:r>
            <a:r>
              <a:rPr lang="ru-RU" sz="3200" b="1" dirty="0" err="1">
                <a:solidFill>
                  <a:schemeClr val="bg1"/>
                </a:solidFill>
                <a:latin typeface="Roboto" panose="02000000000000000000" pitchFamily="2" charset="0"/>
                <a:ea typeface="Roboto" panose="02000000000000000000" pitchFamily="2" charset="0"/>
              </a:rPr>
              <a:t>Січ</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реж</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Сергій</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Омельчук</a:t>
            </a:r>
            <a:endParaRPr lang="uk-UA" sz="3200" dirty="0">
              <a:solidFill>
                <a:schemeClr val="bg1"/>
              </a:solidFill>
              <a:latin typeface="Roboto" panose="02000000000000000000" pitchFamily="2" charset="0"/>
              <a:ea typeface="Roboto" panose="02000000000000000000" pitchFamily="2" charset="0"/>
            </a:endParaRPr>
          </a:p>
        </p:txBody>
      </p:sp>
      <p:sp>
        <p:nvSpPr>
          <p:cNvPr id="20" name="Прямоугольник 19"/>
          <p:cNvSpPr/>
          <p:nvPr/>
        </p:nvSpPr>
        <p:spPr>
          <a:xfrm>
            <a:off x="1676400" y="398172"/>
            <a:ext cx="6542240" cy="1077218"/>
          </a:xfrm>
          <a:prstGeom prst="rect">
            <a:avLst/>
          </a:prstGeom>
        </p:spPr>
        <p:txBody>
          <a:bodyPr wrap="none">
            <a:spAutoFit/>
          </a:bodyPr>
          <a:lstStyle/>
          <a:p>
            <a:pPr algn="ctr" fontAlgn="base"/>
            <a:r>
              <a:rPr lang="ru-RU" sz="3200" b="1" dirty="0">
                <a:solidFill>
                  <a:schemeClr val="bg1"/>
                </a:solidFill>
              </a:rPr>
              <a:t>"Максим Оса: золото </a:t>
            </a:r>
            <a:r>
              <a:rPr lang="ru-RU" sz="3200" b="1" dirty="0" err="1">
                <a:solidFill>
                  <a:schemeClr val="bg1"/>
                </a:solidFill>
              </a:rPr>
              <a:t>Песиголовця</a:t>
            </a:r>
            <a:r>
              <a:rPr lang="ru-RU" sz="3200" b="1" dirty="0">
                <a:solidFill>
                  <a:schemeClr val="bg1"/>
                </a:solidFill>
                <a:latin typeface="Roboto" panose="02000000000000000000" pitchFamily="2" charset="0"/>
                <a:ea typeface="Roboto" panose="02000000000000000000" pitchFamily="2" charset="0"/>
              </a:rPr>
              <a:t>"</a:t>
            </a:r>
            <a:endParaRPr lang="ru-RU" sz="3200" b="1" dirty="0">
              <a:solidFill>
                <a:schemeClr val="bg1"/>
              </a:solidFill>
            </a:endParaRPr>
          </a:p>
          <a:p>
            <a:pPr algn="ctr" fontAlgn="base"/>
            <a:r>
              <a:rPr lang="ru-RU" sz="3200" b="1" dirty="0">
                <a:solidFill>
                  <a:schemeClr val="bg1"/>
                </a:solidFill>
              </a:rPr>
              <a:t> </a:t>
            </a:r>
            <a:r>
              <a:rPr lang="ru-RU" sz="3200" b="1" dirty="0" err="1">
                <a:solidFill>
                  <a:schemeClr val="bg1"/>
                </a:solidFill>
              </a:rPr>
              <a:t>реж</a:t>
            </a:r>
            <a:r>
              <a:rPr lang="ru-RU" sz="3200" b="1" dirty="0">
                <a:solidFill>
                  <a:schemeClr val="bg1"/>
                </a:solidFill>
              </a:rPr>
              <a:t>. Мирослав </a:t>
            </a:r>
            <a:r>
              <a:rPr lang="ru-RU" sz="3200" b="1" dirty="0" err="1">
                <a:solidFill>
                  <a:schemeClr val="bg1"/>
                </a:solidFill>
              </a:rPr>
              <a:t>Латик</a:t>
            </a:r>
            <a:endParaRPr lang="ru-RU" sz="3200" dirty="0">
              <a:solidFill>
                <a:schemeClr val="bg1"/>
              </a:solidFill>
            </a:endParaRPr>
          </a:p>
        </p:txBody>
      </p:sp>
      <p:pic>
        <p:nvPicPr>
          <p:cNvPr id="5123" name="Picture 3" descr="Дорога на Січ (1994) - Кінобаза"/>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5224793"/>
            <a:ext cx="2998152" cy="3650614"/>
          </a:xfrm>
          <a:prstGeom prst="rect">
            <a:avLst/>
          </a:prstGeom>
          <a:noFill/>
          <a:extLst>
            <a:ext uri="{909E8E84-426E-40DD-AFC4-6F175D3DCCD1}">
              <a14:hiddenFill xmlns:a14="http://schemas.microsoft.com/office/drawing/2010/main">
                <a:solidFill>
                  <a:srgbClr val="FFFFFF"/>
                </a:solidFill>
              </a14:hiddenFill>
            </a:ext>
          </a:extLst>
        </p:spPr>
      </p:pic>
      <p:sp>
        <p:nvSpPr>
          <p:cNvPr id="21" name="Прямоугольник 20"/>
          <p:cNvSpPr/>
          <p:nvPr/>
        </p:nvSpPr>
        <p:spPr>
          <a:xfrm>
            <a:off x="5867400" y="6398210"/>
            <a:ext cx="11834502" cy="3046988"/>
          </a:xfrm>
          <a:prstGeom prst="rect">
            <a:avLst/>
          </a:prstGeom>
        </p:spPr>
        <p:txBody>
          <a:bodyPr wrap="square">
            <a:spAutoFit/>
          </a:bodyPr>
          <a:lstStyle/>
          <a:p>
            <a:pPr algn="just" fontAlgn="base"/>
            <a:r>
              <a:rPr lang="ru-RU" sz="2400" b="1" dirty="0">
                <a:latin typeface="Roboto" panose="02000000000000000000" pitchFamily="2" charset="0"/>
                <a:ea typeface="Roboto" panose="02000000000000000000" pitchFamily="2" charset="0"/>
              </a:rPr>
              <a:t>"Дорога на </a:t>
            </a:r>
            <a:r>
              <a:rPr lang="ru-RU" sz="2400" b="1" dirty="0" err="1">
                <a:latin typeface="Roboto" panose="02000000000000000000" pitchFamily="2" charset="0"/>
                <a:ea typeface="Roboto" panose="02000000000000000000" pitchFamily="2" charset="0"/>
              </a:rPr>
              <a:t>Січ</a:t>
            </a:r>
            <a:r>
              <a:rPr lang="ru-RU" sz="2400" b="1" dirty="0">
                <a:latin typeface="Roboto" panose="02000000000000000000" pitchFamily="2" charset="0"/>
                <a:ea typeface="Roboto" panose="02000000000000000000" pitchFamily="2" charset="0"/>
              </a:rPr>
              <a:t>" </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фільм</a:t>
            </a:r>
            <a:r>
              <a:rPr lang="ru-RU" sz="2400" dirty="0">
                <a:latin typeface="Roboto" panose="02000000000000000000" pitchFamily="2" charset="0"/>
                <a:ea typeface="Roboto" panose="02000000000000000000" pitchFamily="2" charset="0"/>
              </a:rPr>
              <a:t> 1994 року </a:t>
            </a:r>
            <a:r>
              <a:rPr lang="ru-RU" sz="2400" dirty="0" err="1">
                <a:latin typeface="Roboto" panose="02000000000000000000" pitchFamily="2" charset="0"/>
                <a:ea typeface="Roboto" panose="02000000000000000000" pitchFamily="2" charset="0"/>
              </a:rPr>
              <a:t>режисера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Сергія</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Омельчука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знятий</a:t>
            </a:r>
            <a:r>
              <a:rPr lang="ru-RU" sz="2400" dirty="0">
                <a:latin typeface="Roboto" panose="02000000000000000000" pitchFamily="2" charset="0"/>
                <a:ea typeface="Roboto" panose="02000000000000000000" pitchFamily="2" charset="0"/>
              </a:rPr>
              <a:t> за мотивами роману Спиридона </a:t>
            </a:r>
            <a:r>
              <a:rPr lang="ru-RU" sz="2400" dirty="0" err="1">
                <a:latin typeface="Roboto" panose="02000000000000000000" pitchFamily="2" charset="0"/>
                <a:ea typeface="Roboto" panose="02000000000000000000" pitchFamily="2" charset="0"/>
              </a:rPr>
              <a:t>Черкасенка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Пригоди</a:t>
            </a:r>
            <a:r>
              <a:rPr lang="ru-RU" sz="2400" dirty="0">
                <a:latin typeface="Roboto" panose="02000000000000000000" pitchFamily="2" charset="0"/>
                <a:ea typeface="Roboto" panose="02000000000000000000" pitchFamily="2" charset="0"/>
              </a:rPr>
              <a:t> молодого </a:t>
            </a:r>
            <a:r>
              <a:rPr lang="ru-RU" sz="2400" dirty="0" err="1">
                <a:latin typeface="Roboto" panose="02000000000000000000" pitchFamily="2" charset="0"/>
                <a:ea typeface="Roboto" panose="02000000000000000000" pitchFamily="2" charset="0"/>
              </a:rPr>
              <a:t>лицаря</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що</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розкриває</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події</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які</a:t>
            </a:r>
            <a:r>
              <a:rPr lang="ru-RU" sz="2400" dirty="0">
                <a:latin typeface="Roboto" panose="02000000000000000000" pitchFamily="2" charset="0"/>
                <a:ea typeface="Roboto" panose="02000000000000000000" pitchFamily="2" charset="0"/>
              </a:rPr>
              <a:t> передували початку </a:t>
            </a:r>
            <a:r>
              <a:rPr lang="ru-RU" sz="2400" dirty="0" err="1">
                <a:latin typeface="Roboto" panose="02000000000000000000" pitchFamily="2" charset="0"/>
                <a:ea typeface="Roboto" panose="02000000000000000000" pitchFamily="2" charset="0"/>
              </a:rPr>
              <a:t>визвольної</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боротьби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під</a:t>
            </a:r>
            <a:r>
              <a:rPr lang="ru-RU" sz="2400" dirty="0">
                <a:latin typeface="Roboto" panose="02000000000000000000" pitchFamily="2" charset="0"/>
                <a:ea typeface="Roboto" panose="02000000000000000000" pitchFamily="2" charset="0"/>
              </a:rPr>
              <a:t> проводом Петра </a:t>
            </a:r>
            <a:r>
              <a:rPr lang="ru-RU" sz="2400" dirty="0" err="1">
                <a:latin typeface="Roboto" panose="02000000000000000000" pitchFamily="2" charset="0"/>
                <a:ea typeface="Roboto" panose="02000000000000000000" pitchFamily="2" charset="0"/>
              </a:rPr>
              <a:t>Сагайдачного</a:t>
            </a:r>
            <a:r>
              <a:rPr lang="ru-RU" sz="2400" dirty="0">
                <a:latin typeface="Roboto" panose="02000000000000000000" pitchFamily="2" charset="0"/>
                <a:ea typeface="Roboto" panose="02000000000000000000" pitchFamily="2" charset="0"/>
              </a:rPr>
              <a:t>.</a:t>
            </a:r>
          </a:p>
          <a:p>
            <a:pPr algn="just" fontAlgn="base"/>
            <a:r>
              <a:rPr lang="ru-RU" sz="2400" dirty="0">
                <a:latin typeface="Roboto" panose="02000000000000000000" pitchFamily="2" charset="0"/>
                <a:ea typeface="Roboto" panose="02000000000000000000" pitchFamily="2" charset="0"/>
              </a:rPr>
              <a:t>На початку XVII </a:t>
            </a:r>
            <a:r>
              <a:rPr lang="ru-RU" sz="2400" dirty="0" err="1">
                <a:latin typeface="Roboto" panose="02000000000000000000" pitchFamily="2" charset="0"/>
                <a:ea typeface="Roboto" panose="02000000000000000000" pitchFamily="2" charset="0"/>
              </a:rPr>
              <a:t>століття</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Павло</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Похиленко</a:t>
            </a:r>
            <a:r>
              <a:rPr lang="ru-RU" sz="2400" dirty="0">
                <a:latin typeface="Roboto" panose="02000000000000000000" pitchFamily="2" charset="0"/>
                <a:ea typeface="Roboto" panose="02000000000000000000" pitchFamily="2" charset="0"/>
              </a:rPr>
              <a:t> — </a:t>
            </a:r>
            <a:r>
              <a:rPr lang="ru-RU" sz="2400" dirty="0" err="1">
                <a:latin typeface="Roboto" panose="02000000000000000000" pitchFamily="2" charset="0"/>
                <a:ea typeface="Roboto" panose="02000000000000000000" pitchFamily="2" charset="0"/>
              </a:rPr>
              <a:t>молодий</a:t>
            </a:r>
            <a:r>
              <a:rPr lang="ru-RU" sz="2400" dirty="0">
                <a:latin typeface="Roboto" panose="02000000000000000000" pitchFamily="2" charset="0"/>
                <a:ea typeface="Roboto" panose="02000000000000000000" pitchFamily="2" charset="0"/>
              </a:rPr>
              <a:t> силач </a:t>
            </a:r>
            <a:r>
              <a:rPr lang="ru-RU" sz="2400" dirty="0" err="1">
                <a:latin typeface="Roboto" panose="02000000000000000000" pitchFamily="2" charset="0"/>
                <a:ea typeface="Roboto" panose="02000000000000000000" pitchFamily="2" charset="0"/>
              </a:rPr>
              <a:t>із</a:t>
            </a:r>
            <a:r>
              <a:rPr lang="ru-RU" sz="2400" dirty="0">
                <a:latin typeface="Roboto" panose="02000000000000000000" pitchFamily="2" charset="0"/>
                <a:ea typeface="Roboto" panose="02000000000000000000" pitchFamily="2" charset="0"/>
              </a:rPr>
              <a:t> Канева — </a:t>
            </a:r>
            <a:r>
              <a:rPr lang="ru-RU" sz="2400" dirty="0" err="1">
                <a:latin typeface="Roboto" panose="02000000000000000000" pitchFamily="2" charset="0"/>
                <a:ea typeface="Roboto" panose="02000000000000000000" pitchFamily="2" charset="0"/>
              </a:rPr>
              <a:t>вирушає</a:t>
            </a:r>
            <a:r>
              <a:rPr lang="ru-RU" sz="2400" dirty="0">
                <a:latin typeface="Roboto" panose="02000000000000000000" pitchFamily="2" charset="0"/>
                <a:ea typeface="Roboto" panose="02000000000000000000" pitchFamily="2" charset="0"/>
              </a:rPr>
              <a:t> на </a:t>
            </a:r>
            <a:r>
              <a:rPr lang="ru-RU" sz="2400" dirty="0" err="1">
                <a:latin typeface="Roboto" panose="02000000000000000000" pitchFamily="2" charset="0"/>
                <a:ea typeface="Roboto" panose="02000000000000000000" pitchFamily="2" charset="0"/>
              </a:rPr>
              <a:t>Січ</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аби</a:t>
            </a:r>
            <a:r>
              <a:rPr lang="ru-RU" sz="2400" dirty="0">
                <a:latin typeface="Roboto" panose="02000000000000000000" pitchFamily="2" charset="0"/>
                <a:ea typeface="Roboto" panose="02000000000000000000" pitchFamily="2" charset="0"/>
              </a:rPr>
              <a:t> довести свою </a:t>
            </a:r>
            <a:r>
              <a:rPr lang="ru-RU" sz="2400" dirty="0" err="1">
                <a:latin typeface="Roboto" panose="02000000000000000000" pitchFamily="2" charset="0"/>
                <a:ea typeface="Roboto" panose="02000000000000000000" pitchFamily="2" charset="0"/>
              </a:rPr>
              <a:t>відвагу</a:t>
            </a:r>
            <a:r>
              <a:rPr lang="ru-RU" sz="2400" dirty="0">
                <a:latin typeface="Roboto" panose="02000000000000000000" pitchFamily="2" charset="0"/>
                <a:ea typeface="Roboto" panose="02000000000000000000" pitchFamily="2" charset="0"/>
              </a:rPr>
              <a:t> та стати </a:t>
            </a:r>
            <a:r>
              <a:rPr lang="ru-RU" sz="2400" dirty="0" err="1">
                <a:latin typeface="Roboto" panose="02000000000000000000" pitchFamily="2" charset="0"/>
                <a:ea typeface="Roboto" panose="02000000000000000000" pitchFamily="2" charset="0"/>
              </a:rPr>
              <a:t>козаком</a:t>
            </a:r>
            <a:r>
              <a:rPr lang="ru-RU" sz="2400" dirty="0">
                <a:latin typeface="Roboto" panose="02000000000000000000" pitchFamily="2" charset="0"/>
                <a:ea typeface="Roboto" panose="02000000000000000000" pitchFamily="2" charset="0"/>
              </a:rPr>
              <a:t>. Та </a:t>
            </a:r>
            <a:r>
              <a:rPr lang="ru-RU" sz="2400" dirty="0" err="1">
                <a:latin typeface="Roboto" panose="02000000000000000000" pitchFamily="2" charset="0"/>
                <a:ea typeface="Roboto" panose="02000000000000000000" pitchFamily="2" charset="0"/>
              </a:rPr>
              <a:t>замість</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спокійного</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навчання</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він</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опиняється</a:t>
            </a:r>
            <a:r>
              <a:rPr lang="ru-RU" sz="2400" dirty="0">
                <a:latin typeface="Roboto" panose="02000000000000000000" pitchFamily="2" charset="0"/>
                <a:ea typeface="Roboto" panose="02000000000000000000" pitchFamily="2" charset="0"/>
              </a:rPr>
              <a:t> в самому </a:t>
            </a:r>
            <a:r>
              <a:rPr lang="ru-RU" sz="2400" dirty="0" err="1">
                <a:latin typeface="Roboto" panose="02000000000000000000" pitchFamily="2" charset="0"/>
                <a:ea typeface="Roboto" panose="02000000000000000000" pitchFamily="2" charset="0"/>
              </a:rPr>
              <a:t>серці</a:t>
            </a:r>
            <a:r>
              <a:rPr lang="ru-RU" sz="2400" dirty="0">
                <a:latin typeface="Roboto" panose="02000000000000000000" pitchFamily="2" charset="0"/>
                <a:ea typeface="Roboto" panose="02000000000000000000" pitchFamily="2" charset="0"/>
              </a:rPr>
              <a:t> битв </a:t>
            </a:r>
            <a:r>
              <a:rPr lang="ru-RU" sz="2400" dirty="0" err="1">
                <a:latin typeface="Roboto" panose="02000000000000000000" pitchFamily="2" charset="0"/>
                <a:ea typeface="Roboto" panose="02000000000000000000" pitchFamily="2" charset="0"/>
              </a:rPr>
              <a:t>під</a:t>
            </a:r>
            <a:r>
              <a:rPr lang="ru-RU" sz="2400" dirty="0">
                <a:latin typeface="Roboto" panose="02000000000000000000" pitchFamily="2" charset="0"/>
                <a:ea typeface="Roboto" panose="02000000000000000000" pitchFamily="2" charset="0"/>
              </a:rPr>
              <a:t> проводом Петра </a:t>
            </a:r>
            <a:r>
              <a:rPr lang="ru-RU" sz="2400" dirty="0" err="1">
                <a:latin typeface="Roboto" panose="02000000000000000000" pitchFamily="2" charset="0"/>
                <a:ea typeface="Roboto" panose="02000000000000000000" pitchFamily="2" charset="0"/>
              </a:rPr>
              <a:t>Сагайдачного</a:t>
            </a:r>
            <a:r>
              <a:rPr lang="ru-RU" sz="2400" dirty="0">
                <a:latin typeface="Roboto" panose="02000000000000000000" pitchFamily="2" charset="0"/>
                <a:ea typeface="Roboto" panose="02000000000000000000" pitchFamily="2" charset="0"/>
              </a:rPr>
              <a:t>.</a:t>
            </a:r>
          </a:p>
        </p:txBody>
      </p:sp>
      <p:sp>
        <p:nvSpPr>
          <p:cNvPr id="22" name="Прямоугольник 21"/>
          <p:cNvSpPr/>
          <p:nvPr/>
        </p:nvSpPr>
        <p:spPr>
          <a:xfrm>
            <a:off x="404058" y="1553108"/>
            <a:ext cx="10177506" cy="3416320"/>
          </a:xfrm>
          <a:prstGeom prst="rect">
            <a:avLst/>
          </a:prstGeom>
        </p:spPr>
        <p:txBody>
          <a:bodyPr wrap="square">
            <a:spAutoFit/>
          </a:bodyPr>
          <a:lstStyle/>
          <a:p>
            <a:pPr algn="just"/>
            <a:r>
              <a:rPr lang="uk-UA" sz="2400" b="1" dirty="0">
                <a:latin typeface="Roboto" panose="02000000000000000000" pitchFamily="2" charset="0"/>
                <a:ea typeface="Roboto" panose="02000000000000000000" pitchFamily="2" charset="0"/>
              </a:rPr>
              <a:t>«Максим Оса: золото Песиголовця» </a:t>
            </a:r>
            <a:r>
              <a:rPr lang="uk-UA" sz="2400" dirty="0">
                <a:latin typeface="Roboto" panose="02000000000000000000" pitchFamily="2" charset="0"/>
                <a:ea typeface="Roboto" panose="02000000000000000000" pitchFamily="2" charset="0"/>
              </a:rPr>
              <a:t>(2022) — перша українська екранізація коміксу, створена за мотивами графічного роману Ігоря </a:t>
            </a:r>
            <a:r>
              <a:rPr lang="uk-UA" sz="2400" dirty="0" err="1">
                <a:latin typeface="Roboto" panose="02000000000000000000" pitchFamily="2" charset="0"/>
                <a:ea typeface="Roboto" panose="02000000000000000000" pitchFamily="2" charset="0"/>
              </a:rPr>
              <a:t>Баранька</a:t>
            </a:r>
            <a:r>
              <a:rPr lang="uk-UA" sz="2400" dirty="0">
                <a:latin typeface="Roboto" panose="02000000000000000000" pitchFamily="2" charset="0"/>
                <a:ea typeface="Roboto" panose="02000000000000000000" pitchFamily="2" charset="0"/>
              </a:rPr>
              <a:t>.</a:t>
            </a:r>
          </a:p>
          <a:p>
            <a:pPr algn="just"/>
            <a:r>
              <a:rPr lang="uk-UA" sz="2400" dirty="0">
                <a:latin typeface="Roboto" panose="02000000000000000000" pitchFamily="2" charset="0"/>
                <a:ea typeface="Roboto" panose="02000000000000000000" pitchFamily="2" charset="0"/>
              </a:rPr>
              <a:t>Події розгортаються у 1636 році: під час спроби польського короля підкупити козацьку старшину золото зникає, а козаків убиває містичний Песиголовець. Максима Осу звинувачують у зраді, і він вирушає на пошуки істини та чудовиська.</a:t>
            </a:r>
          </a:p>
          <a:p>
            <a:pPr algn="just"/>
            <a:r>
              <a:rPr lang="uk-UA" sz="2400" dirty="0">
                <a:latin typeface="Roboto" panose="02000000000000000000" pitchFamily="2" charset="0"/>
                <a:ea typeface="Roboto" panose="02000000000000000000" pitchFamily="2" charset="0"/>
              </a:rPr>
              <a:t>Головну роль виконав Василь Кухарський, який загинув у 2023 році, захищаючи Україну.</a:t>
            </a:r>
          </a:p>
        </p:txBody>
      </p:sp>
      <p:pic>
        <p:nvPicPr>
          <p:cNvPr id="5125" name="Picture 5" descr="Максим Оса: золото Песиголовця / Герої сьогодення"/>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0" y="495300"/>
            <a:ext cx="7221808" cy="3810000"/>
          </a:xfrm>
          <a:prstGeom prst="rect">
            <a:avLst/>
          </a:prstGeom>
          <a:noFill/>
          <a:extLst>
            <a:ext uri="{909E8E84-426E-40DD-AFC4-6F175D3DCCD1}">
              <a14:hiddenFill xmlns:a14="http://schemas.microsoft.com/office/drawing/2010/main">
                <a:solidFill>
                  <a:srgbClr val="FFFFFF"/>
                </a:solidFill>
              </a14:hiddenFill>
            </a:ext>
          </a:extLst>
        </p:spPr>
      </p:pic>
      <p:sp>
        <p:nvSpPr>
          <p:cNvPr id="24" name="Прямоугольник 23"/>
          <p:cNvSpPr/>
          <p:nvPr/>
        </p:nvSpPr>
        <p:spPr>
          <a:xfrm>
            <a:off x="242646" y="9029700"/>
            <a:ext cx="5256059" cy="830997"/>
          </a:xfrm>
          <a:prstGeom prst="rect">
            <a:avLst/>
          </a:prstGeom>
        </p:spPr>
        <p:txBody>
          <a:bodyPr wrap="square">
            <a:spAutoFit/>
          </a:bodyPr>
          <a:lstStyle/>
          <a:p>
            <a:pPr algn="ctr"/>
            <a:r>
              <a:rPr lang="en-US" sz="2400" dirty="0">
                <a:latin typeface="Roboto" panose="02000000000000000000" pitchFamily="2" charset="0"/>
                <a:ea typeface="Roboto" panose="02000000000000000000" pitchFamily="2" charset="0"/>
                <a:hlinkClick r:id="rId5"/>
              </a:rPr>
              <a:t>https://www.youtube.com/watch?v=bMXRe-RQIjE</a:t>
            </a:r>
            <a:r>
              <a:rPr lang="uk-UA" sz="2400" dirty="0">
                <a:latin typeface="Roboto" panose="02000000000000000000" pitchFamily="2" charset="0"/>
                <a:ea typeface="Roboto" panose="02000000000000000000" pitchFamily="2" charset="0"/>
              </a:rPr>
              <a:t> </a:t>
            </a:r>
          </a:p>
        </p:txBody>
      </p:sp>
      <p:sp>
        <p:nvSpPr>
          <p:cNvPr id="25" name="Прямоугольник 24"/>
          <p:cNvSpPr/>
          <p:nvPr/>
        </p:nvSpPr>
        <p:spPr>
          <a:xfrm>
            <a:off x="10915623" y="4432041"/>
            <a:ext cx="6974185" cy="830997"/>
          </a:xfrm>
          <a:prstGeom prst="rect">
            <a:avLst/>
          </a:prstGeom>
        </p:spPr>
        <p:txBody>
          <a:bodyPr wrap="square">
            <a:spAutoFit/>
          </a:bodyPr>
          <a:lstStyle/>
          <a:p>
            <a:pPr algn="ctr"/>
            <a:r>
              <a:rPr lang="en-US" sz="2400" dirty="0">
                <a:latin typeface="Roboto" panose="02000000000000000000" pitchFamily="2" charset="0"/>
                <a:ea typeface="Roboto" panose="02000000000000000000" pitchFamily="2" charset="0"/>
                <a:hlinkClick r:id="rId6"/>
              </a:rPr>
              <a:t>https://hdrezka.ag/ua/films/adventures/54816-maksim-osa-2022-latest.html</a:t>
            </a:r>
            <a:r>
              <a:rPr lang="en-US" sz="2400" dirty="0">
                <a:latin typeface="Roboto" panose="02000000000000000000" pitchFamily="2" charset="0"/>
                <a:ea typeface="Roboto" panose="02000000000000000000" pitchFamily="2" charset="0"/>
              </a:rPr>
              <a:t> </a:t>
            </a:r>
            <a:endParaRPr lang="uk-UA" sz="2400" dirty="0">
              <a:latin typeface="Roboto" panose="02000000000000000000" pitchFamily="2" charset="0"/>
              <a:ea typeface="Roboto" panose="02000000000000000000" pitchFamily="2"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3111" b="-13111"/>
            </a:stretch>
          </a:blipFill>
        </p:spPr>
      </p:sp>
      <p:grpSp>
        <p:nvGrpSpPr>
          <p:cNvPr id="6" name="Group 6"/>
          <p:cNvGrpSpPr/>
          <p:nvPr/>
        </p:nvGrpSpPr>
        <p:grpSpPr>
          <a:xfrm>
            <a:off x="180841" y="21990"/>
            <a:ext cx="17907000" cy="10002589"/>
            <a:chOff x="0" y="-38100"/>
            <a:chExt cx="4372917" cy="2205567"/>
          </a:xfrm>
        </p:grpSpPr>
        <p:sp>
          <p:nvSpPr>
            <p:cNvPr id="7" name="Freeform 7"/>
            <p:cNvSpPr/>
            <p:nvPr/>
          </p:nvSpPr>
          <p:spPr>
            <a:xfrm>
              <a:off x="0" y="0"/>
              <a:ext cx="4372917" cy="2167467"/>
            </a:xfrm>
            <a:custGeom>
              <a:avLst/>
              <a:gdLst/>
              <a:ahLst/>
              <a:cxnLst/>
              <a:rect l="l" t="t" r="r" b="b"/>
              <a:pathLst>
                <a:path w="4372917" h="2167467">
                  <a:moveTo>
                    <a:pt x="0" y="0"/>
                  </a:moveTo>
                  <a:lnTo>
                    <a:pt x="4372917" y="0"/>
                  </a:lnTo>
                  <a:lnTo>
                    <a:pt x="4372917" y="2167467"/>
                  </a:lnTo>
                  <a:lnTo>
                    <a:pt x="0" y="2167467"/>
                  </a:lnTo>
                  <a:close/>
                </a:path>
              </a:pathLst>
            </a:custGeom>
            <a:solidFill>
              <a:srgbClr val="FAE2C5">
                <a:alpha val="72941"/>
              </a:srgbClr>
            </a:solidFill>
          </p:spPr>
        </p:sp>
        <p:sp>
          <p:nvSpPr>
            <p:cNvPr id="8" name="TextBox 8"/>
            <p:cNvSpPr txBox="1"/>
            <p:nvPr/>
          </p:nvSpPr>
          <p:spPr>
            <a:xfrm>
              <a:off x="0" y="-38100"/>
              <a:ext cx="4372917" cy="2205567"/>
            </a:xfrm>
            <a:prstGeom prst="rect">
              <a:avLst/>
            </a:prstGeom>
          </p:spPr>
          <p:txBody>
            <a:bodyPr lIns="50800" tIns="50800" rIns="50800" bIns="50800" rtlCol="0" anchor="ctr"/>
            <a:lstStyle/>
            <a:p>
              <a:pPr algn="just">
                <a:lnSpc>
                  <a:spcPts val="2659"/>
                </a:lnSpc>
                <a:spcBef>
                  <a:spcPct val="0"/>
                </a:spcBef>
              </a:pPr>
              <a:endParaRPr/>
            </a:p>
          </p:txBody>
        </p:sp>
      </p:grpSp>
      <p:sp>
        <p:nvSpPr>
          <p:cNvPr id="14" name="Freeform 21"/>
          <p:cNvSpPr/>
          <p:nvPr/>
        </p:nvSpPr>
        <p:spPr>
          <a:xfrm>
            <a:off x="5128314" y="5392986"/>
            <a:ext cx="8686800" cy="652329"/>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15" name="Freeform 21"/>
          <p:cNvSpPr/>
          <p:nvPr/>
        </p:nvSpPr>
        <p:spPr>
          <a:xfrm>
            <a:off x="457200" y="362215"/>
            <a:ext cx="9460316" cy="1077218"/>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16" name="Прямоугольник 15"/>
          <p:cNvSpPr/>
          <p:nvPr/>
        </p:nvSpPr>
        <p:spPr>
          <a:xfrm>
            <a:off x="5187358" y="5460541"/>
            <a:ext cx="8430513" cy="584775"/>
          </a:xfrm>
          <a:prstGeom prst="rect">
            <a:avLst/>
          </a:prstGeom>
        </p:spPr>
        <p:txBody>
          <a:bodyPr wrap="none">
            <a:spAutoFit/>
          </a:bodyPr>
          <a:lstStyle/>
          <a:p>
            <a:r>
              <a:rPr lang="ru-RU" sz="3200" b="1" dirty="0">
                <a:solidFill>
                  <a:schemeClr val="bg1"/>
                </a:solidFill>
                <a:latin typeface="Roboto" panose="02000000000000000000" pitchFamily="2" charset="0"/>
                <a:ea typeface="Roboto" panose="02000000000000000000" pitchFamily="2" charset="0"/>
              </a:rPr>
              <a:t>“</a:t>
            </a:r>
            <a:r>
              <a:rPr lang="ru-RU" sz="3200" b="1" dirty="0" err="1">
                <a:solidFill>
                  <a:schemeClr val="bg1"/>
                </a:solidFill>
                <a:latin typeface="Roboto" panose="02000000000000000000" pitchFamily="2" charset="0"/>
                <a:ea typeface="Roboto" panose="02000000000000000000" pitchFamily="2" charset="0"/>
              </a:rPr>
              <a:t>Чорна</a:t>
            </a:r>
            <a:r>
              <a:rPr lang="ru-RU" sz="3200" b="1" dirty="0">
                <a:solidFill>
                  <a:schemeClr val="bg1"/>
                </a:solidFill>
                <a:latin typeface="Roboto" panose="02000000000000000000" pitchFamily="2" charset="0"/>
                <a:ea typeface="Roboto" panose="02000000000000000000" pitchFamily="2" charset="0"/>
              </a:rPr>
              <a:t> Рада”, </a:t>
            </a:r>
            <a:r>
              <a:rPr lang="ru-RU" sz="3200" b="1" dirty="0" err="1">
                <a:solidFill>
                  <a:schemeClr val="bg1"/>
                </a:solidFill>
                <a:latin typeface="Roboto" panose="02000000000000000000" pitchFamily="2" charset="0"/>
                <a:ea typeface="Roboto" panose="02000000000000000000" pitchFamily="2" charset="0"/>
              </a:rPr>
              <a:t>реж</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Микола</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Засєєв</a:t>
            </a:r>
            <a:r>
              <a:rPr lang="ru-RU" sz="3200" b="1" dirty="0">
                <a:solidFill>
                  <a:schemeClr val="bg1"/>
                </a:solidFill>
                <a:latin typeface="Roboto" panose="02000000000000000000" pitchFamily="2" charset="0"/>
                <a:ea typeface="Roboto" panose="02000000000000000000" pitchFamily="2" charset="0"/>
              </a:rPr>
              <a:t>-Руденко</a:t>
            </a:r>
            <a:endParaRPr lang="uk-UA" sz="3200" dirty="0">
              <a:solidFill>
                <a:schemeClr val="bg1"/>
              </a:solidFill>
              <a:latin typeface="Roboto" panose="02000000000000000000" pitchFamily="2" charset="0"/>
              <a:ea typeface="Roboto" panose="02000000000000000000" pitchFamily="2" charset="0"/>
            </a:endParaRPr>
          </a:p>
        </p:txBody>
      </p:sp>
      <p:sp>
        <p:nvSpPr>
          <p:cNvPr id="17" name="Rectangle 1"/>
          <p:cNvSpPr>
            <a:spLocks noChangeArrowheads="1"/>
          </p:cNvSpPr>
          <p:nvPr/>
        </p:nvSpPr>
        <p:spPr bwMode="auto">
          <a:xfrm>
            <a:off x="4833731" y="6193329"/>
            <a:ext cx="12881267" cy="304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uk-UA" altLang="uk-UA" sz="2400" b="0" i="0" u="none" strike="noStrike" cap="none" normalizeH="0" baseline="0" dirty="0">
                <a:ln>
                  <a:noFill/>
                </a:ln>
                <a:solidFill>
                  <a:srgbClr val="333333"/>
                </a:solidFill>
                <a:effectLst/>
                <a:latin typeface="Roboto" panose="02000000000000000000" pitchFamily="2" charset="0"/>
                <a:ea typeface="Roboto" panose="02000000000000000000" pitchFamily="2" charset="0"/>
              </a:rPr>
              <a:t>Український історичний 9-серійний телесеріал </a:t>
            </a:r>
            <a:r>
              <a:rPr kumimoji="0" lang="uk-UA" altLang="uk-UA" sz="2400" b="1" i="0" u="none" strike="noStrike" cap="none" normalizeH="0" baseline="0" dirty="0">
                <a:ln>
                  <a:noFill/>
                </a:ln>
                <a:solidFill>
                  <a:srgbClr val="333333"/>
                </a:solidFill>
                <a:effectLst/>
                <a:latin typeface="Roboto" panose="02000000000000000000" pitchFamily="2" charset="0"/>
                <a:ea typeface="Roboto" panose="02000000000000000000" pitchFamily="2" charset="0"/>
              </a:rPr>
              <a:t>"Чорна рада" </a:t>
            </a:r>
            <a:r>
              <a:rPr kumimoji="0" lang="uk-UA" altLang="uk-UA" sz="2400" b="0" i="0" u="none" strike="noStrike" cap="none" normalizeH="0" baseline="0" dirty="0">
                <a:ln>
                  <a:noFill/>
                </a:ln>
                <a:solidFill>
                  <a:srgbClr val="333333"/>
                </a:solidFill>
                <a:effectLst/>
                <a:latin typeface="Roboto" panose="02000000000000000000" pitchFamily="2" charset="0"/>
                <a:ea typeface="Roboto" panose="02000000000000000000" pitchFamily="2" charset="0"/>
              </a:rPr>
              <a:t>знято за однойменним романом Пантелеймона Куліша. Вперше його показали у вересні 2000 року на телеканалі "Перший національний". А вже у 2002 році для випуску на DVD було створено скорочену версію у форматі телефільму тривалістю 145 хвилин.</a:t>
            </a:r>
            <a:endParaRPr kumimoji="0" lang="uk-UA" altLang="uk-UA" sz="2400" b="0" i="0" u="none" strike="noStrike" cap="none" normalizeH="0" baseline="0" dirty="0">
              <a:ln>
                <a:noFill/>
              </a:ln>
              <a:solidFill>
                <a:schemeClr val="tx1"/>
              </a:solidFill>
              <a:effectLst/>
              <a:latin typeface="Roboto" panose="02000000000000000000" pitchFamily="2" charset="0"/>
              <a:ea typeface="Roboto" panose="02000000000000000000" pitchFamily="2"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altLang="uk-UA" sz="2400" b="0" i="0" u="none" strike="noStrike" cap="none" normalizeH="0" baseline="0" dirty="0">
                <a:ln>
                  <a:noFill/>
                </a:ln>
                <a:solidFill>
                  <a:srgbClr val="333333"/>
                </a:solidFill>
                <a:effectLst/>
                <a:latin typeface="Roboto" panose="02000000000000000000" pitchFamily="2" charset="0"/>
                <a:ea typeface="Roboto" panose="02000000000000000000" pitchFamily="2" charset="0"/>
              </a:rPr>
              <a:t>Основні події фільму розгортаються в часи Руїни, коли після смерті Богдана Хмельницького інші гетьмани почали боротися за гетьманську булаву. Єдиним шляхом для обрання гетьмана стала "чорна рада", що мала вирішити майбутнє козацької держави.</a:t>
            </a:r>
            <a:endParaRPr kumimoji="0" lang="uk-UA" altLang="uk-UA" sz="2400" b="0" i="0" u="none" strike="noStrike" cap="none" normalizeH="0" baseline="0" dirty="0">
              <a:ln>
                <a:noFill/>
              </a:ln>
              <a:solidFill>
                <a:schemeClr val="tx1"/>
              </a:solidFill>
              <a:effectLst/>
              <a:latin typeface="Roboto" panose="02000000000000000000" pitchFamily="2" charset="0"/>
              <a:ea typeface="Roboto" panose="02000000000000000000" pitchFamily="2" charset="0"/>
            </a:endParaRPr>
          </a:p>
        </p:txBody>
      </p:sp>
      <p:pic>
        <p:nvPicPr>
          <p:cNvPr id="6147" name="Picture 3" descr="Чорна рада (фільм, 2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5315203"/>
            <a:ext cx="3200400" cy="4512564"/>
          </a:xfrm>
          <a:prstGeom prst="rect">
            <a:avLst/>
          </a:prstGeom>
          <a:noFill/>
          <a:extLst>
            <a:ext uri="{909E8E84-426E-40DD-AFC4-6F175D3DCCD1}">
              <a14:hiddenFill xmlns:a14="http://schemas.microsoft.com/office/drawing/2010/main">
                <a:solidFill>
                  <a:srgbClr val="FFFFFF"/>
                </a:solidFill>
              </a14:hiddenFill>
            </a:ext>
          </a:extLst>
        </p:spPr>
      </p:pic>
      <p:sp>
        <p:nvSpPr>
          <p:cNvPr id="18" name="Прямоугольник 17"/>
          <p:cNvSpPr/>
          <p:nvPr/>
        </p:nvSpPr>
        <p:spPr>
          <a:xfrm>
            <a:off x="12127316" y="9021682"/>
            <a:ext cx="5650316" cy="830997"/>
          </a:xfrm>
          <a:prstGeom prst="rect">
            <a:avLst/>
          </a:prstGeom>
        </p:spPr>
        <p:txBody>
          <a:bodyPr wrap="square">
            <a:spAutoFit/>
          </a:bodyPr>
          <a:lstStyle/>
          <a:p>
            <a:pPr algn="ctr"/>
            <a:r>
              <a:rPr lang="en-US" sz="2400" dirty="0">
                <a:latin typeface="Roboto" panose="02000000000000000000" pitchFamily="2" charset="0"/>
                <a:ea typeface="Roboto" panose="02000000000000000000" pitchFamily="2" charset="0"/>
                <a:hlinkClick r:id="rId4"/>
              </a:rPr>
              <a:t>https://www.youtube.com/watch?v=4nfiCYQKGSY</a:t>
            </a:r>
            <a:r>
              <a:rPr lang="uk-UA" sz="2400" dirty="0">
                <a:latin typeface="Roboto" panose="02000000000000000000" pitchFamily="2" charset="0"/>
                <a:ea typeface="Roboto" panose="02000000000000000000" pitchFamily="2" charset="0"/>
              </a:rPr>
              <a:t> </a:t>
            </a:r>
          </a:p>
        </p:txBody>
      </p:sp>
      <p:sp>
        <p:nvSpPr>
          <p:cNvPr id="19" name="Прямоугольник 18"/>
          <p:cNvSpPr/>
          <p:nvPr/>
        </p:nvSpPr>
        <p:spPr>
          <a:xfrm>
            <a:off x="26831" y="356315"/>
            <a:ext cx="10134600" cy="1077218"/>
          </a:xfrm>
          <a:prstGeom prst="rect">
            <a:avLst/>
          </a:prstGeom>
        </p:spPr>
        <p:txBody>
          <a:bodyPr wrap="square">
            <a:spAutoFit/>
          </a:bodyPr>
          <a:lstStyle/>
          <a:p>
            <a:pPr algn="ctr" fontAlgn="base"/>
            <a:r>
              <a:rPr lang="ru-RU" sz="3200" b="1" dirty="0">
                <a:solidFill>
                  <a:schemeClr val="bg1"/>
                </a:solidFill>
                <a:latin typeface="Roboto" panose="02000000000000000000" pitchFamily="2" charset="0"/>
                <a:ea typeface="Roboto" panose="02000000000000000000" pitchFamily="2" charset="0"/>
              </a:rPr>
              <a:t>"Козаки. Абсолютно брехлива </a:t>
            </a:r>
            <a:r>
              <a:rPr lang="ru-RU" sz="3200" b="1" dirty="0" err="1">
                <a:solidFill>
                  <a:schemeClr val="bg1"/>
                </a:solidFill>
                <a:latin typeface="Roboto" panose="02000000000000000000" pitchFamily="2" charset="0"/>
                <a:ea typeface="Roboto" panose="02000000000000000000" pitchFamily="2" charset="0"/>
              </a:rPr>
              <a:t>історія</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реж</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Олександр</a:t>
            </a:r>
            <a:r>
              <a:rPr lang="ru-RU" sz="3200" b="1" dirty="0">
                <a:solidFill>
                  <a:schemeClr val="bg1"/>
                </a:solidFill>
                <a:latin typeface="Roboto" panose="02000000000000000000" pitchFamily="2" charset="0"/>
                <a:ea typeface="Roboto" panose="02000000000000000000" pitchFamily="2" charset="0"/>
              </a:rPr>
              <a:t> Березань</a:t>
            </a:r>
            <a:endParaRPr lang="ru-RU" sz="3200" dirty="0">
              <a:solidFill>
                <a:schemeClr val="bg1"/>
              </a:solidFill>
              <a:latin typeface="Roboto" panose="02000000000000000000" pitchFamily="2" charset="0"/>
              <a:ea typeface="Roboto" panose="02000000000000000000" pitchFamily="2" charset="0"/>
            </a:endParaRPr>
          </a:p>
        </p:txBody>
      </p:sp>
      <p:pic>
        <p:nvPicPr>
          <p:cNvPr id="614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896600" y="495300"/>
            <a:ext cx="6818398" cy="3725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Прямоугольник 19"/>
          <p:cNvSpPr/>
          <p:nvPr/>
        </p:nvSpPr>
        <p:spPr>
          <a:xfrm>
            <a:off x="381000" y="1483384"/>
            <a:ext cx="10287000" cy="3416320"/>
          </a:xfrm>
          <a:prstGeom prst="rect">
            <a:avLst/>
          </a:prstGeom>
        </p:spPr>
        <p:txBody>
          <a:bodyPr wrap="square">
            <a:spAutoFit/>
          </a:bodyPr>
          <a:lstStyle/>
          <a:p>
            <a:pPr algn="just" fontAlgn="base"/>
            <a:r>
              <a:rPr lang="uk-UA" sz="2400" dirty="0">
                <a:latin typeface="Roboto" panose="02000000000000000000" pitchFamily="2" charset="0"/>
                <a:ea typeface="Roboto" panose="02000000000000000000" pitchFamily="2" charset="0"/>
              </a:rPr>
              <a:t>Український псевдоісторичний комедійний телесеріал, який вийшов на екрани у 2020 році. </a:t>
            </a:r>
          </a:p>
          <a:p>
            <a:pPr algn="just" fontAlgn="base"/>
            <a:r>
              <a:rPr lang="uk-UA" sz="2400" dirty="0">
                <a:latin typeface="Roboto" panose="02000000000000000000" pitchFamily="2" charset="0"/>
                <a:ea typeface="Roboto" panose="02000000000000000000" pitchFamily="2" charset="0"/>
              </a:rPr>
              <a:t>Події у серіалі розгортаються у 16 столітті. Головний герой, молодий селянський хлопець — Іван, викрадає коштовності у московського царя, щоб викупити матір з турецького полону.</a:t>
            </a:r>
          </a:p>
          <a:p>
            <a:pPr algn="just" fontAlgn="base"/>
            <a:r>
              <a:rPr lang="uk-UA" sz="2400" dirty="0">
                <a:latin typeface="Roboto" panose="02000000000000000000" pitchFamily="2" charset="0"/>
                <a:ea typeface="Roboto" panose="02000000000000000000" pitchFamily="2" charset="0"/>
              </a:rPr>
              <a:t>Та серед викраденого добра опиняється чарівна сережка, що дарує своєму володарю силу й непереможність. Розлючений цар наказує своєму найкращому воїну — безжальному Федору — знайти зухвальця-викрадача.</a:t>
            </a:r>
          </a:p>
        </p:txBody>
      </p:sp>
      <p:sp>
        <p:nvSpPr>
          <p:cNvPr id="21" name="Прямоугольник 20"/>
          <p:cNvSpPr/>
          <p:nvPr/>
        </p:nvSpPr>
        <p:spPr>
          <a:xfrm>
            <a:off x="10728537" y="4381500"/>
            <a:ext cx="7154523" cy="461665"/>
          </a:xfrm>
          <a:prstGeom prst="rect">
            <a:avLst/>
          </a:prstGeom>
        </p:spPr>
        <p:txBody>
          <a:bodyPr wrap="none">
            <a:spAutoFit/>
          </a:bodyPr>
          <a:lstStyle/>
          <a:p>
            <a:r>
              <a:rPr lang="en-US" sz="2400" dirty="0">
                <a:latin typeface="Roboto" panose="02000000000000000000" pitchFamily="2" charset="0"/>
                <a:ea typeface="Roboto" panose="02000000000000000000" pitchFamily="2" charset="0"/>
                <a:hlinkClick r:id="rId6"/>
              </a:rPr>
              <a:t>https://www.youtube.com/watch?v=sMEJqBtvsxo</a:t>
            </a:r>
            <a:r>
              <a:rPr lang="uk-UA" sz="2400" dirty="0">
                <a:latin typeface="Roboto" panose="02000000000000000000" pitchFamily="2" charset="0"/>
                <a:ea typeface="Roboto" panose="02000000000000000000" pitchFamily="2" charset="0"/>
              </a:rPr>
              <a: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3111" b="-13111"/>
            </a:stretch>
          </a:blipFill>
        </p:spPr>
      </p:sp>
      <p:grpSp>
        <p:nvGrpSpPr>
          <p:cNvPr id="6" name="Group 6"/>
          <p:cNvGrpSpPr/>
          <p:nvPr/>
        </p:nvGrpSpPr>
        <p:grpSpPr>
          <a:xfrm>
            <a:off x="228600" y="172789"/>
            <a:ext cx="17754600" cy="9847511"/>
            <a:chOff x="0" y="0"/>
            <a:chExt cx="4372917" cy="2167467"/>
          </a:xfrm>
        </p:grpSpPr>
        <p:sp>
          <p:nvSpPr>
            <p:cNvPr id="7" name="Freeform 7"/>
            <p:cNvSpPr/>
            <p:nvPr/>
          </p:nvSpPr>
          <p:spPr>
            <a:xfrm>
              <a:off x="0" y="0"/>
              <a:ext cx="4372917" cy="2167467"/>
            </a:xfrm>
            <a:custGeom>
              <a:avLst/>
              <a:gdLst/>
              <a:ahLst/>
              <a:cxnLst/>
              <a:rect l="l" t="t" r="r" b="b"/>
              <a:pathLst>
                <a:path w="4372917" h="2167467">
                  <a:moveTo>
                    <a:pt x="0" y="0"/>
                  </a:moveTo>
                  <a:lnTo>
                    <a:pt x="4372917" y="0"/>
                  </a:lnTo>
                  <a:lnTo>
                    <a:pt x="4372917" y="2167467"/>
                  </a:lnTo>
                  <a:lnTo>
                    <a:pt x="0" y="2167467"/>
                  </a:lnTo>
                  <a:close/>
                </a:path>
              </a:pathLst>
            </a:custGeom>
            <a:solidFill>
              <a:srgbClr val="FAE2C5">
                <a:alpha val="72941"/>
              </a:srgbClr>
            </a:solidFill>
          </p:spPr>
        </p:sp>
        <p:sp>
          <p:nvSpPr>
            <p:cNvPr id="8" name="TextBox 8"/>
            <p:cNvSpPr txBox="1"/>
            <p:nvPr/>
          </p:nvSpPr>
          <p:spPr>
            <a:xfrm>
              <a:off x="0" y="-38100"/>
              <a:ext cx="4372917" cy="2205567"/>
            </a:xfrm>
            <a:prstGeom prst="rect">
              <a:avLst/>
            </a:prstGeom>
          </p:spPr>
          <p:txBody>
            <a:bodyPr lIns="50800" tIns="50800" rIns="50800" bIns="50800" rtlCol="0" anchor="ctr"/>
            <a:lstStyle/>
            <a:p>
              <a:pPr algn="just">
                <a:lnSpc>
                  <a:spcPts val="2659"/>
                </a:lnSpc>
                <a:spcBef>
                  <a:spcPct val="0"/>
                </a:spcBef>
              </a:pPr>
              <a:endParaRPr/>
            </a:p>
          </p:txBody>
        </p:sp>
      </p:grpSp>
      <p:sp>
        <p:nvSpPr>
          <p:cNvPr id="17" name="Freeform 21"/>
          <p:cNvSpPr/>
          <p:nvPr/>
        </p:nvSpPr>
        <p:spPr>
          <a:xfrm>
            <a:off x="457200" y="5970904"/>
            <a:ext cx="8077200" cy="652329"/>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18" name="Freeform 21"/>
          <p:cNvSpPr/>
          <p:nvPr/>
        </p:nvSpPr>
        <p:spPr>
          <a:xfrm>
            <a:off x="7688685" y="1046408"/>
            <a:ext cx="9427581" cy="1077218"/>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19" name="Прямоугольник 18"/>
          <p:cNvSpPr/>
          <p:nvPr/>
        </p:nvSpPr>
        <p:spPr>
          <a:xfrm>
            <a:off x="4114800" y="-217264"/>
            <a:ext cx="9523762" cy="1464503"/>
          </a:xfrm>
          <a:prstGeom prst="rect">
            <a:avLst/>
          </a:prstGeom>
        </p:spPr>
        <p:txBody>
          <a:bodyPr wrap="none">
            <a:spAutoFit/>
          </a:bodyPr>
          <a:lstStyle/>
          <a:p>
            <a:pPr algn="ctr">
              <a:lnSpc>
                <a:spcPts val="10695"/>
              </a:lnSpc>
            </a:pPr>
            <a:r>
              <a:rPr lang="uk-UA" sz="6000" b="1" dirty="0">
                <a:ln w="17780" cmpd="sng">
                  <a:solidFill>
                    <a:schemeClr val="tx1"/>
                  </a:solidFill>
                  <a:prstDash val="solid"/>
                  <a:miter lim="800000"/>
                </a:ln>
                <a:solidFill>
                  <a:schemeClr val="tx2">
                    <a:lumMod val="60000"/>
                    <a:lumOff val="40000"/>
                  </a:schemeClr>
                </a:solidFill>
                <a:effectLst>
                  <a:outerShdw blurRad="50800" dist="38100" dir="2700000" algn="tl" rotWithShape="0">
                    <a:prstClr val="black">
                      <a:alpha val="40000"/>
                    </a:prstClr>
                  </a:outerShdw>
                </a:effectLst>
                <a:latin typeface="Roboto" panose="02000000000000000000" pitchFamily="2" charset="0"/>
                <a:ea typeface="Roboto" panose="02000000000000000000" pitchFamily="2" charset="0"/>
                <a:cs typeface="Kurale" panose="020B0604020202020204" charset="0"/>
              </a:rPr>
              <a:t>Запорізька Січ на полотні </a:t>
            </a:r>
            <a:endParaRPr lang="en-US" sz="6000" b="1" dirty="0">
              <a:ln w="17780" cmpd="sng">
                <a:solidFill>
                  <a:schemeClr val="tx1"/>
                </a:solidFill>
                <a:prstDash val="solid"/>
                <a:miter lim="800000"/>
              </a:ln>
              <a:solidFill>
                <a:schemeClr val="tx2">
                  <a:lumMod val="60000"/>
                  <a:lumOff val="40000"/>
                </a:schemeClr>
              </a:solidFill>
              <a:effectLst>
                <a:outerShdw blurRad="50800" dist="38100" dir="2700000" algn="tl" rotWithShape="0">
                  <a:prstClr val="black">
                    <a:alpha val="40000"/>
                  </a:prstClr>
                </a:outerShdw>
              </a:effectLst>
              <a:latin typeface="Roboto" panose="02000000000000000000" pitchFamily="2" charset="0"/>
              <a:ea typeface="Roboto" panose="02000000000000000000" pitchFamily="2" charset="0"/>
              <a:cs typeface="Kurale" panose="020B0604020202020204" charset="0"/>
              <a:sym typeface="Mak Bold"/>
            </a:endParaRPr>
          </a:p>
        </p:txBody>
      </p:sp>
      <p:sp>
        <p:nvSpPr>
          <p:cNvPr id="20" name="Прямоугольник 19"/>
          <p:cNvSpPr/>
          <p:nvPr/>
        </p:nvSpPr>
        <p:spPr>
          <a:xfrm>
            <a:off x="7688685" y="1028700"/>
            <a:ext cx="9427581" cy="1077218"/>
          </a:xfrm>
          <a:prstGeom prst="rect">
            <a:avLst/>
          </a:prstGeom>
        </p:spPr>
        <p:txBody>
          <a:bodyPr wrap="none">
            <a:spAutoFit/>
          </a:bodyPr>
          <a:lstStyle/>
          <a:p>
            <a:pPr algn="ctr"/>
            <a:r>
              <a:rPr lang="ru-RU" sz="3200" b="1" dirty="0">
                <a:solidFill>
                  <a:schemeClr val="bg1"/>
                </a:solidFill>
                <a:latin typeface="Roboto" panose="02000000000000000000" pitchFamily="2" charset="0"/>
                <a:ea typeface="Roboto" panose="02000000000000000000" pitchFamily="2" charset="0"/>
              </a:rPr>
              <a:t>“</a:t>
            </a:r>
            <a:r>
              <a:rPr lang="ru-RU" sz="3200" b="1" dirty="0" err="1">
                <a:solidFill>
                  <a:schemeClr val="bg1"/>
                </a:solidFill>
                <a:latin typeface="Roboto" panose="02000000000000000000" pitchFamily="2" charset="0"/>
                <a:ea typeface="Roboto" panose="02000000000000000000" pitchFamily="2" charset="0"/>
              </a:rPr>
              <a:t>Запорожці</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пишуть</a:t>
            </a:r>
            <a:r>
              <a:rPr lang="ru-RU" sz="3200" b="1" dirty="0">
                <a:solidFill>
                  <a:schemeClr val="bg1"/>
                </a:solidFill>
                <a:latin typeface="Roboto" panose="02000000000000000000" pitchFamily="2" charset="0"/>
                <a:ea typeface="Roboto" panose="02000000000000000000" pitchFamily="2" charset="0"/>
              </a:rPr>
              <a:t> листа </a:t>
            </a:r>
            <a:r>
              <a:rPr lang="ru-RU" sz="3200" b="1" dirty="0" err="1">
                <a:solidFill>
                  <a:schemeClr val="bg1"/>
                </a:solidFill>
                <a:latin typeface="Roboto" panose="02000000000000000000" pitchFamily="2" charset="0"/>
                <a:ea typeface="Roboto" panose="02000000000000000000" pitchFamily="2" charset="0"/>
              </a:rPr>
              <a:t>турецькому</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султанові</a:t>
            </a:r>
            <a:r>
              <a:rPr lang="ru-RU" sz="3200" b="1" dirty="0">
                <a:solidFill>
                  <a:schemeClr val="bg1"/>
                </a:solidFill>
                <a:latin typeface="Roboto" panose="02000000000000000000" pitchFamily="2" charset="0"/>
                <a:ea typeface="Roboto" panose="02000000000000000000" pitchFamily="2" charset="0"/>
              </a:rPr>
              <a:t>”</a:t>
            </a:r>
            <a:br>
              <a:rPr lang="ru-RU" sz="3200" b="1" dirty="0">
                <a:solidFill>
                  <a:schemeClr val="bg1"/>
                </a:solidFill>
                <a:latin typeface="Roboto" panose="02000000000000000000" pitchFamily="2" charset="0"/>
                <a:ea typeface="Roboto" panose="02000000000000000000" pitchFamily="2" charset="0"/>
              </a:rPr>
            </a:br>
            <a:r>
              <a:rPr lang="ru-RU" sz="3200" b="1" dirty="0" err="1">
                <a:solidFill>
                  <a:schemeClr val="bg1"/>
                </a:solidFill>
                <a:latin typeface="Roboto" panose="02000000000000000000" pitchFamily="2" charset="0"/>
                <a:ea typeface="Roboto" panose="02000000000000000000" pitchFamily="2" charset="0"/>
              </a:rPr>
              <a:t>Ілля</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Рєпін</a:t>
            </a:r>
            <a:endParaRPr lang="uk-UA" sz="3200" b="1" dirty="0">
              <a:solidFill>
                <a:schemeClr val="bg1"/>
              </a:solidFill>
              <a:latin typeface="Roboto" panose="02000000000000000000" pitchFamily="2" charset="0"/>
              <a:ea typeface="Roboto" panose="02000000000000000000" pitchFamily="2" charset="0"/>
            </a:endParaRPr>
          </a:p>
        </p:txBody>
      </p:sp>
      <p:pic>
        <p:nvPicPr>
          <p:cNvPr id="7170" name="Picture 2" descr="250 річниця знищення Запорізької Січі: як Січ зображали на картинах, у кіно та літературі"/>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599" y="1333500"/>
            <a:ext cx="6287545" cy="4038600"/>
          </a:xfrm>
          <a:prstGeom prst="rect">
            <a:avLst/>
          </a:prstGeom>
          <a:noFill/>
          <a:extLst>
            <a:ext uri="{909E8E84-426E-40DD-AFC4-6F175D3DCCD1}">
              <a14:hiddenFill xmlns:a14="http://schemas.microsoft.com/office/drawing/2010/main">
                <a:solidFill>
                  <a:srgbClr val="FFFFFF"/>
                </a:solidFill>
              </a14:hiddenFill>
            </a:ext>
          </a:extLst>
        </p:spPr>
      </p:pic>
      <p:sp>
        <p:nvSpPr>
          <p:cNvPr id="21" name="Прямоугольник 20"/>
          <p:cNvSpPr/>
          <p:nvPr/>
        </p:nvSpPr>
        <p:spPr>
          <a:xfrm>
            <a:off x="762000" y="6000688"/>
            <a:ext cx="7646645" cy="584775"/>
          </a:xfrm>
          <a:prstGeom prst="rect">
            <a:avLst/>
          </a:prstGeom>
        </p:spPr>
        <p:txBody>
          <a:bodyPr wrap="none">
            <a:spAutoFit/>
          </a:bodyPr>
          <a:lstStyle/>
          <a:p>
            <a:pPr fontAlgn="base"/>
            <a:r>
              <a:rPr lang="ru-RU" sz="3200" b="1" dirty="0">
                <a:solidFill>
                  <a:schemeClr val="bg1"/>
                </a:solidFill>
                <a:latin typeface="Roboto" panose="02000000000000000000" pitchFamily="2" charset="0"/>
                <a:ea typeface="Roboto" panose="02000000000000000000" pitchFamily="2" charset="0"/>
              </a:rPr>
              <a:t>Проводи на </a:t>
            </a:r>
            <a:r>
              <a:rPr lang="ru-RU" sz="3200" b="1" dirty="0" err="1">
                <a:solidFill>
                  <a:schemeClr val="bg1"/>
                </a:solidFill>
                <a:latin typeface="Roboto" panose="02000000000000000000" pitchFamily="2" charset="0"/>
                <a:ea typeface="Roboto" panose="02000000000000000000" pitchFamily="2" charset="0"/>
              </a:rPr>
              <a:t>Січ</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Опанас</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Сластьон</a:t>
            </a:r>
            <a:r>
              <a:rPr lang="ru-RU" sz="3200" b="1" dirty="0">
                <a:solidFill>
                  <a:schemeClr val="bg1"/>
                </a:solidFill>
                <a:latin typeface="Roboto" panose="02000000000000000000" pitchFamily="2" charset="0"/>
                <a:ea typeface="Roboto" panose="02000000000000000000" pitchFamily="2" charset="0"/>
              </a:rPr>
              <a:t>, 1889</a:t>
            </a:r>
            <a:endParaRPr lang="ru-RU" sz="3200" dirty="0">
              <a:solidFill>
                <a:schemeClr val="bg1"/>
              </a:solidFill>
              <a:latin typeface="Roboto" panose="02000000000000000000" pitchFamily="2" charset="0"/>
              <a:ea typeface="Roboto" panose="02000000000000000000" pitchFamily="2" charset="0"/>
            </a:endParaRPr>
          </a:p>
        </p:txBody>
      </p:sp>
      <p:pic>
        <p:nvPicPr>
          <p:cNvPr id="7172" name="Picture 4" descr="Файл:Provody na Sich.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31755" y="6210300"/>
            <a:ext cx="6934200" cy="3690876"/>
          </a:xfrm>
          <a:prstGeom prst="rect">
            <a:avLst/>
          </a:prstGeom>
          <a:noFill/>
          <a:extLst>
            <a:ext uri="{909E8E84-426E-40DD-AFC4-6F175D3DCCD1}">
              <a14:hiddenFill xmlns:a14="http://schemas.microsoft.com/office/drawing/2010/main">
                <a:solidFill>
                  <a:srgbClr val="FFFFFF"/>
                </a:solidFill>
              </a14:hiddenFill>
            </a:ext>
          </a:extLst>
        </p:spPr>
      </p:pic>
      <p:sp>
        <p:nvSpPr>
          <p:cNvPr id="22" name="Прямоугольник 21"/>
          <p:cNvSpPr/>
          <p:nvPr/>
        </p:nvSpPr>
        <p:spPr>
          <a:xfrm>
            <a:off x="552151" y="7048500"/>
            <a:ext cx="9614080" cy="2677656"/>
          </a:xfrm>
          <a:prstGeom prst="rect">
            <a:avLst/>
          </a:prstGeom>
        </p:spPr>
        <p:txBody>
          <a:bodyPr wrap="square">
            <a:spAutoFit/>
          </a:bodyPr>
          <a:lstStyle/>
          <a:p>
            <a:pPr algn="just" fontAlgn="base"/>
            <a:r>
              <a:rPr lang="ru-RU" sz="2400" b="1" dirty="0">
                <a:latin typeface="Roboto" panose="02000000000000000000" pitchFamily="2" charset="0"/>
                <a:ea typeface="Roboto" panose="02000000000000000000" pitchFamily="2" charset="0"/>
              </a:rPr>
              <a:t>«Проводи на </a:t>
            </a:r>
            <a:r>
              <a:rPr lang="ru-RU" sz="2400" b="1" dirty="0" err="1">
                <a:latin typeface="Roboto" panose="02000000000000000000" pitchFamily="2" charset="0"/>
                <a:ea typeface="Roboto" panose="02000000000000000000" pitchFamily="2" charset="0"/>
              </a:rPr>
              <a:t>Січ</a:t>
            </a:r>
            <a:r>
              <a:rPr lang="ru-RU" sz="2400" b="1" dirty="0">
                <a:latin typeface="Roboto" panose="02000000000000000000" pitchFamily="2" charset="0"/>
                <a:ea typeface="Roboto" panose="02000000000000000000" pitchFamily="2" charset="0"/>
              </a:rPr>
              <a:t>» </a:t>
            </a:r>
            <a:r>
              <a:rPr lang="ru-RU" sz="2400" dirty="0">
                <a:latin typeface="Roboto" panose="02000000000000000000" pitchFamily="2" charset="0"/>
                <a:ea typeface="Roboto" panose="02000000000000000000" pitchFamily="2" charset="0"/>
              </a:rPr>
              <a:t>— картина, </a:t>
            </a:r>
            <a:r>
              <a:rPr lang="ru-RU" sz="2400" dirty="0" err="1">
                <a:latin typeface="Roboto" panose="02000000000000000000" pitchFamily="2" charset="0"/>
                <a:ea typeface="Roboto" panose="02000000000000000000" pitchFamily="2" charset="0"/>
              </a:rPr>
              <a:t>що</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відображає</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важливий</a:t>
            </a:r>
            <a:r>
              <a:rPr lang="ru-RU" sz="2400" dirty="0">
                <a:latin typeface="Roboto" panose="02000000000000000000" pitchFamily="2" charset="0"/>
                <a:ea typeface="Roboto" panose="02000000000000000000" pitchFamily="2" charset="0"/>
              </a:rPr>
              <a:t> обряд у </a:t>
            </a:r>
            <a:r>
              <a:rPr lang="ru-RU" sz="2400" dirty="0" err="1">
                <a:latin typeface="Roboto" panose="02000000000000000000" pitchFamily="2" charset="0"/>
                <a:ea typeface="Roboto" panose="02000000000000000000" pitchFamily="2" charset="0"/>
              </a:rPr>
              <a:t>житті</a:t>
            </a:r>
            <a:r>
              <a:rPr lang="ru-RU" sz="2400" dirty="0">
                <a:latin typeface="Roboto" panose="02000000000000000000" pitchFamily="2" charset="0"/>
                <a:ea typeface="Roboto" panose="02000000000000000000" pitchFamily="2" charset="0"/>
              </a:rPr>
              <a:t> юнака. </a:t>
            </a:r>
            <a:r>
              <a:rPr lang="ru-RU" sz="2400" dirty="0" err="1">
                <a:latin typeface="Roboto" panose="02000000000000000000" pitchFamily="2" charset="0"/>
                <a:ea typeface="Roboto" panose="02000000000000000000" pitchFamily="2" charset="0"/>
              </a:rPr>
              <a:t>Виряджання</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символізувало</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прощання</a:t>
            </a:r>
            <a:r>
              <a:rPr lang="ru-RU" sz="2400" dirty="0">
                <a:latin typeface="Roboto" panose="02000000000000000000" pitchFamily="2" charset="0"/>
                <a:ea typeface="Roboto" panose="02000000000000000000" pitchFamily="2" charset="0"/>
              </a:rPr>
              <a:t> з </a:t>
            </a:r>
            <a:r>
              <a:rPr lang="ru-RU" sz="2400" dirty="0" err="1">
                <a:latin typeface="Roboto" panose="02000000000000000000" pitchFamily="2" charset="0"/>
                <a:ea typeface="Roboto" panose="02000000000000000000" pitchFamily="2" charset="0"/>
              </a:rPr>
              <a:t>дитинством</a:t>
            </a:r>
            <a:r>
              <a:rPr lang="ru-RU" sz="2400" dirty="0">
                <a:latin typeface="Roboto" panose="02000000000000000000" pitchFamily="2" charset="0"/>
                <a:ea typeface="Roboto" panose="02000000000000000000" pitchFamily="2" charset="0"/>
              </a:rPr>
              <a:t> і </a:t>
            </a:r>
            <a:r>
              <a:rPr lang="ru-RU" sz="2400" dirty="0" err="1">
                <a:latin typeface="Roboto" panose="02000000000000000000" pitchFamily="2" charset="0"/>
                <a:ea typeface="Roboto" panose="02000000000000000000" pitchFamily="2" charset="0"/>
              </a:rPr>
              <a:t>перехід</a:t>
            </a:r>
            <a:r>
              <a:rPr lang="ru-RU" sz="2400" dirty="0">
                <a:latin typeface="Roboto" panose="02000000000000000000" pitchFamily="2" charset="0"/>
                <a:ea typeface="Roboto" panose="02000000000000000000" pitchFamily="2" charset="0"/>
              </a:rPr>
              <a:t> у </a:t>
            </a:r>
            <a:r>
              <a:rPr lang="ru-RU" sz="2400" dirty="0" err="1">
                <a:latin typeface="Roboto" panose="02000000000000000000" pitchFamily="2" charset="0"/>
                <a:ea typeface="Roboto" panose="02000000000000000000" pitchFamily="2" charset="0"/>
              </a:rPr>
              <a:t>світ</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козаків-захисників.Перед</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від’їздом</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хлопець</a:t>
            </a:r>
            <a:r>
              <a:rPr lang="ru-RU" sz="2400" dirty="0">
                <a:latin typeface="Roboto" panose="02000000000000000000" pitchFamily="2" charset="0"/>
                <a:ea typeface="Roboto" panose="02000000000000000000" pitchFamily="2" charset="0"/>
              </a:rPr>
              <a:t> просив </a:t>
            </a:r>
            <a:r>
              <a:rPr lang="ru-RU" sz="2400" dirty="0" err="1">
                <a:latin typeface="Roboto" panose="02000000000000000000" pitchFamily="2" charset="0"/>
                <a:ea typeface="Roboto" panose="02000000000000000000" pitchFamily="2" charset="0"/>
              </a:rPr>
              <a:t>благословення</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батьків</a:t>
            </a:r>
            <a:r>
              <a:rPr lang="ru-RU" sz="2400" dirty="0">
                <a:latin typeface="Roboto" panose="02000000000000000000" pitchFamily="2" charset="0"/>
                <a:ea typeface="Roboto" panose="02000000000000000000" pitchFamily="2" charset="0"/>
              </a:rPr>
              <a:t> і </a:t>
            </a:r>
            <a:r>
              <a:rPr lang="ru-RU" sz="2400" dirty="0" err="1">
                <a:latin typeface="Roboto" panose="02000000000000000000" pitchFamily="2" charset="0"/>
                <a:ea typeface="Roboto" panose="02000000000000000000" pitchFamily="2" charset="0"/>
              </a:rPr>
              <a:t>прощення</a:t>
            </a:r>
            <a:r>
              <a:rPr lang="ru-RU" sz="2400" dirty="0">
                <a:latin typeface="Roboto" panose="02000000000000000000" pitchFamily="2" charset="0"/>
                <a:ea typeface="Roboto" panose="02000000000000000000" pitchFamily="2" charset="0"/>
              </a:rPr>
              <a:t> у </a:t>
            </a:r>
            <a:r>
              <a:rPr lang="ru-RU" sz="2400" dirty="0" err="1">
                <a:latin typeface="Roboto" panose="02000000000000000000" pitchFamily="2" charset="0"/>
                <a:ea typeface="Roboto" panose="02000000000000000000" pitchFamily="2" charset="0"/>
              </a:rPr>
              <a:t>громади</a:t>
            </a:r>
            <a:r>
              <a:rPr lang="ru-RU" sz="2400" dirty="0">
                <a:latin typeface="Roboto" panose="02000000000000000000" pitchFamily="2" charset="0"/>
                <a:ea typeface="Roboto" panose="02000000000000000000" pitchFamily="2" charset="0"/>
              </a:rPr>
              <a:t>. </a:t>
            </a:r>
          </a:p>
          <a:p>
            <a:pPr algn="just" fontAlgn="base"/>
            <a:r>
              <a:rPr lang="ru-RU" sz="2400" dirty="0">
                <a:latin typeface="Roboto" panose="02000000000000000000" pitchFamily="2" charset="0"/>
                <a:ea typeface="Roboto" panose="02000000000000000000" pitchFamily="2" charset="0"/>
              </a:rPr>
              <a:t>Молодика </a:t>
            </a:r>
            <a:r>
              <a:rPr lang="ru-RU" sz="2400" dirty="0" err="1">
                <a:latin typeface="Roboto" panose="02000000000000000000" pitchFamily="2" charset="0"/>
                <a:ea typeface="Roboto" panose="02000000000000000000" pitchFamily="2" charset="0"/>
              </a:rPr>
              <a:t>оплакували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немов</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покійника</a:t>
            </a:r>
            <a:r>
              <a:rPr lang="ru-RU" sz="2400" dirty="0">
                <a:latin typeface="Roboto" panose="02000000000000000000" pitchFamily="2" charset="0"/>
                <a:ea typeface="Roboto" panose="02000000000000000000" pitchFamily="2" charset="0"/>
              </a:rPr>
              <a:t>, та </a:t>
            </a:r>
            <a:r>
              <a:rPr lang="ru-RU" sz="2400" dirty="0" err="1">
                <a:latin typeface="Roboto" panose="02000000000000000000" pitchFamily="2" charset="0"/>
                <a:ea typeface="Roboto" panose="02000000000000000000" pitchFamily="2" charset="0"/>
              </a:rPr>
              <a:t>йдеться</a:t>
            </a:r>
            <a:r>
              <a:rPr lang="ru-RU" sz="2400" dirty="0">
                <a:latin typeface="Roboto" panose="02000000000000000000" pitchFamily="2" charset="0"/>
                <a:ea typeface="Roboto" panose="02000000000000000000" pitchFamily="2" charset="0"/>
              </a:rPr>
              <a:t> не про </a:t>
            </a:r>
            <a:r>
              <a:rPr lang="ru-RU" sz="2400" dirty="0" err="1">
                <a:latin typeface="Roboto" panose="02000000000000000000" pitchFamily="2" charset="0"/>
                <a:ea typeface="Roboto" panose="02000000000000000000" pitchFamily="2" charset="0"/>
              </a:rPr>
              <a:t>фізичну</a:t>
            </a:r>
            <a:r>
              <a:rPr lang="ru-RU" sz="2400" dirty="0">
                <a:latin typeface="Roboto" panose="02000000000000000000" pitchFamily="2" charset="0"/>
                <a:ea typeface="Roboto" panose="02000000000000000000" pitchFamily="2" charset="0"/>
              </a:rPr>
              <a:t> смерть, а про </a:t>
            </a:r>
            <a:r>
              <a:rPr lang="ru-RU" sz="2400" dirty="0" err="1">
                <a:latin typeface="Roboto" panose="02000000000000000000" pitchFamily="2" charset="0"/>
                <a:ea typeface="Roboto" panose="02000000000000000000" pitchFamily="2" charset="0"/>
              </a:rPr>
              <a:t>символічне</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переродження</a:t>
            </a:r>
            <a:r>
              <a:rPr lang="ru-RU" sz="2400" dirty="0">
                <a:latin typeface="Roboto" panose="02000000000000000000" pitchFamily="2" charset="0"/>
                <a:ea typeface="Roboto" panose="02000000000000000000" pitchFamily="2" charset="0"/>
              </a:rPr>
              <a:t>: з </a:t>
            </a:r>
            <a:r>
              <a:rPr lang="ru-RU" sz="2400" dirty="0" err="1">
                <a:latin typeface="Roboto" panose="02000000000000000000" pitchFamily="2" charset="0"/>
                <a:ea typeface="Roboto" panose="02000000000000000000" pitchFamily="2" charset="0"/>
              </a:rPr>
              <a:t>хлопця</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постає</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козак</a:t>
            </a:r>
            <a:r>
              <a:rPr lang="ru-RU" sz="2400" dirty="0">
                <a:latin typeface="Roboto" panose="02000000000000000000" pitchFamily="2" charset="0"/>
                <a:ea typeface="Roboto" panose="02000000000000000000" pitchFamily="2" charset="0"/>
              </a:rPr>
              <a:t> — </a:t>
            </a:r>
            <a:r>
              <a:rPr lang="ru-RU" sz="2400" dirty="0" err="1">
                <a:latin typeface="Roboto" panose="02000000000000000000" pitchFamily="2" charset="0"/>
                <a:ea typeface="Roboto" panose="02000000000000000000" pitchFamily="2" charset="0"/>
              </a:rPr>
              <a:t>захисник</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воїн</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чоловік</a:t>
            </a:r>
            <a:r>
              <a:rPr lang="ru-RU" sz="2400" dirty="0">
                <a:latin typeface="Roboto" panose="02000000000000000000" pitchFamily="2" charset="0"/>
                <a:ea typeface="Roboto" panose="02000000000000000000" pitchFamily="2" charset="0"/>
              </a:rPr>
              <a:t>.</a:t>
            </a:r>
          </a:p>
        </p:txBody>
      </p:sp>
      <p:sp>
        <p:nvSpPr>
          <p:cNvPr id="23" name="Прямоугольник 22"/>
          <p:cNvSpPr/>
          <p:nvPr/>
        </p:nvSpPr>
        <p:spPr>
          <a:xfrm>
            <a:off x="7238999" y="2324100"/>
            <a:ext cx="10326955" cy="3416320"/>
          </a:xfrm>
          <a:prstGeom prst="rect">
            <a:avLst/>
          </a:prstGeom>
        </p:spPr>
        <p:txBody>
          <a:bodyPr wrap="square">
            <a:spAutoFit/>
          </a:bodyPr>
          <a:lstStyle/>
          <a:p>
            <a:pPr algn="just"/>
            <a:r>
              <a:rPr lang="uk-UA" sz="2400" b="1" dirty="0">
                <a:latin typeface="Roboto" panose="02000000000000000000" pitchFamily="2" charset="0"/>
                <a:ea typeface="Roboto" panose="02000000000000000000" pitchFamily="2" charset="0"/>
              </a:rPr>
              <a:t>Ілля Рєпін. «Запорожці пишуть листа турецькому султанові»</a:t>
            </a:r>
            <a:r>
              <a:rPr lang="uk-UA" sz="2400" dirty="0">
                <a:latin typeface="Roboto" panose="02000000000000000000" pitchFamily="2" charset="0"/>
                <a:ea typeface="Roboto" panose="02000000000000000000" pitchFamily="2" charset="0"/>
              </a:rPr>
              <a:t> — одна з найвідоміших картин про козаків, над якою художник працював 12 років. Натхненням стали його подорожі Україною та консультації з істориком Дмитром Яворницьким.</a:t>
            </a:r>
          </a:p>
          <a:p>
            <a:pPr algn="just"/>
            <a:r>
              <a:rPr lang="uk-UA" sz="2400" dirty="0">
                <a:latin typeface="Roboto" panose="02000000000000000000" pitchFamily="2" charset="0"/>
                <a:ea typeface="Roboto" panose="02000000000000000000" pitchFamily="2" charset="0"/>
              </a:rPr>
              <a:t>Полотно відтворює момент написання знаменитої відповіді султанові. Серед козаків — отаман Іван Сірко, Тарас Бульба, козак Голота; образ писаря змальовано з Яворницького.</a:t>
            </a:r>
          </a:p>
          <a:p>
            <a:pPr algn="just"/>
            <a:r>
              <a:rPr lang="uk-UA" sz="2400" dirty="0">
                <a:latin typeface="Roboto" panose="02000000000000000000" pitchFamily="2" charset="0"/>
                <a:ea typeface="Roboto" panose="02000000000000000000" pitchFamily="2" charset="0"/>
              </a:rPr>
              <a:t>Перший варіант купив імператор Олександр ІІІ, другий (менший) нині зберігається у Харківському художньому музеї.</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3111" b="-13111"/>
            </a:stretch>
          </a:blipFill>
        </p:spPr>
      </p:sp>
      <p:grpSp>
        <p:nvGrpSpPr>
          <p:cNvPr id="6" name="Group 6"/>
          <p:cNvGrpSpPr/>
          <p:nvPr/>
        </p:nvGrpSpPr>
        <p:grpSpPr>
          <a:xfrm>
            <a:off x="381000" y="253008"/>
            <a:ext cx="17602200" cy="9614892"/>
            <a:chOff x="0" y="0"/>
            <a:chExt cx="4372917" cy="2167467"/>
          </a:xfrm>
        </p:grpSpPr>
        <p:sp>
          <p:nvSpPr>
            <p:cNvPr id="7" name="Freeform 7"/>
            <p:cNvSpPr/>
            <p:nvPr/>
          </p:nvSpPr>
          <p:spPr>
            <a:xfrm>
              <a:off x="0" y="0"/>
              <a:ext cx="4372917" cy="2167467"/>
            </a:xfrm>
            <a:custGeom>
              <a:avLst/>
              <a:gdLst/>
              <a:ahLst/>
              <a:cxnLst/>
              <a:rect l="l" t="t" r="r" b="b"/>
              <a:pathLst>
                <a:path w="4372917" h="2167467">
                  <a:moveTo>
                    <a:pt x="0" y="0"/>
                  </a:moveTo>
                  <a:lnTo>
                    <a:pt x="4372917" y="0"/>
                  </a:lnTo>
                  <a:lnTo>
                    <a:pt x="4372917" y="2167467"/>
                  </a:lnTo>
                  <a:lnTo>
                    <a:pt x="0" y="2167467"/>
                  </a:lnTo>
                  <a:close/>
                </a:path>
              </a:pathLst>
            </a:custGeom>
            <a:solidFill>
              <a:srgbClr val="FAE2C5">
                <a:alpha val="72941"/>
              </a:srgbClr>
            </a:solidFill>
          </p:spPr>
        </p:sp>
        <p:sp>
          <p:nvSpPr>
            <p:cNvPr id="8" name="TextBox 8"/>
            <p:cNvSpPr txBox="1"/>
            <p:nvPr/>
          </p:nvSpPr>
          <p:spPr>
            <a:xfrm>
              <a:off x="0" y="-38100"/>
              <a:ext cx="4372917" cy="2205567"/>
            </a:xfrm>
            <a:prstGeom prst="rect">
              <a:avLst/>
            </a:prstGeom>
          </p:spPr>
          <p:txBody>
            <a:bodyPr lIns="50800" tIns="50800" rIns="50800" bIns="50800" rtlCol="0" anchor="ctr"/>
            <a:lstStyle/>
            <a:p>
              <a:pPr algn="just">
                <a:lnSpc>
                  <a:spcPts val="2659"/>
                </a:lnSpc>
                <a:spcBef>
                  <a:spcPct val="0"/>
                </a:spcBef>
              </a:pPr>
              <a:endParaRPr/>
            </a:p>
          </p:txBody>
        </p:sp>
      </p:grpSp>
      <p:sp>
        <p:nvSpPr>
          <p:cNvPr id="14" name="Freeform 21"/>
          <p:cNvSpPr/>
          <p:nvPr/>
        </p:nvSpPr>
        <p:spPr>
          <a:xfrm>
            <a:off x="7391399" y="4997603"/>
            <a:ext cx="9220201" cy="652329"/>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15" name="Freeform 21"/>
          <p:cNvSpPr/>
          <p:nvPr/>
        </p:nvSpPr>
        <p:spPr>
          <a:xfrm>
            <a:off x="844639" y="624364"/>
            <a:ext cx="6858000" cy="1066800"/>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16" name="Rectangle 1"/>
          <p:cNvSpPr>
            <a:spLocks noChangeArrowheads="1"/>
          </p:cNvSpPr>
          <p:nvPr/>
        </p:nvSpPr>
        <p:spPr bwMode="auto">
          <a:xfrm>
            <a:off x="654139" y="624364"/>
            <a:ext cx="7239000"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altLang="uk-UA" sz="3200" b="1" i="0" u="none" strike="noStrike" cap="none" normalizeH="0" baseline="0" dirty="0">
                <a:ln>
                  <a:noFill/>
                </a:ln>
                <a:solidFill>
                  <a:schemeClr val="bg1"/>
                </a:solidFill>
                <a:effectLst/>
                <a:latin typeface="Roboto" panose="02000000000000000000" pitchFamily="2" charset="0"/>
                <a:ea typeface="Roboto" panose="02000000000000000000" pitchFamily="2" charset="0"/>
                <a:cs typeface="Arial" pitchFamily="34" charset="0"/>
              </a:rPr>
              <a:t>Остання Рада на Січі, Віктор Ковальов. Середина XIX століття</a:t>
            </a:r>
            <a:endParaRPr kumimoji="0" lang="uk-UA" altLang="uk-UA" sz="3200" b="0" i="0" u="none" strike="noStrike" cap="none" normalizeH="0" baseline="0" dirty="0">
              <a:ln>
                <a:noFill/>
              </a:ln>
              <a:solidFill>
                <a:schemeClr val="bg1"/>
              </a:solidFill>
              <a:effectLst/>
              <a:latin typeface="Roboto" panose="02000000000000000000" pitchFamily="2" charset="0"/>
              <a:ea typeface="Roboto" panose="02000000000000000000" pitchFamily="2"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uk-UA" altLang="uk-UA" sz="3200" b="0" i="0" u="none" strike="noStrike" cap="none" normalizeH="0" baseline="0" dirty="0">
              <a:ln>
                <a:noFill/>
              </a:ln>
              <a:solidFill>
                <a:schemeClr val="bg1"/>
              </a:solidFill>
              <a:effectLst/>
              <a:latin typeface="Roboto" panose="02000000000000000000" pitchFamily="2" charset="0"/>
              <a:ea typeface="Roboto" panose="02000000000000000000" pitchFamily="2" charset="0"/>
              <a:cs typeface="Arial" pitchFamily="34" charset="0"/>
            </a:endParaRPr>
          </a:p>
        </p:txBody>
      </p:sp>
      <p:pic>
        <p:nvPicPr>
          <p:cNvPr id="8195" name="Picture 3" descr="Картина з циклу «Слава Україні!»"/>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4139" y="5281184"/>
            <a:ext cx="5715000" cy="4286251"/>
          </a:xfrm>
          <a:prstGeom prst="rect">
            <a:avLst/>
          </a:prstGeom>
          <a:noFill/>
          <a:extLst>
            <a:ext uri="{909E8E84-426E-40DD-AFC4-6F175D3DCCD1}">
              <a14:hiddenFill xmlns:a14="http://schemas.microsoft.com/office/drawing/2010/main">
                <a:solidFill>
                  <a:srgbClr val="FFFFFF"/>
                </a:solidFill>
              </a14:hiddenFill>
            </a:ext>
          </a:extLst>
        </p:spPr>
      </p:pic>
      <p:pic>
        <p:nvPicPr>
          <p:cNvPr id="8197" name="Picture 5" descr="Файл:Viktor Kovalyov (mid-19th century) Last Rada on Sich.jpg ..."/>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35743" y="507642"/>
            <a:ext cx="5889827" cy="4049256"/>
          </a:xfrm>
          <a:prstGeom prst="rect">
            <a:avLst/>
          </a:prstGeom>
          <a:noFill/>
          <a:extLst>
            <a:ext uri="{909E8E84-426E-40DD-AFC4-6F175D3DCCD1}">
              <a14:hiddenFill xmlns:a14="http://schemas.microsoft.com/office/drawing/2010/main">
                <a:solidFill>
                  <a:srgbClr val="FFFFFF"/>
                </a:solidFill>
              </a14:hiddenFill>
            </a:ext>
          </a:extLst>
        </p:spPr>
      </p:pic>
      <p:sp>
        <p:nvSpPr>
          <p:cNvPr id="17" name="Прямоугольник 16"/>
          <p:cNvSpPr/>
          <p:nvPr/>
        </p:nvSpPr>
        <p:spPr>
          <a:xfrm>
            <a:off x="654138" y="1866900"/>
            <a:ext cx="10166262" cy="2677656"/>
          </a:xfrm>
          <a:prstGeom prst="rect">
            <a:avLst/>
          </a:prstGeom>
        </p:spPr>
        <p:txBody>
          <a:bodyPr wrap="square">
            <a:spAutoFit/>
          </a:bodyPr>
          <a:lstStyle/>
          <a:p>
            <a:pPr algn="just"/>
            <a:r>
              <a:rPr lang="ru-RU" sz="2400" b="1" dirty="0">
                <a:latin typeface="Roboto" panose="02000000000000000000" pitchFamily="2" charset="0"/>
                <a:ea typeface="Roboto" panose="02000000000000000000" pitchFamily="2" charset="0"/>
              </a:rPr>
              <a:t>«</a:t>
            </a:r>
            <a:r>
              <a:rPr lang="ru-RU" sz="2400" b="1" dirty="0" err="1">
                <a:latin typeface="Roboto" panose="02000000000000000000" pitchFamily="2" charset="0"/>
                <a:ea typeface="Roboto" panose="02000000000000000000" pitchFamily="2" charset="0"/>
              </a:rPr>
              <a:t>Остання</a:t>
            </a:r>
            <a:r>
              <a:rPr lang="ru-RU" sz="2400" b="1" dirty="0">
                <a:latin typeface="Roboto" panose="02000000000000000000" pitchFamily="2" charset="0"/>
                <a:ea typeface="Roboto" panose="02000000000000000000" pitchFamily="2" charset="0"/>
              </a:rPr>
              <a:t> рада на </a:t>
            </a:r>
            <a:r>
              <a:rPr lang="ru-RU" sz="2400" b="1" dirty="0" err="1">
                <a:latin typeface="Roboto" panose="02000000000000000000" pitchFamily="2" charset="0"/>
                <a:ea typeface="Roboto" panose="02000000000000000000" pitchFamily="2" charset="0"/>
              </a:rPr>
              <a:t>Січі</a:t>
            </a:r>
            <a:r>
              <a:rPr lang="ru-RU" sz="2400" b="1" dirty="0">
                <a:latin typeface="Roboto" panose="02000000000000000000" pitchFamily="2" charset="0"/>
                <a:ea typeface="Roboto" panose="02000000000000000000" pitchFamily="2" charset="0"/>
              </a:rPr>
              <a:t>»</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зображає</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драматичні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події</a:t>
            </a:r>
            <a:r>
              <a:rPr lang="ru-RU" sz="2400" dirty="0">
                <a:latin typeface="Roboto" panose="02000000000000000000" pitchFamily="2" charset="0"/>
                <a:ea typeface="Roboto" panose="02000000000000000000" pitchFamily="2" charset="0"/>
              </a:rPr>
              <a:t> 1775 року, коли </a:t>
            </a:r>
            <a:r>
              <a:rPr lang="ru-RU" sz="2400" dirty="0" err="1">
                <a:latin typeface="Roboto" panose="02000000000000000000" pitchFamily="2" charset="0"/>
                <a:ea typeface="Roboto" panose="02000000000000000000" pitchFamily="2" charset="0"/>
              </a:rPr>
              <a:t>війська</a:t>
            </a:r>
            <a:r>
              <a:rPr lang="ru-RU" sz="2400" dirty="0">
                <a:latin typeface="Roboto" panose="02000000000000000000" pitchFamily="2" charset="0"/>
                <a:ea typeface="Roboto" panose="02000000000000000000" pitchFamily="2" charset="0"/>
              </a:rPr>
              <a:t> генерала Петра </a:t>
            </a:r>
            <a:r>
              <a:rPr lang="ru-RU" sz="2400" dirty="0" err="1">
                <a:latin typeface="Roboto" panose="02000000000000000000" pitchFamily="2" charset="0"/>
                <a:ea typeface="Roboto" panose="02000000000000000000" pitchFamily="2" charset="0"/>
              </a:rPr>
              <a:t>Текелія</a:t>
            </a:r>
            <a:r>
              <a:rPr lang="ru-RU" sz="2400" dirty="0">
                <a:latin typeface="Roboto" panose="02000000000000000000" pitchFamily="2" charset="0"/>
                <a:ea typeface="Roboto" panose="02000000000000000000" pitchFamily="2" charset="0"/>
              </a:rPr>
              <a:t> оточили </a:t>
            </a:r>
            <a:r>
              <a:rPr lang="ru-RU" sz="2400" dirty="0" err="1">
                <a:latin typeface="Roboto" panose="02000000000000000000" pitchFamily="2" charset="0"/>
                <a:ea typeface="Roboto" panose="02000000000000000000" pitchFamily="2" charset="0"/>
              </a:rPr>
              <a:t>Запорозьку</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Січ</a:t>
            </a:r>
            <a:r>
              <a:rPr lang="ru-RU" sz="2400" dirty="0">
                <a:latin typeface="Roboto" panose="02000000000000000000" pitchFamily="2" charset="0"/>
                <a:ea typeface="Roboto" panose="02000000000000000000" pitchFamily="2" charset="0"/>
              </a:rPr>
              <a:t> за наказом </a:t>
            </a:r>
            <a:r>
              <a:rPr lang="ru-RU" sz="2400" dirty="0" err="1">
                <a:latin typeface="Roboto" panose="02000000000000000000" pitchFamily="2" charset="0"/>
                <a:ea typeface="Roboto" panose="02000000000000000000" pitchFamily="2" charset="0"/>
              </a:rPr>
              <a:t>Катерини</a:t>
            </a:r>
            <a:r>
              <a:rPr lang="ru-RU" sz="2400" dirty="0">
                <a:latin typeface="Roboto" panose="02000000000000000000" pitchFamily="2" charset="0"/>
                <a:ea typeface="Roboto" panose="02000000000000000000" pitchFamily="2" charset="0"/>
              </a:rPr>
              <a:t> ІІ.</a:t>
            </a:r>
          </a:p>
          <a:p>
            <a:pPr algn="just"/>
            <a:r>
              <a:rPr lang="ru-RU" sz="2400" dirty="0">
                <a:latin typeface="Roboto" panose="02000000000000000000" pitchFamily="2" charset="0"/>
                <a:ea typeface="Roboto" panose="02000000000000000000" pitchFamily="2" charset="0"/>
              </a:rPr>
              <a:t>На </a:t>
            </a:r>
            <a:r>
              <a:rPr lang="ru-RU" sz="2400" dirty="0" err="1">
                <a:latin typeface="Roboto" panose="02000000000000000000" pitchFamily="2" charset="0"/>
                <a:ea typeface="Roboto" panose="02000000000000000000" pitchFamily="2" charset="0"/>
              </a:rPr>
              <a:t>полотні</a:t>
            </a:r>
            <a:r>
              <a:rPr lang="ru-RU" sz="2400" dirty="0">
                <a:latin typeface="Roboto" panose="02000000000000000000" pitchFamily="2" charset="0"/>
                <a:ea typeface="Roboto" panose="02000000000000000000" pitchFamily="2" charset="0"/>
              </a:rPr>
              <a:t> — </a:t>
            </a:r>
            <a:r>
              <a:rPr lang="ru-RU" sz="2400" dirty="0" err="1">
                <a:latin typeface="Roboto" panose="02000000000000000000" pitchFamily="2" charset="0"/>
                <a:ea typeface="Roboto" panose="02000000000000000000" pitchFamily="2" charset="0"/>
              </a:rPr>
              <a:t>нарада</a:t>
            </a:r>
            <a:r>
              <a:rPr lang="ru-RU" sz="2400" dirty="0">
                <a:latin typeface="Roboto" panose="02000000000000000000" pitchFamily="2" charset="0"/>
                <a:ea typeface="Roboto" panose="02000000000000000000" pitchFamily="2" charset="0"/>
              </a:rPr>
              <a:t> старшин. </a:t>
            </a:r>
            <a:r>
              <a:rPr lang="ru-RU" sz="2400" dirty="0" err="1">
                <a:latin typeface="Roboto" panose="02000000000000000000" pitchFamily="2" charset="0"/>
                <a:ea typeface="Roboto" panose="02000000000000000000" pitchFamily="2" charset="0"/>
              </a:rPr>
              <a:t>Частина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козаків</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вимагала</a:t>
            </a:r>
            <a:r>
              <a:rPr lang="ru-RU" sz="2400" dirty="0">
                <a:latin typeface="Roboto" panose="02000000000000000000" pitchFamily="2" charset="0"/>
                <a:ea typeface="Roboto" panose="02000000000000000000" pitchFamily="2" charset="0"/>
              </a:rPr>
              <a:t> опору, але </a:t>
            </a:r>
            <a:r>
              <a:rPr lang="ru-RU" sz="2400" dirty="0" err="1">
                <a:latin typeface="Roboto" panose="02000000000000000000" pitchFamily="2" charset="0"/>
                <a:ea typeface="Roboto" panose="02000000000000000000" pitchFamily="2" charset="0"/>
              </a:rPr>
              <a:t>кошовий</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отаман</a:t>
            </a:r>
            <a:r>
              <a:rPr lang="ru-RU" sz="2400" dirty="0">
                <a:latin typeface="Roboto" panose="02000000000000000000" pitchFamily="2" charset="0"/>
                <a:ea typeface="Roboto" panose="02000000000000000000" pitchFamily="2" charset="0"/>
              </a:rPr>
              <a:t> Петро </a:t>
            </a:r>
            <a:r>
              <a:rPr lang="ru-RU" sz="2400" dirty="0" err="1">
                <a:latin typeface="Roboto" panose="02000000000000000000" pitchFamily="2" charset="0"/>
                <a:ea typeface="Roboto" panose="02000000000000000000" pitchFamily="2" charset="0"/>
              </a:rPr>
              <a:t>Калнишевський</a:t>
            </a:r>
            <a:r>
              <a:rPr lang="ru-RU" sz="2400" dirty="0">
                <a:latin typeface="Roboto" panose="02000000000000000000" pitchFamily="2" charset="0"/>
                <a:ea typeface="Roboto" panose="02000000000000000000" pitchFamily="2" charset="0"/>
              </a:rPr>
              <a:t> та </a:t>
            </a:r>
            <a:r>
              <a:rPr lang="ru-RU" sz="2400" dirty="0" err="1">
                <a:latin typeface="Roboto" panose="02000000000000000000" pitchFamily="2" charset="0"/>
                <a:ea typeface="Roboto" panose="02000000000000000000" pitchFamily="2" charset="0"/>
              </a:rPr>
              <a:t>більшість</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старшини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вирішили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здатися</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розуміючи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безвихідь</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ситуації</a:t>
            </a:r>
            <a:r>
              <a:rPr lang="ru-RU" sz="2400" dirty="0">
                <a:latin typeface="Roboto" panose="02000000000000000000" pitchFamily="2" charset="0"/>
                <a:ea typeface="Roboto" panose="02000000000000000000" pitchFamily="2" charset="0"/>
              </a:rPr>
              <a:t>. Так </a:t>
            </a:r>
            <a:r>
              <a:rPr lang="ru-RU" sz="2400" dirty="0" err="1">
                <a:latin typeface="Roboto" panose="02000000000000000000" pitchFamily="2" charset="0"/>
                <a:ea typeface="Roboto" panose="02000000000000000000" pitchFamily="2" charset="0"/>
              </a:rPr>
              <a:t>завершилася</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історія</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Січі</a:t>
            </a:r>
            <a:r>
              <a:rPr lang="ru-RU" sz="2400" dirty="0">
                <a:latin typeface="Roboto" panose="02000000000000000000" pitchFamily="2" charset="0"/>
                <a:ea typeface="Roboto" panose="02000000000000000000" pitchFamily="2" charset="0"/>
              </a:rPr>
              <a:t>.</a:t>
            </a:r>
          </a:p>
        </p:txBody>
      </p:sp>
      <p:sp>
        <p:nvSpPr>
          <p:cNvPr id="18" name="Прямоугольник 17"/>
          <p:cNvSpPr/>
          <p:nvPr/>
        </p:nvSpPr>
        <p:spPr>
          <a:xfrm>
            <a:off x="6705600" y="5798418"/>
            <a:ext cx="11049000" cy="3785652"/>
          </a:xfrm>
          <a:prstGeom prst="rect">
            <a:avLst/>
          </a:prstGeom>
        </p:spPr>
        <p:txBody>
          <a:bodyPr wrap="square">
            <a:spAutoFit/>
          </a:bodyPr>
          <a:lstStyle/>
          <a:p>
            <a:pPr algn="just"/>
            <a:r>
              <a:rPr lang="uk-UA" sz="2400" dirty="0">
                <a:latin typeface="Roboto" panose="02000000000000000000" pitchFamily="2" charset="0"/>
                <a:ea typeface="Roboto" panose="02000000000000000000" pitchFamily="2" charset="0"/>
              </a:rPr>
              <a:t>У циклі своїх картин художник </a:t>
            </a:r>
            <a:r>
              <a:rPr lang="en-US" sz="2400" dirty="0">
                <a:latin typeface="Roboto" panose="02000000000000000000" pitchFamily="2" charset="0"/>
                <a:ea typeface="Roboto" panose="02000000000000000000" pitchFamily="2" charset="0"/>
              </a:rPr>
              <a:t>Sasha Bob </a:t>
            </a:r>
            <a:r>
              <a:rPr lang="uk-UA" sz="2400" dirty="0">
                <a:latin typeface="Roboto" panose="02000000000000000000" pitchFamily="2" charset="0"/>
                <a:ea typeface="Roboto" panose="02000000000000000000" pitchFamily="2" charset="0"/>
              </a:rPr>
              <a:t>переосмислює образ козака, перетворюючи його з музейної постаті на символ сучасного українця.</a:t>
            </a:r>
          </a:p>
          <a:p>
            <a:pPr algn="just"/>
            <a:r>
              <a:rPr lang="uk-UA" sz="2400" dirty="0">
                <a:latin typeface="Roboto" panose="02000000000000000000" pitchFamily="2" charset="0"/>
                <a:ea typeface="Roboto" panose="02000000000000000000" pitchFamily="2" charset="0"/>
              </a:rPr>
              <a:t>«Відтепер козак — це уособлення всього українського народу. Кожен українець став воїном і </a:t>
            </a:r>
            <a:r>
              <a:rPr lang="uk-UA" sz="2400" dirty="0" err="1">
                <a:latin typeface="Roboto" panose="02000000000000000000" pitchFamily="2" charset="0"/>
                <a:ea typeface="Roboto" panose="02000000000000000000" pitchFamily="2" charset="0"/>
              </a:rPr>
              <a:t>волелюбцем</a:t>
            </a:r>
            <a:r>
              <a:rPr lang="uk-UA" sz="2400" dirty="0">
                <a:latin typeface="Roboto" panose="02000000000000000000" pitchFamily="2" charset="0"/>
                <a:ea typeface="Roboto" panose="02000000000000000000" pitchFamily="2" charset="0"/>
              </a:rPr>
              <a:t>, відстоюючи незалежність та надихаючи інших», — зазначає автор.</a:t>
            </a:r>
          </a:p>
          <a:p>
            <a:pPr algn="just"/>
            <a:endParaRPr lang="uk-UA" sz="2400" dirty="0">
              <a:latin typeface="Roboto" panose="02000000000000000000" pitchFamily="2" charset="0"/>
              <a:ea typeface="Roboto" panose="02000000000000000000" pitchFamily="2" charset="0"/>
            </a:endParaRPr>
          </a:p>
          <a:p>
            <a:r>
              <a:rPr lang="uk-UA" sz="2400" dirty="0">
                <a:latin typeface="Roboto" panose="02000000000000000000" pitchFamily="2" charset="0"/>
                <a:ea typeface="Roboto" panose="02000000000000000000" pitchFamily="2" charset="0"/>
              </a:rPr>
              <a:t>Виставка відбулася у 2023 році, а сьогодні ці роботи представлені на сайті </a:t>
            </a:r>
            <a:r>
              <a:rPr lang="en-US" sz="2400" b="1" dirty="0" err="1">
                <a:latin typeface="Roboto" panose="02000000000000000000" pitchFamily="2" charset="0"/>
                <a:ea typeface="Roboto" panose="02000000000000000000" pitchFamily="2" charset="0"/>
              </a:rPr>
              <a:t>Kirisenko</a:t>
            </a:r>
            <a:r>
              <a:rPr lang="en-US" sz="2400" b="1" dirty="0">
                <a:latin typeface="Roboto" panose="02000000000000000000" pitchFamily="2" charset="0"/>
                <a:ea typeface="Roboto" panose="02000000000000000000" pitchFamily="2" charset="0"/>
              </a:rPr>
              <a:t> Art Gallery</a:t>
            </a:r>
            <a:r>
              <a:rPr lang="en-US" sz="2400" dirty="0">
                <a:latin typeface="Roboto" panose="02000000000000000000" pitchFamily="2" charset="0"/>
                <a:ea typeface="Roboto" panose="02000000000000000000" pitchFamily="2" charset="0"/>
              </a:rPr>
              <a:t>.</a:t>
            </a:r>
            <a:r>
              <a:rPr lang="uk-UA" sz="2400" dirty="0">
                <a:latin typeface="Roboto" panose="02000000000000000000" pitchFamily="2" charset="0"/>
                <a:ea typeface="Roboto" panose="02000000000000000000" pitchFamily="2" charset="0"/>
              </a:rPr>
              <a:t/>
            </a:r>
            <a:br>
              <a:rPr lang="uk-UA" sz="2400" dirty="0">
                <a:latin typeface="Roboto" panose="02000000000000000000" pitchFamily="2" charset="0"/>
                <a:ea typeface="Roboto" panose="02000000000000000000" pitchFamily="2" charset="0"/>
              </a:rPr>
            </a:br>
            <a:r>
              <a:rPr lang="uk-UA" sz="2400" dirty="0">
                <a:latin typeface="Roboto" panose="02000000000000000000" pitchFamily="2" charset="0"/>
                <a:ea typeface="Roboto" panose="02000000000000000000" pitchFamily="2" charset="0"/>
              </a:rPr>
              <a:t/>
            </a:r>
            <a:br>
              <a:rPr lang="uk-UA" sz="2400" dirty="0">
                <a:latin typeface="Roboto" panose="02000000000000000000" pitchFamily="2" charset="0"/>
                <a:ea typeface="Roboto" panose="02000000000000000000" pitchFamily="2" charset="0"/>
              </a:rPr>
            </a:br>
            <a:r>
              <a:rPr lang="en-US" sz="2400" dirty="0">
                <a:latin typeface="Roboto" panose="02000000000000000000" pitchFamily="2" charset="0"/>
                <a:ea typeface="Roboto" panose="02000000000000000000" pitchFamily="2" charset="0"/>
                <a:hlinkClick r:id="rId5"/>
              </a:rPr>
              <a:t>https://kirisenko-gallery.com/sasha-bob/</a:t>
            </a:r>
            <a:r>
              <a:rPr lang="uk-UA" sz="2400" dirty="0">
                <a:latin typeface="Roboto" panose="02000000000000000000" pitchFamily="2" charset="0"/>
                <a:ea typeface="Roboto" panose="02000000000000000000" pitchFamily="2" charset="0"/>
              </a:rPr>
              <a:t> </a:t>
            </a:r>
            <a:endParaRPr lang="en-US" sz="2400" dirty="0">
              <a:latin typeface="Roboto" panose="02000000000000000000" pitchFamily="2" charset="0"/>
              <a:ea typeface="Roboto" panose="02000000000000000000" pitchFamily="2" charset="0"/>
            </a:endParaRPr>
          </a:p>
        </p:txBody>
      </p:sp>
      <p:sp>
        <p:nvSpPr>
          <p:cNvPr id="19" name="Прямоугольник 18"/>
          <p:cNvSpPr/>
          <p:nvPr/>
        </p:nvSpPr>
        <p:spPr>
          <a:xfrm>
            <a:off x="7538434" y="5048385"/>
            <a:ext cx="8692166" cy="584775"/>
          </a:xfrm>
          <a:prstGeom prst="rect">
            <a:avLst/>
          </a:prstGeom>
        </p:spPr>
        <p:txBody>
          <a:bodyPr wrap="square">
            <a:spAutoFit/>
          </a:bodyPr>
          <a:lstStyle/>
          <a:p>
            <a:r>
              <a:rPr lang="ru-RU" sz="3200" b="1" dirty="0" err="1">
                <a:solidFill>
                  <a:schemeClr val="bg1"/>
                </a:solidFill>
                <a:latin typeface="Roboto" panose="02000000000000000000" pitchFamily="2" charset="0"/>
                <a:ea typeface="Roboto" panose="02000000000000000000" pitchFamily="2" charset="0"/>
              </a:rPr>
              <a:t>Картини</a:t>
            </a:r>
            <a:r>
              <a:rPr lang="ru-RU" sz="3200" b="1" dirty="0">
                <a:solidFill>
                  <a:schemeClr val="bg1"/>
                </a:solidFill>
                <a:latin typeface="Roboto" panose="02000000000000000000" pitchFamily="2" charset="0"/>
                <a:ea typeface="Roboto" panose="02000000000000000000" pitchFamily="2" charset="0"/>
              </a:rPr>
              <a:t> циклу “Слава </a:t>
            </a:r>
            <a:r>
              <a:rPr lang="ru-RU" sz="3200" b="1" dirty="0" err="1">
                <a:solidFill>
                  <a:schemeClr val="bg1"/>
                </a:solidFill>
                <a:latin typeface="Roboto" panose="02000000000000000000" pitchFamily="2" charset="0"/>
                <a:ea typeface="Roboto" panose="02000000000000000000" pitchFamily="2" charset="0"/>
              </a:rPr>
              <a:t>Україні</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Sasha</a:t>
            </a:r>
            <a:r>
              <a:rPr lang="en-US" sz="3200" b="1" dirty="0">
                <a:solidFill>
                  <a:schemeClr val="bg1"/>
                </a:solidFill>
                <a:latin typeface="Roboto" panose="02000000000000000000" pitchFamily="2" charset="0"/>
                <a:ea typeface="Roboto" panose="02000000000000000000" pitchFamily="2" charset="0"/>
              </a:rPr>
              <a:t> Bob</a:t>
            </a:r>
            <a:endParaRPr lang="uk-UA" sz="3200" dirty="0">
              <a:solidFill>
                <a:schemeClr val="bg1"/>
              </a:solidFill>
              <a:latin typeface="Roboto" panose="02000000000000000000" pitchFamily="2" charset="0"/>
              <a:ea typeface="Roboto" panose="02000000000000000000" pitchFamily="2"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a:stretch>
              <a:fillRect t="-13111" b="-13111"/>
            </a:stretch>
          </a:blipFill>
        </p:spPr>
      </p:sp>
      <p:grpSp>
        <p:nvGrpSpPr>
          <p:cNvPr id="6" name="Group 6"/>
          <p:cNvGrpSpPr/>
          <p:nvPr/>
        </p:nvGrpSpPr>
        <p:grpSpPr>
          <a:xfrm>
            <a:off x="152400" y="460013"/>
            <a:ext cx="17754599" cy="9724086"/>
            <a:chOff x="0" y="0"/>
            <a:chExt cx="4372917" cy="2167467"/>
          </a:xfrm>
        </p:grpSpPr>
        <p:sp>
          <p:nvSpPr>
            <p:cNvPr id="7" name="Freeform 7"/>
            <p:cNvSpPr/>
            <p:nvPr/>
          </p:nvSpPr>
          <p:spPr>
            <a:xfrm>
              <a:off x="0" y="0"/>
              <a:ext cx="4372917" cy="2167467"/>
            </a:xfrm>
            <a:custGeom>
              <a:avLst/>
              <a:gdLst/>
              <a:ahLst/>
              <a:cxnLst/>
              <a:rect l="l" t="t" r="r" b="b"/>
              <a:pathLst>
                <a:path w="4372917" h="2167467">
                  <a:moveTo>
                    <a:pt x="0" y="0"/>
                  </a:moveTo>
                  <a:lnTo>
                    <a:pt x="4372917" y="0"/>
                  </a:lnTo>
                  <a:lnTo>
                    <a:pt x="4372917" y="2167467"/>
                  </a:lnTo>
                  <a:lnTo>
                    <a:pt x="0" y="2167467"/>
                  </a:lnTo>
                  <a:close/>
                </a:path>
              </a:pathLst>
            </a:custGeom>
            <a:solidFill>
              <a:srgbClr val="FAE2C5">
                <a:alpha val="72941"/>
              </a:srgbClr>
            </a:solidFill>
          </p:spPr>
        </p:sp>
        <p:sp>
          <p:nvSpPr>
            <p:cNvPr id="8" name="TextBox 8"/>
            <p:cNvSpPr txBox="1"/>
            <p:nvPr/>
          </p:nvSpPr>
          <p:spPr>
            <a:xfrm>
              <a:off x="0" y="-38100"/>
              <a:ext cx="4372917" cy="2205567"/>
            </a:xfrm>
            <a:prstGeom prst="rect">
              <a:avLst/>
            </a:prstGeom>
          </p:spPr>
          <p:txBody>
            <a:bodyPr lIns="50800" tIns="50800" rIns="50800" bIns="50800" rtlCol="0" anchor="ctr"/>
            <a:lstStyle/>
            <a:p>
              <a:pPr algn="just">
                <a:lnSpc>
                  <a:spcPts val="2659"/>
                </a:lnSpc>
                <a:spcBef>
                  <a:spcPct val="0"/>
                </a:spcBef>
              </a:pPr>
              <a:endParaRPr/>
            </a:p>
          </p:txBody>
        </p:sp>
      </p:grpSp>
      <p:sp>
        <p:nvSpPr>
          <p:cNvPr id="17" name="Freeform 21"/>
          <p:cNvSpPr/>
          <p:nvPr/>
        </p:nvSpPr>
        <p:spPr>
          <a:xfrm>
            <a:off x="834989" y="4888613"/>
            <a:ext cx="4038601" cy="652329"/>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18" name="Freeform 21"/>
          <p:cNvSpPr/>
          <p:nvPr/>
        </p:nvSpPr>
        <p:spPr>
          <a:xfrm>
            <a:off x="9677400" y="1368781"/>
            <a:ext cx="5694416" cy="652329"/>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19" name="Прямоугольник 18"/>
          <p:cNvSpPr/>
          <p:nvPr/>
        </p:nvSpPr>
        <p:spPr>
          <a:xfrm>
            <a:off x="3874638" y="-25758"/>
            <a:ext cx="8497839" cy="1464503"/>
          </a:xfrm>
          <a:prstGeom prst="rect">
            <a:avLst/>
          </a:prstGeom>
        </p:spPr>
        <p:txBody>
          <a:bodyPr wrap="none">
            <a:spAutoFit/>
          </a:bodyPr>
          <a:lstStyle/>
          <a:p>
            <a:pPr algn="ctr">
              <a:lnSpc>
                <a:spcPts val="10695"/>
              </a:lnSpc>
            </a:pPr>
            <a:r>
              <a:rPr lang="uk-UA" sz="6000" b="1" dirty="0">
                <a:ln w="17780" cmpd="sng">
                  <a:solidFill>
                    <a:schemeClr val="tx1"/>
                  </a:solidFill>
                  <a:prstDash val="solid"/>
                  <a:miter lim="800000"/>
                </a:ln>
                <a:solidFill>
                  <a:schemeClr val="tx2">
                    <a:lumMod val="60000"/>
                    <a:lumOff val="40000"/>
                  </a:schemeClr>
                </a:solidFill>
                <a:effectLst>
                  <a:outerShdw blurRad="50800" dist="38100" dir="2700000" algn="tl" rotWithShape="0">
                    <a:prstClr val="black">
                      <a:alpha val="40000"/>
                    </a:prstClr>
                  </a:outerShdw>
                </a:effectLst>
                <a:latin typeface="Roboto" panose="02000000000000000000" pitchFamily="2" charset="0"/>
                <a:ea typeface="Roboto" panose="02000000000000000000" pitchFamily="2" charset="0"/>
                <a:cs typeface="Kurale" panose="020B0604020202020204" charset="0"/>
              </a:rPr>
              <a:t>Запорізька Січ у музиці</a:t>
            </a:r>
            <a:endParaRPr lang="en-US" sz="6000" b="1" dirty="0">
              <a:ln w="17780" cmpd="sng">
                <a:solidFill>
                  <a:schemeClr val="tx1"/>
                </a:solidFill>
                <a:prstDash val="solid"/>
                <a:miter lim="800000"/>
              </a:ln>
              <a:solidFill>
                <a:schemeClr val="tx2">
                  <a:lumMod val="60000"/>
                  <a:lumOff val="40000"/>
                </a:schemeClr>
              </a:solidFill>
              <a:effectLst>
                <a:outerShdw blurRad="50800" dist="38100" dir="2700000" algn="tl" rotWithShape="0">
                  <a:prstClr val="black">
                    <a:alpha val="40000"/>
                  </a:prstClr>
                </a:outerShdw>
              </a:effectLst>
              <a:latin typeface="Roboto" panose="02000000000000000000" pitchFamily="2" charset="0"/>
              <a:ea typeface="Roboto" panose="02000000000000000000" pitchFamily="2" charset="0"/>
              <a:cs typeface="Kurale" panose="020B0604020202020204" charset="0"/>
              <a:sym typeface="Mak Bold"/>
            </a:endParaRPr>
          </a:p>
        </p:txBody>
      </p:sp>
      <p:sp>
        <p:nvSpPr>
          <p:cNvPr id="20" name="Прямоугольник 19"/>
          <p:cNvSpPr/>
          <p:nvPr/>
        </p:nvSpPr>
        <p:spPr>
          <a:xfrm>
            <a:off x="9829799" y="1400747"/>
            <a:ext cx="5389617" cy="584775"/>
          </a:xfrm>
          <a:prstGeom prst="rect">
            <a:avLst/>
          </a:prstGeom>
        </p:spPr>
        <p:txBody>
          <a:bodyPr wrap="none">
            <a:spAutoFit/>
          </a:bodyPr>
          <a:lstStyle/>
          <a:p>
            <a:r>
              <a:rPr lang="uk-UA" sz="3200" b="1" dirty="0">
                <a:solidFill>
                  <a:schemeClr val="bg1"/>
                </a:solidFill>
                <a:latin typeface="Roboto" panose="02000000000000000000" pitchFamily="2" charset="0"/>
                <a:ea typeface="Roboto" panose="02000000000000000000" pitchFamily="2" charset="0"/>
              </a:rPr>
              <a:t>“</a:t>
            </a:r>
            <a:r>
              <a:rPr lang="uk-UA" sz="3200" b="1" dirty="0" err="1">
                <a:solidFill>
                  <a:schemeClr val="bg1"/>
                </a:solidFill>
                <a:latin typeface="Roboto" panose="02000000000000000000" pitchFamily="2" charset="0"/>
                <a:ea typeface="Roboto" panose="02000000000000000000" pitchFamily="2" charset="0"/>
              </a:rPr>
              <a:t>Засвіт</a:t>
            </a:r>
            <a:r>
              <a:rPr lang="uk-UA" sz="3200" b="1" dirty="0">
                <a:solidFill>
                  <a:schemeClr val="bg1"/>
                </a:solidFill>
                <a:latin typeface="Roboto" panose="02000000000000000000" pitchFamily="2" charset="0"/>
                <a:ea typeface="Roboto" panose="02000000000000000000" pitchFamily="2" charset="0"/>
              </a:rPr>
              <a:t> встали козаченьки”</a:t>
            </a:r>
            <a:endParaRPr lang="uk-UA" sz="3200" dirty="0">
              <a:solidFill>
                <a:schemeClr val="bg1"/>
              </a:solidFill>
              <a:latin typeface="Roboto" panose="02000000000000000000" pitchFamily="2" charset="0"/>
              <a:ea typeface="Roboto" panose="02000000000000000000" pitchFamily="2" charset="0"/>
            </a:endParaRPr>
          </a:p>
        </p:txBody>
      </p:sp>
      <p:sp>
        <p:nvSpPr>
          <p:cNvPr id="22" name="Прямоугольник 21"/>
          <p:cNvSpPr/>
          <p:nvPr/>
        </p:nvSpPr>
        <p:spPr>
          <a:xfrm>
            <a:off x="6477000" y="2021110"/>
            <a:ext cx="11277600" cy="3046988"/>
          </a:xfrm>
          <a:prstGeom prst="rect">
            <a:avLst/>
          </a:prstGeom>
        </p:spPr>
        <p:txBody>
          <a:bodyPr wrap="square">
            <a:spAutoFit/>
          </a:bodyPr>
          <a:lstStyle/>
          <a:p>
            <a:pPr algn="just" fontAlgn="base"/>
            <a:r>
              <a:rPr lang="uk-UA" sz="2400" b="1" dirty="0">
                <a:latin typeface="Roboto" panose="02000000000000000000" pitchFamily="2" charset="0"/>
                <a:ea typeface="Roboto" panose="02000000000000000000" pitchFamily="2" charset="0"/>
              </a:rPr>
              <a:t>"</a:t>
            </a:r>
            <a:r>
              <a:rPr lang="uk-UA" sz="2400" b="1" dirty="0" err="1">
                <a:latin typeface="Roboto" panose="02000000000000000000" pitchFamily="2" charset="0"/>
                <a:ea typeface="Roboto" panose="02000000000000000000" pitchFamily="2" charset="0"/>
              </a:rPr>
              <a:t>Засвіт</a:t>
            </a:r>
            <a:r>
              <a:rPr lang="uk-UA" sz="2400" b="1" dirty="0">
                <a:latin typeface="Roboto" panose="02000000000000000000" pitchFamily="2" charset="0"/>
                <a:ea typeface="Roboto" panose="02000000000000000000" pitchFamily="2" charset="0"/>
              </a:rPr>
              <a:t> встали козаченьки" </a:t>
            </a:r>
            <a:r>
              <a:rPr lang="uk-UA" sz="2400" dirty="0">
                <a:latin typeface="Roboto" panose="02000000000000000000" pitchFamily="2" charset="0"/>
                <a:ea typeface="Roboto" panose="02000000000000000000" pitchFamily="2" charset="0"/>
              </a:rPr>
              <a:t>— українська народна пісня, авторкою якої вважають легендарну піснярку з Полтави Марусю Чурай. У творі йдеться про прощання козака з рідними перед походом. Пісня пройнята щемом розлуки, болем материнського серця та відчуттям невідворотності долі.</a:t>
            </a:r>
          </a:p>
          <a:p>
            <a:pPr algn="just" fontAlgn="base"/>
            <a:r>
              <a:rPr lang="en-US" sz="2400" dirty="0">
                <a:latin typeface="Roboto" panose="02000000000000000000" pitchFamily="2" charset="0"/>
                <a:ea typeface="Roboto" panose="02000000000000000000" pitchFamily="2" charset="0"/>
                <a:hlinkClick r:id="rId4"/>
              </a:rPr>
              <a:t>https://www.youtube.com/watch?v=Zz_6CC2y5DI</a:t>
            </a:r>
            <a:r>
              <a:rPr lang="uk-UA" sz="2400" dirty="0">
                <a:latin typeface="Roboto" panose="02000000000000000000" pitchFamily="2" charset="0"/>
                <a:ea typeface="Roboto" panose="02000000000000000000" pitchFamily="2" charset="0"/>
              </a:rPr>
              <a:t> </a:t>
            </a:r>
          </a:p>
          <a:p>
            <a:pPr fontAlgn="base"/>
            <a:r>
              <a:rPr lang="uk-UA" sz="2400" dirty="0">
                <a:latin typeface="Roboto" panose="02000000000000000000" pitchFamily="2" charset="0"/>
                <a:ea typeface="Roboto" panose="02000000000000000000" pitchFamily="2" charset="0"/>
              </a:rPr>
              <a:t>У 2023 році український співак Козак Сіромаха переспівав цю пісню, надавши їй нового звучання.</a:t>
            </a:r>
            <a:br>
              <a:rPr lang="uk-UA" sz="2400" dirty="0">
                <a:latin typeface="Roboto" panose="02000000000000000000" pitchFamily="2" charset="0"/>
                <a:ea typeface="Roboto" panose="02000000000000000000" pitchFamily="2" charset="0"/>
              </a:rPr>
            </a:br>
            <a:r>
              <a:rPr lang="en-US" sz="2400" dirty="0">
                <a:latin typeface="Roboto" panose="02000000000000000000" pitchFamily="2" charset="0"/>
                <a:ea typeface="Roboto" panose="02000000000000000000" pitchFamily="2" charset="0"/>
                <a:hlinkClick r:id="rId5"/>
              </a:rPr>
              <a:t>https://www.youtube.com/watch?v=MTQ32tMs53c</a:t>
            </a:r>
            <a:r>
              <a:rPr lang="uk-UA" sz="2400" dirty="0">
                <a:latin typeface="Roboto" panose="02000000000000000000" pitchFamily="2" charset="0"/>
                <a:ea typeface="Roboto" panose="02000000000000000000" pitchFamily="2" charset="0"/>
              </a:rPr>
              <a:t> </a:t>
            </a:r>
          </a:p>
        </p:txBody>
      </p:sp>
      <p:pic>
        <p:nvPicPr>
          <p:cNvPr id="9218" name="Picture 2" descr="Засвіт встали козаченьки&quot; пісня (слухати текст). Маруся Чурай / ТиДиви"/>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1368781"/>
            <a:ext cx="5867400" cy="3300413"/>
          </a:xfrm>
          <a:prstGeom prst="rect">
            <a:avLst/>
          </a:prstGeom>
          <a:noFill/>
          <a:extLst>
            <a:ext uri="{909E8E84-426E-40DD-AFC4-6F175D3DCCD1}">
              <a14:hiddenFill xmlns:a14="http://schemas.microsoft.com/office/drawing/2010/main">
                <a:solidFill>
                  <a:srgbClr val="FFFFFF"/>
                </a:solidFill>
              </a14:hiddenFill>
            </a:ext>
          </a:extLst>
        </p:spPr>
      </p:pic>
      <p:sp>
        <p:nvSpPr>
          <p:cNvPr id="23" name="Прямоугольник 22"/>
          <p:cNvSpPr/>
          <p:nvPr/>
        </p:nvSpPr>
        <p:spPr>
          <a:xfrm>
            <a:off x="936938" y="4888613"/>
            <a:ext cx="3834704" cy="584775"/>
          </a:xfrm>
          <a:prstGeom prst="rect">
            <a:avLst/>
          </a:prstGeom>
        </p:spPr>
        <p:txBody>
          <a:bodyPr wrap="none">
            <a:spAutoFit/>
          </a:bodyPr>
          <a:lstStyle/>
          <a:p>
            <a:pPr fontAlgn="base"/>
            <a:r>
              <a:rPr lang="uk-UA" sz="3200" b="1" dirty="0">
                <a:solidFill>
                  <a:schemeClr val="bg1"/>
                </a:solidFill>
                <a:latin typeface="Roboto" panose="02000000000000000000" pitchFamily="2" charset="0"/>
                <a:ea typeface="Roboto" panose="02000000000000000000" pitchFamily="2" charset="0"/>
              </a:rPr>
              <a:t>Запорозький марш</a:t>
            </a:r>
            <a:endParaRPr lang="uk-UA" sz="3200" dirty="0">
              <a:solidFill>
                <a:schemeClr val="bg1"/>
              </a:solidFill>
              <a:latin typeface="Roboto" panose="02000000000000000000" pitchFamily="2" charset="0"/>
              <a:ea typeface="Roboto" panose="02000000000000000000" pitchFamily="2" charset="0"/>
            </a:endParaRPr>
          </a:p>
        </p:txBody>
      </p:sp>
      <p:sp>
        <p:nvSpPr>
          <p:cNvPr id="24" name="Прямоугольник 23"/>
          <p:cNvSpPr/>
          <p:nvPr/>
        </p:nvSpPr>
        <p:spPr>
          <a:xfrm>
            <a:off x="304800" y="5676900"/>
            <a:ext cx="14427559" cy="4524315"/>
          </a:xfrm>
          <a:prstGeom prst="rect">
            <a:avLst/>
          </a:prstGeom>
        </p:spPr>
        <p:txBody>
          <a:bodyPr wrap="square">
            <a:spAutoFit/>
          </a:bodyPr>
          <a:lstStyle/>
          <a:p>
            <a:pPr algn="just"/>
            <a:r>
              <a:rPr lang="uk-UA" sz="2400" b="1" dirty="0">
                <a:latin typeface="Roboto" panose="02000000000000000000" pitchFamily="2" charset="0"/>
                <a:ea typeface="Roboto" panose="02000000000000000000" pitchFamily="2" charset="0"/>
              </a:rPr>
              <a:t>«Запорозький марш» </a:t>
            </a:r>
            <a:r>
              <a:rPr lang="uk-UA" sz="2400" dirty="0">
                <a:latin typeface="Roboto" panose="02000000000000000000" pitchFamily="2" charset="0"/>
                <a:ea typeface="Roboto" panose="02000000000000000000" pitchFamily="2" charset="0"/>
              </a:rPr>
              <a:t>— одна з найвідоміших українських патріотичних мелодій. Він звучав під час урочистих засідань Верховної Ради, став офіційним маршем Збройних сил України та постійно використовується на державних подіях і парадах.</a:t>
            </a:r>
          </a:p>
          <a:p>
            <a:pPr algn="just"/>
            <a:r>
              <a:rPr lang="uk-UA" sz="2400" dirty="0">
                <a:latin typeface="Roboto" panose="02000000000000000000" pitchFamily="2" charset="0"/>
                <a:ea typeface="Roboto" panose="02000000000000000000" pitchFamily="2" charset="0"/>
              </a:rPr>
              <a:t>Автором мелодії є сліпий бандурист </a:t>
            </a:r>
            <a:r>
              <a:rPr lang="uk-UA" sz="2400" b="1" dirty="0">
                <a:latin typeface="Roboto" panose="02000000000000000000" pitchFamily="2" charset="0"/>
                <a:ea typeface="Roboto" panose="02000000000000000000" pitchFamily="2" charset="0"/>
              </a:rPr>
              <a:t>Євген </a:t>
            </a:r>
            <a:r>
              <a:rPr lang="uk-UA" sz="2400" b="1" dirty="0" err="1">
                <a:latin typeface="Roboto" panose="02000000000000000000" pitchFamily="2" charset="0"/>
                <a:ea typeface="Roboto" panose="02000000000000000000" pitchFamily="2" charset="0"/>
              </a:rPr>
              <a:t>Адамцевич</a:t>
            </a:r>
            <a:r>
              <a:rPr lang="uk-UA" sz="2400" dirty="0">
                <a:latin typeface="Roboto" panose="02000000000000000000" pitchFamily="2" charset="0"/>
                <a:ea typeface="Roboto" panose="02000000000000000000" pitchFamily="2" charset="0"/>
              </a:rPr>
              <a:t>, який у своїй композиції використав мотив народної пісні </a:t>
            </a:r>
            <a:r>
              <a:rPr lang="uk-UA" sz="2400" b="1" dirty="0">
                <a:latin typeface="Roboto" panose="02000000000000000000" pitchFamily="2" charset="0"/>
                <a:ea typeface="Roboto" panose="02000000000000000000" pitchFamily="2" charset="0"/>
              </a:rPr>
              <a:t>«Ой на горі та й женці жнуть»</a:t>
            </a:r>
            <a:r>
              <a:rPr lang="uk-UA" sz="2400" dirty="0">
                <a:latin typeface="Roboto" panose="02000000000000000000" pitchFamily="2" charset="0"/>
                <a:ea typeface="Roboto" panose="02000000000000000000" pitchFamily="2" charset="0"/>
              </a:rPr>
              <a:t>.</a:t>
            </a:r>
          </a:p>
          <a:p>
            <a:pPr algn="just"/>
            <a:r>
              <a:rPr lang="uk-UA" sz="2400" dirty="0">
                <a:latin typeface="Roboto" panose="02000000000000000000" pitchFamily="2" charset="0"/>
                <a:ea typeface="Roboto" panose="02000000000000000000" pitchFamily="2" charset="0"/>
              </a:rPr>
              <a:t>Музичний твір уперше пролунав широко у 1969 році в Київському оперному театрі імені Тараса Шевченка, а після використання у фільмі Бориса Івченка «</a:t>
            </a:r>
            <a:r>
              <a:rPr lang="uk-UA" sz="2400" b="1" dirty="0">
                <a:latin typeface="Roboto" panose="02000000000000000000" pitchFamily="2" charset="0"/>
                <a:ea typeface="Roboto" panose="02000000000000000000" pitchFamily="2" charset="0"/>
              </a:rPr>
              <a:t>Пропала грамота» </a:t>
            </a:r>
            <a:r>
              <a:rPr lang="uk-UA" sz="2400" dirty="0">
                <a:latin typeface="Roboto" panose="02000000000000000000" pitchFamily="2" charset="0"/>
                <a:ea typeface="Roboto" panose="02000000000000000000" pitchFamily="2" charset="0"/>
              </a:rPr>
              <a:t>(1972) став </a:t>
            </a:r>
            <a:r>
              <a:rPr lang="uk-UA" sz="2400" dirty="0" err="1">
                <a:latin typeface="Roboto" panose="02000000000000000000" pitchFamily="2" charset="0"/>
                <a:ea typeface="Roboto" panose="02000000000000000000" pitchFamily="2" charset="0"/>
              </a:rPr>
              <a:t>упізнаваним</a:t>
            </a:r>
            <a:r>
              <a:rPr lang="uk-UA" sz="2400" dirty="0">
                <a:latin typeface="Roboto" panose="02000000000000000000" pitchFamily="2" charset="0"/>
                <a:ea typeface="Roboto" panose="02000000000000000000" pitchFamily="2" charset="0"/>
              </a:rPr>
              <a:t> по всій Україні.</a:t>
            </a:r>
          </a:p>
          <a:p>
            <a:pPr algn="just"/>
            <a:r>
              <a:rPr lang="uk-UA" sz="2400" dirty="0">
                <a:latin typeface="Roboto" panose="02000000000000000000" pitchFamily="2" charset="0"/>
                <a:ea typeface="Roboto" panose="02000000000000000000" pitchFamily="2" charset="0"/>
              </a:rPr>
              <a:t>Попри тимчасову заборону в радянські часи, з 1984 року марш знову дозволили виконувати. У 2021-му, до 30-ї річниці Незалежності, українці включили «Запорозький марш» до списку </a:t>
            </a:r>
            <a:r>
              <a:rPr lang="uk-UA" sz="2400" b="1" dirty="0">
                <a:latin typeface="Roboto" panose="02000000000000000000" pitchFamily="2" charset="0"/>
                <a:ea typeface="Roboto" panose="02000000000000000000" pitchFamily="2" charset="0"/>
              </a:rPr>
              <a:t>15 головних символів державності</a:t>
            </a:r>
            <a:r>
              <a:rPr lang="uk-UA" sz="2400" dirty="0">
                <a:latin typeface="Roboto" panose="02000000000000000000" pitchFamily="2" charset="0"/>
                <a:ea typeface="Roboto" panose="02000000000000000000" pitchFamily="2" charset="0"/>
              </a:rPr>
              <a:t> поряд із Прапором, Гімном та Конституцією Пилипа Орлика.</a:t>
            </a:r>
          </a:p>
          <a:p>
            <a:pPr algn="just"/>
            <a:r>
              <a:rPr lang="en-US" sz="2400" dirty="0">
                <a:latin typeface="Roboto" panose="02000000000000000000" pitchFamily="2" charset="0"/>
                <a:ea typeface="Roboto" panose="02000000000000000000" pitchFamily="2" charset="0"/>
                <a:hlinkClick r:id="rId7"/>
              </a:rPr>
              <a:t>https://www.youtube.com/watch?v=eesPXO49Wr0</a:t>
            </a:r>
            <a:r>
              <a:rPr lang="uk-UA" sz="2400" dirty="0">
                <a:latin typeface="Roboto" panose="02000000000000000000" pitchFamily="2" charset="0"/>
                <a:ea typeface="Roboto" panose="02000000000000000000" pitchFamily="2" charset="0"/>
              </a:rPr>
              <a:t> </a:t>
            </a:r>
          </a:p>
        </p:txBody>
      </p:sp>
      <p:pic>
        <p:nvPicPr>
          <p:cNvPr id="9220" name="Picture 4" descr="Творцеві неперевершеного «Запорозького маршу» Євгену Адамцевичу – 120 років  - Останні та актуальні новини України та світу, новини дня онлайн - Україна  Молода"/>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907296" y="5473388"/>
            <a:ext cx="3135867" cy="451095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3111" b="-13111"/>
            </a:stretch>
          </a:blipFill>
        </p:spPr>
      </p:sp>
      <p:grpSp>
        <p:nvGrpSpPr>
          <p:cNvPr id="9" name="Group 9"/>
          <p:cNvGrpSpPr/>
          <p:nvPr/>
        </p:nvGrpSpPr>
        <p:grpSpPr>
          <a:xfrm>
            <a:off x="152403" y="266700"/>
            <a:ext cx="17983193" cy="9884413"/>
            <a:chOff x="0" y="0"/>
            <a:chExt cx="2408242" cy="1276929"/>
          </a:xfrm>
        </p:grpSpPr>
        <p:sp>
          <p:nvSpPr>
            <p:cNvPr id="10" name="Freeform 10"/>
            <p:cNvSpPr/>
            <p:nvPr/>
          </p:nvSpPr>
          <p:spPr>
            <a:xfrm>
              <a:off x="0" y="0"/>
              <a:ext cx="2408243" cy="1276929"/>
            </a:xfrm>
            <a:custGeom>
              <a:avLst/>
              <a:gdLst/>
              <a:ahLst/>
              <a:cxnLst/>
              <a:rect l="l" t="t" r="r" b="b"/>
              <a:pathLst>
                <a:path w="2408243" h="1276929">
                  <a:moveTo>
                    <a:pt x="0" y="0"/>
                  </a:moveTo>
                  <a:lnTo>
                    <a:pt x="2408243" y="0"/>
                  </a:lnTo>
                  <a:lnTo>
                    <a:pt x="2408243" y="1276929"/>
                  </a:lnTo>
                  <a:lnTo>
                    <a:pt x="0" y="1276929"/>
                  </a:lnTo>
                  <a:close/>
                </a:path>
              </a:pathLst>
            </a:custGeom>
            <a:solidFill>
              <a:srgbClr val="FAE2C5">
                <a:alpha val="72941"/>
              </a:srgbClr>
            </a:solidFill>
          </p:spPr>
        </p:sp>
        <p:sp>
          <p:nvSpPr>
            <p:cNvPr id="11" name="TextBox 11"/>
            <p:cNvSpPr txBox="1"/>
            <p:nvPr/>
          </p:nvSpPr>
          <p:spPr>
            <a:xfrm>
              <a:off x="0" y="-38100"/>
              <a:ext cx="2408242" cy="1315029"/>
            </a:xfrm>
            <a:prstGeom prst="rect">
              <a:avLst/>
            </a:prstGeom>
          </p:spPr>
          <p:txBody>
            <a:bodyPr lIns="50800" tIns="50800" rIns="50800" bIns="50800" rtlCol="0" anchor="ctr"/>
            <a:lstStyle/>
            <a:p>
              <a:pPr algn="ctr">
                <a:lnSpc>
                  <a:spcPts val="2659"/>
                </a:lnSpc>
                <a:spcBef>
                  <a:spcPct val="0"/>
                </a:spcBef>
              </a:pPr>
              <a:endParaRPr/>
            </a:p>
          </p:txBody>
        </p:sp>
      </p:grpSp>
      <p:sp>
        <p:nvSpPr>
          <p:cNvPr id="17" name="Freeform 21"/>
          <p:cNvSpPr/>
          <p:nvPr/>
        </p:nvSpPr>
        <p:spPr>
          <a:xfrm>
            <a:off x="948030" y="495300"/>
            <a:ext cx="5334000" cy="652329"/>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18" name="Freeform 21"/>
          <p:cNvSpPr/>
          <p:nvPr/>
        </p:nvSpPr>
        <p:spPr>
          <a:xfrm>
            <a:off x="8915400" y="5004122"/>
            <a:ext cx="4385524" cy="652329"/>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19" name="Прямоугольник 18"/>
          <p:cNvSpPr/>
          <p:nvPr/>
        </p:nvSpPr>
        <p:spPr>
          <a:xfrm>
            <a:off x="948030" y="529076"/>
            <a:ext cx="5011308" cy="584775"/>
          </a:xfrm>
          <a:prstGeom prst="rect">
            <a:avLst/>
          </a:prstGeom>
        </p:spPr>
        <p:txBody>
          <a:bodyPr wrap="none">
            <a:spAutoFit/>
          </a:bodyPr>
          <a:lstStyle/>
          <a:p>
            <a:pPr fontAlgn="base"/>
            <a:r>
              <a:rPr lang="ru-RU" sz="3200" b="1" dirty="0">
                <a:solidFill>
                  <a:schemeClr val="bg1"/>
                </a:solidFill>
                <a:latin typeface="Roboto" panose="02000000000000000000" pitchFamily="2" charset="0"/>
                <a:ea typeface="Roboto" panose="02000000000000000000" pitchFamily="2" charset="0"/>
              </a:rPr>
              <a:t>Ой на </a:t>
            </a:r>
            <a:r>
              <a:rPr lang="ru-RU" sz="3200" b="1" dirty="0" err="1">
                <a:solidFill>
                  <a:schemeClr val="bg1"/>
                </a:solidFill>
                <a:latin typeface="Roboto" panose="02000000000000000000" pitchFamily="2" charset="0"/>
                <a:ea typeface="Roboto" panose="02000000000000000000" pitchFamily="2" charset="0"/>
              </a:rPr>
              <a:t>горі</a:t>
            </a:r>
            <a:r>
              <a:rPr lang="ru-RU" sz="3200" b="1" dirty="0">
                <a:solidFill>
                  <a:schemeClr val="bg1"/>
                </a:solidFill>
                <a:latin typeface="Roboto" panose="02000000000000000000" pitchFamily="2" charset="0"/>
                <a:ea typeface="Roboto" panose="02000000000000000000" pitchFamily="2" charset="0"/>
              </a:rPr>
              <a:t> та </a:t>
            </a:r>
            <a:r>
              <a:rPr lang="ru-RU" sz="3200" b="1" dirty="0" err="1">
                <a:solidFill>
                  <a:schemeClr val="bg1"/>
                </a:solidFill>
                <a:latin typeface="Roboto" panose="02000000000000000000" pitchFamily="2" charset="0"/>
                <a:ea typeface="Roboto" panose="02000000000000000000" pitchFamily="2" charset="0"/>
              </a:rPr>
              <a:t>женці</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жнуть</a:t>
            </a:r>
            <a:endParaRPr lang="ru-RU" sz="3200" dirty="0">
              <a:solidFill>
                <a:schemeClr val="bg1"/>
              </a:solidFill>
              <a:latin typeface="Roboto" panose="02000000000000000000" pitchFamily="2" charset="0"/>
              <a:ea typeface="Roboto" panose="02000000000000000000" pitchFamily="2" charset="0"/>
            </a:endParaRPr>
          </a:p>
        </p:txBody>
      </p:sp>
      <p:sp>
        <p:nvSpPr>
          <p:cNvPr id="20" name="Прямоугольник 19"/>
          <p:cNvSpPr/>
          <p:nvPr/>
        </p:nvSpPr>
        <p:spPr>
          <a:xfrm>
            <a:off x="304800" y="1293062"/>
            <a:ext cx="11049000" cy="3785652"/>
          </a:xfrm>
          <a:prstGeom prst="rect">
            <a:avLst/>
          </a:prstGeom>
        </p:spPr>
        <p:txBody>
          <a:bodyPr wrap="square">
            <a:spAutoFit/>
          </a:bodyPr>
          <a:lstStyle/>
          <a:p>
            <a:pPr algn="just" fontAlgn="base"/>
            <a:r>
              <a:rPr lang="uk-UA" sz="2400" b="1" dirty="0">
                <a:latin typeface="Roboto" panose="02000000000000000000" pitchFamily="2" charset="0"/>
                <a:ea typeface="Roboto" panose="02000000000000000000" pitchFamily="2" charset="0"/>
              </a:rPr>
              <a:t>"Ой на горі та женці жнуть" </a:t>
            </a:r>
            <a:r>
              <a:rPr lang="uk-UA" sz="2400" dirty="0">
                <a:latin typeface="Roboto" panose="02000000000000000000" pitchFamily="2" charset="0"/>
                <a:ea typeface="Roboto" panose="02000000000000000000" pitchFamily="2" charset="0"/>
              </a:rPr>
              <a:t>— українська народна пісня, у якій розповідається про славні козацькі походи та оспівується героїзм та відвага козацького війська. У тексті згадуються полководці — Петро Дорошенко та Петро Сагайдачний, які ведуть військо у бій.</a:t>
            </a:r>
          </a:p>
          <a:p>
            <a:pPr algn="just" fontAlgn="base"/>
            <a:r>
              <a:rPr lang="uk-UA" sz="2400" dirty="0">
                <a:latin typeface="Roboto" panose="02000000000000000000" pitchFamily="2" charset="0"/>
                <a:ea typeface="Roboto" panose="02000000000000000000" pitchFamily="2" charset="0"/>
              </a:rPr>
              <a:t>У пісні також порушується проблема цінностей козаків, адже для них найважливіше було мати "тютюн та люльку", а все інше вважалося </a:t>
            </a:r>
            <a:r>
              <a:rPr lang="uk-UA" sz="2400" dirty="0" err="1">
                <a:latin typeface="Roboto" panose="02000000000000000000" pitchFamily="2" charset="0"/>
                <a:ea typeface="Roboto" panose="02000000000000000000" pitchFamily="2" charset="0"/>
              </a:rPr>
              <a:t>дрібʼязковим</a:t>
            </a:r>
            <a:r>
              <a:rPr lang="uk-UA" sz="2400" dirty="0">
                <a:latin typeface="Roboto" panose="02000000000000000000" pitchFamily="2" charset="0"/>
                <a:ea typeface="Roboto" panose="02000000000000000000" pitchFamily="2" charset="0"/>
              </a:rPr>
              <a:t> на тлі бойового </a:t>
            </a:r>
            <a:r>
              <a:rPr lang="uk-UA" sz="2400" dirty="0" err="1">
                <a:latin typeface="Roboto" panose="02000000000000000000" pitchFamily="2" charset="0"/>
                <a:ea typeface="Roboto" panose="02000000000000000000" pitchFamily="2" charset="0"/>
              </a:rPr>
              <a:t>обовʼязку</a:t>
            </a:r>
            <a:r>
              <a:rPr lang="uk-UA" sz="2400" dirty="0">
                <a:latin typeface="Roboto" panose="02000000000000000000" pitchFamily="2" charset="0"/>
                <a:ea typeface="Roboto" panose="02000000000000000000" pitchFamily="2" charset="0"/>
              </a:rPr>
              <a:t>.</a:t>
            </a:r>
          </a:p>
          <a:p>
            <a:pPr algn="just" fontAlgn="base"/>
            <a:r>
              <a:rPr lang="uk-UA" sz="2400" dirty="0">
                <a:latin typeface="Roboto" panose="02000000000000000000" pitchFamily="2" charset="0"/>
                <a:ea typeface="Roboto" panose="02000000000000000000" pitchFamily="2" charset="0"/>
              </a:rPr>
              <a:t>Український історик Іван </a:t>
            </a:r>
            <a:r>
              <a:rPr lang="uk-UA" sz="2400" dirty="0" err="1">
                <a:latin typeface="Roboto" panose="02000000000000000000" pitchFamily="2" charset="0"/>
                <a:ea typeface="Roboto" panose="02000000000000000000" pitchFamily="2" charset="0"/>
              </a:rPr>
              <a:t>Каманін</a:t>
            </a:r>
            <a:r>
              <a:rPr lang="uk-UA" sz="2400" dirty="0">
                <a:latin typeface="Roboto" panose="02000000000000000000" pitchFamily="2" charset="0"/>
                <a:ea typeface="Roboto" panose="02000000000000000000" pitchFamily="2" charset="0"/>
              </a:rPr>
              <a:t> </a:t>
            </a:r>
            <a:r>
              <a:rPr lang="uk-UA" sz="2400" dirty="0" err="1">
                <a:latin typeface="Roboto" panose="02000000000000000000" pitchFamily="2" charset="0"/>
                <a:ea typeface="Roboto" panose="02000000000000000000" pitchFamily="2" charset="0"/>
              </a:rPr>
              <a:t>повʼязував</a:t>
            </a:r>
            <a:r>
              <a:rPr lang="uk-UA" sz="2400" dirty="0">
                <a:latin typeface="Roboto" panose="02000000000000000000" pitchFamily="2" charset="0"/>
                <a:ea typeface="Roboto" panose="02000000000000000000" pitchFamily="2" charset="0"/>
              </a:rPr>
              <a:t> події у пісні із хотинським походом 1621 року.</a:t>
            </a:r>
          </a:p>
          <a:p>
            <a:pPr algn="just" fontAlgn="base"/>
            <a:r>
              <a:rPr lang="en-US" sz="2400" dirty="0">
                <a:latin typeface="Roboto" panose="02000000000000000000" pitchFamily="2" charset="0"/>
                <a:ea typeface="Roboto" panose="02000000000000000000" pitchFamily="2" charset="0"/>
                <a:hlinkClick r:id="rId3"/>
              </a:rPr>
              <a:t>https://www.youtube.com/watch?v=dn9h2ZB8wXA</a:t>
            </a:r>
            <a:r>
              <a:rPr lang="uk-UA" sz="2400" dirty="0">
                <a:latin typeface="Roboto" panose="02000000000000000000" pitchFamily="2" charset="0"/>
                <a:ea typeface="Roboto" panose="02000000000000000000" pitchFamily="2" charset="0"/>
              </a:rPr>
              <a:t> </a:t>
            </a:r>
          </a:p>
        </p:txBody>
      </p:sp>
      <p:pic>
        <p:nvPicPr>
          <p:cNvPr id="10242" name="Picture 2" descr="Слова, текст, акорди &quot;Ой на Горі тай Женці жнуть&quot; - Журборіз - Українські  пісні"/>
          <p:cNvPicPr>
            <a:picLocks noChangeAspect="1" noChangeArrowheads="1"/>
          </p:cNvPicPr>
          <p:nvPr/>
        </p:nvPicPr>
        <p:blipFill rotWithShape="1">
          <a:blip r:embed="rId4">
            <a:extLst>
              <a:ext uri="{28A0092B-C50C-407E-A947-70E740481C1C}">
                <a14:useLocalDpi xmlns:a14="http://schemas.microsoft.com/office/drawing/2010/main" val="0"/>
              </a:ext>
            </a:extLst>
          </a:blip>
          <a:srcRect t="13162" b="12472"/>
          <a:stretch/>
        </p:blipFill>
        <p:spPr bwMode="auto">
          <a:xfrm>
            <a:off x="11606011" y="1299034"/>
            <a:ext cx="6114513" cy="3410348"/>
          </a:xfrm>
          <a:prstGeom prst="rect">
            <a:avLst/>
          </a:prstGeom>
          <a:noFill/>
          <a:extLst>
            <a:ext uri="{909E8E84-426E-40DD-AFC4-6F175D3DCCD1}">
              <a14:hiddenFill xmlns:a14="http://schemas.microsoft.com/office/drawing/2010/main">
                <a:solidFill>
                  <a:srgbClr val="FFFFFF"/>
                </a:solidFill>
              </a14:hiddenFill>
            </a:ext>
          </a:extLst>
        </p:spPr>
      </p:pic>
      <p:sp>
        <p:nvSpPr>
          <p:cNvPr id="21" name="Прямоугольник 20"/>
          <p:cNvSpPr/>
          <p:nvPr/>
        </p:nvSpPr>
        <p:spPr>
          <a:xfrm>
            <a:off x="9144003" y="5071676"/>
            <a:ext cx="4259687" cy="584775"/>
          </a:xfrm>
          <a:prstGeom prst="rect">
            <a:avLst/>
          </a:prstGeom>
        </p:spPr>
        <p:txBody>
          <a:bodyPr wrap="square">
            <a:spAutoFit/>
          </a:bodyPr>
          <a:lstStyle/>
          <a:p>
            <a:pPr fontAlgn="base"/>
            <a:r>
              <a:rPr lang="uk-UA" sz="3200" b="1" dirty="0">
                <a:solidFill>
                  <a:schemeClr val="bg1"/>
                </a:solidFill>
                <a:latin typeface="Roboto" panose="02000000000000000000" pitchFamily="2" charset="0"/>
                <a:ea typeface="Roboto" panose="02000000000000000000" pitchFamily="2" charset="0"/>
              </a:rPr>
              <a:t>Їхав козак за Дунай</a:t>
            </a:r>
            <a:endParaRPr lang="uk-UA" sz="3200" dirty="0">
              <a:solidFill>
                <a:schemeClr val="bg1"/>
              </a:solidFill>
              <a:latin typeface="Roboto" panose="02000000000000000000" pitchFamily="2" charset="0"/>
              <a:ea typeface="Roboto" panose="02000000000000000000" pitchFamily="2" charset="0"/>
            </a:endParaRPr>
          </a:p>
        </p:txBody>
      </p:sp>
      <p:sp>
        <p:nvSpPr>
          <p:cNvPr id="23" name="Прямоугольник 22"/>
          <p:cNvSpPr/>
          <p:nvPr/>
        </p:nvSpPr>
        <p:spPr>
          <a:xfrm>
            <a:off x="5929287" y="5905500"/>
            <a:ext cx="12130114" cy="4154984"/>
          </a:xfrm>
          <a:prstGeom prst="rect">
            <a:avLst/>
          </a:prstGeom>
        </p:spPr>
        <p:txBody>
          <a:bodyPr wrap="square">
            <a:spAutoFit/>
          </a:bodyPr>
          <a:lstStyle/>
          <a:p>
            <a:pPr algn="just"/>
            <a:r>
              <a:rPr lang="uk-UA" sz="2400" b="1" dirty="0">
                <a:latin typeface="Roboto" panose="02000000000000000000" pitchFamily="2" charset="0"/>
                <a:ea typeface="Roboto" panose="02000000000000000000" pitchFamily="2" charset="0"/>
              </a:rPr>
              <a:t>«Їхав козак за Дунай» </a:t>
            </a:r>
            <a:r>
              <a:rPr lang="uk-UA" sz="2400" dirty="0">
                <a:latin typeface="Roboto" panose="02000000000000000000" pitchFamily="2" charset="0"/>
                <a:ea typeface="Roboto" panose="02000000000000000000" pitchFamily="2" charset="0"/>
              </a:rPr>
              <a:t>— одна з найвідоміших українських пісень </a:t>
            </a:r>
            <a:r>
              <a:rPr lang="en-US" sz="2400" dirty="0">
                <a:latin typeface="Roboto" panose="02000000000000000000" pitchFamily="2" charset="0"/>
                <a:ea typeface="Roboto" panose="02000000000000000000" pitchFamily="2" charset="0"/>
              </a:rPr>
              <a:t>XVIII </a:t>
            </a:r>
            <a:r>
              <a:rPr lang="uk-UA" sz="2400" dirty="0">
                <a:latin typeface="Roboto" panose="02000000000000000000" pitchFamily="2" charset="0"/>
                <a:ea typeface="Roboto" panose="02000000000000000000" pitchFamily="2" charset="0"/>
              </a:rPr>
              <a:t>століття. Автором вважають козака Харківського полку </a:t>
            </a:r>
            <a:r>
              <a:rPr lang="uk-UA" sz="2400" b="1" dirty="0">
                <a:latin typeface="Roboto" panose="02000000000000000000" pitchFamily="2" charset="0"/>
                <a:ea typeface="Roboto" panose="02000000000000000000" pitchFamily="2" charset="0"/>
              </a:rPr>
              <a:t>Семена </a:t>
            </a:r>
            <a:r>
              <a:rPr lang="uk-UA" sz="2400" b="1" dirty="0" err="1">
                <a:latin typeface="Roboto" panose="02000000000000000000" pitchFamily="2" charset="0"/>
                <a:ea typeface="Roboto" panose="02000000000000000000" pitchFamily="2" charset="0"/>
              </a:rPr>
              <a:t>Климовського</a:t>
            </a:r>
            <a:r>
              <a:rPr lang="uk-UA" sz="2400" dirty="0">
                <a:latin typeface="Roboto" panose="02000000000000000000" pitchFamily="2" charset="0"/>
                <a:ea typeface="Roboto" panose="02000000000000000000" pitchFamily="2" charset="0"/>
              </a:rPr>
              <a:t>. Вона швидко набула популярності не лише в Україні, а й у Європі, де її перекладали різними мовами.</a:t>
            </a:r>
          </a:p>
          <a:p>
            <a:pPr algn="just"/>
            <a:r>
              <a:rPr lang="uk-UA" sz="2400" dirty="0">
                <a:latin typeface="Roboto" panose="02000000000000000000" pitchFamily="2" charset="0"/>
                <a:ea typeface="Roboto" panose="02000000000000000000" pitchFamily="2" charset="0"/>
              </a:rPr>
              <a:t>Особливої слави пісня здобула завдяки </a:t>
            </a:r>
            <a:r>
              <a:rPr lang="uk-UA" sz="2400" b="1" dirty="0">
                <a:latin typeface="Roboto" panose="02000000000000000000" pitchFamily="2" charset="0"/>
                <a:ea typeface="Roboto" panose="02000000000000000000" pitchFamily="2" charset="0"/>
              </a:rPr>
              <a:t>Людвігу ван Бетховену</a:t>
            </a:r>
            <a:r>
              <a:rPr lang="uk-UA" sz="2400" dirty="0">
                <a:latin typeface="Roboto" panose="02000000000000000000" pitchFamily="2" charset="0"/>
                <a:ea typeface="Roboto" panose="02000000000000000000" pitchFamily="2" charset="0"/>
              </a:rPr>
              <a:t>, який створив дві її музичні обробки. Саме тому вона звучала й звучить на світових концертних сценах.</a:t>
            </a:r>
          </a:p>
          <a:p>
            <a:r>
              <a:rPr lang="uk-UA" sz="2400" dirty="0">
                <a:latin typeface="Roboto" panose="02000000000000000000" pitchFamily="2" charset="0"/>
                <a:ea typeface="Roboto" panose="02000000000000000000" pitchFamily="2" charset="0"/>
              </a:rPr>
              <a:t>Сюжет твору простий і зворушливий: козак прощається з коханою, вирушаючи «за Дунай» на війну. У цих словах — туга розлуки, надія на повернення і вірність козацькій долі.</a:t>
            </a:r>
            <a:br>
              <a:rPr lang="uk-UA" sz="2400" dirty="0">
                <a:latin typeface="Roboto" panose="02000000000000000000" pitchFamily="2" charset="0"/>
                <a:ea typeface="Roboto" panose="02000000000000000000" pitchFamily="2" charset="0"/>
              </a:rPr>
            </a:br>
            <a:r>
              <a:rPr lang="en-US" sz="2400" dirty="0">
                <a:latin typeface="Roboto" panose="02000000000000000000" pitchFamily="2" charset="0"/>
                <a:ea typeface="Roboto" panose="02000000000000000000" pitchFamily="2" charset="0"/>
                <a:hlinkClick r:id="rId5"/>
              </a:rPr>
              <a:t>https://www.youtube.com/watch?v=iXk4CQm6Mxg</a:t>
            </a:r>
            <a:r>
              <a:rPr lang="uk-UA" sz="2400" dirty="0">
                <a:latin typeface="Roboto" panose="02000000000000000000" pitchFamily="2" charset="0"/>
                <a:ea typeface="Roboto" panose="02000000000000000000" pitchFamily="2" charset="0"/>
              </a:rPr>
              <a:t> </a:t>
            </a:r>
          </a:p>
        </p:txBody>
      </p:sp>
      <p:pic>
        <p:nvPicPr>
          <p:cNvPr id="10244" name="Picture 4" descr="Їхав козак за Дунай (мінус зі словами) - YouTube"/>
          <p:cNvPicPr>
            <a:picLocks noChangeAspect="1" noChangeArrowheads="1"/>
          </p:cNvPicPr>
          <p:nvPr/>
        </p:nvPicPr>
        <p:blipFill rotWithShape="1">
          <a:blip r:embed="rId6">
            <a:extLst>
              <a:ext uri="{28A0092B-C50C-407E-A947-70E740481C1C}">
                <a14:useLocalDpi xmlns:a14="http://schemas.microsoft.com/office/drawing/2010/main" val="0"/>
              </a:ext>
            </a:extLst>
          </a:blip>
          <a:srcRect t="8152" b="4747"/>
          <a:stretch/>
        </p:blipFill>
        <p:spPr bwMode="auto">
          <a:xfrm>
            <a:off x="265603" y="6165729"/>
            <a:ext cx="5563697" cy="36345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3111" b="-13111"/>
            </a:stretch>
          </a:blipFill>
        </p:spPr>
      </p:sp>
      <p:sp>
        <p:nvSpPr>
          <p:cNvPr id="4" name="Freeform 4"/>
          <p:cNvSpPr/>
          <p:nvPr/>
        </p:nvSpPr>
        <p:spPr>
          <a:xfrm>
            <a:off x="0" y="0"/>
            <a:ext cx="18288000" cy="10287000"/>
          </a:xfrm>
          <a:custGeom>
            <a:avLst/>
            <a:gdLst/>
            <a:ahLst/>
            <a:cxnLst/>
            <a:rect l="l" t="t" r="r" b="b"/>
            <a:pathLst>
              <a:path w="18688623" h="12427934">
                <a:moveTo>
                  <a:pt x="0" y="0"/>
                </a:moveTo>
                <a:lnTo>
                  <a:pt x="18688623" y="0"/>
                </a:lnTo>
                <a:lnTo>
                  <a:pt x="18688623" y="12427934"/>
                </a:lnTo>
                <a:lnTo>
                  <a:pt x="0" y="12427934"/>
                </a:lnTo>
                <a:lnTo>
                  <a:pt x="0" y="0"/>
                </a:lnTo>
                <a:close/>
              </a:path>
            </a:pathLst>
          </a:custGeom>
          <a:blipFill dpi="0" rotWithShape="1">
            <a:blip r:embed="rId3">
              <a:alphaModFix amt="34000"/>
              <a:extLst>
                <a:ext uri="{BEBA8EAE-BF5A-486C-A8C5-ECC9F3942E4B}">
                  <a14:imgProps xmlns:a14="http://schemas.microsoft.com/office/drawing/2010/main">
                    <a14:imgLayer r:embed="rId4">
                      <a14:imgEffect>
                        <a14:sharpenSoften amount="-9000"/>
                      </a14:imgEffect>
                      <a14:imgEffect>
                        <a14:brightnessContrast contrast="-18000"/>
                      </a14:imgEffect>
                    </a14:imgLayer>
                  </a14:imgProps>
                </a:ext>
              </a:extLst>
            </a:blip>
            <a:srcRect/>
            <a:stretch>
              <a:fillRect l="-2191" t="-10406" b="-10406"/>
            </a:stretch>
          </a:blipFill>
        </p:spPr>
      </p:sp>
      <p:grpSp>
        <p:nvGrpSpPr>
          <p:cNvPr id="6" name="Group 6"/>
          <p:cNvGrpSpPr/>
          <p:nvPr/>
        </p:nvGrpSpPr>
        <p:grpSpPr>
          <a:xfrm>
            <a:off x="304800" y="663886"/>
            <a:ext cx="17754600" cy="9495305"/>
            <a:chOff x="0" y="0"/>
            <a:chExt cx="3322981" cy="1276929"/>
          </a:xfrm>
        </p:grpSpPr>
        <p:sp>
          <p:nvSpPr>
            <p:cNvPr id="7" name="Freeform 7"/>
            <p:cNvSpPr/>
            <p:nvPr/>
          </p:nvSpPr>
          <p:spPr>
            <a:xfrm>
              <a:off x="0" y="0"/>
              <a:ext cx="3322981" cy="1276929"/>
            </a:xfrm>
            <a:custGeom>
              <a:avLst/>
              <a:gdLst/>
              <a:ahLst/>
              <a:cxnLst/>
              <a:rect l="l" t="t" r="r" b="b"/>
              <a:pathLst>
                <a:path w="3322981" h="1276929">
                  <a:moveTo>
                    <a:pt x="0" y="0"/>
                  </a:moveTo>
                  <a:lnTo>
                    <a:pt x="3322981" y="0"/>
                  </a:lnTo>
                  <a:lnTo>
                    <a:pt x="3322981" y="1276929"/>
                  </a:lnTo>
                  <a:lnTo>
                    <a:pt x="0" y="1276929"/>
                  </a:lnTo>
                  <a:close/>
                </a:path>
              </a:pathLst>
            </a:custGeom>
            <a:solidFill>
              <a:srgbClr val="FAE2C5">
                <a:alpha val="85882"/>
              </a:srgbClr>
            </a:solidFill>
          </p:spPr>
        </p:sp>
        <p:sp>
          <p:nvSpPr>
            <p:cNvPr id="8" name="TextBox 8"/>
            <p:cNvSpPr txBox="1"/>
            <p:nvPr/>
          </p:nvSpPr>
          <p:spPr>
            <a:xfrm>
              <a:off x="0" y="-38100"/>
              <a:ext cx="3322981" cy="1315029"/>
            </a:xfrm>
            <a:prstGeom prst="rect">
              <a:avLst/>
            </a:prstGeom>
          </p:spPr>
          <p:txBody>
            <a:bodyPr lIns="50800" tIns="50800" rIns="50800" bIns="50800" rtlCol="0" anchor="ctr"/>
            <a:lstStyle/>
            <a:p>
              <a:pPr algn="ctr">
                <a:lnSpc>
                  <a:spcPts val="2659"/>
                </a:lnSpc>
                <a:spcBef>
                  <a:spcPct val="0"/>
                </a:spcBef>
              </a:pPr>
              <a:endParaRPr/>
            </a:p>
          </p:txBody>
        </p:sp>
      </p:grpSp>
      <p:sp>
        <p:nvSpPr>
          <p:cNvPr id="3" name="Прямоугольник 2"/>
          <p:cNvSpPr/>
          <p:nvPr/>
        </p:nvSpPr>
        <p:spPr>
          <a:xfrm>
            <a:off x="990600" y="1028700"/>
            <a:ext cx="16383000" cy="3970318"/>
          </a:xfrm>
          <a:prstGeom prst="rect">
            <a:avLst/>
          </a:prstGeom>
        </p:spPr>
        <p:txBody>
          <a:bodyPr wrap="square">
            <a:spAutoFit/>
          </a:bodyPr>
          <a:lstStyle/>
          <a:p>
            <a:pPr algn="just"/>
            <a:r>
              <a:rPr lang="uk-UA" sz="3600" dirty="0">
                <a:latin typeface="Roboto" panose="02000000000000000000" pitchFamily="2" charset="0"/>
                <a:ea typeface="Roboto" panose="02000000000000000000" pitchFamily="2" charset="0"/>
              </a:rPr>
              <a:t>Наукова бібліотека до Дня українського козацтва презентує віртуальну виставку, присвячену Запорізькій Січі!</a:t>
            </a:r>
          </a:p>
          <a:p>
            <a:pPr algn="just"/>
            <a:r>
              <a:rPr lang="uk-UA" sz="3600" dirty="0">
                <a:latin typeface="Roboto" panose="02000000000000000000" pitchFamily="2" charset="0"/>
                <a:ea typeface="Roboto" panose="02000000000000000000" pitchFamily="2" charset="0"/>
              </a:rPr>
              <a:t>Запорізька Січ - це не просто історична фортеця, а символ української волелюбності та незламного духу. Козацтво залишило глибокий слід не лише в підручниках з історії, а й у серці нашої культури. Образ Запорізької Січі оживає в літературі, кіно, живописі та музиці, надихаючи митців на створення справжніх шедеврів.</a:t>
            </a:r>
          </a:p>
        </p:txBody>
      </p:sp>
      <p:pic>
        <p:nvPicPr>
          <p:cNvPr id="13314" name="Picture 2" descr="Запорізька Січ - історія виникнення, устрій та ліквідація"/>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3400" y="4999018"/>
            <a:ext cx="9601200" cy="49773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96807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3111" b="-13111"/>
            </a:stretch>
          </a:blipFill>
        </p:spPr>
      </p:sp>
      <p:sp>
        <p:nvSpPr>
          <p:cNvPr id="4" name="Freeform 4"/>
          <p:cNvSpPr/>
          <p:nvPr/>
        </p:nvSpPr>
        <p:spPr>
          <a:xfrm>
            <a:off x="0" y="0"/>
            <a:ext cx="18288000" cy="10287000"/>
          </a:xfrm>
          <a:custGeom>
            <a:avLst/>
            <a:gdLst/>
            <a:ahLst/>
            <a:cxnLst/>
            <a:rect l="l" t="t" r="r" b="b"/>
            <a:pathLst>
              <a:path w="18688623" h="12427934">
                <a:moveTo>
                  <a:pt x="0" y="0"/>
                </a:moveTo>
                <a:lnTo>
                  <a:pt x="18688623" y="0"/>
                </a:lnTo>
                <a:lnTo>
                  <a:pt x="18688623" y="12427934"/>
                </a:lnTo>
                <a:lnTo>
                  <a:pt x="0" y="12427934"/>
                </a:lnTo>
                <a:lnTo>
                  <a:pt x="0" y="0"/>
                </a:lnTo>
                <a:close/>
              </a:path>
            </a:pathLst>
          </a:custGeom>
          <a:blipFill dpi="0" rotWithShape="1">
            <a:blip r:embed="rId3">
              <a:alphaModFix amt="34000"/>
              <a:extLst>
                <a:ext uri="{BEBA8EAE-BF5A-486C-A8C5-ECC9F3942E4B}">
                  <a14:imgProps xmlns:a14="http://schemas.microsoft.com/office/drawing/2010/main">
                    <a14:imgLayer r:embed="rId4">
                      <a14:imgEffect>
                        <a14:sharpenSoften amount="-9000"/>
                      </a14:imgEffect>
                      <a14:imgEffect>
                        <a14:brightnessContrast contrast="-18000"/>
                      </a14:imgEffect>
                    </a14:imgLayer>
                  </a14:imgProps>
                </a:ext>
              </a:extLst>
            </a:blip>
            <a:srcRect/>
            <a:stretch>
              <a:fillRect l="-2191" t="-10406" b="-10406"/>
            </a:stretch>
          </a:blipFill>
        </p:spPr>
      </p:sp>
      <p:grpSp>
        <p:nvGrpSpPr>
          <p:cNvPr id="6" name="Group 6"/>
          <p:cNvGrpSpPr/>
          <p:nvPr/>
        </p:nvGrpSpPr>
        <p:grpSpPr>
          <a:xfrm>
            <a:off x="304800" y="663886"/>
            <a:ext cx="17754600" cy="9495305"/>
            <a:chOff x="0" y="0"/>
            <a:chExt cx="3322981" cy="1276929"/>
          </a:xfrm>
        </p:grpSpPr>
        <p:sp>
          <p:nvSpPr>
            <p:cNvPr id="7" name="Freeform 7"/>
            <p:cNvSpPr/>
            <p:nvPr/>
          </p:nvSpPr>
          <p:spPr>
            <a:xfrm>
              <a:off x="0" y="0"/>
              <a:ext cx="3322981" cy="1276929"/>
            </a:xfrm>
            <a:custGeom>
              <a:avLst/>
              <a:gdLst/>
              <a:ahLst/>
              <a:cxnLst/>
              <a:rect l="l" t="t" r="r" b="b"/>
              <a:pathLst>
                <a:path w="3322981" h="1276929">
                  <a:moveTo>
                    <a:pt x="0" y="0"/>
                  </a:moveTo>
                  <a:lnTo>
                    <a:pt x="3322981" y="0"/>
                  </a:lnTo>
                  <a:lnTo>
                    <a:pt x="3322981" y="1276929"/>
                  </a:lnTo>
                  <a:lnTo>
                    <a:pt x="0" y="1276929"/>
                  </a:lnTo>
                  <a:close/>
                </a:path>
              </a:pathLst>
            </a:custGeom>
            <a:solidFill>
              <a:srgbClr val="FAE2C5">
                <a:alpha val="85882"/>
              </a:srgbClr>
            </a:solidFill>
          </p:spPr>
        </p:sp>
        <p:sp>
          <p:nvSpPr>
            <p:cNvPr id="8" name="TextBox 8"/>
            <p:cNvSpPr txBox="1"/>
            <p:nvPr/>
          </p:nvSpPr>
          <p:spPr>
            <a:xfrm>
              <a:off x="0" y="-38100"/>
              <a:ext cx="3322981" cy="1315029"/>
            </a:xfrm>
            <a:prstGeom prst="rect">
              <a:avLst/>
            </a:prstGeom>
          </p:spPr>
          <p:txBody>
            <a:bodyPr lIns="50800" tIns="50800" rIns="50800" bIns="50800" rtlCol="0" anchor="ctr"/>
            <a:lstStyle/>
            <a:p>
              <a:pPr algn="ctr">
                <a:lnSpc>
                  <a:spcPts val="2659"/>
                </a:lnSpc>
                <a:spcBef>
                  <a:spcPct val="0"/>
                </a:spcBef>
              </a:pPr>
              <a:endParaRPr/>
            </a:p>
          </p:txBody>
        </p:sp>
      </p:grpSp>
      <p:sp>
        <p:nvSpPr>
          <p:cNvPr id="3" name="Прямоугольник 2"/>
          <p:cNvSpPr/>
          <p:nvPr/>
        </p:nvSpPr>
        <p:spPr>
          <a:xfrm>
            <a:off x="764146" y="745567"/>
            <a:ext cx="16840200" cy="4524315"/>
          </a:xfrm>
          <a:prstGeom prst="rect">
            <a:avLst/>
          </a:prstGeom>
        </p:spPr>
        <p:txBody>
          <a:bodyPr wrap="square">
            <a:spAutoFit/>
          </a:bodyPr>
          <a:lstStyle/>
          <a:p>
            <a:pPr algn="just"/>
            <a:r>
              <a:rPr lang="uk-UA" sz="3600" dirty="0">
                <a:latin typeface="Roboto" panose="02000000000000000000" pitchFamily="2" charset="0"/>
                <a:ea typeface="Roboto" panose="02000000000000000000" pitchFamily="2" charset="0"/>
              </a:rPr>
              <a:t>Запорізька Січ — це не лише сторінка історії, а й потужний культурний символ, який надихає митців різних поколінь. Її образ живе у літературі, кіно, живописі та музиці, щоразу відкриваючись у нових інтерпретаціях.</a:t>
            </a:r>
          </a:p>
          <a:p>
            <a:pPr algn="just"/>
            <a:r>
              <a:rPr lang="uk-UA" sz="3600" dirty="0">
                <a:latin typeface="Roboto" panose="02000000000000000000" pitchFamily="2" charset="0"/>
                <a:ea typeface="Roboto" panose="02000000000000000000" pitchFamily="2" charset="0"/>
              </a:rPr>
              <a:t>Від романів і класичних </a:t>
            </a:r>
            <a:r>
              <a:rPr lang="uk-UA" sz="3600" dirty="0" err="1">
                <a:latin typeface="Roboto" panose="02000000000000000000" pitchFamily="2" charset="0"/>
                <a:ea typeface="Roboto" panose="02000000000000000000" pitchFamily="2" charset="0"/>
              </a:rPr>
              <a:t>полотен</a:t>
            </a:r>
            <a:r>
              <a:rPr lang="uk-UA" sz="3600" dirty="0">
                <a:latin typeface="Roboto" panose="02000000000000000000" pitchFamily="2" charset="0"/>
                <a:ea typeface="Roboto" panose="02000000000000000000" pitchFamily="2" charset="0"/>
              </a:rPr>
              <a:t> до сучасних фільмів, коміксів і музичних творів — козацтво уособлює волю, братерство та силу духу українського народу.</a:t>
            </a:r>
          </a:p>
          <a:p>
            <a:pPr algn="just"/>
            <a:r>
              <a:rPr lang="uk-UA" sz="3600" dirty="0">
                <a:latin typeface="Roboto" panose="02000000000000000000" pitchFamily="2" charset="0"/>
                <a:ea typeface="Roboto" panose="02000000000000000000" pitchFamily="2" charset="0"/>
              </a:rPr>
              <a:t>Сьогодні, як і кілька століть тому, цей символ єднає українців і нагадує: традиція боротьби за свободу та незалежність — невмируща.</a:t>
            </a:r>
          </a:p>
        </p:txBody>
      </p:sp>
      <p:pic>
        <p:nvPicPr>
          <p:cNvPr id="14338" name="Picture 2" descr="Навчання та вишкіл у козаків » Сайт про козаків"/>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92899" y="5296176"/>
            <a:ext cx="7848600" cy="48530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65066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3111" b="-13111"/>
            </a:stretch>
          </a:blipFill>
        </p:spPr>
      </p:sp>
      <p:sp>
        <p:nvSpPr>
          <p:cNvPr id="4" name="Freeform 4"/>
          <p:cNvSpPr/>
          <p:nvPr/>
        </p:nvSpPr>
        <p:spPr>
          <a:xfrm>
            <a:off x="0" y="0"/>
            <a:ext cx="18288000" cy="10287000"/>
          </a:xfrm>
          <a:custGeom>
            <a:avLst/>
            <a:gdLst/>
            <a:ahLst/>
            <a:cxnLst/>
            <a:rect l="l" t="t" r="r" b="b"/>
            <a:pathLst>
              <a:path w="18688623" h="12427934">
                <a:moveTo>
                  <a:pt x="0" y="0"/>
                </a:moveTo>
                <a:lnTo>
                  <a:pt x="18688623" y="0"/>
                </a:lnTo>
                <a:lnTo>
                  <a:pt x="18688623" y="12427934"/>
                </a:lnTo>
                <a:lnTo>
                  <a:pt x="0" y="12427934"/>
                </a:lnTo>
                <a:lnTo>
                  <a:pt x="0" y="0"/>
                </a:lnTo>
                <a:close/>
              </a:path>
            </a:pathLst>
          </a:custGeom>
          <a:blipFill dpi="0" rotWithShape="1">
            <a:blip r:embed="rId3">
              <a:alphaModFix amt="34000"/>
              <a:extLst>
                <a:ext uri="{BEBA8EAE-BF5A-486C-A8C5-ECC9F3942E4B}">
                  <a14:imgProps xmlns:a14="http://schemas.microsoft.com/office/drawing/2010/main">
                    <a14:imgLayer r:embed="rId4">
                      <a14:imgEffect>
                        <a14:sharpenSoften amount="-9000"/>
                      </a14:imgEffect>
                      <a14:imgEffect>
                        <a14:brightnessContrast contrast="-18000"/>
                      </a14:imgEffect>
                    </a14:imgLayer>
                  </a14:imgProps>
                </a:ext>
              </a:extLst>
            </a:blip>
            <a:srcRect/>
            <a:stretch>
              <a:fillRect l="-2191" t="-10406" b="-10406"/>
            </a:stretch>
          </a:blipFill>
        </p:spPr>
      </p:sp>
      <p:grpSp>
        <p:nvGrpSpPr>
          <p:cNvPr id="6" name="Group 6"/>
          <p:cNvGrpSpPr/>
          <p:nvPr/>
        </p:nvGrpSpPr>
        <p:grpSpPr>
          <a:xfrm>
            <a:off x="338070" y="745567"/>
            <a:ext cx="17754600" cy="9495305"/>
            <a:chOff x="0" y="0"/>
            <a:chExt cx="3322981" cy="1276929"/>
          </a:xfrm>
        </p:grpSpPr>
        <p:sp>
          <p:nvSpPr>
            <p:cNvPr id="7" name="Freeform 7"/>
            <p:cNvSpPr/>
            <p:nvPr/>
          </p:nvSpPr>
          <p:spPr>
            <a:xfrm>
              <a:off x="0" y="0"/>
              <a:ext cx="3322981" cy="1276929"/>
            </a:xfrm>
            <a:custGeom>
              <a:avLst/>
              <a:gdLst/>
              <a:ahLst/>
              <a:cxnLst/>
              <a:rect l="l" t="t" r="r" b="b"/>
              <a:pathLst>
                <a:path w="3322981" h="1276929">
                  <a:moveTo>
                    <a:pt x="0" y="0"/>
                  </a:moveTo>
                  <a:lnTo>
                    <a:pt x="3322981" y="0"/>
                  </a:lnTo>
                  <a:lnTo>
                    <a:pt x="3322981" y="1276929"/>
                  </a:lnTo>
                  <a:lnTo>
                    <a:pt x="0" y="1276929"/>
                  </a:lnTo>
                  <a:close/>
                </a:path>
              </a:pathLst>
            </a:custGeom>
            <a:solidFill>
              <a:srgbClr val="FAE2C5">
                <a:alpha val="85882"/>
              </a:srgbClr>
            </a:solidFill>
          </p:spPr>
        </p:sp>
        <p:sp>
          <p:nvSpPr>
            <p:cNvPr id="8" name="TextBox 8"/>
            <p:cNvSpPr txBox="1"/>
            <p:nvPr/>
          </p:nvSpPr>
          <p:spPr>
            <a:xfrm>
              <a:off x="0" y="-38100"/>
              <a:ext cx="3322981" cy="1315029"/>
            </a:xfrm>
            <a:prstGeom prst="rect">
              <a:avLst/>
            </a:prstGeom>
          </p:spPr>
          <p:txBody>
            <a:bodyPr lIns="50800" tIns="50800" rIns="50800" bIns="50800" rtlCol="0" anchor="ctr"/>
            <a:lstStyle/>
            <a:p>
              <a:pPr algn="ctr">
                <a:lnSpc>
                  <a:spcPts val="2659"/>
                </a:lnSpc>
                <a:spcBef>
                  <a:spcPct val="0"/>
                </a:spcBef>
              </a:pPr>
              <a:endParaRPr/>
            </a:p>
          </p:txBody>
        </p:sp>
      </p:grpSp>
      <p:sp>
        <p:nvSpPr>
          <p:cNvPr id="3" name="Прямоугольник 2"/>
          <p:cNvSpPr/>
          <p:nvPr/>
        </p:nvSpPr>
        <p:spPr>
          <a:xfrm>
            <a:off x="764146" y="1173182"/>
            <a:ext cx="16840200" cy="3970318"/>
          </a:xfrm>
          <a:prstGeom prst="rect">
            <a:avLst/>
          </a:prstGeom>
        </p:spPr>
        <p:txBody>
          <a:bodyPr wrap="square">
            <a:spAutoFit/>
          </a:bodyPr>
          <a:lstStyle/>
          <a:p>
            <a:pPr algn="ctr"/>
            <a:r>
              <a:rPr lang="uk-UA" sz="3600" dirty="0">
                <a:latin typeface="Roboto" panose="02000000000000000000" pitchFamily="2" charset="0"/>
                <a:ea typeface="Roboto" panose="02000000000000000000" pitchFamily="2" charset="0"/>
              </a:rPr>
              <a:t>Шановні читачі! </a:t>
            </a:r>
          </a:p>
          <a:p>
            <a:pPr algn="just"/>
            <a:endParaRPr lang="uk-UA" sz="3600" dirty="0">
              <a:latin typeface="Roboto" panose="02000000000000000000" pitchFamily="2" charset="0"/>
              <a:ea typeface="Roboto" panose="02000000000000000000" pitchFamily="2" charset="0"/>
            </a:endParaRPr>
          </a:p>
          <a:p>
            <a:pPr algn="just"/>
            <a:r>
              <a:rPr lang="uk-UA" sz="3600" dirty="0">
                <a:latin typeface="Roboto" panose="02000000000000000000" pitchFamily="2" charset="0"/>
                <a:ea typeface="Roboto" panose="02000000000000000000" pitchFamily="2" charset="0"/>
              </a:rPr>
              <a:t>Нехай крізь століття долине до вас подих козацької слави — шелест знамен, дзвін шабель і грім боїв, що стали межею між минулим та майбутнім українського народу.</a:t>
            </a:r>
          </a:p>
          <a:p>
            <a:pPr algn="ctr"/>
            <a:endParaRPr lang="uk-UA" sz="3600" dirty="0">
              <a:latin typeface="Roboto" panose="02000000000000000000" pitchFamily="2" charset="0"/>
              <a:ea typeface="Roboto" panose="02000000000000000000" pitchFamily="2" charset="0"/>
            </a:endParaRPr>
          </a:p>
          <a:p>
            <a:pPr algn="ctr"/>
            <a:r>
              <a:rPr lang="uk-UA" sz="3600" dirty="0">
                <a:latin typeface="Roboto" panose="02000000000000000000" pitchFamily="2" charset="0"/>
                <a:ea typeface="Roboto" panose="02000000000000000000" pitchFamily="2" charset="0"/>
              </a:rPr>
              <a:t>Хай живе і ніколи не зникає козацький рід!</a:t>
            </a:r>
          </a:p>
        </p:txBody>
      </p:sp>
      <p:pic>
        <p:nvPicPr>
          <p:cNvPr id="9" name="Рисунок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48300" y="5143500"/>
            <a:ext cx="7391400" cy="4927599"/>
          </a:xfrm>
          <a:prstGeom prst="rect">
            <a:avLst/>
          </a:prstGeom>
        </p:spPr>
      </p:pic>
      <p:sp>
        <p:nvSpPr>
          <p:cNvPr id="5" name="Прямоугольник 4"/>
          <p:cNvSpPr/>
          <p:nvPr/>
        </p:nvSpPr>
        <p:spPr>
          <a:xfrm>
            <a:off x="12573000" y="8316773"/>
            <a:ext cx="5316849" cy="1754326"/>
          </a:xfrm>
          <a:prstGeom prst="rect">
            <a:avLst/>
          </a:prstGeom>
        </p:spPr>
        <p:txBody>
          <a:bodyPr wrap="square">
            <a:spAutoFit/>
          </a:bodyPr>
          <a:lstStyle/>
          <a:p>
            <a:pPr algn="just"/>
            <a:r>
              <a:rPr lang="ru-RU" sz="3600" dirty="0" err="1">
                <a:latin typeface="Roboto" panose="02000000000000000000" pitchFamily="2" charset="0"/>
                <a:ea typeface="Roboto" panose="02000000000000000000" pitchFamily="2" charset="0"/>
              </a:rPr>
              <a:t>Розробник</a:t>
            </a:r>
            <a:r>
              <a:rPr lang="ru-RU" sz="3600" dirty="0">
                <a:latin typeface="Roboto" panose="02000000000000000000" pitchFamily="2" charset="0"/>
                <a:ea typeface="Roboto" panose="02000000000000000000" pitchFamily="2" charset="0"/>
              </a:rPr>
              <a:t>: </a:t>
            </a:r>
            <a:r>
              <a:rPr lang="ru-RU" sz="3600" dirty="0" err="1">
                <a:latin typeface="Roboto" panose="02000000000000000000" pitchFamily="2" charset="0"/>
                <a:ea typeface="Roboto" panose="02000000000000000000" pitchFamily="2" charset="0"/>
              </a:rPr>
              <a:t>бібліотекар</a:t>
            </a:r>
            <a:r>
              <a:rPr lang="ru-RU" sz="3600" dirty="0">
                <a:latin typeface="Roboto" panose="02000000000000000000" pitchFamily="2" charset="0"/>
                <a:ea typeface="Roboto" panose="02000000000000000000" pitchFamily="2" charset="0"/>
              </a:rPr>
              <a:t> </a:t>
            </a:r>
            <a:r>
              <a:rPr lang="ru-RU" sz="3600" dirty="0" smtClean="0">
                <a:latin typeface="Roboto" panose="02000000000000000000" pitchFamily="2" charset="0"/>
                <a:ea typeface="Roboto" panose="02000000000000000000" pitchFamily="2" charset="0"/>
              </a:rPr>
              <a:t>І </a:t>
            </a:r>
            <a:r>
              <a:rPr lang="ru-RU" sz="3600" dirty="0" err="1" smtClean="0">
                <a:latin typeface="Roboto" panose="02000000000000000000" pitchFamily="2" charset="0"/>
                <a:ea typeface="Roboto" panose="02000000000000000000" pitchFamily="2" charset="0"/>
              </a:rPr>
              <a:t>категорії</a:t>
            </a:r>
            <a:r>
              <a:rPr lang="ru-RU" sz="3600" dirty="0" smtClean="0">
                <a:latin typeface="Roboto" panose="02000000000000000000" pitchFamily="2" charset="0"/>
                <a:ea typeface="Roboto" panose="02000000000000000000" pitchFamily="2" charset="0"/>
              </a:rPr>
              <a:t> НБ </a:t>
            </a:r>
            <a:r>
              <a:rPr lang="ru-RU" sz="3600" dirty="0">
                <a:latin typeface="Roboto" panose="02000000000000000000" pitchFamily="2" charset="0"/>
                <a:ea typeface="Roboto" panose="02000000000000000000" pitchFamily="2" charset="0"/>
              </a:rPr>
              <a:t>ТДАТУ </a:t>
            </a:r>
            <a:r>
              <a:rPr lang="ru-RU" sz="3600" dirty="0" err="1" smtClean="0">
                <a:latin typeface="Roboto" panose="02000000000000000000" pitchFamily="2" charset="0"/>
                <a:ea typeface="Roboto" panose="02000000000000000000" pitchFamily="2" charset="0"/>
              </a:rPr>
              <a:t>Завгородня</a:t>
            </a:r>
            <a:r>
              <a:rPr lang="ru-RU" sz="3600" dirty="0" smtClean="0">
                <a:latin typeface="Roboto" panose="02000000000000000000" pitchFamily="2" charset="0"/>
                <a:ea typeface="Roboto" panose="02000000000000000000" pitchFamily="2" charset="0"/>
              </a:rPr>
              <a:t> І. В.</a:t>
            </a:r>
            <a:endParaRPr lang="uk-UA" sz="3600" dirty="0">
              <a:latin typeface="Roboto" panose="02000000000000000000" pitchFamily="2" charset="0"/>
              <a:ea typeface="Roboto" panose="02000000000000000000" pitchFamily="2" charset="0"/>
            </a:endParaRPr>
          </a:p>
        </p:txBody>
      </p:sp>
    </p:spTree>
    <p:extLst>
      <p:ext uri="{BB962C8B-B14F-4D97-AF65-F5344CB8AC3E}">
        <p14:creationId xmlns:p14="http://schemas.microsoft.com/office/powerpoint/2010/main" val="40487620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3111" b="-13111"/>
            </a:stretch>
          </a:blipFill>
        </p:spPr>
      </p:sp>
      <p:grpSp>
        <p:nvGrpSpPr>
          <p:cNvPr id="4" name="Group 4"/>
          <p:cNvGrpSpPr/>
          <p:nvPr/>
        </p:nvGrpSpPr>
        <p:grpSpPr>
          <a:xfrm>
            <a:off x="83521" y="84263"/>
            <a:ext cx="18001024" cy="10049814"/>
            <a:chOff x="0" y="-38100"/>
            <a:chExt cx="4372917" cy="2205567"/>
          </a:xfrm>
        </p:grpSpPr>
        <p:sp>
          <p:nvSpPr>
            <p:cNvPr id="5" name="Freeform 5"/>
            <p:cNvSpPr/>
            <p:nvPr/>
          </p:nvSpPr>
          <p:spPr>
            <a:xfrm>
              <a:off x="0" y="-38100"/>
              <a:ext cx="4372917" cy="2205567"/>
            </a:xfrm>
            <a:custGeom>
              <a:avLst/>
              <a:gdLst/>
              <a:ahLst/>
              <a:cxnLst/>
              <a:rect l="l" t="t" r="r" b="b"/>
              <a:pathLst>
                <a:path w="4372917" h="2167467">
                  <a:moveTo>
                    <a:pt x="0" y="0"/>
                  </a:moveTo>
                  <a:lnTo>
                    <a:pt x="4372917" y="0"/>
                  </a:lnTo>
                  <a:lnTo>
                    <a:pt x="4372917" y="2167467"/>
                  </a:lnTo>
                  <a:lnTo>
                    <a:pt x="0" y="2167467"/>
                  </a:lnTo>
                  <a:close/>
                </a:path>
              </a:pathLst>
            </a:custGeom>
            <a:solidFill>
              <a:srgbClr val="FAE2C5">
                <a:alpha val="72941"/>
              </a:srgbClr>
            </a:solidFill>
          </p:spPr>
        </p:sp>
        <p:sp>
          <p:nvSpPr>
            <p:cNvPr id="6" name="TextBox 6"/>
            <p:cNvSpPr txBox="1"/>
            <p:nvPr/>
          </p:nvSpPr>
          <p:spPr>
            <a:xfrm>
              <a:off x="0" y="-38100"/>
              <a:ext cx="4372917" cy="2205567"/>
            </a:xfrm>
            <a:prstGeom prst="rect">
              <a:avLst/>
            </a:prstGeom>
          </p:spPr>
          <p:txBody>
            <a:bodyPr lIns="50800" tIns="50800" rIns="50800" bIns="50800" rtlCol="0" anchor="ctr"/>
            <a:lstStyle/>
            <a:p>
              <a:pPr algn="just">
                <a:lnSpc>
                  <a:spcPts val="2659"/>
                </a:lnSpc>
                <a:spcBef>
                  <a:spcPct val="0"/>
                </a:spcBef>
              </a:pPr>
              <a:endParaRPr/>
            </a:p>
          </p:txBody>
        </p:sp>
      </p:grpSp>
      <p:sp>
        <p:nvSpPr>
          <p:cNvPr id="19" name="TextBox 19"/>
          <p:cNvSpPr txBox="1"/>
          <p:nvPr/>
        </p:nvSpPr>
        <p:spPr>
          <a:xfrm>
            <a:off x="366229" y="-190500"/>
            <a:ext cx="17602200" cy="1372171"/>
          </a:xfrm>
          <a:prstGeom prst="rect">
            <a:avLst/>
          </a:prstGeom>
        </p:spPr>
        <p:txBody>
          <a:bodyPr wrap="square" lIns="0" tIns="0" rIns="0" bIns="0" rtlCol="0" anchor="t">
            <a:spAutoFit/>
          </a:bodyPr>
          <a:lstStyle/>
          <a:p>
            <a:pPr algn="ctr">
              <a:lnSpc>
                <a:spcPts val="10695"/>
              </a:lnSpc>
            </a:pPr>
            <a:r>
              <a:rPr lang="uk-UA" sz="6000" b="1" dirty="0">
                <a:ln w="17780" cmpd="sng">
                  <a:solidFill>
                    <a:schemeClr val="tx1"/>
                  </a:solidFill>
                  <a:prstDash val="solid"/>
                  <a:miter lim="800000"/>
                </a:ln>
                <a:solidFill>
                  <a:schemeClr val="tx2">
                    <a:lumMod val="60000"/>
                    <a:lumOff val="40000"/>
                  </a:schemeClr>
                </a:solidFill>
                <a:effectLst>
                  <a:outerShdw blurRad="50800" dist="38100" dir="2700000" algn="tl" rotWithShape="0">
                    <a:prstClr val="black">
                      <a:alpha val="40000"/>
                    </a:prstClr>
                  </a:outerShdw>
                </a:effectLst>
                <a:latin typeface="Roboto" panose="02000000000000000000" pitchFamily="2" charset="0"/>
                <a:ea typeface="Roboto" panose="02000000000000000000" pitchFamily="2" charset="0"/>
                <a:cs typeface="Kurale" panose="020B0604020202020204" charset="0"/>
              </a:rPr>
              <a:t>Запорізька Січ в літературі</a:t>
            </a:r>
            <a:endParaRPr lang="en-US" sz="6000" b="1" dirty="0">
              <a:ln w="17780" cmpd="sng">
                <a:solidFill>
                  <a:schemeClr val="tx1"/>
                </a:solidFill>
                <a:prstDash val="solid"/>
                <a:miter lim="800000"/>
              </a:ln>
              <a:solidFill>
                <a:schemeClr val="tx2">
                  <a:lumMod val="60000"/>
                  <a:lumOff val="40000"/>
                </a:schemeClr>
              </a:solidFill>
              <a:effectLst>
                <a:outerShdw blurRad="50800" dist="38100" dir="2700000" algn="tl" rotWithShape="0">
                  <a:prstClr val="black">
                    <a:alpha val="40000"/>
                  </a:prstClr>
                </a:outerShdw>
              </a:effectLst>
              <a:latin typeface="Roboto" panose="02000000000000000000" pitchFamily="2" charset="0"/>
              <a:ea typeface="Roboto" panose="02000000000000000000" pitchFamily="2" charset="0"/>
              <a:cs typeface="Kurale" panose="020B0604020202020204" charset="0"/>
              <a:sym typeface="Mak Bold"/>
            </a:endParaRPr>
          </a:p>
        </p:txBody>
      </p:sp>
      <p:grpSp>
        <p:nvGrpSpPr>
          <p:cNvPr id="20" name="Group 20"/>
          <p:cNvGrpSpPr/>
          <p:nvPr/>
        </p:nvGrpSpPr>
        <p:grpSpPr>
          <a:xfrm>
            <a:off x="366229" y="1267289"/>
            <a:ext cx="6705601" cy="696398"/>
            <a:chOff x="0" y="0"/>
            <a:chExt cx="1050666" cy="183413"/>
          </a:xfrm>
        </p:grpSpPr>
        <p:sp>
          <p:nvSpPr>
            <p:cNvPr id="21" name="Freeform 21"/>
            <p:cNvSpPr/>
            <p:nvPr/>
          </p:nvSpPr>
          <p:spPr>
            <a:xfrm>
              <a:off x="0" y="0"/>
              <a:ext cx="1050666" cy="183413"/>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22" name="TextBox 22"/>
            <p:cNvSpPr txBox="1"/>
            <p:nvPr/>
          </p:nvSpPr>
          <p:spPr>
            <a:xfrm>
              <a:off x="0" y="-38100"/>
              <a:ext cx="1050666" cy="221513"/>
            </a:xfrm>
            <a:prstGeom prst="rect">
              <a:avLst/>
            </a:prstGeom>
          </p:spPr>
          <p:txBody>
            <a:bodyPr lIns="50800" tIns="50800" rIns="50800" bIns="50800" rtlCol="0" anchor="ctr"/>
            <a:lstStyle/>
            <a:p>
              <a:pPr algn="ctr">
                <a:lnSpc>
                  <a:spcPts val="2659"/>
                </a:lnSpc>
              </a:pPr>
              <a:endParaRPr/>
            </a:p>
          </p:txBody>
        </p:sp>
      </p:grpSp>
      <p:grpSp>
        <p:nvGrpSpPr>
          <p:cNvPr id="23" name="Group 23"/>
          <p:cNvGrpSpPr/>
          <p:nvPr/>
        </p:nvGrpSpPr>
        <p:grpSpPr>
          <a:xfrm>
            <a:off x="11186153" y="1319314"/>
            <a:ext cx="6369266" cy="789035"/>
            <a:chOff x="0" y="0"/>
            <a:chExt cx="1050666" cy="183413"/>
          </a:xfrm>
        </p:grpSpPr>
        <p:sp>
          <p:nvSpPr>
            <p:cNvPr id="24" name="Freeform 24"/>
            <p:cNvSpPr/>
            <p:nvPr/>
          </p:nvSpPr>
          <p:spPr>
            <a:xfrm>
              <a:off x="0" y="0"/>
              <a:ext cx="1050666" cy="183413"/>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25" name="TextBox 25"/>
            <p:cNvSpPr txBox="1"/>
            <p:nvPr/>
          </p:nvSpPr>
          <p:spPr>
            <a:xfrm>
              <a:off x="0" y="-38100"/>
              <a:ext cx="1050666" cy="221513"/>
            </a:xfrm>
            <a:prstGeom prst="rect">
              <a:avLst/>
            </a:prstGeom>
          </p:spPr>
          <p:txBody>
            <a:bodyPr lIns="50800" tIns="50800" rIns="50800" bIns="50800" rtlCol="0" anchor="ctr"/>
            <a:lstStyle/>
            <a:p>
              <a:pPr algn="ctr">
                <a:lnSpc>
                  <a:spcPts val="2659"/>
                </a:lnSpc>
              </a:pPr>
              <a:endParaRPr/>
            </a:p>
          </p:txBody>
        </p:sp>
      </p:grpSp>
      <p:sp>
        <p:nvSpPr>
          <p:cNvPr id="30" name="TextBox 30"/>
          <p:cNvSpPr txBox="1"/>
          <p:nvPr/>
        </p:nvSpPr>
        <p:spPr>
          <a:xfrm>
            <a:off x="7032026" y="7559034"/>
            <a:ext cx="4227755" cy="575350"/>
          </a:xfrm>
          <a:prstGeom prst="rect">
            <a:avLst/>
          </a:prstGeom>
        </p:spPr>
        <p:txBody>
          <a:bodyPr lIns="0" tIns="0" rIns="0" bIns="0" rtlCol="0" anchor="t">
            <a:spAutoFit/>
          </a:bodyPr>
          <a:lstStyle/>
          <a:p>
            <a:pPr algn="ctr">
              <a:lnSpc>
                <a:spcPts val="4899"/>
              </a:lnSpc>
            </a:pPr>
            <a:endParaRPr lang="en-US" sz="3499" dirty="0">
              <a:solidFill>
                <a:srgbClr val="FFFFFF"/>
              </a:solidFill>
              <a:latin typeface="Glass Antiqua"/>
              <a:ea typeface="Glass Antiqua"/>
              <a:cs typeface="Glass Antiqua"/>
              <a:sym typeface="Glass Antiqua"/>
            </a:endParaRPr>
          </a:p>
        </p:txBody>
      </p:sp>
      <p:sp>
        <p:nvSpPr>
          <p:cNvPr id="31" name="TextBox 31"/>
          <p:cNvSpPr txBox="1"/>
          <p:nvPr/>
        </p:nvSpPr>
        <p:spPr>
          <a:xfrm>
            <a:off x="12231042" y="7559034"/>
            <a:ext cx="3556748" cy="575350"/>
          </a:xfrm>
          <a:prstGeom prst="rect">
            <a:avLst/>
          </a:prstGeom>
        </p:spPr>
        <p:txBody>
          <a:bodyPr lIns="0" tIns="0" rIns="0" bIns="0" rtlCol="0" anchor="t">
            <a:spAutoFit/>
          </a:bodyPr>
          <a:lstStyle/>
          <a:p>
            <a:pPr algn="ctr">
              <a:lnSpc>
                <a:spcPts val="4899"/>
              </a:lnSpc>
            </a:pPr>
            <a:endParaRPr lang="en-US" sz="3499" dirty="0">
              <a:solidFill>
                <a:srgbClr val="FFFFFF"/>
              </a:solidFill>
              <a:latin typeface="Glass Antiqua"/>
              <a:ea typeface="Glass Antiqua"/>
              <a:cs typeface="Glass Antiqua"/>
              <a:sym typeface="Glass Antiqua"/>
            </a:endParaRPr>
          </a:p>
        </p:txBody>
      </p:sp>
      <p:sp>
        <p:nvSpPr>
          <p:cNvPr id="34" name="Прямоугольник 33"/>
          <p:cNvSpPr/>
          <p:nvPr/>
        </p:nvSpPr>
        <p:spPr>
          <a:xfrm>
            <a:off x="366229" y="2108349"/>
            <a:ext cx="6705601" cy="6001643"/>
          </a:xfrm>
          <a:prstGeom prst="rect">
            <a:avLst/>
          </a:prstGeom>
        </p:spPr>
        <p:txBody>
          <a:bodyPr wrap="square">
            <a:spAutoFit/>
          </a:bodyPr>
          <a:lstStyle/>
          <a:p>
            <a:pPr algn="just"/>
            <a:r>
              <a:rPr lang="ru-RU" sz="2400" b="1" dirty="0" err="1">
                <a:latin typeface="Roboto" panose="02000000000000000000" pitchFamily="2" charset="0"/>
                <a:ea typeface="Roboto" panose="02000000000000000000" pitchFamily="2" charset="0"/>
              </a:rPr>
              <a:t>Куліш</a:t>
            </a:r>
            <a:r>
              <a:rPr lang="ru-RU" sz="2400" b="1" dirty="0">
                <a:latin typeface="Roboto" panose="02000000000000000000" pitchFamily="2" charset="0"/>
                <a:ea typeface="Roboto" panose="02000000000000000000" pitchFamily="2" charset="0"/>
              </a:rPr>
              <a:t>, П. О. </a:t>
            </a:r>
            <a:r>
              <a:rPr lang="ru-RU" sz="2400" b="1" dirty="0" err="1">
                <a:latin typeface="Roboto" panose="02000000000000000000" pitchFamily="2" charset="0"/>
                <a:ea typeface="Roboto" panose="02000000000000000000" pitchFamily="2" charset="0"/>
              </a:rPr>
              <a:t>Чорна</a:t>
            </a:r>
            <a:r>
              <a:rPr lang="ru-RU" sz="2400" b="1" dirty="0">
                <a:latin typeface="Roboto" panose="02000000000000000000" pitchFamily="2" charset="0"/>
                <a:ea typeface="Roboto" panose="02000000000000000000" pitchFamily="2" charset="0"/>
              </a:rPr>
              <a:t> рада : </a:t>
            </a:r>
            <a:r>
              <a:rPr lang="ru-RU" sz="2400" b="1" dirty="0" err="1">
                <a:latin typeface="Roboto" panose="02000000000000000000" pitchFamily="2" charset="0"/>
                <a:ea typeface="Roboto" panose="02000000000000000000" pitchFamily="2" charset="0"/>
              </a:rPr>
              <a:t>хроніка</a:t>
            </a:r>
            <a:r>
              <a:rPr lang="ru-RU" sz="2400" b="1" dirty="0">
                <a:latin typeface="Roboto" panose="02000000000000000000" pitchFamily="2" charset="0"/>
                <a:ea typeface="Roboto" panose="02000000000000000000" pitchFamily="2" charset="0"/>
              </a:rPr>
              <a:t> 1663 року / Пантелеймон </a:t>
            </a:r>
            <a:r>
              <a:rPr lang="ru-RU" sz="2400" b="1" dirty="0" err="1">
                <a:latin typeface="Roboto" panose="02000000000000000000" pitchFamily="2" charset="0"/>
                <a:ea typeface="Roboto" panose="02000000000000000000" pitchFamily="2" charset="0"/>
              </a:rPr>
              <a:t>Куліш</a:t>
            </a:r>
            <a:r>
              <a:rPr lang="ru-RU" sz="2400" b="1" dirty="0">
                <a:latin typeface="Roboto" panose="02000000000000000000" pitchFamily="2" charset="0"/>
                <a:ea typeface="Roboto" panose="02000000000000000000" pitchFamily="2" charset="0"/>
              </a:rPr>
              <a:t>. — </a:t>
            </a:r>
            <a:r>
              <a:rPr lang="ru-RU" sz="2400" b="1" dirty="0" err="1">
                <a:latin typeface="Roboto" panose="02000000000000000000" pitchFamily="2" charset="0"/>
                <a:ea typeface="Roboto" panose="02000000000000000000" pitchFamily="2" charset="0"/>
              </a:rPr>
              <a:t>Київ</a:t>
            </a:r>
            <a:r>
              <a:rPr lang="ru-RU" sz="2400" b="1" dirty="0">
                <a:latin typeface="Roboto" panose="02000000000000000000" pitchFamily="2" charset="0"/>
                <a:ea typeface="Roboto" panose="02000000000000000000" pitchFamily="2" charset="0"/>
              </a:rPr>
              <a:t> : </a:t>
            </a:r>
            <a:r>
              <a:rPr lang="ru-RU" sz="2400" b="1" dirty="0" err="1">
                <a:latin typeface="Roboto" panose="02000000000000000000" pitchFamily="2" charset="0"/>
                <a:ea typeface="Roboto" panose="02000000000000000000" pitchFamily="2" charset="0"/>
              </a:rPr>
              <a:t>Дніпро</a:t>
            </a:r>
            <a:r>
              <a:rPr lang="ru-RU" sz="2400" b="1" dirty="0">
                <a:latin typeface="Roboto" panose="02000000000000000000" pitchFamily="2" charset="0"/>
                <a:ea typeface="Roboto" panose="02000000000000000000" pitchFamily="2" charset="0"/>
              </a:rPr>
              <a:t>, 1990. — 368 с.</a:t>
            </a:r>
          </a:p>
          <a:p>
            <a:pPr algn="just"/>
            <a:endParaRPr lang="uk-UA" sz="2400" b="1" dirty="0">
              <a:latin typeface="Roboto" panose="02000000000000000000" pitchFamily="2" charset="0"/>
              <a:ea typeface="Roboto" panose="02000000000000000000" pitchFamily="2" charset="0"/>
            </a:endParaRPr>
          </a:p>
          <a:p>
            <a:pPr algn="just"/>
            <a:r>
              <a:rPr lang="uk-UA" sz="2400" b="1" dirty="0">
                <a:latin typeface="Roboto" panose="02000000000000000000" pitchFamily="2" charset="0"/>
                <a:ea typeface="Roboto" panose="02000000000000000000" pitchFamily="2" charset="0"/>
              </a:rPr>
              <a:t>«Чорна рада» </a:t>
            </a:r>
            <a:r>
              <a:rPr lang="uk-UA" sz="2400" dirty="0">
                <a:latin typeface="Roboto" panose="02000000000000000000" pitchFamily="2" charset="0"/>
                <a:ea typeface="Roboto" panose="02000000000000000000" pitchFamily="2" charset="0"/>
              </a:rPr>
              <a:t>Пантелеймона Куліша — перший історичний роман в українській літературі. Події відбуваються у 1663 році, в часи Руїни, коли боротьба за владу та розкол України привели до скликання «чорної ради» для обрання нового гетьмана.</a:t>
            </a:r>
          </a:p>
          <a:p>
            <a:pPr algn="just"/>
            <a:r>
              <a:rPr lang="uk-UA" sz="2400" dirty="0">
                <a:latin typeface="Roboto" panose="02000000000000000000" pitchFamily="2" charset="0"/>
                <a:ea typeface="Roboto" panose="02000000000000000000" pitchFamily="2" charset="0"/>
              </a:rPr>
              <a:t>Автор змальовує не лише політичні інтриги, а й людські почуття — кохання, вірність, стосунки між поколіннями. Запорізька Січ у творі постає як осередок свободи, братерства і захисту інтересів простого люду.</a:t>
            </a:r>
          </a:p>
        </p:txBody>
      </p:sp>
      <p:sp>
        <p:nvSpPr>
          <p:cNvPr id="35" name="Прямоугольник 34"/>
          <p:cNvSpPr/>
          <p:nvPr/>
        </p:nvSpPr>
        <p:spPr>
          <a:xfrm>
            <a:off x="400210" y="1323100"/>
            <a:ext cx="6627135" cy="584775"/>
          </a:xfrm>
          <a:prstGeom prst="rect">
            <a:avLst/>
          </a:prstGeom>
        </p:spPr>
        <p:txBody>
          <a:bodyPr wrap="none">
            <a:spAutoFit/>
          </a:bodyPr>
          <a:lstStyle/>
          <a:p>
            <a:pPr fontAlgn="base"/>
            <a:r>
              <a:rPr lang="uk-UA" sz="3200" b="1" dirty="0">
                <a:solidFill>
                  <a:schemeClr val="bg1"/>
                </a:solidFill>
                <a:latin typeface="Roboto" panose="02000000000000000000" pitchFamily="2" charset="0"/>
                <a:ea typeface="Roboto" panose="02000000000000000000" pitchFamily="2" charset="0"/>
              </a:rPr>
              <a:t>"Чорна Рада", Пантелеймон Куліш</a:t>
            </a:r>
            <a:endParaRPr lang="uk-UA" sz="3200" dirty="0">
              <a:solidFill>
                <a:schemeClr val="bg1"/>
              </a:solidFill>
              <a:latin typeface="Roboto" panose="02000000000000000000" pitchFamily="2" charset="0"/>
              <a:ea typeface="Roboto" panose="02000000000000000000" pitchFamily="2" charset="0"/>
            </a:endParaRPr>
          </a:p>
        </p:txBody>
      </p:sp>
      <p:sp>
        <p:nvSpPr>
          <p:cNvPr id="36" name="Прямоугольник 35"/>
          <p:cNvSpPr/>
          <p:nvPr/>
        </p:nvSpPr>
        <p:spPr>
          <a:xfrm>
            <a:off x="11270107" y="1423659"/>
            <a:ext cx="6056466" cy="584775"/>
          </a:xfrm>
          <a:prstGeom prst="rect">
            <a:avLst/>
          </a:prstGeom>
        </p:spPr>
        <p:txBody>
          <a:bodyPr wrap="none">
            <a:spAutoFit/>
          </a:bodyPr>
          <a:lstStyle/>
          <a:p>
            <a:pPr fontAlgn="base"/>
            <a:r>
              <a:rPr lang="uk-UA" sz="3200" b="1" dirty="0">
                <a:solidFill>
                  <a:schemeClr val="bg1"/>
                </a:solidFill>
                <a:latin typeface="Roboto" panose="02000000000000000000" pitchFamily="2" charset="0"/>
                <a:ea typeface="Roboto" panose="02000000000000000000" pitchFamily="2" charset="0"/>
              </a:rPr>
              <a:t>"Тарас Бульба", Микола Гоголь</a:t>
            </a:r>
            <a:endParaRPr lang="uk-UA" sz="3200" dirty="0">
              <a:solidFill>
                <a:schemeClr val="bg1"/>
              </a:solidFill>
              <a:latin typeface="Roboto" panose="02000000000000000000" pitchFamily="2" charset="0"/>
              <a:ea typeface="Roboto" panose="02000000000000000000" pitchFamily="2" charset="0"/>
            </a:endParaRPr>
          </a:p>
        </p:txBody>
      </p:sp>
      <p:pic>
        <p:nvPicPr>
          <p:cNvPr id="1026" name="Picture 2" descr="Аудиокнига Чорна рада - Пантелеймон Куліш скачать, слушать онлайн -  Аудиокниги на украинском языке"/>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5625" y="1417561"/>
            <a:ext cx="3475622" cy="3475622"/>
          </a:xfrm>
          <a:prstGeom prst="rect">
            <a:avLst/>
          </a:prstGeom>
          <a:noFill/>
          <a:extLst>
            <a:ext uri="{909E8E84-426E-40DD-AFC4-6F175D3DCCD1}">
              <a14:hiddenFill xmlns:a14="http://schemas.microsoft.com/office/drawing/2010/main">
                <a:solidFill>
                  <a:srgbClr val="FFFFFF"/>
                </a:solidFill>
              </a14:hiddenFill>
            </a:ext>
          </a:extLst>
        </p:spPr>
      </p:pic>
      <p:sp>
        <p:nvSpPr>
          <p:cNvPr id="37" name="Прямоугольник 36"/>
          <p:cNvSpPr/>
          <p:nvPr/>
        </p:nvSpPr>
        <p:spPr>
          <a:xfrm>
            <a:off x="11009149" y="2327344"/>
            <a:ext cx="6919429" cy="5632311"/>
          </a:xfrm>
          <a:prstGeom prst="rect">
            <a:avLst/>
          </a:prstGeom>
        </p:spPr>
        <p:txBody>
          <a:bodyPr wrap="square">
            <a:spAutoFit/>
          </a:bodyPr>
          <a:lstStyle/>
          <a:p>
            <a:pPr algn="just" fontAlgn="base"/>
            <a:r>
              <a:rPr lang="ru-RU" sz="2400" b="1" dirty="0">
                <a:latin typeface="Roboto" panose="02000000000000000000" pitchFamily="2" charset="0"/>
                <a:ea typeface="Roboto" panose="02000000000000000000" pitchFamily="2" charset="0"/>
              </a:rPr>
              <a:t>Гоголь, М. В. Тарас Бульба / </a:t>
            </a:r>
            <a:r>
              <a:rPr lang="ru-RU" sz="2400" b="1" dirty="0" err="1">
                <a:latin typeface="Roboto" panose="02000000000000000000" pitchFamily="2" charset="0"/>
                <a:ea typeface="Roboto" panose="02000000000000000000" pitchFamily="2" charset="0"/>
              </a:rPr>
              <a:t>Микола</a:t>
            </a:r>
            <a:r>
              <a:rPr lang="ru-RU" sz="2400" b="1" dirty="0">
                <a:latin typeface="Roboto" panose="02000000000000000000" pitchFamily="2" charset="0"/>
                <a:ea typeface="Roboto" panose="02000000000000000000" pitchFamily="2" charset="0"/>
              </a:rPr>
              <a:t> Гоголь. — </a:t>
            </a:r>
            <a:r>
              <a:rPr lang="ru-RU" sz="2400" b="1" dirty="0" err="1">
                <a:latin typeface="Roboto" panose="02000000000000000000" pitchFamily="2" charset="0"/>
                <a:ea typeface="Roboto" panose="02000000000000000000" pitchFamily="2" charset="0"/>
              </a:rPr>
              <a:t>Київ</a:t>
            </a:r>
            <a:r>
              <a:rPr lang="ru-RU" sz="2400" b="1" dirty="0">
                <a:latin typeface="Roboto" panose="02000000000000000000" pitchFamily="2" charset="0"/>
                <a:ea typeface="Roboto" panose="02000000000000000000" pitchFamily="2" charset="0"/>
              </a:rPr>
              <a:t> : </a:t>
            </a:r>
            <a:r>
              <a:rPr lang="ru-RU" sz="2400" b="1" dirty="0" err="1">
                <a:latin typeface="Roboto" panose="02000000000000000000" pitchFamily="2" charset="0"/>
                <a:ea typeface="Roboto" panose="02000000000000000000" pitchFamily="2" charset="0"/>
              </a:rPr>
              <a:t>Дніпро</a:t>
            </a:r>
            <a:r>
              <a:rPr lang="ru-RU" sz="2400" b="1" dirty="0">
                <a:latin typeface="Roboto" panose="02000000000000000000" pitchFamily="2" charset="0"/>
                <a:ea typeface="Roboto" panose="02000000000000000000" pitchFamily="2" charset="0"/>
              </a:rPr>
              <a:t>, 2008. — 256 с.</a:t>
            </a:r>
            <a:endParaRPr lang="uk-UA" sz="2400" b="1" dirty="0">
              <a:latin typeface="Roboto" panose="02000000000000000000" pitchFamily="2" charset="0"/>
              <a:ea typeface="Roboto" panose="02000000000000000000" pitchFamily="2" charset="0"/>
            </a:endParaRPr>
          </a:p>
          <a:p>
            <a:pPr algn="just" fontAlgn="base"/>
            <a:endParaRPr lang="uk-UA" sz="2400" b="1" dirty="0">
              <a:latin typeface="Roboto" panose="02000000000000000000" pitchFamily="2" charset="0"/>
              <a:ea typeface="Roboto" panose="02000000000000000000" pitchFamily="2" charset="0"/>
            </a:endParaRPr>
          </a:p>
          <a:p>
            <a:pPr algn="just" fontAlgn="base"/>
            <a:r>
              <a:rPr lang="uk-UA" sz="2400" b="1" dirty="0">
                <a:latin typeface="Roboto" panose="02000000000000000000" pitchFamily="2" charset="0"/>
                <a:ea typeface="Roboto" panose="02000000000000000000" pitchFamily="2" charset="0"/>
              </a:rPr>
              <a:t>«Тарас Бульба» </a:t>
            </a:r>
            <a:r>
              <a:rPr lang="uk-UA" sz="2400" dirty="0">
                <a:latin typeface="Roboto" panose="02000000000000000000" pitchFamily="2" charset="0"/>
                <a:ea typeface="Roboto" panose="02000000000000000000" pitchFamily="2" charset="0"/>
              </a:rPr>
              <a:t>Миколи Гоголя — один із найвідоміших творів про козацтво. У центрі — життя Тараса та його синів Остапа й Андрія, їхня участь у визвольній боротьбі проти польської шляхти, родинні конфлікти та трагічні випробування.</a:t>
            </a:r>
          </a:p>
          <a:p>
            <a:pPr algn="just" fontAlgn="base"/>
            <a:r>
              <a:rPr lang="uk-UA" sz="2400" dirty="0">
                <a:latin typeface="Roboto" panose="02000000000000000000" pitchFamily="2" charset="0"/>
                <a:ea typeface="Roboto" panose="02000000000000000000" pitchFamily="2" charset="0"/>
              </a:rPr>
              <a:t>Повість змальовує героїзм запорожців, їхню відданість землі та братству. Автор детально передає побут і традиції Січі, її закони та військовий уклад, роблячи образ козацького товариства символом свободи, мужності та сили народу.</a:t>
            </a:r>
          </a:p>
        </p:txBody>
      </p:sp>
      <p:pic>
        <p:nvPicPr>
          <p:cNvPr id="1030" name="Picture 6" descr="Тарас Бульба - Микола Гоголь - Видавництво Апріорі"/>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61972" y="5290258"/>
            <a:ext cx="3229828" cy="4844740"/>
          </a:xfrm>
          <a:prstGeom prst="rect">
            <a:avLst/>
          </a:prstGeom>
          <a:noFill/>
          <a:extLst>
            <a:ext uri="{909E8E84-426E-40DD-AFC4-6F175D3DCCD1}">
              <a14:hiddenFill xmlns:a14="http://schemas.microsoft.com/office/drawing/2010/main">
                <a:solidFill>
                  <a:srgbClr val="FFFFFF"/>
                </a:solidFill>
              </a14:hiddenFill>
            </a:ext>
          </a:extLst>
        </p:spPr>
      </p:pic>
      <p:sp>
        <p:nvSpPr>
          <p:cNvPr id="38" name="Прямоугольник 37"/>
          <p:cNvSpPr/>
          <p:nvPr/>
        </p:nvSpPr>
        <p:spPr>
          <a:xfrm>
            <a:off x="517067" y="8243881"/>
            <a:ext cx="6393420" cy="830997"/>
          </a:xfrm>
          <a:prstGeom prst="rect">
            <a:avLst/>
          </a:prstGeom>
        </p:spPr>
        <p:txBody>
          <a:bodyPr wrap="square">
            <a:spAutoFit/>
          </a:bodyPr>
          <a:lstStyle/>
          <a:p>
            <a:pPr algn="ctr"/>
            <a:r>
              <a:rPr lang="en-US" sz="2400" dirty="0">
                <a:latin typeface="Roboto" panose="02000000000000000000" pitchFamily="2" charset="0"/>
                <a:ea typeface="Roboto" panose="02000000000000000000" pitchFamily="2" charset="0"/>
                <a:hlinkClick r:id="rId5"/>
              </a:rPr>
              <a:t>https://www.ukrlib.com.ua/books/printit.php?tid=1084</a:t>
            </a:r>
            <a:r>
              <a:rPr lang="uk-UA" sz="2400" dirty="0">
                <a:latin typeface="Roboto" panose="02000000000000000000" pitchFamily="2" charset="0"/>
                <a:ea typeface="Roboto" panose="02000000000000000000" pitchFamily="2" charset="0"/>
              </a:rPr>
              <a:t> </a:t>
            </a:r>
          </a:p>
        </p:txBody>
      </p:sp>
      <p:sp>
        <p:nvSpPr>
          <p:cNvPr id="39" name="Прямоугольник 38"/>
          <p:cNvSpPr/>
          <p:nvPr/>
        </p:nvSpPr>
        <p:spPr>
          <a:xfrm>
            <a:off x="11166835" y="8343900"/>
            <a:ext cx="6976217" cy="830997"/>
          </a:xfrm>
          <a:prstGeom prst="rect">
            <a:avLst/>
          </a:prstGeom>
        </p:spPr>
        <p:txBody>
          <a:bodyPr wrap="square">
            <a:spAutoFit/>
          </a:bodyPr>
          <a:lstStyle/>
          <a:p>
            <a:pPr algn="ctr"/>
            <a:r>
              <a:rPr lang="en-US" sz="2400" dirty="0">
                <a:latin typeface="Roboto" panose="02000000000000000000" pitchFamily="2" charset="0"/>
                <a:ea typeface="Roboto" panose="02000000000000000000" pitchFamily="2" charset="0"/>
                <a:hlinkClick r:id="rId6"/>
              </a:rPr>
              <a:t>https://www.ukrlib.com.ua/world/printit.php?tid=15</a:t>
            </a:r>
            <a:r>
              <a:rPr lang="uk-UA" sz="2400" dirty="0">
                <a:latin typeface="Roboto" panose="02000000000000000000" pitchFamily="2" charset="0"/>
                <a:ea typeface="Roboto" panose="02000000000000000000" pitchFamily="2" charset="0"/>
              </a:rPr>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3111" b="-13111"/>
            </a:stretch>
          </a:blipFill>
        </p:spPr>
      </p:sp>
      <p:grpSp>
        <p:nvGrpSpPr>
          <p:cNvPr id="6" name="Group 6"/>
          <p:cNvGrpSpPr/>
          <p:nvPr/>
        </p:nvGrpSpPr>
        <p:grpSpPr>
          <a:xfrm>
            <a:off x="116446" y="209908"/>
            <a:ext cx="18019154" cy="9925050"/>
            <a:chOff x="0" y="0"/>
            <a:chExt cx="4372917" cy="2167467"/>
          </a:xfrm>
        </p:grpSpPr>
        <p:sp>
          <p:nvSpPr>
            <p:cNvPr id="7" name="Freeform 7"/>
            <p:cNvSpPr/>
            <p:nvPr/>
          </p:nvSpPr>
          <p:spPr>
            <a:xfrm>
              <a:off x="0" y="0"/>
              <a:ext cx="4372917" cy="2167467"/>
            </a:xfrm>
            <a:custGeom>
              <a:avLst/>
              <a:gdLst/>
              <a:ahLst/>
              <a:cxnLst/>
              <a:rect l="l" t="t" r="r" b="b"/>
              <a:pathLst>
                <a:path w="4372917" h="2167467">
                  <a:moveTo>
                    <a:pt x="0" y="0"/>
                  </a:moveTo>
                  <a:lnTo>
                    <a:pt x="4372917" y="0"/>
                  </a:lnTo>
                  <a:lnTo>
                    <a:pt x="4372917" y="2167467"/>
                  </a:lnTo>
                  <a:lnTo>
                    <a:pt x="0" y="2167467"/>
                  </a:lnTo>
                  <a:close/>
                </a:path>
              </a:pathLst>
            </a:custGeom>
            <a:solidFill>
              <a:srgbClr val="FAE2C5">
                <a:alpha val="72941"/>
              </a:srgbClr>
            </a:solidFill>
          </p:spPr>
        </p:sp>
        <p:sp>
          <p:nvSpPr>
            <p:cNvPr id="8" name="TextBox 8"/>
            <p:cNvSpPr txBox="1"/>
            <p:nvPr/>
          </p:nvSpPr>
          <p:spPr>
            <a:xfrm>
              <a:off x="0" y="-38100"/>
              <a:ext cx="4372917" cy="2205567"/>
            </a:xfrm>
            <a:prstGeom prst="rect">
              <a:avLst/>
            </a:prstGeom>
          </p:spPr>
          <p:txBody>
            <a:bodyPr lIns="50800" tIns="50800" rIns="50800" bIns="50800" rtlCol="0" anchor="ctr"/>
            <a:lstStyle/>
            <a:p>
              <a:pPr algn="just">
                <a:lnSpc>
                  <a:spcPts val="2659"/>
                </a:lnSpc>
                <a:spcBef>
                  <a:spcPct val="0"/>
                </a:spcBef>
              </a:pPr>
              <a:endParaRPr/>
            </a:p>
          </p:txBody>
        </p:sp>
      </p:grpSp>
      <p:sp>
        <p:nvSpPr>
          <p:cNvPr id="15" name="Freeform 21"/>
          <p:cNvSpPr/>
          <p:nvPr/>
        </p:nvSpPr>
        <p:spPr>
          <a:xfrm>
            <a:off x="267772" y="522892"/>
            <a:ext cx="7197804" cy="696398"/>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pic>
        <p:nvPicPr>
          <p:cNvPr id="2050" name="Picture 2" descr="На зламі двох історій by Стас Козачук | Goodread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51488" y="692486"/>
            <a:ext cx="2971800" cy="4267200"/>
          </a:xfrm>
          <a:prstGeom prst="rect">
            <a:avLst/>
          </a:prstGeom>
          <a:noFill/>
          <a:extLst>
            <a:ext uri="{909E8E84-426E-40DD-AFC4-6F175D3DCCD1}">
              <a14:hiddenFill xmlns:a14="http://schemas.microsoft.com/office/drawing/2010/main">
                <a:solidFill>
                  <a:srgbClr val="FFFFFF"/>
                </a:solidFill>
              </a14:hiddenFill>
            </a:ext>
          </a:extLst>
        </p:spPr>
      </p:pic>
      <p:sp>
        <p:nvSpPr>
          <p:cNvPr id="16" name="Прямоугольник 15"/>
          <p:cNvSpPr/>
          <p:nvPr/>
        </p:nvSpPr>
        <p:spPr>
          <a:xfrm>
            <a:off x="267771" y="1380276"/>
            <a:ext cx="7445603" cy="6740307"/>
          </a:xfrm>
          <a:prstGeom prst="rect">
            <a:avLst/>
          </a:prstGeom>
        </p:spPr>
        <p:txBody>
          <a:bodyPr wrap="square">
            <a:spAutoFit/>
          </a:bodyPr>
          <a:lstStyle/>
          <a:p>
            <a:pPr algn="just" fontAlgn="base"/>
            <a:r>
              <a:rPr lang="ru-RU" sz="2400" b="1" dirty="0" err="1">
                <a:latin typeface="Roboto" panose="02000000000000000000" pitchFamily="2" charset="0"/>
                <a:ea typeface="Roboto" panose="02000000000000000000" pitchFamily="2" charset="0"/>
              </a:rPr>
              <a:t>Козачук</a:t>
            </a:r>
            <a:r>
              <a:rPr lang="ru-RU" sz="2400" b="1" dirty="0">
                <a:latin typeface="Roboto" panose="02000000000000000000" pitchFamily="2" charset="0"/>
                <a:ea typeface="Roboto" panose="02000000000000000000" pitchFamily="2" charset="0"/>
              </a:rPr>
              <a:t>, С. На </a:t>
            </a:r>
            <a:r>
              <a:rPr lang="ru-RU" sz="2400" b="1" dirty="0" err="1">
                <a:latin typeface="Roboto" panose="02000000000000000000" pitchFamily="2" charset="0"/>
                <a:ea typeface="Roboto" panose="02000000000000000000" pitchFamily="2" charset="0"/>
              </a:rPr>
              <a:t>зламі</a:t>
            </a:r>
            <a:r>
              <a:rPr lang="ru-RU" sz="2400" b="1" dirty="0">
                <a:latin typeface="Roboto" panose="02000000000000000000" pitchFamily="2" charset="0"/>
                <a:ea typeface="Roboto" panose="02000000000000000000" pitchFamily="2" charset="0"/>
              </a:rPr>
              <a:t> </a:t>
            </a:r>
            <a:r>
              <a:rPr lang="ru-RU" sz="2400" b="1" dirty="0" err="1">
                <a:latin typeface="Roboto" panose="02000000000000000000" pitchFamily="2" charset="0"/>
                <a:ea typeface="Roboto" panose="02000000000000000000" pitchFamily="2" charset="0"/>
              </a:rPr>
              <a:t>двох</a:t>
            </a:r>
            <a:r>
              <a:rPr lang="ru-RU" sz="2400" b="1" dirty="0">
                <a:latin typeface="Roboto" panose="02000000000000000000" pitchFamily="2" charset="0"/>
                <a:ea typeface="Roboto" panose="02000000000000000000" pitchFamily="2" charset="0"/>
              </a:rPr>
              <a:t> </a:t>
            </a:r>
            <a:r>
              <a:rPr lang="ru-RU" sz="2400" b="1" dirty="0" err="1">
                <a:latin typeface="Roboto" panose="02000000000000000000" pitchFamily="2" charset="0"/>
                <a:ea typeface="Roboto" panose="02000000000000000000" pitchFamily="2" charset="0"/>
              </a:rPr>
              <a:t>історій</a:t>
            </a:r>
            <a:r>
              <a:rPr lang="ru-RU" sz="2400" b="1" dirty="0">
                <a:latin typeface="Roboto" panose="02000000000000000000" pitchFamily="2" charset="0"/>
                <a:ea typeface="Roboto" panose="02000000000000000000" pitchFamily="2" charset="0"/>
              </a:rPr>
              <a:t> / Стас </a:t>
            </a:r>
            <a:r>
              <a:rPr lang="ru-RU" sz="2400" b="1" dirty="0" err="1">
                <a:latin typeface="Roboto" panose="02000000000000000000" pitchFamily="2" charset="0"/>
                <a:ea typeface="Roboto" panose="02000000000000000000" pitchFamily="2" charset="0"/>
              </a:rPr>
              <a:t>Козачук</a:t>
            </a:r>
            <a:r>
              <a:rPr lang="ru-RU" sz="2400" b="1" dirty="0">
                <a:latin typeface="Roboto" panose="02000000000000000000" pitchFamily="2" charset="0"/>
                <a:ea typeface="Roboto" panose="02000000000000000000" pitchFamily="2" charset="0"/>
              </a:rPr>
              <a:t>. — </a:t>
            </a:r>
            <a:r>
              <a:rPr lang="ru-RU" sz="2400" b="1" dirty="0" err="1">
                <a:latin typeface="Roboto" panose="02000000000000000000" pitchFamily="2" charset="0"/>
                <a:ea typeface="Roboto" panose="02000000000000000000" pitchFamily="2" charset="0"/>
              </a:rPr>
              <a:t>Київ</a:t>
            </a:r>
            <a:r>
              <a:rPr lang="ru-RU" sz="2400" b="1" dirty="0">
                <a:latin typeface="Roboto" panose="02000000000000000000" pitchFamily="2" charset="0"/>
                <a:ea typeface="Roboto" panose="02000000000000000000" pitchFamily="2" charset="0"/>
              </a:rPr>
              <a:t> : Наш формат, 2020. — 312 с.</a:t>
            </a:r>
          </a:p>
          <a:p>
            <a:pPr algn="just" fontAlgn="base"/>
            <a:endParaRPr lang="uk-UA" sz="2400" b="1" dirty="0">
              <a:latin typeface="Roboto" panose="02000000000000000000" pitchFamily="2" charset="0"/>
              <a:ea typeface="Roboto" panose="02000000000000000000" pitchFamily="2" charset="0"/>
            </a:endParaRPr>
          </a:p>
          <a:p>
            <a:pPr algn="just" fontAlgn="base"/>
            <a:r>
              <a:rPr lang="uk-UA" sz="2400" dirty="0">
                <a:latin typeface="Roboto" panose="02000000000000000000" pitchFamily="2" charset="0"/>
                <a:ea typeface="Roboto" panose="02000000000000000000" pitchFamily="2" charset="0"/>
              </a:rPr>
              <a:t>Чи можна змінити хід історії та запобігти руйнуванню Запорізької Січі? Над цим питанням нам пропонує подумати сучасний український письменник </a:t>
            </a:r>
            <a:r>
              <a:rPr lang="uk-UA" sz="2400" dirty="0" err="1">
                <a:latin typeface="Roboto" panose="02000000000000000000" pitchFamily="2" charset="0"/>
                <a:ea typeface="Roboto" panose="02000000000000000000" pitchFamily="2" charset="0"/>
              </a:rPr>
              <a:t>Стас</a:t>
            </a:r>
            <a:r>
              <a:rPr lang="uk-UA" sz="2400" dirty="0">
                <a:latin typeface="Roboto" panose="02000000000000000000" pitchFamily="2" charset="0"/>
                <a:ea typeface="Roboto" panose="02000000000000000000" pitchFamily="2" charset="0"/>
              </a:rPr>
              <a:t> </a:t>
            </a:r>
            <a:r>
              <a:rPr lang="uk-UA" sz="2400" dirty="0" err="1">
                <a:latin typeface="Roboto" panose="02000000000000000000" pitchFamily="2" charset="0"/>
                <a:ea typeface="Roboto" panose="02000000000000000000" pitchFamily="2" charset="0"/>
              </a:rPr>
              <a:t>Козачук</a:t>
            </a:r>
            <a:r>
              <a:rPr lang="uk-UA" sz="2400" dirty="0">
                <a:latin typeface="Roboto" panose="02000000000000000000" pitchFamily="2" charset="0"/>
                <a:ea typeface="Roboto" panose="02000000000000000000" pitchFamily="2" charset="0"/>
              </a:rPr>
              <a:t>, автор книги "На зламі двох історій".</a:t>
            </a:r>
          </a:p>
          <a:p>
            <a:pPr algn="just" fontAlgn="base"/>
            <a:r>
              <a:rPr lang="uk-UA" sz="2400" dirty="0">
                <a:latin typeface="Roboto" panose="02000000000000000000" pitchFamily="2" charset="0"/>
                <a:ea typeface="Roboto" panose="02000000000000000000" pitchFamily="2" charset="0"/>
              </a:rPr>
              <a:t>У своїй книжці автор розповідає альтернативну версію подій, що відбуваються в 1668 році у Запорізькій Січі. </a:t>
            </a:r>
          </a:p>
          <a:p>
            <a:pPr algn="just" fontAlgn="base"/>
            <a:r>
              <a:rPr lang="uk-UA" sz="2400" dirty="0">
                <a:latin typeface="Roboto" panose="02000000000000000000" pitchFamily="2" charset="0"/>
                <a:ea typeface="Roboto" panose="02000000000000000000" pitchFamily="2" charset="0"/>
              </a:rPr>
              <a:t>Головний герой — козак Тарас, член секретного ордену козаків, який займається розвідкою всередині та поза межами Січі. Він отримує завдання перейти кордон Речі Посполитої, та повернути цінну реліквію. Річ настільки таємна, що навіть сам козак не знає, що опиниться у нього в руках.</a:t>
            </a:r>
          </a:p>
        </p:txBody>
      </p:sp>
      <p:sp>
        <p:nvSpPr>
          <p:cNvPr id="18" name="Freeform 21"/>
          <p:cNvSpPr/>
          <p:nvPr/>
        </p:nvSpPr>
        <p:spPr>
          <a:xfrm>
            <a:off x="11468775" y="332482"/>
            <a:ext cx="6172200" cy="1077218"/>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17" name="Прямоугольник 16"/>
          <p:cNvSpPr/>
          <p:nvPr/>
        </p:nvSpPr>
        <p:spPr>
          <a:xfrm>
            <a:off x="11129771" y="1637135"/>
            <a:ext cx="6850207" cy="7109639"/>
          </a:xfrm>
          <a:prstGeom prst="rect">
            <a:avLst/>
          </a:prstGeom>
        </p:spPr>
        <p:txBody>
          <a:bodyPr wrap="square">
            <a:spAutoFit/>
          </a:bodyPr>
          <a:lstStyle/>
          <a:p>
            <a:pPr algn="just" fontAlgn="base"/>
            <a:r>
              <a:rPr lang="ru-RU" sz="2400" b="1" dirty="0" err="1">
                <a:latin typeface="Roboto" panose="02000000000000000000" pitchFamily="2" charset="0"/>
                <a:ea typeface="Roboto" panose="02000000000000000000" pitchFamily="2" charset="0"/>
              </a:rPr>
              <a:t>Апанович</a:t>
            </a:r>
            <a:r>
              <a:rPr lang="ru-RU" sz="2400" b="1" dirty="0">
                <a:latin typeface="Roboto" panose="02000000000000000000" pitchFamily="2" charset="0"/>
                <a:ea typeface="Roboto" panose="02000000000000000000" pitchFamily="2" charset="0"/>
              </a:rPr>
              <a:t> О. М. </a:t>
            </a:r>
            <a:r>
              <a:rPr lang="ru-RU" sz="2400" b="1" dirty="0" err="1">
                <a:latin typeface="Roboto" panose="02000000000000000000" pitchFamily="2" charset="0"/>
                <a:ea typeface="Roboto" panose="02000000000000000000" pitchFamily="2" charset="0"/>
              </a:rPr>
              <a:t>Козацька</a:t>
            </a:r>
            <a:r>
              <a:rPr lang="ru-RU" sz="2400" b="1" dirty="0">
                <a:latin typeface="Roboto" panose="02000000000000000000" pitchFamily="2" charset="0"/>
                <a:ea typeface="Roboto" panose="02000000000000000000" pitchFamily="2" charset="0"/>
              </a:rPr>
              <a:t> </a:t>
            </a:r>
            <a:r>
              <a:rPr lang="ru-RU" sz="2400" b="1" dirty="0" err="1">
                <a:latin typeface="Roboto" panose="02000000000000000000" pitchFamily="2" charset="0"/>
                <a:ea typeface="Roboto" panose="02000000000000000000" pitchFamily="2" charset="0"/>
              </a:rPr>
              <a:t>енциклопедія</a:t>
            </a:r>
            <a:r>
              <a:rPr lang="ru-RU" sz="2400" b="1" dirty="0">
                <a:latin typeface="Roboto" panose="02000000000000000000" pitchFamily="2" charset="0"/>
                <a:ea typeface="Roboto" panose="02000000000000000000" pitchFamily="2" charset="0"/>
              </a:rPr>
              <a:t> для </a:t>
            </a:r>
            <a:r>
              <a:rPr lang="ru-RU" sz="2400" b="1" dirty="0" err="1">
                <a:latin typeface="Roboto" panose="02000000000000000000" pitchFamily="2" charset="0"/>
                <a:ea typeface="Roboto" panose="02000000000000000000" pitchFamily="2" charset="0"/>
              </a:rPr>
              <a:t>юнацтва</a:t>
            </a:r>
            <a:r>
              <a:rPr lang="ru-RU" sz="2400" b="1" dirty="0">
                <a:latin typeface="Roboto" panose="02000000000000000000" pitchFamily="2" charset="0"/>
                <a:ea typeface="Roboto" panose="02000000000000000000" pitchFamily="2" charset="0"/>
              </a:rPr>
              <a:t>: кн. ст. про </a:t>
            </a:r>
            <a:r>
              <a:rPr lang="ru-RU" sz="2400" b="1" dirty="0" err="1">
                <a:latin typeface="Roboto" panose="02000000000000000000" pitchFamily="2" charset="0"/>
                <a:ea typeface="Roboto" panose="02000000000000000000" pitchFamily="2" charset="0"/>
              </a:rPr>
              <a:t>буття</a:t>
            </a:r>
            <a:r>
              <a:rPr lang="ru-RU" sz="2400" b="1" dirty="0">
                <a:latin typeface="Roboto" panose="02000000000000000000" pitchFamily="2" charset="0"/>
                <a:ea typeface="Roboto" panose="02000000000000000000" pitchFamily="2" charset="0"/>
              </a:rPr>
              <a:t> </a:t>
            </a:r>
            <a:r>
              <a:rPr lang="ru-RU" sz="2400" b="1" dirty="0" err="1">
                <a:latin typeface="Roboto" panose="02000000000000000000" pitchFamily="2" charset="0"/>
                <a:ea typeface="Roboto" panose="02000000000000000000" pitchFamily="2" charset="0"/>
              </a:rPr>
              <a:t>укр</a:t>
            </a:r>
            <a:r>
              <a:rPr lang="ru-RU" sz="2400" b="1" dirty="0">
                <a:latin typeface="Roboto" panose="02000000000000000000" pitchFamily="2" charset="0"/>
                <a:ea typeface="Roboto" panose="02000000000000000000" pitchFamily="2" charset="0"/>
              </a:rPr>
              <a:t>. </a:t>
            </a:r>
            <a:r>
              <a:rPr lang="ru-RU" sz="2400" b="1" dirty="0" err="1">
                <a:latin typeface="Roboto" panose="02000000000000000000" pitchFamily="2" charset="0"/>
                <a:ea typeface="Roboto" panose="02000000000000000000" pitchFamily="2" charset="0"/>
              </a:rPr>
              <a:t>козацтва</a:t>
            </a:r>
            <a:r>
              <a:rPr lang="ru-RU" sz="2400" b="1" dirty="0">
                <a:latin typeface="Roboto" panose="02000000000000000000" pitchFamily="2" charset="0"/>
                <a:ea typeface="Roboto" panose="02000000000000000000" pitchFamily="2" charset="0"/>
              </a:rPr>
              <a:t> / О. М. </a:t>
            </a:r>
            <a:r>
              <a:rPr lang="ru-RU" sz="2400" b="1" dirty="0" err="1">
                <a:latin typeface="Roboto" panose="02000000000000000000" pitchFamily="2" charset="0"/>
                <a:ea typeface="Roboto" panose="02000000000000000000" pitchFamily="2" charset="0"/>
              </a:rPr>
              <a:t>Апанович</a:t>
            </a:r>
            <a:r>
              <a:rPr lang="ru-RU" sz="2400" b="1" dirty="0">
                <a:latin typeface="Roboto" panose="02000000000000000000" pitchFamily="2" charset="0"/>
                <a:ea typeface="Roboto" panose="02000000000000000000" pitchFamily="2" charset="0"/>
              </a:rPr>
              <a:t>. – К. : Веселка, 2009. – 714 с</a:t>
            </a:r>
            <a:r>
              <a:rPr lang="ru-RU" sz="2400" b="1" dirty="0" smtClean="0">
                <a:latin typeface="Roboto" panose="02000000000000000000" pitchFamily="2" charset="0"/>
                <a:ea typeface="Roboto" panose="02000000000000000000" pitchFamily="2" charset="0"/>
              </a:rPr>
              <a:t>.</a:t>
            </a:r>
          </a:p>
          <a:p>
            <a:pPr algn="just" fontAlgn="base"/>
            <a:endParaRPr lang="ru-RU" sz="2400" b="1" dirty="0">
              <a:latin typeface="Roboto" panose="02000000000000000000" pitchFamily="2" charset="0"/>
              <a:ea typeface="Roboto" panose="02000000000000000000" pitchFamily="2" charset="0"/>
            </a:endParaRPr>
          </a:p>
          <a:p>
            <a:pPr algn="just" fontAlgn="base"/>
            <a:r>
              <a:rPr lang="ru-RU" sz="2400" dirty="0">
                <a:latin typeface="Roboto" panose="02000000000000000000" pitchFamily="2" charset="0"/>
                <a:ea typeface="Roboto" panose="02000000000000000000" pitchFamily="2" charset="0"/>
              </a:rPr>
              <a:t>Книгу написала </a:t>
            </a:r>
            <a:r>
              <a:rPr lang="ru-RU" sz="2400" dirty="0" err="1">
                <a:latin typeface="Roboto" panose="02000000000000000000" pitchFamily="2" charset="0"/>
                <a:ea typeface="Roboto" panose="02000000000000000000" pitchFamily="2" charset="0"/>
              </a:rPr>
              <a:t>Олена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Михайлівна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Апанович</a:t>
            </a:r>
            <a:r>
              <a:rPr lang="ru-RU" sz="2400" dirty="0">
                <a:latin typeface="Roboto" panose="02000000000000000000" pitchFamily="2" charset="0"/>
                <a:ea typeface="Roboto" panose="02000000000000000000" pitchFamily="2" charset="0"/>
              </a:rPr>
              <a:t> (1919-2000) </a:t>
            </a:r>
            <a:r>
              <a:rPr lang="ru-RU" sz="2400" dirty="0" err="1">
                <a:latin typeface="Roboto" panose="02000000000000000000" pitchFamily="2" charset="0"/>
                <a:ea typeface="Roboto" panose="02000000000000000000" pitchFamily="2" charset="0"/>
              </a:rPr>
              <a:t>видатний</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історик</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архівіст</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письменниця</a:t>
            </a:r>
            <a:r>
              <a:rPr lang="ru-RU" sz="2400" dirty="0">
                <a:latin typeface="Roboto" panose="02000000000000000000" pitchFamily="2" charset="0"/>
                <a:ea typeface="Roboto" panose="02000000000000000000" pitchFamily="2" charset="0"/>
              </a:rPr>
              <a:t>, лауреат </a:t>
            </a:r>
            <a:r>
              <a:rPr lang="ru-RU" sz="2400" dirty="0" err="1">
                <a:latin typeface="Roboto" panose="02000000000000000000" pitchFamily="2" charset="0"/>
                <a:ea typeface="Roboto" panose="02000000000000000000" pitchFamily="2" charset="0"/>
              </a:rPr>
              <a:t>Національної</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премії</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України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імені</a:t>
            </a:r>
            <a:r>
              <a:rPr lang="ru-RU" sz="2400" dirty="0">
                <a:latin typeface="Roboto" panose="02000000000000000000" pitchFamily="2" charset="0"/>
                <a:ea typeface="Roboto" panose="02000000000000000000" pitchFamily="2" charset="0"/>
              </a:rPr>
              <a:t> Тараса </a:t>
            </a:r>
            <a:r>
              <a:rPr lang="ru-RU" sz="2400" dirty="0" err="1">
                <a:latin typeface="Roboto" panose="02000000000000000000" pitchFamily="2" charset="0"/>
                <a:ea typeface="Roboto" panose="02000000000000000000" pitchFamily="2" charset="0"/>
              </a:rPr>
              <a:t>Шевченка</a:t>
            </a:r>
            <a:r>
              <a:rPr lang="ru-RU" sz="2400" dirty="0">
                <a:latin typeface="Roboto" panose="02000000000000000000" pitchFamily="2" charset="0"/>
                <a:ea typeface="Roboto" panose="02000000000000000000" pitchFamily="2" charset="0"/>
              </a:rPr>
              <a:t> та </a:t>
            </a:r>
            <a:r>
              <a:rPr lang="ru-RU" sz="2400" dirty="0" err="1">
                <a:latin typeface="Roboto" panose="02000000000000000000" pitchFamily="2" charset="0"/>
                <a:ea typeface="Roboto" panose="02000000000000000000" pitchFamily="2" charset="0"/>
              </a:rPr>
              <a:t>наукової</a:t>
            </a:r>
            <a:r>
              <a:rPr lang="ru-RU" sz="2400" dirty="0">
                <a:latin typeface="Roboto" panose="02000000000000000000" pitchFamily="2" charset="0"/>
                <a:ea typeface="Roboto" panose="02000000000000000000" pitchFamily="2" charset="0"/>
              </a:rPr>
              <a:t> нагороди </a:t>
            </a:r>
            <a:r>
              <a:rPr lang="ru-RU" sz="2400" dirty="0" err="1">
                <a:latin typeface="Roboto" panose="02000000000000000000" pitchFamily="2" charset="0"/>
                <a:ea typeface="Roboto" panose="02000000000000000000" pitchFamily="2" charset="0"/>
              </a:rPr>
              <a:t>Фундації</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Антоновичів</a:t>
            </a:r>
            <a:r>
              <a:rPr lang="ru-RU" sz="2400" dirty="0">
                <a:latin typeface="Roboto" panose="02000000000000000000" pitchFamily="2" charset="0"/>
                <a:ea typeface="Roboto" panose="02000000000000000000" pitchFamily="2" charset="0"/>
              </a:rPr>
              <a:t> (США), яка все </a:t>
            </a:r>
            <a:r>
              <a:rPr lang="ru-RU" sz="2400" dirty="0" err="1">
                <a:latin typeface="Roboto" panose="02000000000000000000" pitchFamily="2" charset="0"/>
                <a:ea typeface="Roboto" panose="02000000000000000000" pitchFamily="2" charset="0"/>
              </a:rPr>
              <a:t>своє</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подвижницьке</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життя</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присвятила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дослідженню</a:t>
            </a:r>
            <a:r>
              <a:rPr lang="ru-RU" sz="2400" dirty="0">
                <a:latin typeface="Roboto" panose="02000000000000000000" pitchFamily="2" charset="0"/>
                <a:ea typeface="Roboto" panose="02000000000000000000" pitchFamily="2" charset="0"/>
              </a:rPr>
              <a:t> і </a:t>
            </a:r>
            <a:r>
              <a:rPr lang="ru-RU" sz="2400" dirty="0" err="1">
                <a:latin typeface="Roboto" panose="02000000000000000000" pitchFamily="2" charset="0"/>
                <a:ea typeface="Roboto" panose="02000000000000000000" pitchFamily="2" charset="0"/>
              </a:rPr>
              <a:t>популяризації</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козацтва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Козацька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енциклопедія</a:t>
            </a:r>
            <a:r>
              <a:rPr lang="ru-RU" sz="2400" dirty="0">
                <a:latin typeface="Roboto" panose="02000000000000000000" pitchFamily="2" charset="0"/>
                <a:ea typeface="Roboto" panose="02000000000000000000" pitchFamily="2" charset="0"/>
              </a:rPr>
              <a:t> для </a:t>
            </a:r>
            <a:r>
              <a:rPr lang="ru-RU" sz="2400" dirty="0" err="1">
                <a:latin typeface="Roboto" panose="02000000000000000000" pitchFamily="2" charset="0"/>
                <a:ea typeface="Roboto" panose="02000000000000000000" pitchFamily="2" charset="0"/>
              </a:rPr>
              <a:t>юнацтва</a:t>
            </a:r>
            <a:r>
              <a:rPr lang="ru-RU" sz="2400" dirty="0">
                <a:latin typeface="Roboto" panose="02000000000000000000" pitchFamily="2" charset="0"/>
                <a:ea typeface="Roboto" panose="02000000000000000000" pitchFamily="2" charset="0"/>
              </a:rPr>
              <a:t>» адресована </a:t>
            </a:r>
            <a:r>
              <a:rPr lang="ru-RU" sz="2400" dirty="0" err="1">
                <a:latin typeface="Roboto" panose="02000000000000000000" pitchFamily="2" charset="0"/>
                <a:ea typeface="Roboto" panose="02000000000000000000" pitchFamily="2" charset="0"/>
              </a:rPr>
              <a:t>найширшим</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читацьким</a:t>
            </a:r>
            <a:r>
              <a:rPr lang="ru-RU" sz="2400" dirty="0">
                <a:latin typeface="Roboto" panose="02000000000000000000" pitchFamily="2" charset="0"/>
                <a:ea typeface="Roboto" panose="02000000000000000000" pitchFamily="2" charset="0"/>
              </a:rPr>
              <a:t> колам, </a:t>
            </a:r>
            <a:r>
              <a:rPr lang="ru-RU" sz="2400" dirty="0" err="1">
                <a:latin typeface="Roboto" panose="02000000000000000000" pitchFamily="2" charset="0"/>
                <a:ea typeface="Roboto" panose="02000000000000000000" pitchFamily="2" charset="0"/>
              </a:rPr>
              <a:t>насамперед</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допитливому</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юнацтву</a:t>
            </a:r>
            <a:r>
              <a:rPr lang="ru-RU" sz="2400" dirty="0">
                <a:latin typeface="Roboto" panose="02000000000000000000" pitchFamily="2" charset="0"/>
                <a:ea typeface="Roboto" panose="02000000000000000000" pitchFamily="2" charset="0"/>
              </a:rPr>
              <a:t> – школярам та студентам. </a:t>
            </a:r>
            <a:r>
              <a:rPr lang="ru-RU" sz="2400" dirty="0" err="1">
                <a:latin typeface="Roboto" panose="02000000000000000000" pitchFamily="2" charset="0"/>
                <a:ea typeface="Roboto" panose="02000000000000000000" pitchFamily="2" charset="0"/>
              </a:rPr>
              <a:t>Хоча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статті</a:t>
            </a:r>
            <a:r>
              <a:rPr lang="ru-RU" sz="2400" dirty="0">
                <a:latin typeface="Roboto" panose="02000000000000000000" pitchFamily="2" charset="0"/>
                <a:ea typeface="Roboto" panose="02000000000000000000" pitchFamily="2" charset="0"/>
              </a:rPr>
              <a:t> в </a:t>
            </a:r>
            <a:r>
              <a:rPr lang="ru-RU" sz="2400" dirty="0" err="1">
                <a:latin typeface="Roboto" panose="02000000000000000000" pitchFamily="2" charset="0"/>
                <a:ea typeface="Roboto" panose="02000000000000000000" pitchFamily="2" charset="0"/>
              </a:rPr>
              <a:t>книжці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розміщені</a:t>
            </a:r>
            <a:r>
              <a:rPr lang="ru-RU" sz="2400" dirty="0">
                <a:latin typeface="Roboto" panose="02000000000000000000" pitchFamily="2" charset="0"/>
                <a:ea typeface="Roboto" panose="02000000000000000000" pitchFamily="2" charset="0"/>
              </a:rPr>
              <a:t> за </a:t>
            </a:r>
            <a:r>
              <a:rPr lang="ru-RU" sz="2400" dirty="0" err="1">
                <a:latin typeface="Roboto" panose="02000000000000000000" pitchFamily="2" charset="0"/>
                <a:ea typeface="Roboto" panose="02000000000000000000" pitchFamily="2" charset="0"/>
              </a:rPr>
              <a:t>алфавітом</a:t>
            </a:r>
            <a:r>
              <a:rPr lang="ru-RU" sz="2400" dirty="0">
                <a:latin typeface="Roboto" panose="02000000000000000000" pitchFamily="2" charset="0"/>
                <a:ea typeface="Roboto" panose="02000000000000000000" pitchFamily="2" charset="0"/>
              </a:rPr>
              <a:t>, вона не є </a:t>
            </a:r>
            <a:r>
              <a:rPr lang="ru-RU" sz="2400" dirty="0" err="1">
                <a:latin typeface="Roboto" panose="02000000000000000000" pitchFamily="2" charset="0"/>
                <a:ea typeface="Roboto" panose="02000000000000000000" pitchFamily="2" charset="0"/>
              </a:rPr>
              <a:t>класичною</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академічною</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енциклопедією</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оскільки</a:t>
            </a:r>
            <a:r>
              <a:rPr lang="ru-RU" sz="2400" dirty="0">
                <a:latin typeface="Roboto" panose="02000000000000000000" pitchFamily="2" charset="0"/>
                <a:ea typeface="Roboto" panose="02000000000000000000" pitchFamily="2" charset="0"/>
              </a:rPr>
              <a:t> не </a:t>
            </a:r>
            <a:r>
              <a:rPr lang="ru-RU" sz="2400" dirty="0" err="1">
                <a:latin typeface="Roboto" panose="02000000000000000000" pitchFamily="2" charset="0"/>
                <a:ea typeface="Roboto" panose="02000000000000000000" pitchFamily="2" charset="0"/>
              </a:rPr>
              <a:t>обтяжена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довідковим</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апаратом</a:t>
            </a:r>
            <a:r>
              <a:rPr lang="ru-RU" sz="2400" dirty="0">
                <a:latin typeface="Roboto" panose="02000000000000000000" pitchFamily="2" charset="0"/>
                <a:ea typeface="Roboto" panose="02000000000000000000" pitchFamily="2" charset="0"/>
              </a:rPr>
              <a:t> та </a:t>
            </a:r>
            <a:r>
              <a:rPr lang="ru-RU" sz="2400" dirty="0" err="1">
                <a:latin typeface="Roboto" panose="02000000000000000000" pitchFamily="2" charset="0"/>
                <a:ea typeface="Roboto" panose="02000000000000000000" pitchFamily="2" charset="0"/>
              </a:rPr>
              <a:t>посиланнями</a:t>
            </a:r>
            <a:r>
              <a:rPr lang="ru-RU" sz="2400" dirty="0">
                <a:latin typeface="Roboto" panose="02000000000000000000" pitchFamily="2" charset="0"/>
                <a:ea typeface="Roboto" panose="02000000000000000000" pitchFamily="2" charset="0"/>
              </a:rPr>
              <a:t> на </a:t>
            </a:r>
            <a:r>
              <a:rPr lang="ru-RU" sz="2400" dirty="0" err="1">
                <a:latin typeface="Roboto" panose="02000000000000000000" pitchFamily="2" charset="0"/>
                <a:ea typeface="Roboto" panose="02000000000000000000" pitchFamily="2" charset="0"/>
              </a:rPr>
              <a:t>джерела</a:t>
            </a:r>
            <a:r>
              <a:rPr lang="ru-RU" sz="2400" dirty="0">
                <a:latin typeface="Roboto" panose="02000000000000000000" pitchFamily="2" charset="0"/>
                <a:ea typeface="Roboto" panose="02000000000000000000" pitchFamily="2" charset="0"/>
              </a:rPr>
              <a:t>. </a:t>
            </a:r>
            <a:endParaRPr lang="uk-UA" sz="2400" dirty="0">
              <a:latin typeface="Roboto" panose="02000000000000000000" pitchFamily="2" charset="0"/>
              <a:ea typeface="Roboto" panose="02000000000000000000" pitchFamily="2" charset="0"/>
            </a:endParaRPr>
          </a:p>
        </p:txBody>
      </p:sp>
      <p:sp>
        <p:nvSpPr>
          <p:cNvPr id="19" name="Прямоугольник 18"/>
          <p:cNvSpPr/>
          <p:nvPr/>
        </p:nvSpPr>
        <p:spPr>
          <a:xfrm>
            <a:off x="11151238" y="352874"/>
            <a:ext cx="6850207" cy="1077218"/>
          </a:xfrm>
          <a:prstGeom prst="rect">
            <a:avLst/>
          </a:prstGeom>
        </p:spPr>
        <p:txBody>
          <a:bodyPr wrap="square">
            <a:spAutoFit/>
          </a:bodyPr>
          <a:lstStyle/>
          <a:p>
            <a:pPr algn="ctr" fontAlgn="base"/>
            <a:r>
              <a:rPr lang="ru-RU" sz="3200" b="1" dirty="0" smtClean="0">
                <a:solidFill>
                  <a:schemeClr val="bg1"/>
                </a:solidFill>
                <a:latin typeface="Roboto" panose="02000000000000000000" pitchFamily="2" charset="0"/>
                <a:ea typeface="Roboto" panose="02000000000000000000" pitchFamily="2" charset="0"/>
              </a:rPr>
              <a:t>«</a:t>
            </a:r>
            <a:r>
              <a:rPr lang="ru-RU" sz="3200" b="1" dirty="0" err="1" smtClean="0">
                <a:solidFill>
                  <a:schemeClr val="bg1"/>
                </a:solidFill>
                <a:latin typeface="Roboto" panose="02000000000000000000" pitchFamily="2" charset="0"/>
                <a:ea typeface="Roboto" panose="02000000000000000000" pitchFamily="2" charset="0"/>
              </a:rPr>
              <a:t>Козацька</a:t>
            </a:r>
            <a:r>
              <a:rPr lang="ru-RU" sz="3200" b="1" dirty="0" smtClean="0">
                <a:solidFill>
                  <a:schemeClr val="bg1"/>
                </a:solidFill>
                <a:latin typeface="Roboto" panose="02000000000000000000" pitchFamily="2" charset="0"/>
                <a:ea typeface="Roboto" panose="02000000000000000000" pitchFamily="2" charset="0"/>
              </a:rPr>
              <a:t> </a:t>
            </a:r>
            <a:r>
              <a:rPr lang="ru-RU" sz="3200" b="1" dirty="0" err="1" smtClean="0">
                <a:solidFill>
                  <a:schemeClr val="bg1"/>
                </a:solidFill>
                <a:latin typeface="Roboto" panose="02000000000000000000" pitchFamily="2" charset="0"/>
                <a:ea typeface="Roboto" panose="02000000000000000000" pitchFamily="2" charset="0"/>
              </a:rPr>
              <a:t>енциклопедія</a:t>
            </a:r>
            <a:r>
              <a:rPr lang="ru-RU" sz="3200" b="1" dirty="0" smtClean="0">
                <a:solidFill>
                  <a:schemeClr val="bg1"/>
                </a:solidFill>
                <a:latin typeface="Roboto" panose="02000000000000000000" pitchFamily="2" charset="0"/>
                <a:ea typeface="Roboto" panose="02000000000000000000" pitchFamily="2" charset="0"/>
              </a:rPr>
              <a:t> для </a:t>
            </a:r>
            <a:r>
              <a:rPr lang="ru-RU" sz="3200" b="1" dirty="0" err="1" smtClean="0">
                <a:solidFill>
                  <a:schemeClr val="bg1"/>
                </a:solidFill>
                <a:latin typeface="Roboto" panose="02000000000000000000" pitchFamily="2" charset="0"/>
                <a:ea typeface="Roboto" panose="02000000000000000000" pitchFamily="2" charset="0"/>
              </a:rPr>
              <a:t>юнацтва</a:t>
            </a:r>
            <a:r>
              <a:rPr lang="ru-RU" sz="3200" b="1" dirty="0" smtClean="0">
                <a:solidFill>
                  <a:schemeClr val="bg1"/>
                </a:solidFill>
                <a:latin typeface="Roboto" panose="02000000000000000000" pitchFamily="2" charset="0"/>
                <a:ea typeface="Roboto" panose="02000000000000000000" pitchFamily="2" charset="0"/>
              </a:rPr>
              <a:t>", </a:t>
            </a:r>
            <a:r>
              <a:rPr lang="ru-RU" sz="3200" b="1" dirty="0" err="1" smtClean="0">
                <a:solidFill>
                  <a:schemeClr val="bg1"/>
                </a:solidFill>
                <a:latin typeface="Roboto" panose="02000000000000000000" pitchFamily="2" charset="0"/>
                <a:ea typeface="Roboto" panose="02000000000000000000" pitchFamily="2" charset="0"/>
              </a:rPr>
              <a:t>Олена</a:t>
            </a:r>
            <a:r>
              <a:rPr lang="ru-RU" sz="3200" b="1" dirty="0" smtClean="0">
                <a:solidFill>
                  <a:schemeClr val="bg1"/>
                </a:solidFill>
                <a:latin typeface="Roboto" panose="02000000000000000000" pitchFamily="2" charset="0"/>
                <a:ea typeface="Roboto" panose="02000000000000000000" pitchFamily="2" charset="0"/>
              </a:rPr>
              <a:t> </a:t>
            </a:r>
            <a:r>
              <a:rPr lang="ru-RU" sz="3200" b="1" dirty="0" err="1" smtClean="0">
                <a:solidFill>
                  <a:schemeClr val="bg1"/>
                </a:solidFill>
                <a:latin typeface="Roboto" panose="02000000000000000000" pitchFamily="2" charset="0"/>
                <a:ea typeface="Roboto" panose="02000000000000000000" pitchFamily="2" charset="0"/>
              </a:rPr>
              <a:t>Апанович</a:t>
            </a:r>
            <a:endParaRPr lang="ru-RU" sz="3200" dirty="0">
              <a:solidFill>
                <a:schemeClr val="bg1"/>
              </a:solidFill>
              <a:latin typeface="Roboto" panose="02000000000000000000" pitchFamily="2" charset="0"/>
              <a:ea typeface="Roboto" panose="02000000000000000000" pitchFamily="2" charset="0"/>
            </a:endParaRPr>
          </a:p>
        </p:txBody>
      </p:sp>
      <p:sp>
        <p:nvSpPr>
          <p:cNvPr id="20" name="Прямоугольник 19"/>
          <p:cNvSpPr/>
          <p:nvPr/>
        </p:nvSpPr>
        <p:spPr>
          <a:xfrm>
            <a:off x="11221462" y="8697634"/>
            <a:ext cx="6666824" cy="1200329"/>
          </a:xfrm>
          <a:prstGeom prst="rect">
            <a:avLst/>
          </a:prstGeom>
        </p:spPr>
        <p:txBody>
          <a:bodyPr wrap="square">
            <a:spAutoFit/>
          </a:bodyPr>
          <a:lstStyle/>
          <a:p>
            <a:pPr algn="ctr"/>
            <a:r>
              <a:rPr lang="uk-UA" sz="2400" dirty="0">
                <a:latin typeface="Roboto" panose="02000000000000000000" pitchFamily="2" charset="0"/>
                <a:ea typeface="Roboto" panose="02000000000000000000" pitchFamily="2" charset="0"/>
                <a:hlinkClick r:id="rId4"/>
              </a:rPr>
              <a:t>Козацька енциклопедія для юнацтва : </a:t>
            </a:r>
            <a:r>
              <a:rPr lang="uk-UA" sz="2400" dirty="0" err="1">
                <a:latin typeface="Roboto" panose="02000000000000000000" pitchFamily="2" charset="0"/>
                <a:ea typeface="Roboto" panose="02000000000000000000" pitchFamily="2" charset="0"/>
                <a:hlinkClick r:id="rId4"/>
              </a:rPr>
              <a:t>Апанович</a:t>
            </a:r>
            <a:r>
              <a:rPr lang="uk-UA" sz="2400" dirty="0">
                <a:latin typeface="Roboto" panose="02000000000000000000" pitchFamily="2" charset="0"/>
                <a:ea typeface="Roboto" panose="02000000000000000000" pitchFamily="2" charset="0"/>
                <a:hlinkClick r:id="rId4"/>
              </a:rPr>
              <a:t> О.М. : </a:t>
            </a:r>
            <a:r>
              <a:rPr lang="en-US" sz="2400" dirty="0">
                <a:latin typeface="Roboto" panose="02000000000000000000" pitchFamily="2" charset="0"/>
                <a:ea typeface="Roboto" panose="02000000000000000000" pitchFamily="2" charset="0"/>
                <a:hlinkClick r:id="rId4"/>
              </a:rPr>
              <a:t>Free Download, Borrow, and Streaming : Internet </a:t>
            </a:r>
            <a:r>
              <a:rPr lang="en-US" sz="2400" dirty="0" smtClean="0">
                <a:latin typeface="Roboto" panose="02000000000000000000" pitchFamily="2" charset="0"/>
                <a:ea typeface="Roboto" panose="02000000000000000000" pitchFamily="2" charset="0"/>
                <a:hlinkClick r:id="rId4"/>
              </a:rPr>
              <a:t>Archive</a:t>
            </a:r>
            <a:r>
              <a:rPr lang="uk-UA" sz="2400" dirty="0" smtClean="0">
                <a:latin typeface="Roboto" panose="02000000000000000000" pitchFamily="2" charset="0"/>
                <a:ea typeface="Roboto" panose="02000000000000000000" pitchFamily="2" charset="0"/>
              </a:rPr>
              <a:t> </a:t>
            </a:r>
            <a:endParaRPr lang="uk-UA" sz="2400" dirty="0">
              <a:latin typeface="Roboto" panose="02000000000000000000" pitchFamily="2" charset="0"/>
              <a:ea typeface="Roboto" panose="02000000000000000000" pitchFamily="2" charset="0"/>
            </a:endParaRPr>
          </a:p>
        </p:txBody>
      </p:sp>
      <p:sp>
        <p:nvSpPr>
          <p:cNvPr id="21" name="Прямоугольник 20"/>
          <p:cNvSpPr/>
          <p:nvPr/>
        </p:nvSpPr>
        <p:spPr>
          <a:xfrm>
            <a:off x="281724" y="578703"/>
            <a:ext cx="7197804" cy="584775"/>
          </a:xfrm>
          <a:prstGeom prst="rect">
            <a:avLst/>
          </a:prstGeom>
        </p:spPr>
        <p:txBody>
          <a:bodyPr wrap="none">
            <a:spAutoFit/>
          </a:bodyPr>
          <a:lstStyle/>
          <a:p>
            <a:pPr fontAlgn="base"/>
            <a:r>
              <a:rPr lang="ru-RU" sz="3200" b="1" dirty="0">
                <a:solidFill>
                  <a:schemeClr val="bg1"/>
                </a:solidFill>
                <a:latin typeface="Roboto" panose="02000000000000000000" pitchFamily="2" charset="0"/>
                <a:ea typeface="Roboto" panose="02000000000000000000" pitchFamily="2" charset="0"/>
              </a:rPr>
              <a:t>"На </a:t>
            </a:r>
            <a:r>
              <a:rPr lang="ru-RU" sz="3200" b="1" dirty="0" err="1">
                <a:solidFill>
                  <a:schemeClr val="bg1"/>
                </a:solidFill>
                <a:latin typeface="Roboto" panose="02000000000000000000" pitchFamily="2" charset="0"/>
                <a:ea typeface="Roboto" panose="02000000000000000000" pitchFamily="2" charset="0"/>
              </a:rPr>
              <a:t>зламі</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двох</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історій</a:t>
            </a:r>
            <a:r>
              <a:rPr lang="ru-RU" sz="3200" b="1" dirty="0">
                <a:solidFill>
                  <a:schemeClr val="bg1"/>
                </a:solidFill>
                <a:latin typeface="Roboto" panose="02000000000000000000" pitchFamily="2" charset="0"/>
                <a:ea typeface="Roboto" panose="02000000000000000000" pitchFamily="2" charset="0"/>
              </a:rPr>
              <a:t>", Стас </a:t>
            </a:r>
            <a:r>
              <a:rPr lang="ru-RU" sz="3200" b="1" dirty="0" err="1">
                <a:solidFill>
                  <a:schemeClr val="bg1"/>
                </a:solidFill>
                <a:latin typeface="Roboto" panose="02000000000000000000" pitchFamily="2" charset="0"/>
                <a:ea typeface="Roboto" panose="02000000000000000000" pitchFamily="2" charset="0"/>
              </a:rPr>
              <a:t>Козачук</a:t>
            </a:r>
            <a:endParaRPr lang="ru-RU" sz="3200" dirty="0">
              <a:solidFill>
                <a:schemeClr val="bg1"/>
              </a:solidFill>
              <a:latin typeface="Roboto" panose="02000000000000000000" pitchFamily="2" charset="0"/>
              <a:ea typeface="Roboto" panose="02000000000000000000" pitchFamily="2" charset="0"/>
            </a:endParaRPr>
          </a:p>
        </p:txBody>
      </p:sp>
      <p:pic>
        <p:nvPicPr>
          <p:cNvPr id="2054" name="Picture 6" descr="На зламі двох історій: Amazon.co.uk: Козачук, Стас: 9798373654975 ..."/>
          <p:cNvPicPr>
            <a:picLocks noChangeAspect="1" noChangeArrowheads="1"/>
          </p:cNvPicPr>
          <p:nvPr/>
        </p:nvPicPr>
        <p:blipFill rotWithShape="1">
          <a:blip r:embed="rId5">
            <a:extLst>
              <a:ext uri="{28A0092B-C50C-407E-A947-70E740481C1C}">
                <a14:useLocalDpi xmlns:a14="http://schemas.microsoft.com/office/drawing/2010/main" val="0"/>
              </a:ext>
            </a:extLst>
          </a:blip>
          <a:srcRect l="-2422" t="42419" r="2422" b="39057"/>
          <a:stretch/>
        </p:blipFill>
        <p:spPr bwMode="auto">
          <a:xfrm>
            <a:off x="116446" y="8045086"/>
            <a:ext cx="7293130" cy="201637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22627" y="5227320"/>
            <a:ext cx="3132392" cy="4640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t="-13111" b="-13111"/>
            </a:stretch>
          </a:blipFill>
        </p:spPr>
      </p:sp>
      <p:grpSp>
        <p:nvGrpSpPr>
          <p:cNvPr id="6" name="Group 6"/>
          <p:cNvGrpSpPr/>
          <p:nvPr/>
        </p:nvGrpSpPr>
        <p:grpSpPr>
          <a:xfrm>
            <a:off x="152400" y="254347"/>
            <a:ext cx="17983200" cy="9842153"/>
            <a:chOff x="0" y="0"/>
            <a:chExt cx="4372917" cy="2167467"/>
          </a:xfrm>
        </p:grpSpPr>
        <p:sp>
          <p:nvSpPr>
            <p:cNvPr id="7" name="Freeform 7"/>
            <p:cNvSpPr/>
            <p:nvPr/>
          </p:nvSpPr>
          <p:spPr>
            <a:xfrm>
              <a:off x="0" y="0"/>
              <a:ext cx="4372917" cy="2167467"/>
            </a:xfrm>
            <a:custGeom>
              <a:avLst/>
              <a:gdLst/>
              <a:ahLst/>
              <a:cxnLst/>
              <a:rect l="l" t="t" r="r" b="b"/>
              <a:pathLst>
                <a:path w="4372917" h="2167467">
                  <a:moveTo>
                    <a:pt x="0" y="0"/>
                  </a:moveTo>
                  <a:lnTo>
                    <a:pt x="4372917" y="0"/>
                  </a:lnTo>
                  <a:lnTo>
                    <a:pt x="4372917" y="2167467"/>
                  </a:lnTo>
                  <a:lnTo>
                    <a:pt x="0" y="2167467"/>
                  </a:lnTo>
                  <a:close/>
                </a:path>
              </a:pathLst>
            </a:custGeom>
            <a:solidFill>
              <a:srgbClr val="FAE2C5">
                <a:alpha val="72941"/>
              </a:srgbClr>
            </a:solidFill>
          </p:spPr>
        </p:sp>
        <p:sp>
          <p:nvSpPr>
            <p:cNvPr id="8" name="TextBox 8"/>
            <p:cNvSpPr txBox="1"/>
            <p:nvPr/>
          </p:nvSpPr>
          <p:spPr>
            <a:xfrm>
              <a:off x="0" y="-38100"/>
              <a:ext cx="4372917" cy="2205567"/>
            </a:xfrm>
            <a:prstGeom prst="rect">
              <a:avLst/>
            </a:prstGeom>
          </p:spPr>
          <p:txBody>
            <a:bodyPr lIns="50800" tIns="50800" rIns="50800" bIns="50800" rtlCol="0" anchor="ctr"/>
            <a:lstStyle/>
            <a:p>
              <a:pPr algn="just">
                <a:lnSpc>
                  <a:spcPts val="2659"/>
                </a:lnSpc>
                <a:spcBef>
                  <a:spcPct val="0"/>
                </a:spcBef>
              </a:pPr>
              <a:endParaRPr sz="2400"/>
            </a:p>
          </p:txBody>
        </p:sp>
      </p:grpSp>
      <p:sp>
        <p:nvSpPr>
          <p:cNvPr id="16" name="Freeform 21"/>
          <p:cNvSpPr/>
          <p:nvPr/>
        </p:nvSpPr>
        <p:spPr>
          <a:xfrm>
            <a:off x="229672" y="456345"/>
            <a:ext cx="6705601" cy="1240751"/>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17" name="Freeform 21"/>
          <p:cNvSpPr/>
          <p:nvPr/>
        </p:nvSpPr>
        <p:spPr>
          <a:xfrm>
            <a:off x="11600786" y="527020"/>
            <a:ext cx="5620414" cy="1163815"/>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18" name="Прямоугольник 17"/>
          <p:cNvSpPr/>
          <p:nvPr/>
        </p:nvSpPr>
        <p:spPr>
          <a:xfrm>
            <a:off x="420172" y="570318"/>
            <a:ext cx="6324600" cy="1077218"/>
          </a:xfrm>
          <a:prstGeom prst="rect">
            <a:avLst/>
          </a:prstGeom>
        </p:spPr>
        <p:txBody>
          <a:bodyPr wrap="square">
            <a:spAutoFit/>
          </a:bodyPr>
          <a:lstStyle/>
          <a:p>
            <a:pPr algn="ctr" fontAlgn="base"/>
            <a:r>
              <a:rPr lang="ru-RU" sz="3200" b="1" dirty="0">
                <a:solidFill>
                  <a:schemeClr val="bg1"/>
                </a:solidFill>
                <a:latin typeface="Roboto" panose="02000000000000000000" pitchFamily="2" charset="0"/>
                <a:ea typeface="Roboto" panose="02000000000000000000" pitchFamily="2" charset="0"/>
              </a:rPr>
              <a:t>"</a:t>
            </a:r>
            <a:r>
              <a:rPr lang="ru-RU" sz="3200" b="1" dirty="0" err="1">
                <a:solidFill>
                  <a:schemeClr val="bg1"/>
                </a:solidFill>
                <a:latin typeface="Roboto" panose="02000000000000000000" pitchFamily="2" charset="0"/>
                <a:ea typeface="Roboto" panose="02000000000000000000" pitchFamily="2" charset="0"/>
              </a:rPr>
              <a:t>Пригоди</a:t>
            </a:r>
            <a:r>
              <a:rPr lang="ru-RU" sz="3200" b="1" dirty="0">
                <a:solidFill>
                  <a:schemeClr val="bg1"/>
                </a:solidFill>
                <a:latin typeface="Roboto" panose="02000000000000000000" pitchFamily="2" charset="0"/>
                <a:ea typeface="Roboto" panose="02000000000000000000" pitchFamily="2" charset="0"/>
              </a:rPr>
              <a:t> молодого </a:t>
            </a:r>
            <a:r>
              <a:rPr lang="ru-RU" sz="3200" b="1" dirty="0" err="1">
                <a:solidFill>
                  <a:schemeClr val="bg1"/>
                </a:solidFill>
                <a:latin typeface="Roboto" panose="02000000000000000000" pitchFamily="2" charset="0"/>
                <a:ea typeface="Roboto" panose="02000000000000000000" pitchFamily="2" charset="0"/>
              </a:rPr>
              <a:t>лицаря</a:t>
            </a:r>
            <a:r>
              <a:rPr lang="ru-RU" sz="3200" b="1" dirty="0">
                <a:solidFill>
                  <a:schemeClr val="bg1"/>
                </a:solidFill>
                <a:latin typeface="Roboto" panose="02000000000000000000" pitchFamily="2" charset="0"/>
                <a:ea typeface="Roboto" panose="02000000000000000000" pitchFamily="2" charset="0"/>
              </a:rPr>
              <a:t> " Спиридон Черкасенко</a:t>
            </a:r>
            <a:endParaRPr lang="ru-RU" sz="3200" dirty="0">
              <a:solidFill>
                <a:schemeClr val="bg1"/>
              </a:solidFill>
              <a:latin typeface="Roboto" panose="02000000000000000000" pitchFamily="2" charset="0"/>
              <a:ea typeface="Roboto" panose="02000000000000000000" pitchFamily="2" charset="0"/>
            </a:endParaRPr>
          </a:p>
        </p:txBody>
      </p:sp>
      <p:sp>
        <p:nvSpPr>
          <p:cNvPr id="19" name="Прямоугольник 18"/>
          <p:cNvSpPr/>
          <p:nvPr/>
        </p:nvSpPr>
        <p:spPr>
          <a:xfrm>
            <a:off x="11600786" y="538111"/>
            <a:ext cx="5333999" cy="1077218"/>
          </a:xfrm>
          <a:prstGeom prst="rect">
            <a:avLst/>
          </a:prstGeom>
        </p:spPr>
        <p:txBody>
          <a:bodyPr wrap="square">
            <a:spAutoFit/>
          </a:bodyPr>
          <a:lstStyle/>
          <a:p>
            <a:pPr algn="ctr" fontAlgn="base"/>
            <a:r>
              <a:rPr lang="ru-RU" sz="3200" b="1" dirty="0">
                <a:solidFill>
                  <a:schemeClr val="bg1"/>
                </a:solidFill>
                <a:latin typeface="Roboto" panose="02000000000000000000" pitchFamily="2" charset="0"/>
                <a:ea typeface="Roboto" panose="02000000000000000000" pitchFamily="2" charset="0"/>
              </a:rPr>
              <a:t>"Максим Оса" (</a:t>
            </a:r>
            <a:r>
              <a:rPr lang="ru-RU" sz="3200" b="1" dirty="0" err="1">
                <a:solidFill>
                  <a:schemeClr val="bg1"/>
                </a:solidFill>
                <a:latin typeface="Roboto" panose="02000000000000000000" pitchFamily="2" charset="0"/>
                <a:ea typeface="Roboto" panose="02000000000000000000" pitchFamily="2" charset="0"/>
              </a:rPr>
              <a:t>мальопис</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Ігор</a:t>
            </a:r>
            <a:r>
              <a:rPr lang="ru-RU" sz="3200" b="1" dirty="0">
                <a:solidFill>
                  <a:schemeClr val="bg1"/>
                </a:solidFill>
                <a:latin typeface="Roboto" panose="02000000000000000000" pitchFamily="2" charset="0"/>
                <a:ea typeface="Roboto" panose="02000000000000000000" pitchFamily="2" charset="0"/>
              </a:rPr>
              <a:t> Баранько</a:t>
            </a:r>
            <a:endParaRPr lang="ru-RU" sz="3200" dirty="0">
              <a:solidFill>
                <a:schemeClr val="bg1"/>
              </a:solidFill>
              <a:latin typeface="Roboto" panose="02000000000000000000" pitchFamily="2" charset="0"/>
              <a:ea typeface="Roboto" panose="02000000000000000000" pitchFamily="2" charset="0"/>
            </a:endParaRPr>
          </a:p>
        </p:txBody>
      </p:sp>
      <p:sp>
        <p:nvSpPr>
          <p:cNvPr id="20" name="Прямоугольник 19"/>
          <p:cNvSpPr/>
          <p:nvPr/>
        </p:nvSpPr>
        <p:spPr>
          <a:xfrm>
            <a:off x="324921" y="2150726"/>
            <a:ext cx="6515101" cy="5632311"/>
          </a:xfrm>
          <a:prstGeom prst="rect">
            <a:avLst/>
          </a:prstGeom>
        </p:spPr>
        <p:txBody>
          <a:bodyPr wrap="square">
            <a:spAutoFit/>
          </a:bodyPr>
          <a:lstStyle/>
          <a:p>
            <a:pPr algn="just" fontAlgn="base"/>
            <a:r>
              <a:rPr lang="ru-RU" sz="2400" b="1" dirty="0">
                <a:latin typeface="Roboto" panose="02000000000000000000" pitchFamily="2" charset="0"/>
                <a:ea typeface="Roboto" panose="02000000000000000000" pitchFamily="2" charset="0"/>
              </a:rPr>
              <a:t>Черкасенко, С. </a:t>
            </a:r>
            <a:r>
              <a:rPr lang="ru-RU" sz="2400" b="1" dirty="0" err="1">
                <a:latin typeface="Roboto" panose="02000000000000000000" pitchFamily="2" charset="0"/>
                <a:ea typeface="Roboto" panose="02000000000000000000" pitchFamily="2" charset="0"/>
              </a:rPr>
              <a:t>Пригоди</a:t>
            </a:r>
            <a:r>
              <a:rPr lang="ru-RU" sz="2400" b="1" dirty="0">
                <a:latin typeface="Roboto" panose="02000000000000000000" pitchFamily="2" charset="0"/>
                <a:ea typeface="Roboto" panose="02000000000000000000" pitchFamily="2" charset="0"/>
              </a:rPr>
              <a:t> молодого </a:t>
            </a:r>
            <a:r>
              <a:rPr lang="ru-RU" sz="2400" b="1" dirty="0" err="1">
                <a:latin typeface="Roboto" panose="02000000000000000000" pitchFamily="2" charset="0"/>
                <a:ea typeface="Roboto" panose="02000000000000000000" pitchFamily="2" charset="0"/>
              </a:rPr>
              <a:t>лицаря</a:t>
            </a:r>
            <a:r>
              <a:rPr lang="ru-RU" sz="2400" b="1" dirty="0">
                <a:latin typeface="Roboto" panose="02000000000000000000" pitchFamily="2" charset="0"/>
                <a:ea typeface="Roboto" panose="02000000000000000000" pitchFamily="2" charset="0"/>
              </a:rPr>
              <a:t> : </a:t>
            </a:r>
            <a:r>
              <a:rPr lang="ru-RU" sz="2400" b="1" dirty="0" err="1">
                <a:latin typeface="Roboto" panose="02000000000000000000" pitchFamily="2" charset="0"/>
                <a:ea typeface="Roboto" panose="02000000000000000000" pitchFamily="2" charset="0"/>
              </a:rPr>
              <a:t>історична</a:t>
            </a:r>
            <a:r>
              <a:rPr lang="ru-RU" sz="2400" b="1" dirty="0">
                <a:latin typeface="Roboto" panose="02000000000000000000" pitchFamily="2" charset="0"/>
                <a:ea typeface="Roboto" panose="02000000000000000000" pitchFamily="2" charset="0"/>
              </a:rPr>
              <a:t> </a:t>
            </a:r>
            <a:r>
              <a:rPr lang="ru-RU" sz="2400" b="1" dirty="0" err="1">
                <a:latin typeface="Roboto" panose="02000000000000000000" pitchFamily="2" charset="0"/>
                <a:ea typeface="Roboto" panose="02000000000000000000" pitchFamily="2" charset="0"/>
              </a:rPr>
              <a:t>повість</a:t>
            </a:r>
            <a:r>
              <a:rPr lang="ru-RU" sz="2400" b="1" dirty="0">
                <a:latin typeface="Roboto" panose="02000000000000000000" pitchFamily="2" charset="0"/>
                <a:ea typeface="Roboto" panose="02000000000000000000" pitchFamily="2" charset="0"/>
              </a:rPr>
              <a:t> / Спиридон Черкасенко. — </a:t>
            </a:r>
            <a:r>
              <a:rPr lang="ru-RU" sz="2400" b="1" dirty="0" err="1">
                <a:latin typeface="Roboto" panose="02000000000000000000" pitchFamily="2" charset="0"/>
                <a:ea typeface="Roboto" panose="02000000000000000000" pitchFamily="2" charset="0"/>
              </a:rPr>
              <a:t>Київ</a:t>
            </a:r>
            <a:r>
              <a:rPr lang="ru-RU" sz="2400" b="1" dirty="0">
                <a:latin typeface="Roboto" panose="02000000000000000000" pitchFamily="2" charset="0"/>
                <a:ea typeface="Roboto" panose="02000000000000000000" pitchFamily="2" charset="0"/>
              </a:rPr>
              <a:t> : Веселка, 1991. — 176 с.</a:t>
            </a:r>
          </a:p>
          <a:p>
            <a:pPr algn="just" fontAlgn="base"/>
            <a:endParaRPr lang="uk-UA" sz="2400" b="1" dirty="0">
              <a:latin typeface="Roboto" panose="02000000000000000000" pitchFamily="2" charset="0"/>
              <a:ea typeface="Roboto" panose="02000000000000000000" pitchFamily="2" charset="0"/>
            </a:endParaRPr>
          </a:p>
          <a:p>
            <a:pPr algn="just" fontAlgn="base"/>
            <a:r>
              <a:rPr lang="uk-UA" sz="2400" b="1" dirty="0">
                <a:latin typeface="Roboto" panose="02000000000000000000" pitchFamily="2" charset="0"/>
                <a:ea typeface="Roboto" panose="02000000000000000000" pitchFamily="2" charset="0"/>
              </a:rPr>
              <a:t>“Пригоди молодого лицаря” </a:t>
            </a:r>
            <a:r>
              <a:rPr lang="uk-UA" sz="2400" dirty="0">
                <a:latin typeface="Roboto" panose="02000000000000000000" pitchFamily="2" charset="0"/>
                <a:ea typeface="Roboto" panose="02000000000000000000" pitchFamily="2" charset="0"/>
              </a:rPr>
              <a:t>Спиридона </a:t>
            </a:r>
            <a:r>
              <a:rPr lang="uk-UA" sz="2400" dirty="0" err="1">
                <a:latin typeface="Roboto" panose="02000000000000000000" pitchFamily="2" charset="0"/>
                <a:ea typeface="Roboto" panose="02000000000000000000" pitchFamily="2" charset="0"/>
              </a:rPr>
              <a:t>Черкасенка</a:t>
            </a:r>
            <a:r>
              <a:rPr lang="uk-UA" sz="2400" dirty="0">
                <a:latin typeface="Roboto" panose="02000000000000000000" pitchFamily="2" charset="0"/>
                <a:ea typeface="Roboto" panose="02000000000000000000" pitchFamily="2" charset="0"/>
              </a:rPr>
              <a:t> — перший український історико-пригодницький роман про життя запорозьких козаків </a:t>
            </a:r>
            <a:r>
              <a:rPr lang="en-US" sz="2400" dirty="0">
                <a:latin typeface="Roboto" panose="02000000000000000000" pitchFamily="2" charset="0"/>
                <a:ea typeface="Roboto" panose="02000000000000000000" pitchFamily="2" charset="0"/>
              </a:rPr>
              <a:t>XVII </a:t>
            </a:r>
            <a:r>
              <a:rPr lang="uk-UA" sz="2400" dirty="0">
                <a:latin typeface="Roboto" panose="02000000000000000000" pitchFamily="2" charset="0"/>
                <a:ea typeface="Roboto" panose="02000000000000000000" pitchFamily="2" charset="0"/>
              </a:rPr>
              <a:t>ст. У центрі — Павло, що проходить крізь мандри, битви з Сагайдачним та кохання.</a:t>
            </a:r>
          </a:p>
          <a:p>
            <a:pPr algn="just" fontAlgn="base"/>
            <a:endParaRPr lang="uk-UA" sz="2400" dirty="0">
              <a:latin typeface="Roboto" panose="02000000000000000000" pitchFamily="2" charset="0"/>
              <a:ea typeface="Roboto" panose="02000000000000000000" pitchFamily="2" charset="0"/>
            </a:endParaRPr>
          </a:p>
          <a:p>
            <a:pPr algn="just" fontAlgn="base"/>
            <a:r>
              <a:rPr lang="uk-UA" sz="2400" dirty="0">
                <a:latin typeface="Roboto" panose="02000000000000000000" pitchFamily="2" charset="0"/>
                <a:ea typeface="Roboto" panose="02000000000000000000" pitchFamily="2" charset="0"/>
              </a:rPr>
              <a:t>Твір поєднав документальність і художню уяву, створивши образ українського лицаря. За романом знято фільм “Дорога на Січ” (</a:t>
            </a:r>
            <a:r>
              <a:rPr lang="uk-UA" sz="2400" dirty="0" err="1">
                <a:latin typeface="Roboto" panose="02000000000000000000" pitchFamily="2" charset="0"/>
                <a:ea typeface="Roboto" panose="02000000000000000000" pitchFamily="2" charset="0"/>
              </a:rPr>
              <a:t>реж</a:t>
            </a:r>
            <a:r>
              <a:rPr lang="uk-UA" sz="2400" dirty="0">
                <a:latin typeface="Roboto" panose="02000000000000000000" pitchFamily="2" charset="0"/>
                <a:ea typeface="Roboto" panose="02000000000000000000" pitchFamily="2" charset="0"/>
              </a:rPr>
              <a:t>. Сергій </a:t>
            </a:r>
            <a:r>
              <a:rPr lang="uk-UA" sz="2400" dirty="0" err="1">
                <a:latin typeface="Roboto" panose="02000000000000000000" pitchFamily="2" charset="0"/>
                <a:ea typeface="Roboto" panose="02000000000000000000" pitchFamily="2" charset="0"/>
              </a:rPr>
              <a:t>Омельчук</a:t>
            </a:r>
            <a:r>
              <a:rPr lang="uk-UA" sz="2400" dirty="0">
                <a:latin typeface="Roboto" panose="02000000000000000000" pitchFamily="2" charset="0"/>
                <a:ea typeface="Roboto" panose="02000000000000000000" pitchFamily="2" charset="0"/>
              </a:rPr>
              <a:t>).</a:t>
            </a:r>
          </a:p>
        </p:txBody>
      </p:sp>
      <p:sp>
        <p:nvSpPr>
          <p:cNvPr id="21" name="Прямоугольник 20"/>
          <p:cNvSpPr/>
          <p:nvPr/>
        </p:nvSpPr>
        <p:spPr>
          <a:xfrm>
            <a:off x="10424658" y="2019300"/>
            <a:ext cx="7467601" cy="5262979"/>
          </a:xfrm>
          <a:prstGeom prst="rect">
            <a:avLst/>
          </a:prstGeom>
        </p:spPr>
        <p:txBody>
          <a:bodyPr wrap="square">
            <a:spAutoFit/>
          </a:bodyPr>
          <a:lstStyle/>
          <a:p>
            <a:pPr algn="just" fontAlgn="base"/>
            <a:r>
              <a:rPr lang="ru-RU" sz="2400" b="1" dirty="0">
                <a:latin typeface="Roboto" panose="02000000000000000000" pitchFamily="2" charset="0"/>
                <a:ea typeface="Roboto" panose="02000000000000000000" pitchFamily="2" charset="0"/>
              </a:rPr>
              <a:t>Баранько, І. Максим Оса : </a:t>
            </a:r>
            <a:r>
              <a:rPr lang="ru-RU" sz="2400" b="1" dirty="0" err="1">
                <a:latin typeface="Roboto" panose="02000000000000000000" pitchFamily="2" charset="0"/>
                <a:ea typeface="Roboto" panose="02000000000000000000" pitchFamily="2" charset="0"/>
              </a:rPr>
              <a:t>мальопис</a:t>
            </a:r>
            <a:r>
              <a:rPr lang="ru-RU" sz="2400" b="1" dirty="0">
                <a:latin typeface="Roboto" panose="02000000000000000000" pitchFamily="2" charset="0"/>
                <a:ea typeface="Roboto" panose="02000000000000000000" pitchFamily="2" charset="0"/>
              </a:rPr>
              <a:t> / </a:t>
            </a:r>
            <a:r>
              <a:rPr lang="ru-RU" sz="2400" b="1" dirty="0" err="1">
                <a:latin typeface="Roboto" panose="02000000000000000000" pitchFamily="2" charset="0"/>
                <a:ea typeface="Roboto" panose="02000000000000000000" pitchFamily="2" charset="0"/>
              </a:rPr>
              <a:t>Ігор</a:t>
            </a:r>
            <a:r>
              <a:rPr lang="ru-RU" sz="2400" b="1" dirty="0">
                <a:latin typeface="Roboto" panose="02000000000000000000" pitchFamily="2" charset="0"/>
                <a:ea typeface="Roboto" panose="02000000000000000000" pitchFamily="2" charset="0"/>
              </a:rPr>
              <a:t> Баранько. — </a:t>
            </a:r>
            <a:r>
              <a:rPr lang="ru-RU" sz="2400" b="1" dirty="0" err="1">
                <a:latin typeface="Roboto" panose="02000000000000000000" pitchFamily="2" charset="0"/>
                <a:ea typeface="Roboto" panose="02000000000000000000" pitchFamily="2" charset="0"/>
              </a:rPr>
              <a:t>Київ</a:t>
            </a:r>
            <a:r>
              <a:rPr lang="ru-RU" sz="2400" b="1" dirty="0">
                <a:latin typeface="Roboto" panose="02000000000000000000" pitchFamily="2" charset="0"/>
                <a:ea typeface="Roboto" panose="02000000000000000000" pitchFamily="2" charset="0"/>
              </a:rPr>
              <a:t> : </a:t>
            </a:r>
            <a:r>
              <a:rPr lang="ru-RU" sz="2400" b="1" dirty="0" err="1">
                <a:latin typeface="Roboto" panose="02000000000000000000" pitchFamily="2" charset="0"/>
                <a:ea typeface="Roboto" panose="02000000000000000000" pitchFamily="2" charset="0"/>
              </a:rPr>
              <a:t>Рідна</a:t>
            </a:r>
            <a:r>
              <a:rPr lang="ru-RU" sz="2400" b="1" dirty="0">
                <a:latin typeface="Roboto" panose="02000000000000000000" pitchFamily="2" charset="0"/>
                <a:ea typeface="Roboto" panose="02000000000000000000" pitchFamily="2" charset="0"/>
              </a:rPr>
              <a:t> </a:t>
            </a:r>
            <a:r>
              <a:rPr lang="ru-RU" sz="2400" b="1" dirty="0" err="1">
                <a:latin typeface="Roboto" panose="02000000000000000000" pitchFamily="2" charset="0"/>
                <a:ea typeface="Roboto" panose="02000000000000000000" pitchFamily="2" charset="0"/>
              </a:rPr>
              <a:t>мова</a:t>
            </a:r>
            <a:r>
              <a:rPr lang="ru-RU" sz="2400" b="1" dirty="0">
                <a:latin typeface="Roboto" panose="02000000000000000000" pitchFamily="2" charset="0"/>
                <a:ea typeface="Roboto" panose="02000000000000000000" pitchFamily="2" charset="0"/>
              </a:rPr>
              <a:t>, 2011. — 120 с.</a:t>
            </a:r>
          </a:p>
          <a:p>
            <a:pPr algn="just" fontAlgn="base"/>
            <a:endParaRPr lang="uk-UA" sz="2400" b="1" dirty="0">
              <a:latin typeface="Roboto" panose="02000000000000000000" pitchFamily="2" charset="0"/>
              <a:ea typeface="Roboto" panose="02000000000000000000" pitchFamily="2" charset="0"/>
            </a:endParaRPr>
          </a:p>
          <a:p>
            <a:pPr algn="just" fontAlgn="base"/>
            <a:r>
              <a:rPr lang="uk-UA" sz="2400" b="1" dirty="0">
                <a:latin typeface="Roboto" panose="02000000000000000000" pitchFamily="2" charset="0"/>
                <a:ea typeface="Roboto" panose="02000000000000000000" pitchFamily="2" charset="0"/>
              </a:rPr>
              <a:t>"Максим Оса" </a:t>
            </a:r>
            <a:r>
              <a:rPr lang="uk-UA" sz="2400" dirty="0">
                <a:latin typeface="Roboto" panose="02000000000000000000" pitchFamily="2" charset="0"/>
                <a:ea typeface="Roboto" panose="02000000000000000000" pitchFamily="2" charset="0"/>
              </a:rPr>
              <a:t>— графічний роман Ігоря </a:t>
            </a:r>
            <a:r>
              <a:rPr lang="uk-UA" sz="2400" dirty="0" err="1">
                <a:latin typeface="Roboto" panose="02000000000000000000" pitchFamily="2" charset="0"/>
                <a:ea typeface="Roboto" panose="02000000000000000000" pitchFamily="2" charset="0"/>
              </a:rPr>
              <a:t>Баранька</a:t>
            </a:r>
            <a:r>
              <a:rPr lang="uk-UA" sz="2400" dirty="0">
                <a:latin typeface="Roboto" panose="02000000000000000000" pitchFamily="2" charset="0"/>
                <a:ea typeface="Roboto" panose="02000000000000000000" pitchFamily="2" charset="0"/>
              </a:rPr>
              <a:t> про пригоди козака-хорунжого у 1636 році. </a:t>
            </a:r>
          </a:p>
          <a:p>
            <a:pPr algn="just" fontAlgn="base"/>
            <a:endParaRPr lang="uk-UA" sz="2400" dirty="0">
              <a:latin typeface="Roboto" panose="02000000000000000000" pitchFamily="2" charset="0"/>
              <a:ea typeface="Roboto" panose="02000000000000000000" pitchFamily="2" charset="0"/>
            </a:endParaRPr>
          </a:p>
          <a:p>
            <a:pPr algn="just" fontAlgn="base"/>
            <a:r>
              <a:rPr lang="uk-UA" sz="2400" dirty="0">
                <a:latin typeface="Roboto" panose="02000000000000000000" pitchFamily="2" charset="0"/>
                <a:ea typeface="Roboto" panose="02000000000000000000" pitchFamily="2" charset="0"/>
              </a:rPr>
              <a:t>Повернувшись з походу, Максим знаходить… власну могилу. Та замість смерті отримує нове життя, сповнене таємниць і </a:t>
            </a:r>
            <a:r>
              <a:rPr lang="uk-UA" sz="2400" dirty="0" err="1">
                <a:latin typeface="Roboto" panose="02000000000000000000" pitchFamily="2" charset="0"/>
                <a:ea typeface="Roboto" panose="02000000000000000000" pitchFamily="2" charset="0"/>
              </a:rPr>
              <a:t>випробувань.Комікс</a:t>
            </a:r>
            <a:r>
              <a:rPr lang="uk-UA" sz="2400" dirty="0">
                <a:latin typeface="Roboto" panose="02000000000000000000" pitchFamily="2" charset="0"/>
                <a:ea typeface="Roboto" panose="02000000000000000000" pitchFamily="2" charset="0"/>
              </a:rPr>
              <a:t> поєднує вестерн, детектив і пригоди на тлі козацької доби, вирізняється деталізованою графікою. Вперше виданий французькою (2008–2009), згодом перекладений українською різними видавництвами, остання версія — 2020 року.</a:t>
            </a:r>
          </a:p>
        </p:txBody>
      </p:sp>
      <p:pic>
        <p:nvPicPr>
          <p:cNvPr id="3074" name="Picture 2" descr="Акція! Пригоди молодого лицаря. Роман з козацьких часів (Скарби: молодіжна  серія), Спиридон Черкасенко - купити. Книга дешево | Книгарня «Є»"/>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01873" y="456345"/>
            <a:ext cx="3073248" cy="497980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Максим Оса - COMIXARNIA — сімейна крамничка коміксів, мальописів, манґи,  артбуків і настільних ігор."/>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01873" y="5591745"/>
            <a:ext cx="3144605" cy="4382583"/>
          </a:xfrm>
          <a:prstGeom prst="rect">
            <a:avLst/>
          </a:prstGeom>
          <a:noFill/>
          <a:extLst>
            <a:ext uri="{909E8E84-426E-40DD-AFC4-6F175D3DCCD1}">
              <a14:hiddenFill xmlns:a14="http://schemas.microsoft.com/office/drawing/2010/main">
                <a:solidFill>
                  <a:srgbClr val="FFFFFF"/>
                </a:solidFill>
              </a14:hiddenFill>
            </a:ext>
          </a:extLst>
        </p:spPr>
      </p:pic>
      <p:sp>
        <p:nvSpPr>
          <p:cNvPr id="22" name="Прямоугольник 21"/>
          <p:cNvSpPr/>
          <p:nvPr/>
        </p:nvSpPr>
        <p:spPr>
          <a:xfrm>
            <a:off x="914400" y="7960462"/>
            <a:ext cx="5011222" cy="830997"/>
          </a:xfrm>
          <a:prstGeom prst="rect">
            <a:avLst/>
          </a:prstGeom>
        </p:spPr>
        <p:txBody>
          <a:bodyPr wrap="square">
            <a:spAutoFit/>
          </a:bodyPr>
          <a:lstStyle/>
          <a:p>
            <a:pPr algn="ctr"/>
            <a:r>
              <a:rPr lang="en-US" sz="2400" dirty="0">
                <a:latin typeface="Roboto" panose="02000000000000000000" pitchFamily="2" charset="0"/>
                <a:ea typeface="Roboto" panose="02000000000000000000" pitchFamily="2" charset="0"/>
                <a:hlinkClick r:id="rId5"/>
              </a:rPr>
              <a:t>https://www.ukrlib.com.ua/books/printit.php?tid=27335</a:t>
            </a:r>
            <a:r>
              <a:rPr lang="uk-UA" sz="2400" dirty="0">
                <a:latin typeface="Roboto" panose="02000000000000000000" pitchFamily="2" charset="0"/>
                <a:ea typeface="Roboto" panose="02000000000000000000" pitchFamily="2" charset="0"/>
              </a:rPr>
              <a:t> </a:t>
            </a:r>
          </a:p>
        </p:txBody>
      </p:sp>
      <p:sp>
        <p:nvSpPr>
          <p:cNvPr id="23" name="Прямоугольник 22"/>
          <p:cNvSpPr/>
          <p:nvPr/>
        </p:nvSpPr>
        <p:spPr>
          <a:xfrm>
            <a:off x="10299228" y="7498797"/>
            <a:ext cx="7669087" cy="461665"/>
          </a:xfrm>
          <a:prstGeom prst="rect">
            <a:avLst/>
          </a:prstGeom>
        </p:spPr>
        <p:txBody>
          <a:bodyPr wrap="none">
            <a:spAutoFit/>
          </a:bodyPr>
          <a:lstStyle/>
          <a:p>
            <a:r>
              <a:rPr lang="en-US" sz="2400" dirty="0">
                <a:latin typeface="Roboto" panose="02000000000000000000" pitchFamily="2" charset="0"/>
                <a:ea typeface="Roboto" panose="02000000000000000000" pitchFamily="2" charset="0"/>
                <a:hlinkClick r:id="rId6"/>
              </a:rPr>
              <a:t>https://file.lib.in.ua/pdf/baranko-ihor-maksym-osa.pdf</a:t>
            </a:r>
            <a:r>
              <a:rPr lang="uk-UA" sz="2400" dirty="0">
                <a:latin typeface="Roboto" panose="02000000000000000000" pitchFamily="2" charset="0"/>
                <a:ea typeface="Roboto" panose="02000000000000000000" pitchFamily="2" charset="0"/>
              </a:rPr>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a:stretch>
              <a:fillRect t="-13111" b="-13111"/>
            </a:stretch>
          </a:blipFill>
        </p:spPr>
      </p:sp>
      <p:grpSp>
        <p:nvGrpSpPr>
          <p:cNvPr id="6" name="Group 6"/>
          <p:cNvGrpSpPr/>
          <p:nvPr/>
        </p:nvGrpSpPr>
        <p:grpSpPr>
          <a:xfrm>
            <a:off x="113225" y="325962"/>
            <a:ext cx="18019154" cy="9925050"/>
            <a:chOff x="0" y="0"/>
            <a:chExt cx="4372917" cy="2167467"/>
          </a:xfrm>
        </p:grpSpPr>
        <p:sp>
          <p:nvSpPr>
            <p:cNvPr id="7" name="Freeform 7"/>
            <p:cNvSpPr/>
            <p:nvPr/>
          </p:nvSpPr>
          <p:spPr>
            <a:xfrm>
              <a:off x="0" y="0"/>
              <a:ext cx="4372917" cy="2167467"/>
            </a:xfrm>
            <a:custGeom>
              <a:avLst/>
              <a:gdLst/>
              <a:ahLst/>
              <a:cxnLst/>
              <a:rect l="l" t="t" r="r" b="b"/>
              <a:pathLst>
                <a:path w="4372917" h="2167467">
                  <a:moveTo>
                    <a:pt x="0" y="0"/>
                  </a:moveTo>
                  <a:lnTo>
                    <a:pt x="4372917" y="0"/>
                  </a:lnTo>
                  <a:lnTo>
                    <a:pt x="4372917" y="2167467"/>
                  </a:lnTo>
                  <a:lnTo>
                    <a:pt x="0" y="2167467"/>
                  </a:lnTo>
                  <a:close/>
                </a:path>
              </a:pathLst>
            </a:custGeom>
            <a:solidFill>
              <a:srgbClr val="FAE2C5">
                <a:alpha val="72941"/>
              </a:srgbClr>
            </a:solidFill>
          </p:spPr>
        </p:sp>
        <p:sp>
          <p:nvSpPr>
            <p:cNvPr id="8" name="TextBox 8"/>
            <p:cNvSpPr txBox="1"/>
            <p:nvPr/>
          </p:nvSpPr>
          <p:spPr>
            <a:xfrm>
              <a:off x="0" y="-38100"/>
              <a:ext cx="4372917" cy="2205567"/>
            </a:xfrm>
            <a:prstGeom prst="rect">
              <a:avLst/>
            </a:prstGeom>
          </p:spPr>
          <p:txBody>
            <a:bodyPr lIns="50800" tIns="50800" rIns="50800" bIns="50800" rtlCol="0" anchor="ctr"/>
            <a:lstStyle/>
            <a:p>
              <a:pPr algn="just">
                <a:lnSpc>
                  <a:spcPts val="2659"/>
                </a:lnSpc>
                <a:spcBef>
                  <a:spcPct val="0"/>
                </a:spcBef>
              </a:pPr>
              <a:endParaRPr/>
            </a:p>
          </p:txBody>
        </p:sp>
      </p:grpSp>
      <p:sp>
        <p:nvSpPr>
          <p:cNvPr id="15" name="Freeform 21"/>
          <p:cNvSpPr/>
          <p:nvPr/>
        </p:nvSpPr>
        <p:spPr>
          <a:xfrm>
            <a:off x="267772" y="522892"/>
            <a:ext cx="7301524" cy="696398"/>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16" name="Прямоугольник 15"/>
          <p:cNvSpPr/>
          <p:nvPr/>
        </p:nvSpPr>
        <p:spPr>
          <a:xfrm>
            <a:off x="267772" y="1380276"/>
            <a:ext cx="7301524" cy="7478970"/>
          </a:xfrm>
          <a:prstGeom prst="rect">
            <a:avLst/>
          </a:prstGeom>
        </p:spPr>
        <p:txBody>
          <a:bodyPr wrap="square">
            <a:spAutoFit/>
          </a:bodyPr>
          <a:lstStyle/>
          <a:p>
            <a:pPr algn="just" fontAlgn="base"/>
            <a:r>
              <a:rPr lang="ru-RU" sz="2400" b="1" dirty="0">
                <a:latin typeface="Roboto" panose="02000000000000000000" pitchFamily="2" charset="0"/>
                <a:ea typeface="Roboto" panose="02000000000000000000" pitchFamily="2" charset="0"/>
              </a:rPr>
              <a:t>Кащенко А. Ф. </a:t>
            </a:r>
            <a:r>
              <a:rPr lang="ru-RU" sz="2400" b="1" dirty="0" err="1">
                <a:latin typeface="Roboto" panose="02000000000000000000" pitchFamily="2" charset="0"/>
                <a:ea typeface="Roboto" panose="02000000000000000000" pitchFamily="2" charset="0"/>
              </a:rPr>
              <a:t>Зруйноване</a:t>
            </a:r>
            <a:r>
              <a:rPr lang="ru-RU" sz="2400" b="1" dirty="0">
                <a:latin typeface="Roboto" panose="02000000000000000000" pitchFamily="2" charset="0"/>
                <a:ea typeface="Roboto" panose="02000000000000000000" pitchFamily="2" charset="0"/>
              </a:rPr>
              <a:t> </a:t>
            </a:r>
            <a:r>
              <a:rPr lang="ru-RU" sz="2400" b="1" dirty="0" err="1">
                <a:latin typeface="Roboto" panose="02000000000000000000" pitchFamily="2" charset="0"/>
                <a:ea typeface="Roboto" panose="02000000000000000000" pitchFamily="2" charset="0"/>
              </a:rPr>
              <a:t>гніздо</a:t>
            </a:r>
            <a:r>
              <a:rPr lang="ru-RU" sz="2400" b="1" dirty="0">
                <a:latin typeface="Roboto" panose="02000000000000000000" pitchFamily="2" charset="0"/>
                <a:ea typeface="Roboto" panose="02000000000000000000" pitchFamily="2" charset="0"/>
              </a:rPr>
              <a:t> : </a:t>
            </a:r>
            <a:r>
              <a:rPr lang="ru-RU" sz="2400" b="1" dirty="0" err="1">
                <a:latin typeface="Roboto" panose="02000000000000000000" pitchFamily="2" charset="0"/>
                <a:ea typeface="Roboto" panose="02000000000000000000" pitchFamily="2" charset="0"/>
              </a:rPr>
              <a:t>історична</a:t>
            </a:r>
            <a:r>
              <a:rPr lang="ru-RU" sz="2400" b="1" dirty="0">
                <a:latin typeface="Roboto" panose="02000000000000000000" pitchFamily="2" charset="0"/>
                <a:ea typeface="Roboto" panose="02000000000000000000" pitchFamily="2" charset="0"/>
              </a:rPr>
              <a:t> </a:t>
            </a:r>
            <a:r>
              <a:rPr lang="ru-RU" sz="2400" b="1" dirty="0" err="1">
                <a:latin typeface="Roboto" panose="02000000000000000000" pitchFamily="2" charset="0"/>
                <a:ea typeface="Roboto" panose="02000000000000000000" pitchFamily="2" charset="0"/>
              </a:rPr>
              <a:t>повість</a:t>
            </a:r>
            <a:r>
              <a:rPr lang="ru-RU" sz="2400" b="1" dirty="0">
                <a:latin typeface="Roboto" panose="02000000000000000000" pitchFamily="2" charset="0"/>
                <a:ea typeface="Roboto" panose="02000000000000000000" pitchFamily="2" charset="0"/>
              </a:rPr>
              <a:t>. </a:t>
            </a:r>
            <a:r>
              <a:rPr lang="ru-RU" sz="2400" b="1" dirty="0" err="1">
                <a:latin typeface="Roboto" panose="02000000000000000000" pitchFamily="2" charset="0"/>
                <a:ea typeface="Roboto" panose="02000000000000000000" pitchFamily="2" charset="0"/>
              </a:rPr>
              <a:t>Київ</a:t>
            </a:r>
            <a:r>
              <a:rPr lang="ru-RU" sz="2400" b="1" dirty="0">
                <a:latin typeface="Roboto" panose="02000000000000000000" pitchFamily="2" charset="0"/>
                <a:ea typeface="Roboto" panose="02000000000000000000" pitchFamily="2" charset="0"/>
              </a:rPr>
              <a:t> : Центр </a:t>
            </a:r>
            <a:r>
              <a:rPr lang="ru-RU" sz="2400" b="1" dirty="0" err="1">
                <a:latin typeface="Roboto" panose="02000000000000000000" pitchFamily="2" charset="0"/>
                <a:ea typeface="Roboto" panose="02000000000000000000" pitchFamily="2" charset="0"/>
              </a:rPr>
              <a:t>учбової</a:t>
            </a:r>
            <a:r>
              <a:rPr lang="ru-RU" sz="2400" b="1" dirty="0">
                <a:latin typeface="Roboto" panose="02000000000000000000" pitchFamily="2" charset="0"/>
                <a:ea typeface="Roboto" panose="02000000000000000000" pitchFamily="2" charset="0"/>
              </a:rPr>
              <a:t> </a:t>
            </a:r>
            <a:r>
              <a:rPr lang="ru-RU" sz="2400" b="1" dirty="0" err="1">
                <a:latin typeface="Roboto" panose="02000000000000000000" pitchFamily="2" charset="0"/>
                <a:ea typeface="Roboto" panose="02000000000000000000" pitchFamily="2" charset="0"/>
              </a:rPr>
              <a:t>літератури</a:t>
            </a:r>
            <a:r>
              <a:rPr lang="ru-RU" sz="2400" b="1" dirty="0">
                <a:latin typeface="Roboto" panose="02000000000000000000" pitchFamily="2" charset="0"/>
                <a:ea typeface="Roboto" panose="02000000000000000000" pitchFamily="2" charset="0"/>
              </a:rPr>
              <a:t>, 2019.104 с. </a:t>
            </a:r>
          </a:p>
          <a:p>
            <a:pPr algn="just" fontAlgn="base"/>
            <a:endParaRPr lang="uk-UA" sz="2400" dirty="0">
              <a:latin typeface="Roboto" panose="02000000000000000000" pitchFamily="2" charset="0"/>
              <a:ea typeface="Roboto" panose="02000000000000000000" pitchFamily="2" charset="0"/>
            </a:endParaRPr>
          </a:p>
          <a:p>
            <a:pPr algn="just" fontAlgn="base"/>
            <a:r>
              <a:rPr lang="uk-UA" sz="2400" dirty="0">
                <a:latin typeface="Roboto" panose="02000000000000000000" pitchFamily="2" charset="0"/>
                <a:ea typeface="Roboto" panose="02000000000000000000" pitchFamily="2" charset="0"/>
              </a:rPr>
              <a:t>Повість </a:t>
            </a:r>
            <a:r>
              <a:rPr lang="uk-UA" sz="2400" b="1" dirty="0">
                <a:latin typeface="Roboto" panose="02000000000000000000" pitchFamily="2" charset="0"/>
                <a:ea typeface="Roboto" panose="02000000000000000000" pitchFamily="2" charset="0"/>
              </a:rPr>
              <a:t>«Зруйноване гніздо» </a:t>
            </a:r>
            <a:r>
              <a:rPr lang="uk-UA" sz="2400" dirty="0">
                <a:latin typeface="Roboto" panose="02000000000000000000" pitchFamily="2" charset="0"/>
                <a:ea typeface="Roboto" panose="02000000000000000000" pitchFamily="2" charset="0"/>
              </a:rPr>
              <a:t>— одна з найвідоміших історичних прозових праць Андрія Кащенка, українського письменника початку ХХ ст.</a:t>
            </a:r>
          </a:p>
          <a:p>
            <a:pPr algn="just" fontAlgn="base"/>
            <a:r>
              <a:rPr lang="uk-UA" sz="2400" dirty="0">
                <a:latin typeface="Roboto" panose="02000000000000000000" pitchFamily="2" charset="0"/>
                <a:ea typeface="Roboto" panose="02000000000000000000" pitchFamily="2" charset="0"/>
              </a:rPr>
              <a:t>У творі змальовано трагічні події, пов’язані з ліквідацією Запорізької Січі у 1775 році. Автор показує долю окремої козацької родини, яка стала жертвою історичної катастрофи. Через особисті переживання героїв читач бачить загальну драму народу, позбавленого свого «гнізда» — символу волі й незалежності. Стиль Кащенка вирізняється поєднанням художності та документальності. </a:t>
            </a:r>
          </a:p>
          <a:p>
            <a:pPr algn="just" fontAlgn="base"/>
            <a:r>
              <a:rPr lang="uk-UA" sz="2400" dirty="0">
                <a:latin typeface="Roboto" panose="02000000000000000000" pitchFamily="2" charset="0"/>
                <a:ea typeface="Roboto" panose="02000000000000000000" pitchFamily="2" charset="0"/>
              </a:rPr>
              <a:t>«Зруйноване гніздо» стало класикою української історичної літератури й важливим нагадуванням про ціну втрати свободи.</a:t>
            </a:r>
          </a:p>
        </p:txBody>
      </p:sp>
      <p:sp>
        <p:nvSpPr>
          <p:cNvPr id="18" name="Freeform 21"/>
          <p:cNvSpPr/>
          <p:nvPr/>
        </p:nvSpPr>
        <p:spPr>
          <a:xfrm>
            <a:off x="11282173" y="606071"/>
            <a:ext cx="6477000" cy="1590052"/>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17" name="Прямоугольник 16"/>
          <p:cNvSpPr/>
          <p:nvPr/>
        </p:nvSpPr>
        <p:spPr>
          <a:xfrm>
            <a:off x="11136213" y="2239295"/>
            <a:ext cx="6850207" cy="6740307"/>
          </a:xfrm>
          <a:prstGeom prst="rect">
            <a:avLst/>
          </a:prstGeom>
        </p:spPr>
        <p:txBody>
          <a:bodyPr wrap="square">
            <a:spAutoFit/>
          </a:bodyPr>
          <a:lstStyle/>
          <a:p>
            <a:pPr algn="just" fontAlgn="base"/>
            <a:r>
              <a:rPr lang="ru-RU" sz="2400" b="1" dirty="0" err="1">
                <a:latin typeface="Roboto" panose="02000000000000000000" pitchFamily="2" charset="0"/>
                <a:ea typeface="Roboto" panose="02000000000000000000" pitchFamily="2" charset="0"/>
              </a:rPr>
              <a:t>Голобуцький</a:t>
            </a:r>
            <a:r>
              <a:rPr lang="ru-RU" sz="2400" b="1" dirty="0">
                <a:latin typeface="Roboto" panose="02000000000000000000" pitchFamily="2" charset="0"/>
                <a:ea typeface="Roboto" panose="02000000000000000000" pitchFamily="2" charset="0"/>
              </a:rPr>
              <a:t> В. О. </a:t>
            </a:r>
            <a:r>
              <a:rPr lang="ru-RU" sz="2400" b="1" dirty="0" err="1">
                <a:latin typeface="Roboto" panose="02000000000000000000" pitchFamily="2" charset="0"/>
                <a:ea typeface="Roboto" panose="02000000000000000000" pitchFamily="2" charset="0"/>
              </a:rPr>
              <a:t>Запорізька</a:t>
            </a:r>
            <a:r>
              <a:rPr lang="ru-RU" sz="2400" b="1" dirty="0">
                <a:latin typeface="Roboto" panose="02000000000000000000" pitchFamily="2" charset="0"/>
                <a:ea typeface="Roboto" panose="02000000000000000000" pitchFamily="2" charset="0"/>
              </a:rPr>
              <a:t> </a:t>
            </a:r>
            <a:r>
              <a:rPr lang="ru-RU" sz="2400" b="1" dirty="0" err="1">
                <a:latin typeface="Roboto" panose="02000000000000000000" pitchFamily="2" charset="0"/>
                <a:ea typeface="Roboto" panose="02000000000000000000" pitchFamily="2" charset="0"/>
              </a:rPr>
              <a:t>Січ</a:t>
            </a:r>
            <a:r>
              <a:rPr lang="ru-RU" sz="2400" b="1" dirty="0">
                <a:latin typeface="Roboto" panose="02000000000000000000" pitchFamily="2" charset="0"/>
                <a:ea typeface="Roboto" panose="02000000000000000000" pitchFamily="2" charset="0"/>
              </a:rPr>
              <a:t> в </a:t>
            </a:r>
            <a:r>
              <a:rPr lang="ru-RU" sz="2400" b="1" dirty="0" err="1">
                <a:latin typeface="Roboto" panose="02000000000000000000" pitchFamily="2" charset="0"/>
                <a:ea typeface="Roboto" panose="02000000000000000000" pitchFamily="2" charset="0"/>
              </a:rPr>
              <a:t>останні</a:t>
            </a:r>
            <a:r>
              <a:rPr lang="ru-RU" sz="2400" b="1" dirty="0">
                <a:latin typeface="Roboto" panose="02000000000000000000" pitchFamily="2" charset="0"/>
                <a:ea typeface="Roboto" panose="02000000000000000000" pitchFamily="2" charset="0"/>
              </a:rPr>
              <a:t> </a:t>
            </a:r>
            <a:r>
              <a:rPr lang="ru-RU" sz="2400" b="1" dirty="0" err="1">
                <a:latin typeface="Roboto" panose="02000000000000000000" pitchFamily="2" charset="0"/>
                <a:ea typeface="Roboto" panose="02000000000000000000" pitchFamily="2" charset="0"/>
              </a:rPr>
              <a:t>часи</a:t>
            </a:r>
            <a:r>
              <a:rPr lang="ru-RU" sz="2400" b="1" dirty="0">
                <a:latin typeface="Roboto" panose="02000000000000000000" pitchFamily="2" charset="0"/>
                <a:ea typeface="Roboto" panose="02000000000000000000" pitchFamily="2" charset="0"/>
              </a:rPr>
              <a:t> </a:t>
            </a:r>
            <a:r>
              <a:rPr lang="ru-RU" sz="2400" b="1" dirty="0" err="1">
                <a:latin typeface="Roboto" panose="02000000000000000000" pitchFamily="2" charset="0"/>
                <a:ea typeface="Roboto" panose="02000000000000000000" pitchFamily="2" charset="0"/>
              </a:rPr>
              <a:t>свого</a:t>
            </a:r>
            <a:r>
              <a:rPr lang="ru-RU" sz="2400" b="1" dirty="0">
                <a:latin typeface="Roboto" panose="02000000000000000000" pitchFamily="2" charset="0"/>
                <a:ea typeface="Roboto" panose="02000000000000000000" pitchFamily="2" charset="0"/>
              </a:rPr>
              <a:t> </a:t>
            </a:r>
            <a:r>
              <a:rPr lang="ru-RU" sz="2400" b="1" dirty="0" err="1">
                <a:latin typeface="Roboto" panose="02000000000000000000" pitchFamily="2" charset="0"/>
                <a:ea typeface="Roboto" panose="02000000000000000000" pitchFamily="2" charset="0"/>
              </a:rPr>
              <a:t>існування</a:t>
            </a:r>
            <a:r>
              <a:rPr lang="ru-RU" sz="2400" b="1" dirty="0">
                <a:latin typeface="Roboto" panose="02000000000000000000" pitchFamily="2" charset="0"/>
                <a:ea typeface="Roboto" panose="02000000000000000000" pitchFamily="2" charset="0"/>
              </a:rPr>
              <a:t>: 1734–1775 </a:t>
            </a:r>
            <a:r>
              <a:rPr lang="ru-RU" sz="2400" b="1" dirty="0" err="1">
                <a:latin typeface="Roboto" panose="02000000000000000000" pitchFamily="2" charset="0"/>
                <a:ea typeface="Roboto" panose="02000000000000000000" pitchFamily="2" charset="0"/>
              </a:rPr>
              <a:t>рр</a:t>
            </a:r>
            <a:r>
              <a:rPr lang="ru-RU" sz="2400" b="1" dirty="0">
                <a:latin typeface="Roboto" panose="02000000000000000000" pitchFamily="2" charset="0"/>
                <a:ea typeface="Roboto" panose="02000000000000000000" pitchFamily="2" charset="0"/>
              </a:rPr>
              <a:t>. / В. О. </a:t>
            </a:r>
            <a:r>
              <a:rPr lang="ru-RU" sz="2400" b="1" dirty="0" err="1">
                <a:latin typeface="Roboto" panose="02000000000000000000" pitchFamily="2" charset="0"/>
                <a:ea typeface="Roboto" panose="02000000000000000000" pitchFamily="2" charset="0"/>
              </a:rPr>
              <a:t>Голобуцький</a:t>
            </a:r>
            <a:r>
              <a:rPr lang="ru-RU" sz="2400" b="1" dirty="0">
                <a:latin typeface="Roboto" panose="02000000000000000000" pitchFamily="2" charset="0"/>
                <a:ea typeface="Roboto" panose="02000000000000000000" pitchFamily="2" charset="0"/>
              </a:rPr>
              <a:t>. </a:t>
            </a:r>
            <a:r>
              <a:rPr lang="ru-RU" sz="2400" b="1" dirty="0" err="1">
                <a:latin typeface="Roboto" panose="02000000000000000000" pitchFamily="2" charset="0"/>
                <a:ea typeface="Roboto" panose="02000000000000000000" pitchFamily="2" charset="0"/>
              </a:rPr>
              <a:t>Дніпропетровськ</a:t>
            </a:r>
            <a:r>
              <a:rPr lang="ru-RU" sz="2400" b="1" dirty="0">
                <a:latin typeface="Roboto" panose="02000000000000000000" pitchFamily="2" charset="0"/>
                <a:ea typeface="Roboto" panose="02000000000000000000" pitchFamily="2" charset="0"/>
              </a:rPr>
              <a:t> : </a:t>
            </a:r>
            <a:r>
              <a:rPr lang="ru-RU" sz="2400" b="1" dirty="0" err="1">
                <a:latin typeface="Roboto" panose="02000000000000000000" pitchFamily="2" charset="0"/>
                <a:ea typeface="Roboto" panose="02000000000000000000" pitchFamily="2" charset="0"/>
              </a:rPr>
              <a:t>Січ</a:t>
            </a:r>
            <a:r>
              <a:rPr lang="ru-RU" sz="2400" b="1" dirty="0">
                <a:latin typeface="Roboto" panose="02000000000000000000" pitchFamily="2" charset="0"/>
                <a:ea typeface="Roboto" panose="02000000000000000000" pitchFamily="2" charset="0"/>
              </a:rPr>
              <a:t>, 2004. – 421 с.</a:t>
            </a:r>
            <a:endParaRPr lang="uk-UA" sz="2400" b="1" dirty="0">
              <a:latin typeface="Roboto" panose="02000000000000000000" pitchFamily="2" charset="0"/>
              <a:ea typeface="Roboto" panose="02000000000000000000" pitchFamily="2" charset="0"/>
            </a:endParaRPr>
          </a:p>
          <a:p>
            <a:pPr algn="just" fontAlgn="base"/>
            <a:r>
              <a:rPr lang="uk-UA" sz="2400" dirty="0">
                <a:latin typeface="Roboto" panose="02000000000000000000" pitchFamily="2" charset="0"/>
                <a:ea typeface="Roboto" panose="02000000000000000000" pitchFamily="2" charset="0"/>
              </a:rPr>
              <a:t/>
            </a:r>
            <a:br>
              <a:rPr lang="uk-UA" sz="2400" dirty="0">
                <a:latin typeface="Roboto" panose="02000000000000000000" pitchFamily="2" charset="0"/>
                <a:ea typeface="Roboto" panose="02000000000000000000" pitchFamily="2" charset="0"/>
              </a:rPr>
            </a:br>
            <a:r>
              <a:rPr lang="uk-UA" sz="2400" dirty="0">
                <a:latin typeface="Roboto" panose="02000000000000000000" pitchFamily="2" charset="0"/>
                <a:ea typeface="Roboto" panose="02000000000000000000" pitchFamily="2" charset="0"/>
              </a:rPr>
              <a:t>Ця монографія є однією з </a:t>
            </a:r>
            <a:r>
              <a:rPr lang="uk-UA" sz="2400" dirty="0" err="1">
                <a:latin typeface="Roboto" panose="02000000000000000000" pitchFamily="2" charset="0"/>
                <a:ea typeface="Roboto" panose="02000000000000000000" pitchFamily="2" charset="0"/>
              </a:rPr>
              <a:t>найґрунтовніших</a:t>
            </a:r>
            <a:r>
              <a:rPr lang="uk-UA" sz="2400" dirty="0">
                <a:latin typeface="Roboto" panose="02000000000000000000" pitchFamily="2" charset="0"/>
                <a:ea typeface="Roboto" panose="02000000000000000000" pitchFamily="2" charset="0"/>
              </a:rPr>
              <a:t> наукових праць про історію козацтва </a:t>
            </a:r>
            <a:r>
              <a:rPr lang="en-US" sz="2400" dirty="0">
                <a:latin typeface="Roboto" panose="02000000000000000000" pitchFamily="2" charset="0"/>
                <a:ea typeface="Roboto" panose="02000000000000000000" pitchFamily="2" charset="0"/>
              </a:rPr>
              <a:t>XVIII </a:t>
            </a:r>
            <a:r>
              <a:rPr lang="uk-UA" sz="2400" dirty="0">
                <a:latin typeface="Roboto" panose="02000000000000000000" pitchFamily="2" charset="0"/>
                <a:ea typeface="Roboto" panose="02000000000000000000" pitchFamily="2" charset="0"/>
              </a:rPr>
              <a:t>століття. </a:t>
            </a:r>
          </a:p>
          <a:p>
            <a:pPr algn="just" fontAlgn="base"/>
            <a:r>
              <a:rPr lang="uk-UA" sz="2400" dirty="0">
                <a:latin typeface="Roboto" panose="02000000000000000000" pitchFamily="2" charset="0"/>
                <a:ea typeface="Roboto" panose="02000000000000000000" pitchFamily="2" charset="0"/>
              </a:rPr>
              <a:t>Автор, відомий український історик, досліджує складні взаємини Запорізької Січі з Російською та Османською імперіями, внутрішню організацію козацького війська, господарське життя й військове мистецтво. </a:t>
            </a:r>
          </a:p>
          <a:p>
            <a:pPr algn="just" fontAlgn="base"/>
            <a:r>
              <a:rPr lang="uk-UA" sz="2400" dirty="0">
                <a:latin typeface="Roboto" panose="02000000000000000000" pitchFamily="2" charset="0"/>
                <a:ea typeface="Roboto" panose="02000000000000000000" pitchFamily="2" charset="0"/>
              </a:rPr>
              <a:t>Особливу увагу приділено подіям, які призвели до зруйнування Січі Катериною </a:t>
            </a:r>
            <a:r>
              <a:rPr lang="en-US" sz="2400" dirty="0">
                <a:latin typeface="Roboto" panose="02000000000000000000" pitchFamily="2" charset="0"/>
                <a:ea typeface="Roboto" panose="02000000000000000000" pitchFamily="2" charset="0"/>
              </a:rPr>
              <a:t>II </a:t>
            </a:r>
            <a:r>
              <a:rPr lang="uk-UA" sz="2400" dirty="0">
                <a:latin typeface="Roboto" panose="02000000000000000000" pitchFamily="2" charset="0"/>
                <a:ea typeface="Roboto" panose="02000000000000000000" pitchFamily="2" charset="0"/>
              </a:rPr>
              <a:t>у 1775 році. Праця має велику цінність для науковців та всіх, хто цікавиться українською історією.</a:t>
            </a:r>
          </a:p>
        </p:txBody>
      </p:sp>
      <p:sp>
        <p:nvSpPr>
          <p:cNvPr id="19" name="Прямоугольник 18"/>
          <p:cNvSpPr/>
          <p:nvPr/>
        </p:nvSpPr>
        <p:spPr>
          <a:xfrm>
            <a:off x="11136213" y="622532"/>
            <a:ext cx="6850207" cy="1569660"/>
          </a:xfrm>
          <a:prstGeom prst="rect">
            <a:avLst/>
          </a:prstGeom>
        </p:spPr>
        <p:txBody>
          <a:bodyPr wrap="square">
            <a:spAutoFit/>
          </a:bodyPr>
          <a:lstStyle/>
          <a:p>
            <a:pPr algn="ctr" fontAlgn="base"/>
            <a:r>
              <a:rPr lang="ru-RU" sz="3200" b="1" dirty="0">
                <a:solidFill>
                  <a:schemeClr val="bg1"/>
                </a:solidFill>
                <a:latin typeface="Roboto" panose="02000000000000000000" pitchFamily="2" charset="0"/>
                <a:ea typeface="Roboto" panose="02000000000000000000" pitchFamily="2" charset="0"/>
              </a:rPr>
              <a:t>«</a:t>
            </a:r>
            <a:r>
              <a:rPr lang="ru-RU" sz="3200" b="1" dirty="0" err="1">
                <a:solidFill>
                  <a:schemeClr val="bg1"/>
                </a:solidFill>
                <a:latin typeface="Roboto" panose="02000000000000000000" pitchFamily="2" charset="0"/>
                <a:ea typeface="Roboto" panose="02000000000000000000" pitchFamily="2" charset="0"/>
              </a:rPr>
              <a:t>Запорізька</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Січ</a:t>
            </a:r>
            <a:r>
              <a:rPr lang="ru-RU" sz="3200" b="1" dirty="0">
                <a:solidFill>
                  <a:schemeClr val="bg1"/>
                </a:solidFill>
                <a:latin typeface="Roboto" panose="02000000000000000000" pitchFamily="2" charset="0"/>
                <a:ea typeface="Roboto" panose="02000000000000000000" pitchFamily="2" charset="0"/>
              </a:rPr>
              <a:t> в </a:t>
            </a:r>
            <a:r>
              <a:rPr lang="ru-RU" sz="3200" b="1" dirty="0" err="1">
                <a:solidFill>
                  <a:schemeClr val="bg1"/>
                </a:solidFill>
                <a:latin typeface="Roboto" panose="02000000000000000000" pitchFamily="2" charset="0"/>
                <a:ea typeface="Roboto" panose="02000000000000000000" pitchFamily="2" charset="0"/>
              </a:rPr>
              <a:t>останні</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часи</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свого</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існування</a:t>
            </a:r>
            <a:r>
              <a:rPr lang="ru-RU" sz="3200" b="1" dirty="0">
                <a:solidFill>
                  <a:schemeClr val="bg1"/>
                </a:solidFill>
                <a:latin typeface="Roboto" panose="02000000000000000000" pitchFamily="2" charset="0"/>
                <a:ea typeface="Roboto" panose="02000000000000000000" pitchFamily="2" charset="0"/>
              </a:rPr>
              <a:t>: 1734–1775 </a:t>
            </a:r>
            <a:r>
              <a:rPr lang="ru-RU" sz="3200" b="1" dirty="0" err="1">
                <a:solidFill>
                  <a:schemeClr val="bg1"/>
                </a:solidFill>
                <a:latin typeface="Roboto" panose="02000000000000000000" pitchFamily="2" charset="0"/>
                <a:ea typeface="Roboto" panose="02000000000000000000" pitchFamily="2" charset="0"/>
              </a:rPr>
              <a:t>рр</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Голобуцький</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Володимир</a:t>
            </a:r>
            <a:endParaRPr lang="ru-RU" sz="3200" dirty="0">
              <a:solidFill>
                <a:schemeClr val="bg1"/>
              </a:solidFill>
              <a:latin typeface="Roboto" panose="02000000000000000000" pitchFamily="2" charset="0"/>
              <a:ea typeface="Roboto" panose="02000000000000000000" pitchFamily="2" charset="0"/>
            </a:endParaRPr>
          </a:p>
        </p:txBody>
      </p:sp>
      <p:sp>
        <p:nvSpPr>
          <p:cNvPr id="20" name="Прямоугольник 19"/>
          <p:cNvSpPr/>
          <p:nvPr/>
        </p:nvSpPr>
        <p:spPr>
          <a:xfrm>
            <a:off x="11604891" y="8910561"/>
            <a:ext cx="5831564" cy="1200329"/>
          </a:xfrm>
          <a:prstGeom prst="rect">
            <a:avLst/>
          </a:prstGeom>
        </p:spPr>
        <p:txBody>
          <a:bodyPr wrap="square">
            <a:spAutoFit/>
          </a:bodyPr>
          <a:lstStyle/>
          <a:p>
            <a:pPr algn="ctr"/>
            <a:r>
              <a:rPr lang="en-US" sz="2400" dirty="0">
                <a:latin typeface="Roboto" panose="02000000000000000000" pitchFamily="2" charset="0"/>
                <a:ea typeface="Roboto" panose="02000000000000000000" pitchFamily="2" charset="0"/>
                <a:hlinkClick r:id="rId4"/>
              </a:rPr>
              <a:t>http://history.org.ua/LiberUA/Golobutskyj_Zapsich_1961/Golobutskyj_Zapsich_1961.pdf</a:t>
            </a:r>
            <a:r>
              <a:rPr lang="uk-UA" sz="2400" dirty="0">
                <a:latin typeface="Roboto" panose="02000000000000000000" pitchFamily="2" charset="0"/>
                <a:ea typeface="Roboto" panose="02000000000000000000" pitchFamily="2" charset="0"/>
              </a:rPr>
              <a:t> </a:t>
            </a:r>
          </a:p>
        </p:txBody>
      </p:sp>
      <p:sp>
        <p:nvSpPr>
          <p:cNvPr id="21" name="Прямоугольник 20"/>
          <p:cNvSpPr/>
          <p:nvPr/>
        </p:nvSpPr>
        <p:spPr>
          <a:xfrm>
            <a:off x="281724" y="578703"/>
            <a:ext cx="7287572" cy="584775"/>
          </a:xfrm>
          <a:prstGeom prst="rect">
            <a:avLst/>
          </a:prstGeom>
        </p:spPr>
        <p:txBody>
          <a:bodyPr wrap="none">
            <a:spAutoFit/>
          </a:bodyPr>
          <a:lstStyle/>
          <a:p>
            <a:pPr fontAlgn="base"/>
            <a:r>
              <a:rPr lang="ru-RU" sz="3200" b="1" dirty="0">
                <a:solidFill>
                  <a:schemeClr val="bg1"/>
                </a:solidFill>
                <a:latin typeface="Roboto" panose="02000000000000000000" pitchFamily="2" charset="0"/>
                <a:ea typeface="Roboto" panose="02000000000000000000" pitchFamily="2" charset="0"/>
              </a:rPr>
              <a:t>«</a:t>
            </a:r>
            <a:r>
              <a:rPr lang="ru-RU" sz="3200" b="1" dirty="0" err="1">
                <a:solidFill>
                  <a:schemeClr val="bg1"/>
                </a:solidFill>
                <a:latin typeface="Roboto" panose="02000000000000000000" pitchFamily="2" charset="0"/>
                <a:ea typeface="Roboto" panose="02000000000000000000" pitchFamily="2" charset="0"/>
              </a:rPr>
              <a:t>Зруйноване</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гніздо</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Адріан</a:t>
            </a:r>
            <a:r>
              <a:rPr lang="ru-RU" sz="3200" b="1" dirty="0">
                <a:solidFill>
                  <a:schemeClr val="bg1"/>
                </a:solidFill>
                <a:latin typeface="Roboto" panose="02000000000000000000" pitchFamily="2" charset="0"/>
                <a:ea typeface="Roboto" panose="02000000000000000000" pitchFamily="2" charset="0"/>
              </a:rPr>
              <a:t> Кащенко</a:t>
            </a:r>
            <a:endParaRPr lang="ru-RU" sz="3200" dirty="0">
              <a:solidFill>
                <a:schemeClr val="bg1"/>
              </a:solidFill>
              <a:latin typeface="Roboto" panose="02000000000000000000" pitchFamily="2" charset="0"/>
              <a:ea typeface="Roboto" panose="02000000000000000000" pitchFamily="2" charset="0"/>
            </a:endParaRPr>
          </a:p>
        </p:txBody>
      </p:sp>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70666" y="757245"/>
            <a:ext cx="3157465" cy="4415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533400" y="8979602"/>
            <a:ext cx="6402411" cy="830997"/>
          </a:xfrm>
          <a:prstGeom prst="rect">
            <a:avLst/>
          </a:prstGeom>
        </p:spPr>
        <p:txBody>
          <a:bodyPr wrap="square">
            <a:spAutoFit/>
          </a:bodyPr>
          <a:lstStyle/>
          <a:p>
            <a:pPr algn="ctr"/>
            <a:r>
              <a:rPr lang="en-US" sz="2400" dirty="0">
                <a:latin typeface="Roboto" panose="02000000000000000000" pitchFamily="2" charset="0"/>
                <a:ea typeface="Roboto" panose="02000000000000000000" pitchFamily="2" charset="0"/>
                <a:hlinkClick r:id="rId6"/>
              </a:rPr>
              <a:t>https://www.ukrlib.com.ua/books/printit.php?tid=1015</a:t>
            </a:r>
            <a:r>
              <a:rPr lang="uk-UA" sz="2400" dirty="0">
                <a:latin typeface="Roboto" panose="02000000000000000000" pitchFamily="2" charset="0"/>
                <a:ea typeface="Roboto" panose="02000000000000000000" pitchFamily="2" charset="0"/>
              </a:rPr>
              <a:t> </a:t>
            </a:r>
          </a:p>
        </p:txBody>
      </p:sp>
      <p:pic>
        <p:nvPicPr>
          <p:cNvPr id="1028"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70666" y="5372100"/>
            <a:ext cx="3244403" cy="4437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14952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a:stretch>
              <a:fillRect t="-13111" b="-13111"/>
            </a:stretch>
          </a:blipFill>
        </p:spPr>
      </p:sp>
      <p:grpSp>
        <p:nvGrpSpPr>
          <p:cNvPr id="6" name="Group 6"/>
          <p:cNvGrpSpPr/>
          <p:nvPr/>
        </p:nvGrpSpPr>
        <p:grpSpPr>
          <a:xfrm>
            <a:off x="134423" y="299058"/>
            <a:ext cx="18019154" cy="9925050"/>
            <a:chOff x="0" y="0"/>
            <a:chExt cx="4372917" cy="2167467"/>
          </a:xfrm>
        </p:grpSpPr>
        <p:sp>
          <p:nvSpPr>
            <p:cNvPr id="7" name="Freeform 7"/>
            <p:cNvSpPr/>
            <p:nvPr/>
          </p:nvSpPr>
          <p:spPr>
            <a:xfrm>
              <a:off x="0" y="0"/>
              <a:ext cx="4372917" cy="2167467"/>
            </a:xfrm>
            <a:custGeom>
              <a:avLst/>
              <a:gdLst/>
              <a:ahLst/>
              <a:cxnLst/>
              <a:rect l="l" t="t" r="r" b="b"/>
              <a:pathLst>
                <a:path w="4372917" h="2167467">
                  <a:moveTo>
                    <a:pt x="0" y="0"/>
                  </a:moveTo>
                  <a:lnTo>
                    <a:pt x="4372917" y="0"/>
                  </a:lnTo>
                  <a:lnTo>
                    <a:pt x="4372917" y="2167467"/>
                  </a:lnTo>
                  <a:lnTo>
                    <a:pt x="0" y="2167467"/>
                  </a:lnTo>
                  <a:close/>
                </a:path>
              </a:pathLst>
            </a:custGeom>
            <a:solidFill>
              <a:srgbClr val="FAE2C5">
                <a:alpha val="72941"/>
              </a:srgbClr>
            </a:solidFill>
          </p:spPr>
        </p:sp>
        <p:sp>
          <p:nvSpPr>
            <p:cNvPr id="8" name="TextBox 8"/>
            <p:cNvSpPr txBox="1"/>
            <p:nvPr/>
          </p:nvSpPr>
          <p:spPr>
            <a:xfrm>
              <a:off x="0" y="-38100"/>
              <a:ext cx="4372917" cy="2205567"/>
            </a:xfrm>
            <a:prstGeom prst="rect">
              <a:avLst/>
            </a:prstGeom>
          </p:spPr>
          <p:txBody>
            <a:bodyPr lIns="50800" tIns="50800" rIns="50800" bIns="50800" rtlCol="0" anchor="ctr"/>
            <a:lstStyle/>
            <a:p>
              <a:pPr algn="just">
                <a:lnSpc>
                  <a:spcPts val="2659"/>
                </a:lnSpc>
                <a:spcBef>
                  <a:spcPct val="0"/>
                </a:spcBef>
              </a:pPr>
              <a:endParaRPr/>
            </a:p>
          </p:txBody>
        </p:sp>
      </p:grpSp>
      <p:sp>
        <p:nvSpPr>
          <p:cNvPr id="15" name="Freeform 21"/>
          <p:cNvSpPr/>
          <p:nvPr/>
        </p:nvSpPr>
        <p:spPr>
          <a:xfrm>
            <a:off x="267772" y="522891"/>
            <a:ext cx="7301524" cy="1673231"/>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16" name="Прямоугольник 15"/>
          <p:cNvSpPr/>
          <p:nvPr/>
        </p:nvSpPr>
        <p:spPr>
          <a:xfrm>
            <a:off x="303189" y="2324100"/>
            <a:ext cx="7301524" cy="7478970"/>
          </a:xfrm>
          <a:prstGeom prst="rect">
            <a:avLst/>
          </a:prstGeom>
        </p:spPr>
        <p:txBody>
          <a:bodyPr wrap="square">
            <a:spAutoFit/>
          </a:bodyPr>
          <a:lstStyle/>
          <a:p>
            <a:pPr algn="just" fontAlgn="base"/>
            <a:r>
              <a:rPr lang="ru-RU" sz="2400" b="1" dirty="0" err="1">
                <a:latin typeface="Roboto" panose="02000000000000000000" pitchFamily="2" charset="0"/>
                <a:ea typeface="Roboto" panose="02000000000000000000" pitchFamily="2" charset="0"/>
              </a:rPr>
              <a:t>Козацькі</a:t>
            </a:r>
            <a:r>
              <a:rPr lang="ru-RU" sz="2400" b="1" dirty="0">
                <a:latin typeface="Roboto" panose="02000000000000000000" pitchFamily="2" charset="0"/>
                <a:ea typeface="Roboto" panose="02000000000000000000" pitchFamily="2" charset="0"/>
              </a:rPr>
              <a:t> ватажки та </a:t>
            </a:r>
            <a:r>
              <a:rPr lang="ru-RU" sz="2400" b="1" dirty="0" err="1">
                <a:latin typeface="Roboto" panose="02000000000000000000" pitchFamily="2" charset="0"/>
                <a:ea typeface="Roboto" panose="02000000000000000000" pitchFamily="2" charset="0"/>
              </a:rPr>
              <a:t>гетьмани</a:t>
            </a:r>
            <a:r>
              <a:rPr lang="ru-RU" sz="2400" b="1" dirty="0">
                <a:latin typeface="Roboto" panose="02000000000000000000" pitchFamily="2" charset="0"/>
                <a:ea typeface="Roboto" panose="02000000000000000000" pitchFamily="2" charset="0"/>
              </a:rPr>
              <a:t> </a:t>
            </a:r>
            <a:r>
              <a:rPr lang="ru-RU" sz="2400" b="1" dirty="0" err="1">
                <a:latin typeface="Roboto" panose="02000000000000000000" pitchFamily="2" charset="0"/>
                <a:ea typeface="Roboto" panose="02000000000000000000" pitchFamily="2" charset="0"/>
              </a:rPr>
              <a:t>України</a:t>
            </a:r>
            <a:r>
              <a:rPr lang="ru-RU" sz="2400" b="1" dirty="0">
                <a:latin typeface="Roboto" panose="02000000000000000000" pitchFamily="2" charset="0"/>
                <a:ea typeface="Roboto" panose="02000000000000000000" pitchFamily="2" charset="0"/>
              </a:rPr>
              <a:t>. </a:t>
            </a:r>
            <a:r>
              <a:rPr lang="ru-RU" sz="2400" b="1" dirty="0" err="1">
                <a:latin typeface="Roboto" panose="02000000000000000000" pitchFamily="2" charset="0"/>
                <a:ea typeface="Roboto" panose="02000000000000000000" pitchFamily="2" charset="0"/>
              </a:rPr>
              <a:t>Укладено</a:t>
            </a:r>
            <a:r>
              <a:rPr lang="ru-RU" sz="2400" b="1" dirty="0">
                <a:latin typeface="Roboto" panose="02000000000000000000" pitchFamily="2" charset="0"/>
                <a:ea typeface="Roboto" panose="02000000000000000000" pitchFamily="2" charset="0"/>
              </a:rPr>
              <a:t> на </a:t>
            </a:r>
            <a:r>
              <a:rPr lang="ru-RU" sz="2400" b="1" dirty="0" err="1">
                <a:latin typeface="Roboto" panose="02000000000000000000" pitchFamily="2" charset="0"/>
                <a:ea typeface="Roboto" panose="02000000000000000000" pitchFamily="2" charset="0"/>
              </a:rPr>
              <a:t>основі</a:t>
            </a:r>
            <a:r>
              <a:rPr lang="ru-RU" sz="2400" b="1" dirty="0">
                <a:latin typeface="Roboto" panose="02000000000000000000" pitchFamily="2" charset="0"/>
                <a:ea typeface="Roboto" panose="02000000000000000000" pitchFamily="2" charset="0"/>
              </a:rPr>
              <a:t> «</a:t>
            </a:r>
            <a:r>
              <a:rPr lang="ru-RU" sz="2400" b="1" dirty="0" err="1">
                <a:latin typeface="Roboto" panose="02000000000000000000" pitchFamily="2" charset="0"/>
                <a:ea typeface="Roboto" panose="02000000000000000000" pitchFamily="2" charset="0"/>
              </a:rPr>
              <a:t>Історії</a:t>
            </a:r>
            <a:r>
              <a:rPr lang="ru-RU" sz="2400" b="1" dirty="0">
                <a:latin typeface="Roboto" panose="02000000000000000000" pitchFamily="2" charset="0"/>
                <a:ea typeface="Roboto" panose="02000000000000000000" pitchFamily="2" charset="0"/>
              </a:rPr>
              <a:t>   </a:t>
            </a:r>
            <a:r>
              <a:rPr lang="ru-RU" sz="2400" b="1" dirty="0" err="1">
                <a:latin typeface="Roboto" panose="02000000000000000000" pitchFamily="2" charset="0"/>
                <a:ea typeface="Roboto" panose="02000000000000000000" pitchFamily="2" charset="0"/>
              </a:rPr>
              <a:t>України-Русі</a:t>
            </a:r>
            <a:r>
              <a:rPr lang="ru-RU" sz="2400" b="1" dirty="0">
                <a:latin typeface="Roboto" panose="02000000000000000000" pitchFamily="2" charset="0"/>
                <a:ea typeface="Roboto" panose="02000000000000000000" pitchFamily="2" charset="0"/>
              </a:rPr>
              <a:t> » </a:t>
            </a:r>
            <a:r>
              <a:rPr lang="ru-RU" sz="2400" b="1" dirty="0" err="1">
                <a:latin typeface="Roboto" panose="02000000000000000000" pitchFamily="2" charset="0"/>
                <a:ea typeface="Roboto" panose="02000000000000000000" pitchFamily="2" charset="0"/>
              </a:rPr>
              <a:t>Миколи</a:t>
            </a:r>
            <a:r>
              <a:rPr lang="ru-RU" sz="2400" b="1" dirty="0">
                <a:latin typeface="Roboto" panose="02000000000000000000" pitchFamily="2" charset="0"/>
                <a:ea typeface="Roboto" panose="02000000000000000000" pitchFamily="2" charset="0"/>
              </a:rPr>
              <a:t> </a:t>
            </a:r>
            <a:r>
              <a:rPr lang="ru-RU" sz="2400" b="1" dirty="0" err="1">
                <a:latin typeface="Roboto" panose="02000000000000000000" pitchFamily="2" charset="0"/>
                <a:ea typeface="Roboto" panose="02000000000000000000" pitchFamily="2" charset="0"/>
              </a:rPr>
              <a:t>Аркаса</a:t>
            </a:r>
            <a:r>
              <a:rPr lang="ru-RU" sz="2400" b="1" dirty="0">
                <a:latin typeface="Roboto" panose="02000000000000000000" pitchFamily="2" charset="0"/>
                <a:ea typeface="Roboto" panose="02000000000000000000" pitchFamily="2" charset="0"/>
              </a:rPr>
              <a:t> / </a:t>
            </a:r>
            <a:r>
              <a:rPr lang="ru-RU" sz="2400" b="1" dirty="0" err="1">
                <a:latin typeface="Roboto" panose="02000000000000000000" pitchFamily="2" charset="0"/>
                <a:ea typeface="Roboto" panose="02000000000000000000" pitchFamily="2" charset="0"/>
              </a:rPr>
              <a:t>упорядк</a:t>
            </a:r>
            <a:r>
              <a:rPr lang="ru-RU" sz="2400" b="1" dirty="0">
                <a:latin typeface="Roboto" panose="02000000000000000000" pitchFamily="2" charset="0"/>
                <a:ea typeface="Roboto" panose="02000000000000000000" pitchFamily="2" charset="0"/>
              </a:rPr>
              <a:t>. Я. Мельничук та Б. </a:t>
            </a:r>
            <a:r>
              <a:rPr lang="ru-RU" sz="2400" b="1" dirty="0" err="1">
                <a:latin typeface="Roboto" panose="02000000000000000000" pitchFamily="2" charset="0"/>
                <a:ea typeface="Roboto" panose="02000000000000000000" pitchFamily="2" charset="0"/>
              </a:rPr>
              <a:t>Карабін</a:t>
            </a:r>
            <a:r>
              <a:rPr lang="ru-RU" sz="2400" b="1" dirty="0">
                <a:latin typeface="Roboto" panose="02000000000000000000" pitchFamily="2" charset="0"/>
                <a:ea typeface="Roboto" panose="02000000000000000000" pitchFamily="2" charset="0"/>
              </a:rPr>
              <a:t>. – </a:t>
            </a:r>
            <a:r>
              <a:rPr lang="ru-RU" sz="2400" b="1" dirty="0" err="1">
                <a:latin typeface="Roboto" panose="02000000000000000000" pitchFamily="2" charset="0"/>
                <a:ea typeface="Roboto" panose="02000000000000000000" pitchFamily="2" charset="0"/>
              </a:rPr>
              <a:t>Львів</a:t>
            </a:r>
            <a:r>
              <a:rPr lang="ru-RU" sz="2400" b="1" dirty="0">
                <a:latin typeface="Roboto" panose="02000000000000000000" pitchFamily="2" charset="0"/>
                <a:ea typeface="Roboto" panose="02000000000000000000" pitchFamily="2" charset="0"/>
              </a:rPr>
              <a:t>., 1991. – 174 с. </a:t>
            </a:r>
          </a:p>
          <a:p>
            <a:pPr algn="just" fontAlgn="base"/>
            <a:endParaRPr lang="uk-UA" sz="2400" dirty="0">
              <a:latin typeface="Roboto" panose="02000000000000000000" pitchFamily="2" charset="0"/>
              <a:ea typeface="Roboto" panose="02000000000000000000" pitchFamily="2" charset="0"/>
            </a:endParaRPr>
          </a:p>
          <a:p>
            <a:pPr algn="just" fontAlgn="base"/>
            <a:r>
              <a:rPr lang="uk-UA" sz="2400" dirty="0">
                <a:latin typeface="Roboto" panose="02000000000000000000" pitchFamily="2" charset="0"/>
                <a:ea typeface="Roboto" panose="02000000000000000000" pitchFamily="2" charset="0"/>
              </a:rPr>
              <a:t>Книга популяризує постаті найвидатніших козацьких провідників — від гетьманів до кошових отаманів. </a:t>
            </a:r>
          </a:p>
          <a:p>
            <a:pPr algn="just" fontAlgn="base"/>
            <a:endParaRPr lang="uk-UA" sz="2400" dirty="0">
              <a:latin typeface="Roboto" panose="02000000000000000000" pitchFamily="2" charset="0"/>
              <a:ea typeface="Roboto" panose="02000000000000000000" pitchFamily="2" charset="0"/>
            </a:endParaRPr>
          </a:p>
          <a:p>
            <a:pPr algn="just" fontAlgn="base"/>
            <a:r>
              <a:rPr lang="uk-UA" sz="2400" dirty="0">
                <a:latin typeface="Roboto" panose="02000000000000000000" pitchFamily="2" charset="0"/>
                <a:ea typeface="Roboto" panose="02000000000000000000" pitchFamily="2" charset="0"/>
              </a:rPr>
              <a:t>На основі фундаментальної праці М. Аркаса подано короткі й водночас емоційні нариси про їхнє життя та діяльність. Видання має яскраво виражений просвітницький характер, формуючи уявлення про роль лідерів у визвольній боротьбі українського народу, про їхній вплив на державотворчі процеси та культуру. </a:t>
            </a:r>
          </a:p>
          <a:p>
            <a:pPr algn="just" fontAlgn="base"/>
            <a:endParaRPr lang="uk-UA" sz="2400" dirty="0">
              <a:latin typeface="Roboto" panose="02000000000000000000" pitchFamily="2" charset="0"/>
              <a:ea typeface="Roboto" panose="02000000000000000000" pitchFamily="2" charset="0"/>
            </a:endParaRPr>
          </a:p>
          <a:p>
            <a:pPr algn="just" fontAlgn="base"/>
            <a:r>
              <a:rPr lang="uk-UA" sz="2400" dirty="0">
                <a:latin typeface="Roboto" panose="02000000000000000000" pitchFamily="2" charset="0"/>
                <a:ea typeface="Roboto" panose="02000000000000000000" pitchFamily="2" charset="0"/>
              </a:rPr>
              <a:t>Завдяки доступному стилю книга цікава як для школярів і студентів, так і для широкого кола читачів.</a:t>
            </a:r>
          </a:p>
        </p:txBody>
      </p:sp>
      <p:sp>
        <p:nvSpPr>
          <p:cNvPr id="18" name="Freeform 21"/>
          <p:cNvSpPr/>
          <p:nvPr/>
        </p:nvSpPr>
        <p:spPr>
          <a:xfrm>
            <a:off x="11161970" y="660907"/>
            <a:ext cx="6850207" cy="1093679"/>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17" name="Прямоугольник 16"/>
          <p:cNvSpPr/>
          <p:nvPr/>
        </p:nvSpPr>
        <p:spPr>
          <a:xfrm>
            <a:off x="11113675" y="1949629"/>
            <a:ext cx="6850207" cy="6740307"/>
          </a:xfrm>
          <a:prstGeom prst="rect">
            <a:avLst/>
          </a:prstGeom>
        </p:spPr>
        <p:txBody>
          <a:bodyPr wrap="square">
            <a:spAutoFit/>
          </a:bodyPr>
          <a:lstStyle/>
          <a:p>
            <a:pPr algn="just" fontAlgn="base"/>
            <a:r>
              <a:rPr lang="ru-RU" sz="2400" b="1" dirty="0">
                <a:latin typeface="Roboto" panose="02000000000000000000" pitchFamily="2" charset="0"/>
                <a:ea typeface="Roboto" panose="02000000000000000000" pitchFamily="2" charset="0"/>
              </a:rPr>
              <a:t>Морозенко, М. </a:t>
            </a:r>
            <a:r>
              <a:rPr lang="ru-RU" sz="2400" b="1" dirty="0" err="1">
                <a:latin typeface="Roboto" panose="02000000000000000000" pitchFamily="2" charset="0"/>
                <a:ea typeface="Roboto" panose="02000000000000000000" pitchFamily="2" charset="0"/>
              </a:rPr>
              <a:t>Іван</a:t>
            </a:r>
            <a:r>
              <a:rPr lang="ru-RU" sz="2400" b="1" dirty="0">
                <a:latin typeface="Roboto" panose="02000000000000000000" pitchFamily="2" charset="0"/>
                <a:ea typeface="Roboto" panose="02000000000000000000" pitchFamily="2" charset="0"/>
              </a:rPr>
              <a:t> </a:t>
            </a:r>
            <a:r>
              <a:rPr lang="ru-RU" sz="2400" b="1" dirty="0" err="1">
                <a:latin typeface="Roboto" panose="02000000000000000000" pitchFamily="2" charset="0"/>
                <a:ea typeface="Roboto" panose="02000000000000000000" pitchFamily="2" charset="0"/>
              </a:rPr>
              <a:t>Сірко</a:t>
            </a:r>
            <a:r>
              <a:rPr lang="ru-RU" sz="2400" b="1" dirty="0">
                <a:latin typeface="Roboto" panose="02000000000000000000" pitchFamily="2" charset="0"/>
                <a:ea typeface="Roboto" panose="02000000000000000000" pitchFamily="2" charset="0"/>
              </a:rPr>
              <a:t>. Великий </a:t>
            </a:r>
            <a:r>
              <a:rPr lang="ru-RU" sz="2400" b="1" dirty="0" err="1">
                <a:latin typeface="Roboto" panose="02000000000000000000" pitchFamily="2" charset="0"/>
                <a:ea typeface="Roboto" panose="02000000000000000000" pitchFamily="2" charset="0"/>
              </a:rPr>
              <a:t>характерник</a:t>
            </a:r>
            <a:r>
              <a:rPr lang="ru-RU" sz="2400" b="1" dirty="0">
                <a:latin typeface="Roboto" panose="02000000000000000000" pitchFamily="2" charset="0"/>
                <a:ea typeface="Roboto" panose="02000000000000000000" pitchFamily="2" charset="0"/>
              </a:rPr>
              <a:t> / М. Морозенко. — </a:t>
            </a:r>
            <a:r>
              <a:rPr lang="ru-RU" sz="2400" b="1" dirty="0" err="1">
                <a:latin typeface="Roboto" panose="02000000000000000000" pitchFamily="2" charset="0"/>
                <a:ea typeface="Roboto" panose="02000000000000000000" pitchFamily="2" charset="0"/>
              </a:rPr>
              <a:t>Львів</a:t>
            </a:r>
            <a:r>
              <a:rPr lang="ru-RU" sz="2400" b="1" dirty="0">
                <a:latin typeface="Roboto" panose="02000000000000000000" pitchFamily="2" charset="0"/>
                <a:ea typeface="Roboto" panose="02000000000000000000" pitchFamily="2" charset="0"/>
              </a:rPr>
              <a:t> : </a:t>
            </a:r>
            <a:r>
              <a:rPr lang="ru-RU" sz="2400" b="1" dirty="0" err="1">
                <a:latin typeface="Roboto" panose="02000000000000000000" pitchFamily="2" charset="0"/>
                <a:ea typeface="Roboto" panose="02000000000000000000" pitchFamily="2" charset="0"/>
              </a:rPr>
              <a:t>Видавництво</a:t>
            </a:r>
            <a:r>
              <a:rPr lang="ru-RU" sz="2400" b="1" dirty="0">
                <a:latin typeface="Roboto" panose="02000000000000000000" pitchFamily="2" charset="0"/>
                <a:ea typeface="Roboto" panose="02000000000000000000" pitchFamily="2" charset="0"/>
              </a:rPr>
              <a:t> Старого Лева, 2012. — 164 с.</a:t>
            </a:r>
            <a:endParaRPr lang="uk-UA" sz="2400" b="1" dirty="0">
              <a:latin typeface="Roboto" panose="02000000000000000000" pitchFamily="2" charset="0"/>
              <a:ea typeface="Roboto" panose="02000000000000000000" pitchFamily="2" charset="0"/>
            </a:endParaRPr>
          </a:p>
          <a:p>
            <a:pPr algn="just" fontAlgn="base"/>
            <a:endParaRPr lang="uk-UA" sz="2400" dirty="0">
              <a:latin typeface="Roboto" panose="02000000000000000000" pitchFamily="2" charset="0"/>
              <a:ea typeface="Roboto" panose="02000000000000000000" pitchFamily="2" charset="0"/>
            </a:endParaRPr>
          </a:p>
          <a:p>
            <a:pPr algn="just" fontAlgn="base"/>
            <a:r>
              <a:rPr lang="uk-UA" sz="2400" dirty="0">
                <a:latin typeface="Roboto" panose="02000000000000000000" pitchFamily="2" charset="0"/>
                <a:ea typeface="Roboto" panose="02000000000000000000" pitchFamily="2" charset="0"/>
              </a:rPr>
              <a:t>Художньо-біографічний твір, у центрі якого — легендарна постать кошового отамана Івана Сірка, одного з найвизначніших діячів Запорозької Січі </a:t>
            </a:r>
            <a:r>
              <a:rPr lang="en-US" sz="2400" dirty="0">
                <a:latin typeface="Roboto" panose="02000000000000000000" pitchFamily="2" charset="0"/>
                <a:ea typeface="Roboto" panose="02000000000000000000" pitchFamily="2" charset="0"/>
              </a:rPr>
              <a:t>XVII </a:t>
            </a:r>
            <a:r>
              <a:rPr lang="uk-UA" sz="2400" dirty="0">
                <a:latin typeface="Roboto" panose="02000000000000000000" pitchFamily="2" charset="0"/>
                <a:ea typeface="Roboto" panose="02000000000000000000" pitchFamily="2" charset="0"/>
              </a:rPr>
              <a:t>століття. Морозенко поєднує історичні факти з художнім вимислом, створюючи яскравий образ полководця, наділеного надзвичайними здібностями характерника. У книзі підкреслено військовий талант Сірка, його відвагу, стратегічне мислення, а також любов до України та прагнення до свободи. Це видання не лише відтворює події минулого, а й віддзеркалює народні уявлення та міфи про козацьку добу.</a:t>
            </a:r>
          </a:p>
        </p:txBody>
      </p:sp>
      <p:sp>
        <p:nvSpPr>
          <p:cNvPr id="19" name="Прямоугольник 18"/>
          <p:cNvSpPr/>
          <p:nvPr/>
        </p:nvSpPr>
        <p:spPr>
          <a:xfrm>
            <a:off x="11136213" y="660907"/>
            <a:ext cx="6850207" cy="1077218"/>
          </a:xfrm>
          <a:prstGeom prst="rect">
            <a:avLst/>
          </a:prstGeom>
        </p:spPr>
        <p:txBody>
          <a:bodyPr wrap="square">
            <a:spAutoFit/>
          </a:bodyPr>
          <a:lstStyle/>
          <a:p>
            <a:pPr algn="ctr" fontAlgn="base"/>
            <a:r>
              <a:rPr lang="ru-RU" sz="3200" b="1" dirty="0">
                <a:solidFill>
                  <a:schemeClr val="bg1"/>
                </a:solidFill>
                <a:latin typeface="Roboto" panose="02000000000000000000" pitchFamily="2" charset="0"/>
                <a:ea typeface="Roboto" panose="02000000000000000000" pitchFamily="2" charset="0"/>
              </a:rPr>
              <a:t>«</a:t>
            </a:r>
            <a:r>
              <a:rPr lang="ru-RU" sz="3200" b="1" dirty="0" err="1">
                <a:solidFill>
                  <a:schemeClr val="bg1"/>
                </a:solidFill>
                <a:latin typeface="Roboto" panose="02000000000000000000" pitchFamily="2" charset="0"/>
                <a:ea typeface="Roboto" panose="02000000000000000000" pitchFamily="2" charset="0"/>
              </a:rPr>
              <a:t>Іван</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Сірко</a:t>
            </a:r>
            <a:r>
              <a:rPr lang="ru-RU" sz="3200" b="1" dirty="0">
                <a:solidFill>
                  <a:schemeClr val="bg1"/>
                </a:solidFill>
                <a:latin typeface="Roboto" panose="02000000000000000000" pitchFamily="2" charset="0"/>
                <a:ea typeface="Roboto" panose="02000000000000000000" pitchFamily="2" charset="0"/>
              </a:rPr>
              <a:t>. Великий </a:t>
            </a:r>
            <a:r>
              <a:rPr lang="ru-RU" sz="3200" b="1" dirty="0" err="1">
                <a:solidFill>
                  <a:schemeClr val="bg1"/>
                </a:solidFill>
                <a:latin typeface="Roboto" panose="02000000000000000000" pitchFamily="2" charset="0"/>
                <a:ea typeface="Roboto" panose="02000000000000000000" pitchFamily="2" charset="0"/>
              </a:rPr>
              <a:t>характерник</a:t>
            </a:r>
            <a:r>
              <a:rPr lang="ru-RU" sz="3200" b="1" dirty="0">
                <a:solidFill>
                  <a:schemeClr val="bg1"/>
                </a:solidFill>
                <a:latin typeface="Roboto" panose="02000000000000000000" pitchFamily="2" charset="0"/>
                <a:ea typeface="Roboto" panose="02000000000000000000" pitchFamily="2" charset="0"/>
              </a:rPr>
              <a:t>», Морозенко </a:t>
            </a:r>
            <a:r>
              <a:rPr lang="ru-RU" sz="3200" b="1" dirty="0" err="1">
                <a:solidFill>
                  <a:schemeClr val="bg1"/>
                </a:solidFill>
                <a:latin typeface="Roboto" panose="02000000000000000000" pitchFamily="2" charset="0"/>
                <a:ea typeface="Roboto" panose="02000000000000000000" pitchFamily="2" charset="0"/>
              </a:rPr>
              <a:t>Марія</a:t>
            </a:r>
            <a:endParaRPr lang="ru-RU" sz="3200" dirty="0">
              <a:solidFill>
                <a:schemeClr val="bg1"/>
              </a:solidFill>
              <a:latin typeface="Roboto" panose="02000000000000000000" pitchFamily="2" charset="0"/>
              <a:ea typeface="Roboto" panose="02000000000000000000" pitchFamily="2" charset="0"/>
            </a:endParaRPr>
          </a:p>
        </p:txBody>
      </p:sp>
      <p:sp>
        <p:nvSpPr>
          <p:cNvPr id="20" name="Прямоугольник 19"/>
          <p:cNvSpPr/>
          <p:nvPr/>
        </p:nvSpPr>
        <p:spPr>
          <a:xfrm>
            <a:off x="11834611" y="8801100"/>
            <a:ext cx="5831564" cy="830997"/>
          </a:xfrm>
          <a:prstGeom prst="rect">
            <a:avLst/>
          </a:prstGeom>
        </p:spPr>
        <p:txBody>
          <a:bodyPr wrap="square">
            <a:spAutoFit/>
          </a:bodyPr>
          <a:lstStyle/>
          <a:p>
            <a:pPr algn="ctr"/>
            <a:r>
              <a:rPr lang="en-US" sz="2400" dirty="0">
                <a:latin typeface="Roboto" panose="02000000000000000000" pitchFamily="2" charset="0"/>
                <a:ea typeface="Roboto" panose="02000000000000000000" pitchFamily="2" charset="0"/>
                <a:hlinkClick r:id="rId4"/>
              </a:rPr>
              <a:t>https://www.ukrlib.com.ua/books/printit.php?tid=16067</a:t>
            </a:r>
            <a:r>
              <a:rPr lang="uk-UA" sz="2400" dirty="0">
                <a:latin typeface="Roboto" panose="02000000000000000000" pitchFamily="2" charset="0"/>
                <a:ea typeface="Roboto" panose="02000000000000000000" pitchFamily="2" charset="0"/>
              </a:rPr>
              <a:t> </a:t>
            </a:r>
          </a:p>
        </p:txBody>
      </p:sp>
      <p:sp>
        <p:nvSpPr>
          <p:cNvPr id="21" name="Прямоугольник 20"/>
          <p:cNvSpPr/>
          <p:nvPr/>
        </p:nvSpPr>
        <p:spPr>
          <a:xfrm>
            <a:off x="281725" y="578703"/>
            <a:ext cx="7287572" cy="1569660"/>
          </a:xfrm>
          <a:prstGeom prst="rect">
            <a:avLst/>
          </a:prstGeom>
        </p:spPr>
        <p:txBody>
          <a:bodyPr wrap="square">
            <a:spAutoFit/>
          </a:bodyPr>
          <a:lstStyle/>
          <a:p>
            <a:pPr algn="ctr" fontAlgn="base"/>
            <a:r>
              <a:rPr lang="ru-RU" sz="3200" b="1" dirty="0" err="1">
                <a:solidFill>
                  <a:schemeClr val="bg1"/>
                </a:solidFill>
                <a:latin typeface="Roboto" panose="02000000000000000000" pitchFamily="2" charset="0"/>
                <a:ea typeface="Roboto" panose="02000000000000000000" pitchFamily="2" charset="0"/>
              </a:rPr>
              <a:t>Козацькі</a:t>
            </a:r>
            <a:r>
              <a:rPr lang="ru-RU" sz="3200" b="1" dirty="0">
                <a:solidFill>
                  <a:schemeClr val="bg1"/>
                </a:solidFill>
                <a:latin typeface="Roboto" panose="02000000000000000000" pitchFamily="2" charset="0"/>
                <a:ea typeface="Roboto" panose="02000000000000000000" pitchFamily="2" charset="0"/>
              </a:rPr>
              <a:t> ватажки та </a:t>
            </a:r>
            <a:r>
              <a:rPr lang="ru-RU" sz="3200" b="1" dirty="0" err="1">
                <a:solidFill>
                  <a:schemeClr val="bg1"/>
                </a:solidFill>
                <a:latin typeface="Roboto" panose="02000000000000000000" pitchFamily="2" charset="0"/>
                <a:ea typeface="Roboto" panose="02000000000000000000" pitchFamily="2" charset="0"/>
              </a:rPr>
              <a:t>гетьмани</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України</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Укладено</a:t>
            </a:r>
            <a:r>
              <a:rPr lang="ru-RU" sz="3200" b="1" dirty="0">
                <a:solidFill>
                  <a:schemeClr val="bg1"/>
                </a:solidFill>
                <a:latin typeface="Roboto" panose="02000000000000000000" pitchFamily="2" charset="0"/>
                <a:ea typeface="Roboto" panose="02000000000000000000" pitchFamily="2" charset="0"/>
              </a:rPr>
              <a:t> на </a:t>
            </a:r>
            <a:r>
              <a:rPr lang="ru-RU" sz="3200" b="1" dirty="0" err="1">
                <a:solidFill>
                  <a:schemeClr val="bg1"/>
                </a:solidFill>
                <a:latin typeface="Roboto" panose="02000000000000000000" pitchFamily="2" charset="0"/>
                <a:ea typeface="Roboto" panose="02000000000000000000" pitchFamily="2" charset="0"/>
              </a:rPr>
              <a:t>основі</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Історії</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України-Русі</a:t>
            </a:r>
            <a:r>
              <a:rPr lang="ru-RU" sz="3200" b="1" dirty="0">
                <a:solidFill>
                  <a:schemeClr val="bg1"/>
                </a:solidFill>
                <a:latin typeface="Roboto" panose="02000000000000000000" pitchFamily="2" charset="0"/>
                <a:ea typeface="Roboto" panose="02000000000000000000" pitchFamily="2" charset="0"/>
              </a:rPr>
              <a:t> » </a:t>
            </a:r>
            <a:r>
              <a:rPr lang="ru-RU" sz="3200" b="1" dirty="0" err="1">
                <a:solidFill>
                  <a:schemeClr val="bg1"/>
                </a:solidFill>
                <a:latin typeface="Roboto" panose="02000000000000000000" pitchFamily="2" charset="0"/>
                <a:ea typeface="Roboto" panose="02000000000000000000" pitchFamily="2" charset="0"/>
              </a:rPr>
              <a:t>Миколи</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Аркаса</a:t>
            </a:r>
            <a:endParaRPr lang="ru-RU" sz="3200" dirty="0">
              <a:solidFill>
                <a:schemeClr val="bg1"/>
              </a:solidFill>
              <a:latin typeface="Roboto" panose="02000000000000000000" pitchFamily="2" charset="0"/>
              <a:ea typeface="Roboto" panose="02000000000000000000" pitchFamily="2" charset="0"/>
            </a:endParaRPr>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70666" y="485864"/>
            <a:ext cx="3125934" cy="4833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descr="Марія Морозенко. &quot;Іван Сірко. Великий характерник​&quot; - Мала Сторінка"/>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11591" y="5448300"/>
            <a:ext cx="2886706" cy="45674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34903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a:stretch>
              <a:fillRect t="-13111" b="-13111"/>
            </a:stretch>
          </a:blipFill>
        </p:spPr>
      </p:sp>
      <p:grpSp>
        <p:nvGrpSpPr>
          <p:cNvPr id="6" name="Group 6"/>
          <p:cNvGrpSpPr/>
          <p:nvPr/>
        </p:nvGrpSpPr>
        <p:grpSpPr>
          <a:xfrm>
            <a:off x="44538" y="139794"/>
            <a:ext cx="18167262" cy="9925050"/>
            <a:chOff x="0" y="0"/>
            <a:chExt cx="4372917" cy="2167467"/>
          </a:xfrm>
        </p:grpSpPr>
        <p:sp>
          <p:nvSpPr>
            <p:cNvPr id="7" name="Freeform 7"/>
            <p:cNvSpPr/>
            <p:nvPr/>
          </p:nvSpPr>
          <p:spPr>
            <a:xfrm>
              <a:off x="0" y="0"/>
              <a:ext cx="4372917" cy="2167467"/>
            </a:xfrm>
            <a:custGeom>
              <a:avLst/>
              <a:gdLst/>
              <a:ahLst/>
              <a:cxnLst/>
              <a:rect l="l" t="t" r="r" b="b"/>
              <a:pathLst>
                <a:path w="4372917" h="2167467">
                  <a:moveTo>
                    <a:pt x="0" y="0"/>
                  </a:moveTo>
                  <a:lnTo>
                    <a:pt x="4372917" y="0"/>
                  </a:lnTo>
                  <a:lnTo>
                    <a:pt x="4372917" y="2167467"/>
                  </a:lnTo>
                  <a:lnTo>
                    <a:pt x="0" y="2167467"/>
                  </a:lnTo>
                  <a:close/>
                </a:path>
              </a:pathLst>
            </a:custGeom>
            <a:solidFill>
              <a:srgbClr val="FAE2C5">
                <a:alpha val="72941"/>
              </a:srgbClr>
            </a:solidFill>
          </p:spPr>
        </p:sp>
        <p:sp>
          <p:nvSpPr>
            <p:cNvPr id="8" name="TextBox 8"/>
            <p:cNvSpPr txBox="1"/>
            <p:nvPr/>
          </p:nvSpPr>
          <p:spPr>
            <a:xfrm>
              <a:off x="0" y="-38100"/>
              <a:ext cx="4372917" cy="2205567"/>
            </a:xfrm>
            <a:prstGeom prst="rect">
              <a:avLst/>
            </a:prstGeom>
          </p:spPr>
          <p:txBody>
            <a:bodyPr lIns="50800" tIns="50800" rIns="50800" bIns="50800" rtlCol="0" anchor="ctr"/>
            <a:lstStyle/>
            <a:p>
              <a:pPr algn="just">
                <a:lnSpc>
                  <a:spcPts val="2659"/>
                </a:lnSpc>
                <a:spcBef>
                  <a:spcPct val="0"/>
                </a:spcBef>
              </a:pPr>
              <a:endParaRPr/>
            </a:p>
          </p:txBody>
        </p:sp>
      </p:grpSp>
      <p:sp>
        <p:nvSpPr>
          <p:cNvPr id="15" name="Freeform 21"/>
          <p:cNvSpPr/>
          <p:nvPr/>
        </p:nvSpPr>
        <p:spPr>
          <a:xfrm>
            <a:off x="303189" y="522892"/>
            <a:ext cx="6783411" cy="1133030"/>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16" name="Прямоугольник 15"/>
          <p:cNvSpPr/>
          <p:nvPr/>
        </p:nvSpPr>
        <p:spPr>
          <a:xfrm>
            <a:off x="303189" y="1981290"/>
            <a:ext cx="7301524" cy="6740307"/>
          </a:xfrm>
          <a:prstGeom prst="rect">
            <a:avLst/>
          </a:prstGeom>
        </p:spPr>
        <p:txBody>
          <a:bodyPr wrap="square">
            <a:spAutoFit/>
          </a:bodyPr>
          <a:lstStyle/>
          <a:p>
            <a:pPr algn="just" fontAlgn="base"/>
            <a:r>
              <a:rPr lang="ru-RU" sz="2400" b="1" dirty="0">
                <a:latin typeface="Roboto" panose="02000000000000000000" pitchFamily="2" charset="0"/>
                <a:ea typeface="Roboto" panose="02000000000000000000" pitchFamily="2" charset="0"/>
              </a:rPr>
              <a:t>Мушкетик, Ю. На брата брат : роман / Ю. М. Мушкетик. — Х. : </a:t>
            </a:r>
            <a:r>
              <a:rPr lang="ru-RU" sz="2400" b="1" dirty="0" err="1">
                <a:latin typeface="Roboto" panose="02000000000000000000" pitchFamily="2" charset="0"/>
                <a:ea typeface="Roboto" panose="02000000000000000000" pitchFamily="2" charset="0"/>
              </a:rPr>
              <a:t>Фоліо</a:t>
            </a:r>
            <a:r>
              <a:rPr lang="ru-RU" sz="2400" b="1" dirty="0">
                <a:latin typeface="Roboto" panose="02000000000000000000" pitchFamily="2" charset="0"/>
                <a:ea typeface="Roboto" panose="02000000000000000000" pitchFamily="2" charset="0"/>
              </a:rPr>
              <a:t>, 2012. — 317 с.</a:t>
            </a:r>
          </a:p>
          <a:p>
            <a:pPr algn="just" fontAlgn="base"/>
            <a:endParaRPr lang="ru-RU" sz="2400" b="1" dirty="0">
              <a:latin typeface="Roboto" panose="02000000000000000000" pitchFamily="2" charset="0"/>
              <a:ea typeface="Roboto" panose="02000000000000000000" pitchFamily="2" charset="0"/>
            </a:endParaRPr>
          </a:p>
          <a:p>
            <a:pPr algn="just" fontAlgn="base"/>
            <a:r>
              <a:rPr lang="ru-RU" sz="2400" dirty="0" err="1">
                <a:latin typeface="Roboto" panose="02000000000000000000" pitchFamily="2" charset="0"/>
                <a:ea typeface="Roboto" panose="02000000000000000000" pitchFamily="2" charset="0"/>
              </a:rPr>
              <a:t>Історичний</a:t>
            </a:r>
            <a:r>
              <a:rPr lang="ru-RU" sz="2400" dirty="0">
                <a:latin typeface="Roboto" panose="02000000000000000000" pitchFamily="2" charset="0"/>
                <a:ea typeface="Roboto" panose="02000000000000000000" pitchFamily="2" charset="0"/>
              </a:rPr>
              <a:t> роман, у </a:t>
            </a:r>
            <a:r>
              <a:rPr lang="ru-RU" sz="2400" dirty="0" err="1">
                <a:latin typeface="Roboto" panose="02000000000000000000" pitchFamily="2" charset="0"/>
                <a:ea typeface="Roboto" panose="02000000000000000000" pitchFamily="2" charset="0"/>
              </a:rPr>
              <a:t>центрі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якого</a:t>
            </a:r>
            <a:r>
              <a:rPr lang="ru-RU" sz="2400" dirty="0">
                <a:latin typeface="Roboto" panose="02000000000000000000" pitchFamily="2" charset="0"/>
                <a:ea typeface="Roboto" panose="02000000000000000000" pitchFamily="2" charset="0"/>
              </a:rPr>
              <a:t> — </a:t>
            </a:r>
            <a:r>
              <a:rPr lang="ru-RU" sz="2400" dirty="0" err="1">
                <a:latin typeface="Roboto" panose="02000000000000000000" pitchFamily="2" charset="0"/>
                <a:ea typeface="Roboto" panose="02000000000000000000" pitchFamily="2" charset="0"/>
              </a:rPr>
              <a:t>трагічні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події</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Руїни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другої</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половини</a:t>
            </a:r>
            <a:r>
              <a:rPr lang="ru-RU" sz="2400" dirty="0">
                <a:latin typeface="Roboto" panose="02000000000000000000" pitchFamily="2" charset="0"/>
                <a:ea typeface="Roboto" panose="02000000000000000000" pitchFamily="2" charset="0"/>
              </a:rPr>
              <a:t> </a:t>
            </a:r>
            <a:r>
              <a:rPr lang="en-US" sz="2400" dirty="0">
                <a:latin typeface="Roboto" panose="02000000000000000000" pitchFamily="2" charset="0"/>
                <a:ea typeface="Roboto" panose="02000000000000000000" pitchFamily="2" charset="0"/>
              </a:rPr>
              <a:t>XVII </a:t>
            </a:r>
            <a:r>
              <a:rPr lang="ru-RU" sz="2400" dirty="0" err="1">
                <a:latin typeface="Roboto" panose="02000000000000000000" pitchFamily="2" charset="0"/>
                <a:ea typeface="Roboto" panose="02000000000000000000" pitchFamily="2" charset="0"/>
              </a:rPr>
              <a:t>століття</a:t>
            </a:r>
            <a:r>
              <a:rPr lang="ru-RU" sz="2400" dirty="0">
                <a:latin typeface="Roboto" panose="02000000000000000000" pitchFamily="2" charset="0"/>
                <a:ea typeface="Roboto" panose="02000000000000000000" pitchFamily="2" charset="0"/>
              </a:rPr>
              <a:t>, коли </a:t>
            </a:r>
            <a:r>
              <a:rPr lang="ru-RU" sz="2400" dirty="0" err="1">
                <a:latin typeface="Roboto" panose="02000000000000000000" pitchFamily="2" charset="0"/>
                <a:ea typeface="Roboto" panose="02000000000000000000" pitchFamily="2" charset="0"/>
              </a:rPr>
              <a:t>козацька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Україна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опинилася</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розірваною</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внутрішніми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чварами</a:t>
            </a:r>
            <a:r>
              <a:rPr lang="ru-RU" sz="2400" dirty="0">
                <a:latin typeface="Roboto" panose="02000000000000000000" pitchFamily="2" charset="0"/>
                <a:ea typeface="Roboto" panose="02000000000000000000" pitchFamily="2" charset="0"/>
              </a:rPr>
              <a:t> та </a:t>
            </a:r>
            <a:r>
              <a:rPr lang="ru-RU" sz="2400" dirty="0" err="1">
                <a:latin typeface="Roboto" panose="02000000000000000000" pitchFamily="2" charset="0"/>
                <a:ea typeface="Roboto" panose="02000000000000000000" pitchFamily="2" charset="0"/>
              </a:rPr>
              <a:t>зовнішнім</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втручанням</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сусідніх</a:t>
            </a:r>
            <a:r>
              <a:rPr lang="ru-RU" sz="2400" dirty="0">
                <a:latin typeface="Roboto" panose="02000000000000000000" pitchFamily="2" charset="0"/>
                <a:ea typeface="Roboto" panose="02000000000000000000" pitchFamily="2" charset="0"/>
              </a:rPr>
              <a:t> держав. Автор </a:t>
            </a:r>
            <a:r>
              <a:rPr lang="ru-RU" sz="2400" dirty="0" err="1">
                <a:latin typeface="Roboto" panose="02000000000000000000" pitchFamily="2" charset="0"/>
                <a:ea typeface="Roboto" panose="02000000000000000000" pitchFamily="2" charset="0"/>
              </a:rPr>
              <a:t>відтворює</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драматичну</a:t>
            </a:r>
            <a:r>
              <a:rPr lang="ru-RU" sz="2400" dirty="0">
                <a:latin typeface="Roboto" panose="02000000000000000000" pitchFamily="2" charset="0"/>
                <a:ea typeface="Roboto" panose="02000000000000000000" pitchFamily="2" charset="0"/>
              </a:rPr>
              <a:t> атмосферу </a:t>
            </a:r>
            <a:r>
              <a:rPr lang="ru-RU" sz="2400" dirty="0" err="1">
                <a:latin typeface="Roboto" panose="02000000000000000000" pitchFamily="2" charset="0"/>
                <a:ea typeface="Roboto" panose="02000000000000000000" pitchFamily="2" charset="0"/>
              </a:rPr>
              <a:t>епохи</a:t>
            </a:r>
            <a:r>
              <a:rPr lang="ru-RU" sz="2400" dirty="0">
                <a:latin typeface="Roboto" panose="02000000000000000000" pitchFamily="2" charset="0"/>
                <a:ea typeface="Roboto" panose="02000000000000000000" pitchFamily="2" charset="0"/>
              </a:rPr>
              <a:t>, коли </a:t>
            </a:r>
            <a:r>
              <a:rPr lang="ru-RU" sz="2400" dirty="0" err="1">
                <a:latin typeface="Roboto" panose="02000000000000000000" pitchFamily="2" charset="0"/>
                <a:ea typeface="Roboto" panose="02000000000000000000" pitchFamily="2" charset="0"/>
              </a:rPr>
              <a:t>гетьмани</a:t>
            </a:r>
            <a:r>
              <a:rPr lang="ru-RU" sz="2400" dirty="0">
                <a:latin typeface="Roboto" panose="02000000000000000000" pitchFamily="2" charset="0"/>
                <a:ea typeface="Roboto" panose="02000000000000000000" pitchFamily="2" charset="0"/>
              </a:rPr>
              <a:t>, полковники й старшина часто </a:t>
            </a:r>
            <a:r>
              <a:rPr lang="ru-RU" sz="2400" dirty="0" err="1">
                <a:latin typeface="Roboto" panose="02000000000000000000" pitchFamily="2" charset="0"/>
                <a:ea typeface="Roboto" panose="02000000000000000000" pitchFamily="2" charset="0"/>
              </a:rPr>
              <a:t>опинялися</a:t>
            </a:r>
            <a:r>
              <a:rPr lang="ru-RU" sz="2400" dirty="0">
                <a:latin typeface="Roboto" panose="02000000000000000000" pitchFamily="2" charset="0"/>
                <a:ea typeface="Roboto" panose="02000000000000000000" pitchFamily="2" charset="0"/>
              </a:rPr>
              <a:t> у </a:t>
            </a:r>
            <a:r>
              <a:rPr lang="ru-RU" sz="2400" dirty="0" err="1">
                <a:latin typeface="Roboto" panose="02000000000000000000" pitchFamily="2" charset="0"/>
                <a:ea typeface="Roboto" panose="02000000000000000000" pitchFamily="2" charset="0"/>
              </a:rPr>
              <a:t>протиборстві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між</a:t>
            </a:r>
            <a:r>
              <a:rPr lang="ru-RU" sz="2400" dirty="0">
                <a:latin typeface="Roboto" panose="02000000000000000000" pitchFamily="2" charset="0"/>
                <a:ea typeface="Roboto" panose="02000000000000000000" pitchFamily="2" charset="0"/>
              </a:rPr>
              <a:t> собою, </a:t>
            </a:r>
            <a:r>
              <a:rPr lang="ru-RU" sz="2400" dirty="0" err="1">
                <a:latin typeface="Roboto" panose="02000000000000000000" pitchFamily="2" charset="0"/>
                <a:ea typeface="Roboto" panose="02000000000000000000" pitchFamily="2" charset="0"/>
              </a:rPr>
              <a:t>що</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призводило</a:t>
            </a:r>
            <a:r>
              <a:rPr lang="ru-RU" sz="2400" dirty="0">
                <a:latin typeface="Roboto" panose="02000000000000000000" pitchFamily="2" charset="0"/>
                <a:ea typeface="Roboto" panose="02000000000000000000" pitchFamily="2" charset="0"/>
              </a:rPr>
              <a:t> до </a:t>
            </a:r>
            <a:r>
              <a:rPr lang="ru-RU" sz="2400" dirty="0" err="1">
                <a:latin typeface="Roboto" panose="02000000000000000000" pitchFamily="2" charset="0"/>
                <a:ea typeface="Roboto" panose="02000000000000000000" pitchFamily="2" charset="0"/>
              </a:rPr>
              <a:t>братовбивчих</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воєн.У</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романі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підкреслюється</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трагічна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ціна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міжусобиць</a:t>
            </a:r>
            <a:r>
              <a:rPr lang="ru-RU" sz="2400" dirty="0">
                <a:latin typeface="Roboto" panose="02000000000000000000" pitchFamily="2" charset="0"/>
                <a:ea typeface="Roboto" panose="02000000000000000000" pitchFamily="2" charset="0"/>
              </a:rPr>
              <a:t> — </a:t>
            </a:r>
            <a:r>
              <a:rPr lang="ru-RU" sz="2400" dirty="0" err="1">
                <a:latin typeface="Roboto" panose="02000000000000000000" pitchFamily="2" charset="0"/>
                <a:ea typeface="Roboto" panose="02000000000000000000" pitchFamily="2" charset="0"/>
              </a:rPr>
              <a:t>ослаблення</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держави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втрата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єдності</a:t>
            </a:r>
            <a:r>
              <a:rPr lang="ru-RU" sz="2400" dirty="0">
                <a:latin typeface="Roboto" panose="02000000000000000000" pitchFamily="2" charset="0"/>
                <a:ea typeface="Roboto" panose="02000000000000000000" pitchFamily="2" charset="0"/>
              </a:rPr>
              <a:t> та </a:t>
            </a:r>
            <a:r>
              <a:rPr lang="ru-RU" sz="2400" dirty="0" err="1">
                <a:latin typeface="Roboto" panose="02000000000000000000" pitchFamily="2" charset="0"/>
                <a:ea typeface="Roboto" panose="02000000000000000000" pitchFamily="2" charset="0"/>
              </a:rPr>
              <a:t>незалежності</a:t>
            </a:r>
            <a:r>
              <a:rPr lang="ru-RU" sz="2400" dirty="0">
                <a:latin typeface="Roboto" panose="02000000000000000000" pitchFamily="2" charset="0"/>
                <a:ea typeface="Roboto" panose="02000000000000000000" pitchFamily="2" charset="0"/>
              </a:rPr>
              <a:t>. Через </a:t>
            </a:r>
            <a:r>
              <a:rPr lang="ru-RU" sz="2400" dirty="0" err="1">
                <a:latin typeface="Roboto" panose="02000000000000000000" pitchFamily="2" charset="0"/>
                <a:ea typeface="Roboto" panose="02000000000000000000" pitchFamily="2" charset="0"/>
              </a:rPr>
              <a:t>художні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образи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Юрій</a:t>
            </a:r>
            <a:r>
              <a:rPr lang="ru-RU" sz="2400" dirty="0">
                <a:latin typeface="Roboto" panose="02000000000000000000" pitchFamily="2" charset="0"/>
                <a:ea typeface="Roboto" panose="02000000000000000000" pitchFamily="2" charset="0"/>
              </a:rPr>
              <a:t> Мушкетик </a:t>
            </a:r>
            <a:r>
              <a:rPr lang="ru-RU" sz="2400" dirty="0" err="1">
                <a:latin typeface="Roboto" panose="02000000000000000000" pitchFamily="2" charset="0"/>
                <a:ea typeface="Roboto" panose="02000000000000000000" pitchFamily="2" charset="0"/>
              </a:rPr>
              <a:t>наголошує</a:t>
            </a:r>
            <a:r>
              <a:rPr lang="ru-RU" sz="2400" dirty="0">
                <a:latin typeface="Roboto" panose="02000000000000000000" pitchFamily="2" charset="0"/>
                <a:ea typeface="Roboto" panose="02000000000000000000" pitchFamily="2" charset="0"/>
              </a:rPr>
              <a:t> на </a:t>
            </a:r>
            <a:r>
              <a:rPr lang="ru-RU" sz="2400" dirty="0" err="1">
                <a:latin typeface="Roboto" panose="02000000000000000000" pitchFamily="2" charset="0"/>
                <a:ea typeface="Roboto" panose="02000000000000000000" pitchFamily="2" charset="0"/>
              </a:rPr>
              <a:t>одвічній</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проблемі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української</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історії</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внутрішні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розколи</a:t>
            </a:r>
            <a:r>
              <a:rPr lang="ru-RU" sz="2400" dirty="0">
                <a:latin typeface="Roboto" panose="02000000000000000000" pitchFamily="2" charset="0"/>
                <a:ea typeface="Roboto" panose="02000000000000000000" pitchFamily="2" charset="0"/>
              </a:rPr>
              <a:t> та </a:t>
            </a:r>
            <a:r>
              <a:rPr lang="ru-RU" sz="2400" dirty="0" err="1">
                <a:latin typeface="Roboto" panose="02000000000000000000" pitchFamily="2" charset="0"/>
                <a:ea typeface="Roboto" panose="02000000000000000000" pitchFamily="2" charset="0"/>
              </a:rPr>
              <a:t>зрада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ідеї</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єдності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завжди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відкривали</a:t>
            </a:r>
            <a:r>
              <a:rPr lang="ru-RU" sz="2400" dirty="0">
                <a:latin typeface="Roboto" panose="02000000000000000000" pitchFamily="2" charset="0"/>
                <a:ea typeface="Roboto" panose="02000000000000000000" pitchFamily="2" charset="0"/>
              </a:rPr>
              <a:t> шлях </a:t>
            </a:r>
            <a:r>
              <a:rPr lang="ru-RU" sz="2400" dirty="0" err="1">
                <a:latin typeface="Roboto" panose="02000000000000000000" pitchFamily="2" charset="0"/>
                <a:ea typeface="Roboto" panose="02000000000000000000" pitchFamily="2" charset="0"/>
              </a:rPr>
              <a:t>зовнішнім</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загарбникам</a:t>
            </a:r>
            <a:r>
              <a:rPr lang="ru-RU" sz="2400" dirty="0">
                <a:latin typeface="Roboto" panose="02000000000000000000" pitchFamily="2" charset="0"/>
                <a:ea typeface="Roboto" panose="02000000000000000000" pitchFamily="2" charset="0"/>
              </a:rPr>
              <a:t>.</a:t>
            </a:r>
            <a:endParaRPr lang="uk-UA" sz="2400" dirty="0">
              <a:latin typeface="Roboto" panose="02000000000000000000" pitchFamily="2" charset="0"/>
              <a:ea typeface="Roboto" panose="02000000000000000000" pitchFamily="2" charset="0"/>
            </a:endParaRPr>
          </a:p>
        </p:txBody>
      </p:sp>
      <p:sp>
        <p:nvSpPr>
          <p:cNvPr id="18" name="Freeform 21"/>
          <p:cNvSpPr/>
          <p:nvPr/>
        </p:nvSpPr>
        <p:spPr>
          <a:xfrm>
            <a:off x="11436636" y="482657"/>
            <a:ext cx="5667780" cy="1093679"/>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17" name="Прямоугольник 16"/>
          <p:cNvSpPr/>
          <p:nvPr/>
        </p:nvSpPr>
        <p:spPr>
          <a:xfrm>
            <a:off x="10962066" y="1541666"/>
            <a:ext cx="7067282" cy="7848302"/>
          </a:xfrm>
          <a:prstGeom prst="rect">
            <a:avLst/>
          </a:prstGeom>
        </p:spPr>
        <p:txBody>
          <a:bodyPr wrap="square">
            <a:spAutoFit/>
          </a:bodyPr>
          <a:lstStyle/>
          <a:p>
            <a:pPr algn="just" fontAlgn="base"/>
            <a:r>
              <a:rPr lang="ru-RU" sz="2400" b="1" dirty="0">
                <a:latin typeface="Roboto" panose="02000000000000000000" pitchFamily="2" charset="0"/>
                <a:ea typeface="Roboto" panose="02000000000000000000" pitchFamily="2" charset="0"/>
              </a:rPr>
              <a:t>Мушкетик, Ю. </a:t>
            </a:r>
            <a:r>
              <a:rPr lang="ru-RU" sz="2400" b="1" dirty="0" err="1">
                <a:latin typeface="Roboto" panose="02000000000000000000" pitchFamily="2" charset="0"/>
                <a:ea typeface="Roboto" panose="02000000000000000000" pitchFamily="2" charset="0"/>
              </a:rPr>
              <a:t>Останній</a:t>
            </a:r>
            <a:r>
              <a:rPr lang="ru-RU" sz="2400" b="1" dirty="0">
                <a:latin typeface="Roboto" panose="02000000000000000000" pitchFamily="2" charset="0"/>
                <a:ea typeface="Roboto" panose="02000000000000000000" pitchFamily="2" charset="0"/>
              </a:rPr>
              <a:t> </a:t>
            </a:r>
            <a:r>
              <a:rPr lang="ru-RU" sz="2400" b="1" dirty="0" err="1">
                <a:latin typeface="Roboto" panose="02000000000000000000" pitchFamily="2" charset="0"/>
                <a:ea typeface="Roboto" panose="02000000000000000000" pitchFamily="2" charset="0"/>
              </a:rPr>
              <a:t>гетьман</a:t>
            </a:r>
            <a:r>
              <a:rPr lang="ru-RU" sz="2400" b="1" dirty="0">
                <a:latin typeface="Roboto" panose="02000000000000000000" pitchFamily="2" charset="0"/>
                <a:ea typeface="Roboto" panose="02000000000000000000" pitchFamily="2" charset="0"/>
              </a:rPr>
              <a:t> / Ю. М. Мушкетик. Погоня : </a:t>
            </a:r>
            <a:r>
              <a:rPr lang="ru-RU" sz="2400" b="1" dirty="0" err="1">
                <a:latin typeface="Roboto" panose="02000000000000000000" pitchFamily="2" charset="0"/>
                <a:ea typeface="Roboto" panose="02000000000000000000" pitchFamily="2" charset="0"/>
              </a:rPr>
              <a:t>романи</a:t>
            </a:r>
            <a:r>
              <a:rPr lang="ru-RU" sz="2400" b="1" dirty="0">
                <a:latin typeface="Roboto" panose="02000000000000000000" pitchFamily="2" charset="0"/>
                <a:ea typeface="Roboto" panose="02000000000000000000" pitchFamily="2" charset="0"/>
              </a:rPr>
              <a:t> / Ю. М. Мушкетик. — Х. : </a:t>
            </a:r>
            <a:r>
              <a:rPr lang="ru-RU" sz="2400" b="1" dirty="0" err="1">
                <a:latin typeface="Roboto" panose="02000000000000000000" pitchFamily="2" charset="0"/>
                <a:ea typeface="Roboto" panose="02000000000000000000" pitchFamily="2" charset="0"/>
              </a:rPr>
              <a:t>Фоліо</a:t>
            </a:r>
            <a:r>
              <a:rPr lang="ru-RU" sz="2400" b="1" dirty="0">
                <a:latin typeface="Roboto" panose="02000000000000000000" pitchFamily="2" charset="0"/>
                <a:ea typeface="Roboto" panose="02000000000000000000" pitchFamily="2" charset="0"/>
              </a:rPr>
              <a:t>, 2012. — 374 с.</a:t>
            </a:r>
          </a:p>
          <a:p>
            <a:pPr algn="just" fontAlgn="base"/>
            <a:endParaRPr lang="ru-RU" sz="2400" dirty="0">
              <a:latin typeface="Roboto" panose="02000000000000000000" pitchFamily="2" charset="0"/>
              <a:ea typeface="Roboto" panose="02000000000000000000" pitchFamily="2" charset="0"/>
            </a:endParaRPr>
          </a:p>
          <a:p>
            <a:pPr algn="just" fontAlgn="base"/>
            <a:r>
              <a:rPr lang="ru-RU" sz="2400" dirty="0" err="1">
                <a:latin typeface="Roboto" panose="02000000000000000000" pitchFamily="2" charset="0"/>
                <a:ea typeface="Roboto" panose="02000000000000000000" pitchFamily="2" charset="0"/>
              </a:rPr>
              <a:t>Цей</a:t>
            </a:r>
            <a:r>
              <a:rPr lang="ru-RU" sz="2400" dirty="0">
                <a:latin typeface="Roboto" panose="02000000000000000000" pitchFamily="2" charset="0"/>
                <a:ea typeface="Roboto" panose="02000000000000000000" pitchFamily="2" charset="0"/>
              </a:rPr>
              <a:t> роман </a:t>
            </a:r>
            <a:r>
              <a:rPr lang="ru-RU" sz="2400" dirty="0" err="1">
                <a:latin typeface="Roboto" panose="02000000000000000000" pitchFamily="2" charset="0"/>
                <a:ea typeface="Roboto" panose="02000000000000000000" pitchFamily="2" charset="0"/>
              </a:rPr>
              <a:t>присвячений</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постаті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Кирила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Розумовського</a:t>
            </a:r>
            <a:r>
              <a:rPr lang="ru-RU" sz="2400" dirty="0">
                <a:latin typeface="Roboto" panose="02000000000000000000" pitchFamily="2" charset="0"/>
                <a:ea typeface="Roboto" panose="02000000000000000000" pitchFamily="2" charset="0"/>
              </a:rPr>
              <a:t> — </a:t>
            </a:r>
            <a:r>
              <a:rPr lang="ru-RU" sz="2400" dirty="0" err="1">
                <a:latin typeface="Roboto" panose="02000000000000000000" pitchFamily="2" charset="0"/>
                <a:ea typeface="Roboto" panose="02000000000000000000" pitchFamily="2" charset="0"/>
              </a:rPr>
              <a:t>останнього</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гетьмана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Лівобережної</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України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який</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очолював</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Гетьманщину</a:t>
            </a:r>
            <a:r>
              <a:rPr lang="ru-RU" sz="2400" dirty="0">
                <a:latin typeface="Roboto" panose="02000000000000000000" pitchFamily="2" charset="0"/>
                <a:ea typeface="Roboto" panose="02000000000000000000" pitchFamily="2" charset="0"/>
              </a:rPr>
              <a:t> у </a:t>
            </a:r>
            <a:r>
              <a:rPr lang="en-US" sz="2400" dirty="0">
                <a:latin typeface="Roboto" panose="02000000000000000000" pitchFamily="2" charset="0"/>
                <a:ea typeface="Roboto" panose="02000000000000000000" pitchFamily="2" charset="0"/>
              </a:rPr>
              <a:t>XVIII </a:t>
            </a:r>
            <a:r>
              <a:rPr lang="ru-RU" sz="2400" dirty="0" err="1">
                <a:latin typeface="Roboto" panose="02000000000000000000" pitchFamily="2" charset="0"/>
                <a:ea typeface="Roboto" panose="02000000000000000000" pitchFamily="2" charset="0"/>
              </a:rPr>
              <a:t>столітті</a:t>
            </a:r>
            <a:r>
              <a:rPr lang="ru-RU" sz="2400" dirty="0">
                <a:latin typeface="Roboto" panose="02000000000000000000" pitchFamily="2" charset="0"/>
                <a:ea typeface="Roboto" panose="02000000000000000000" pitchFamily="2" charset="0"/>
              </a:rPr>
              <a:t>. Автор </a:t>
            </a:r>
            <a:r>
              <a:rPr lang="ru-RU" sz="2400" dirty="0" err="1">
                <a:latin typeface="Roboto" panose="02000000000000000000" pitchFamily="2" charset="0"/>
                <a:ea typeface="Roboto" panose="02000000000000000000" pitchFamily="2" charset="0"/>
              </a:rPr>
              <a:t>відтворює</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складний</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період</a:t>
            </a:r>
            <a:r>
              <a:rPr lang="ru-RU" sz="2400" dirty="0">
                <a:latin typeface="Roboto" panose="02000000000000000000" pitchFamily="2" charset="0"/>
                <a:ea typeface="Roboto" panose="02000000000000000000" pitchFamily="2" charset="0"/>
              </a:rPr>
              <a:t>, коли </a:t>
            </a:r>
            <a:r>
              <a:rPr lang="ru-RU" sz="2400" dirty="0" err="1">
                <a:latin typeface="Roboto" panose="02000000000000000000" pitchFamily="2" charset="0"/>
                <a:ea typeface="Roboto" panose="02000000000000000000" pitchFamily="2" charset="0"/>
              </a:rPr>
              <a:t>українська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автономія</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перебувала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під</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загрозою</a:t>
            </a:r>
            <a:r>
              <a:rPr lang="ru-RU" sz="2400" dirty="0">
                <a:latin typeface="Roboto" panose="02000000000000000000" pitchFamily="2" charset="0"/>
                <a:ea typeface="Roboto" panose="02000000000000000000" pitchFamily="2" charset="0"/>
              </a:rPr>
              <a:t> остаточного </a:t>
            </a:r>
            <a:r>
              <a:rPr lang="ru-RU" sz="2400" dirty="0" err="1">
                <a:latin typeface="Roboto" panose="02000000000000000000" pitchFamily="2" charset="0"/>
                <a:ea typeface="Roboto" panose="02000000000000000000" pitchFamily="2" charset="0"/>
              </a:rPr>
              <a:t>знищення</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імперською</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владою</a:t>
            </a:r>
            <a:r>
              <a:rPr lang="ru-RU" sz="2400" dirty="0">
                <a:latin typeface="Roboto" panose="02000000000000000000" pitchFamily="2" charset="0"/>
                <a:ea typeface="Roboto" panose="02000000000000000000" pitchFamily="2" charset="0"/>
              </a:rPr>
              <a:t>. Мушкетик </a:t>
            </a:r>
            <a:r>
              <a:rPr lang="ru-RU" sz="2400" dirty="0" err="1">
                <a:latin typeface="Roboto" panose="02000000000000000000" pitchFamily="2" charset="0"/>
                <a:ea typeface="Roboto" panose="02000000000000000000" pitchFamily="2" charset="0"/>
              </a:rPr>
              <a:t>змальовує</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Розумовського</a:t>
            </a:r>
            <a:r>
              <a:rPr lang="ru-RU" sz="2400" dirty="0">
                <a:latin typeface="Roboto" panose="02000000000000000000" pitchFamily="2" charset="0"/>
                <a:ea typeface="Roboto" panose="02000000000000000000" pitchFamily="2" charset="0"/>
              </a:rPr>
              <a:t> як </a:t>
            </a:r>
            <a:r>
              <a:rPr lang="ru-RU" sz="2400" dirty="0" err="1">
                <a:latin typeface="Roboto" panose="02000000000000000000" pitchFamily="2" charset="0"/>
                <a:ea typeface="Roboto" panose="02000000000000000000" pitchFamily="2" charset="0"/>
              </a:rPr>
              <a:t>освіченого</a:t>
            </a:r>
            <a:r>
              <a:rPr lang="ru-RU" sz="2400" dirty="0">
                <a:latin typeface="Roboto" panose="02000000000000000000" pitchFamily="2" charset="0"/>
                <a:ea typeface="Roboto" panose="02000000000000000000" pitchFamily="2" charset="0"/>
              </a:rPr>
              <a:t> та </a:t>
            </a:r>
            <a:r>
              <a:rPr lang="ru-RU" sz="2400" dirty="0" err="1">
                <a:latin typeface="Roboto" panose="02000000000000000000" pitchFamily="2" charset="0"/>
                <a:ea typeface="Roboto" panose="02000000000000000000" pitchFamily="2" charset="0"/>
              </a:rPr>
              <a:t>європейськи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орієнтованого</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політика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що</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намагався</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модернізувати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українське</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життя</a:t>
            </a:r>
            <a:r>
              <a:rPr lang="ru-RU" sz="2400" dirty="0">
                <a:latin typeface="Roboto" panose="02000000000000000000" pitchFamily="2" charset="0"/>
                <a:ea typeface="Roboto" panose="02000000000000000000" pitchFamily="2" charset="0"/>
              </a:rPr>
              <a:t>, але </a:t>
            </a:r>
            <a:r>
              <a:rPr lang="ru-RU" sz="2400" dirty="0" err="1">
                <a:latin typeface="Roboto" panose="02000000000000000000" pitchFamily="2" charset="0"/>
                <a:ea typeface="Roboto" panose="02000000000000000000" pitchFamily="2" charset="0"/>
              </a:rPr>
              <a:t>водночас</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залишався</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залежним</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від</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імператорського</a:t>
            </a:r>
            <a:r>
              <a:rPr lang="ru-RU" sz="2400" dirty="0">
                <a:latin typeface="Roboto" panose="02000000000000000000" pitchFamily="2" charset="0"/>
                <a:ea typeface="Roboto" panose="02000000000000000000" pitchFamily="2" charset="0"/>
              </a:rPr>
              <a:t> двору. У </a:t>
            </a:r>
            <a:r>
              <a:rPr lang="ru-RU" sz="2400" dirty="0" err="1">
                <a:latin typeface="Roboto" panose="02000000000000000000" pitchFamily="2" charset="0"/>
                <a:ea typeface="Roboto" panose="02000000000000000000" pitchFamily="2" charset="0"/>
              </a:rPr>
              <a:t>центрі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твору</a:t>
            </a:r>
            <a:r>
              <a:rPr lang="ru-RU" sz="2400" dirty="0">
                <a:latin typeface="Roboto" panose="02000000000000000000" pitchFamily="2" charset="0"/>
                <a:ea typeface="Roboto" panose="02000000000000000000" pitchFamily="2" charset="0"/>
              </a:rPr>
              <a:t> — </a:t>
            </a:r>
            <a:r>
              <a:rPr lang="ru-RU" sz="2400" dirty="0" err="1">
                <a:latin typeface="Roboto" panose="02000000000000000000" pitchFamily="2" charset="0"/>
                <a:ea typeface="Roboto" panose="02000000000000000000" pitchFamily="2" charset="0"/>
              </a:rPr>
              <a:t>протистояння</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між</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прагненням</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зберегти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гетьманську</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владу</a:t>
            </a:r>
            <a:r>
              <a:rPr lang="ru-RU" sz="2400" dirty="0">
                <a:latin typeface="Roboto" panose="02000000000000000000" pitchFamily="2" charset="0"/>
                <a:ea typeface="Roboto" panose="02000000000000000000" pitchFamily="2" charset="0"/>
              </a:rPr>
              <a:t> та </a:t>
            </a:r>
            <a:r>
              <a:rPr lang="ru-RU" sz="2400" dirty="0" err="1">
                <a:latin typeface="Roboto" panose="02000000000000000000" pitchFamily="2" charset="0"/>
                <a:ea typeface="Roboto" panose="02000000000000000000" pitchFamily="2" charset="0"/>
              </a:rPr>
              <a:t>неминучістю</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втрати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політичної</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самостійності</a:t>
            </a:r>
            <a:r>
              <a:rPr lang="ru-RU" sz="2400" dirty="0">
                <a:latin typeface="Roboto" panose="02000000000000000000" pitchFamily="2" charset="0"/>
                <a:ea typeface="Roboto" panose="02000000000000000000" pitchFamily="2" charset="0"/>
              </a:rPr>
              <a:t>. Роман є </a:t>
            </a:r>
            <a:r>
              <a:rPr lang="ru-RU" sz="2400" dirty="0" err="1">
                <a:latin typeface="Roboto" panose="02000000000000000000" pitchFamily="2" charset="0"/>
                <a:ea typeface="Roboto" panose="02000000000000000000" pitchFamily="2" charset="0"/>
              </a:rPr>
              <a:t>глибоким</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роздумом</a:t>
            </a:r>
            <a:r>
              <a:rPr lang="ru-RU" sz="2400" dirty="0">
                <a:latin typeface="Roboto" panose="02000000000000000000" pitchFamily="2" charset="0"/>
                <a:ea typeface="Roboto" panose="02000000000000000000" pitchFamily="2" charset="0"/>
              </a:rPr>
              <a:t> про долю </a:t>
            </a:r>
            <a:r>
              <a:rPr lang="ru-RU" sz="2400" dirty="0" err="1">
                <a:latin typeface="Roboto" panose="02000000000000000000" pitchFamily="2" charset="0"/>
                <a:ea typeface="Roboto" panose="02000000000000000000" pitchFamily="2" charset="0"/>
              </a:rPr>
              <a:t>національної</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еліти</a:t>
            </a:r>
            <a:r>
              <a:rPr lang="ru-RU" sz="2400" dirty="0">
                <a:latin typeface="Roboto" panose="02000000000000000000" pitchFamily="2" charset="0"/>
                <a:ea typeface="Roboto" panose="02000000000000000000" pitchFamily="2" charset="0"/>
              </a:rPr>
              <a:t> та уроки </a:t>
            </a:r>
            <a:r>
              <a:rPr lang="ru-RU" sz="2400" dirty="0" err="1">
                <a:latin typeface="Roboto" panose="02000000000000000000" pitchFamily="2" charset="0"/>
                <a:ea typeface="Roboto" panose="02000000000000000000" pitchFamily="2" charset="0"/>
              </a:rPr>
              <a:t>української</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історії</a:t>
            </a:r>
            <a:r>
              <a:rPr lang="ru-RU" sz="2400" dirty="0">
                <a:latin typeface="Roboto" panose="02000000000000000000" pitchFamily="2" charset="0"/>
                <a:ea typeface="Roboto" panose="02000000000000000000" pitchFamily="2" charset="0"/>
              </a:rPr>
              <a:t>.</a:t>
            </a:r>
            <a:endParaRPr lang="uk-UA" sz="2400" dirty="0">
              <a:latin typeface="Roboto" panose="02000000000000000000" pitchFamily="2" charset="0"/>
              <a:ea typeface="Roboto" panose="02000000000000000000" pitchFamily="2" charset="0"/>
            </a:endParaRPr>
          </a:p>
        </p:txBody>
      </p:sp>
      <p:sp>
        <p:nvSpPr>
          <p:cNvPr id="19" name="Прямоугольник 18"/>
          <p:cNvSpPr/>
          <p:nvPr/>
        </p:nvSpPr>
        <p:spPr>
          <a:xfrm>
            <a:off x="12344399" y="464448"/>
            <a:ext cx="4267201" cy="1077218"/>
          </a:xfrm>
          <a:prstGeom prst="rect">
            <a:avLst/>
          </a:prstGeom>
        </p:spPr>
        <p:txBody>
          <a:bodyPr wrap="square">
            <a:spAutoFit/>
          </a:bodyPr>
          <a:lstStyle/>
          <a:p>
            <a:pPr algn="ctr" fontAlgn="base"/>
            <a:r>
              <a:rPr lang="ru-RU" sz="3200" b="1" dirty="0">
                <a:solidFill>
                  <a:schemeClr val="bg1"/>
                </a:solidFill>
                <a:latin typeface="Roboto" panose="02000000000000000000" pitchFamily="2" charset="0"/>
                <a:ea typeface="Roboto" panose="02000000000000000000" pitchFamily="2" charset="0"/>
              </a:rPr>
              <a:t>«</a:t>
            </a:r>
            <a:r>
              <a:rPr lang="ru-RU" sz="3200" b="1" dirty="0" err="1">
                <a:solidFill>
                  <a:schemeClr val="bg1"/>
                </a:solidFill>
                <a:latin typeface="Roboto" panose="02000000000000000000" pitchFamily="2" charset="0"/>
                <a:ea typeface="Roboto" panose="02000000000000000000" pitchFamily="2" charset="0"/>
              </a:rPr>
              <a:t>Останній</a:t>
            </a:r>
            <a:r>
              <a:rPr lang="ru-RU" sz="3200" b="1"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гетьман</a:t>
            </a:r>
            <a:r>
              <a:rPr lang="ru-RU" sz="3200" b="1" dirty="0">
                <a:solidFill>
                  <a:schemeClr val="bg1"/>
                </a:solidFill>
                <a:latin typeface="Roboto" panose="02000000000000000000" pitchFamily="2" charset="0"/>
                <a:ea typeface="Roboto" panose="02000000000000000000" pitchFamily="2" charset="0"/>
              </a:rPr>
              <a:t>», </a:t>
            </a:r>
          </a:p>
          <a:p>
            <a:pPr algn="ctr" fontAlgn="base"/>
            <a:r>
              <a:rPr lang="ru-RU" sz="3200" b="1" dirty="0">
                <a:solidFill>
                  <a:schemeClr val="bg1"/>
                </a:solidFill>
                <a:latin typeface="Roboto" panose="02000000000000000000" pitchFamily="2" charset="0"/>
                <a:ea typeface="Roboto" panose="02000000000000000000" pitchFamily="2" charset="0"/>
              </a:rPr>
              <a:t>Мушкетик </a:t>
            </a:r>
            <a:r>
              <a:rPr lang="ru-RU" sz="3200" b="1" dirty="0" err="1">
                <a:solidFill>
                  <a:schemeClr val="bg1"/>
                </a:solidFill>
                <a:latin typeface="Roboto" panose="02000000000000000000" pitchFamily="2" charset="0"/>
                <a:ea typeface="Roboto" panose="02000000000000000000" pitchFamily="2" charset="0"/>
              </a:rPr>
              <a:t>Юрій</a:t>
            </a:r>
            <a:endParaRPr lang="ru-RU" sz="3200" dirty="0">
              <a:solidFill>
                <a:schemeClr val="bg1"/>
              </a:solidFill>
              <a:latin typeface="Roboto" panose="02000000000000000000" pitchFamily="2" charset="0"/>
              <a:ea typeface="Roboto" panose="02000000000000000000" pitchFamily="2" charset="0"/>
            </a:endParaRPr>
          </a:p>
        </p:txBody>
      </p:sp>
      <p:sp>
        <p:nvSpPr>
          <p:cNvPr id="21" name="Прямоугольник 20"/>
          <p:cNvSpPr/>
          <p:nvPr/>
        </p:nvSpPr>
        <p:spPr>
          <a:xfrm>
            <a:off x="-381000" y="578704"/>
            <a:ext cx="8151666" cy="584775"/>
          </a:xfrm>
          <a:prstGeom prst="rect">
            <a:avLst/>
          </a:prstGeom>
        </p:spPr>
        <p:txBody>
          <a:bodyPr wrap="square">
            <a:spAutoFit/>
          </a:bodyPr>
          <a:lstStyle/>
          <a:p>
            <a:pPr algn="ctr" fontAlgn="base"/>
            <a:r>
              <a:rPr lang="ru-RU" sz="3200" b="1" dirty="0">
                <a:solidFill>
                  <a:schemeClr val="bg1"/>
                </a:solidFill>
                <a:latin typeface="Roboto" panose="02000000000000000000" pitchFamily="2" charset="0"/>
                <a:ea typeface="Roboto" panose="02000000000000000000" pitchFamily="2" charset="0"/>
              </a:rPr>
              <a:t>«На брата брат», Мушкетик</a:t>
            </a:r>
            <a:r>
              <a:rPr lang="ru-RU" sz="3200"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Юрій</a:t>
            </a:r>
            <a:endParaRPr lang="ru-RU" sz="3200" dirty="0">
              <a:solidFill>
                <a:schemeClr val="bg1"/>
              </a:solidFill>
              <a:latin typeface="Roboto" panose="02000000000000000000" pitchFamily="2" charset="0"/>
              <a:ea typeface="Roboto" panose="02000000000000000000" pitchFamily="2" charset="0"/>
            </a:endParaRPr>
          </a:p>
        </p:txBody>
      </p: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41995" y="600139"/>
            <a:ext cx="2854486" cy="44557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51941" y="5351442"/>
            <a:ext cx="2844540" cy="4440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1257300" y="8936554"/>
            <a:ext cx="5105400" cy="830997"/>
          </a:xfrm>
          <a:prstGeom prst="rect">
            <a:avLst/>
          </a:prstGeom>
        </p:spPr>
        <p:txBody>
          <a:bodyPr wrap="square">
            <a:spAutoFit/>
          </a:bodyPr>
          <a:lstStyle/>
          <a:p>
            <a:pPr algn="ctr"/>
            <a:r>
              <a:rPr lang="en-US" sz="2400" dirty="0">
                <a:latin typeface="Roboto" panose="02000000000000000000" pitchFamily="2" charset="0"/>
                <a:ea typeface="Roboto" panose="02000000000000000000" pitchFamily="2" charset="0"/>
                <a:hlinkClick r:id="rId6"/>
              </a:rPr>
              <a:t>https://www.ukrlib.com.ua/books/printit.php?tid=988</a:t>
            </a:r>
            <a:r>
              <a:rPr lang="uk-UA" sz="2400" dirty="0">
                <a:latin typeface="Roboto" panose="02000000000000000000" pitchFamily="2" charset="0"/>
                <a:ea typeface="Roboto" panose="02000000000000000000" pitchFamily="2" charset="0"/>
              </a:rPr>
              <a:t> </a:t>
            </a:r>
          </a:p>
        </p:txBody>
      </p:sp>
      <p:sp>
        <p:nvSpPr>
          <p:cNvPr id="5" name="Прямоугольник 4"/>
          <p:cNvSpPr/>
          <p:nvPr/>
        </p:nvSpPr>
        <p:spPr>
          <a:xfrm>
            <a:off x="11955372" y="9234227"/>
            <a:ext cx="5050619" cy="830997"/>
          </a:xfrm>
          <a:prstGeom prst="rect">
            <a:avLst/>
          </a:prstGeom>
        </p:spPr>
        <p:txBody>
          <a:bodyPr wrap="square">
            <a:spAutoFit/>
          </a:bodyPr>
          <a:lstStyle/>
          <a:p>
            <a:pPr algn="ctr"/>
            <a:r>
              <a:rPr lang="en-US" sz="2400" dirty="0">
                <a:latin typeface="Roboto" panose="02000000000000000000" pitchFamily="2" charset="0"/>
                <a:ea typeface="Roboto" panose="02000000000000000000" pitchFamily="2" charset="0"/>
                <a:hlinkClick r:id="rId7"/>
              </a:rPr>
              <a:t>https://www.ukrlib.com.ua/books/printit.php?tid=4228</a:t>
            </a:r>
            <a:r>
              <a:rPr lang="uk-UA" sz="2400" dirty="0">
                <a:latin typeface="Roboto" panose="02000000000000000000" pitchFamily="2" charset="0"/>
                <a:ea typeface="Roboto" panose="02000000000000000000" pitchFamily="2" charset="0"/>
              </a:rPr>
              <a:t> </a:t>
            </a:r>
          </a:p>
        </p:txBody>
      </p:sp>
    </p:spTree>
    <p:extLst>
      <p:ext uri="{BB962C8B-B14F-4D97-AF65-F5344CB8AC3E}">
        <p14:creationId xmlns:p14="http://schemas.microsoft.com/office/powerpoint/2010/main" val="21518163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3"/>
            <a:stretch>
              <a:fillRect t="-13111" b="-13111"/>
            </a:stretch>
          </a:blipFill>
        </p:spPr>
      </p:sp>
      <p:grpSp>
        <p:nvGrpSpPr>
          <p:cNvPr id="6" name="Group 6"/>
          <p:cNvGrpSpPr/>
          <p:nvPr/>
        </p:nvGrpSpPr>
        <p:grpSpPr>
          <a:xfrm>
            <a:off x="44538" y="139794"/>
            <a:ext cx="18167262" cy="9925050"/>
            <a:chOff x="0" y="0"/>
            <a:chExt cx="4372917" cy="2167467"/>
          </a:xfrm>
        </p:grpSpPr>
        <p:sp>
          <p:nvSpPr>
            <p:cNvPr id="7" name="Freeform 7"/>
            <p:cNvSpPr/>
            <p:nvPr/>
          </p:nvSpPr>
          <p:spPr>
            <a:xfrm>
              <a:off x="0" y="0"/>
              <a:ext cx="4372917" cy="2167467"/>
            </a:xfrm>
            <a:custGeom>
              <a:avLst/>
              <a:gdLst/>
              <a:ahLst/>
              <a:cxnLst/>
              <a:rect l="l" t="t" r="r" b="b"/>
              <a:pathLst>
                <a:path w="4372917" h="2167467">
                  <a:moveTo>
                    <a:pt x="0" y="0"/>
                  </a:moveTo>
                  <a:lnTo>
                    <a:pt x="4372917" y="0"/>
                  </a:lnTo>
                  <a:lnTo>
                    <a:pt x="4372917" y="2167467"/>
                  </a:lnTo>
                  <a:lnTo>
                    <a:pt x="0" y="2167467"/>
                  </a:lnTo>
                  <a:close/>
                </a:path>
              </a:pathLst>
            </a:custGeom>
            <a:solidFill>
              <a:srgbClr val="FAE2C5">
                <a:alpha val="72941"/>
              </a:srgbClr>
            </a:solidFill>
          </p:spPr>
        </p:sp>
        <p:sp>
          <p:nvSpPr>
            <p:cNvPr id="8" name="TextBox 8"/>
            <p:cNvSpPr txBox="1"/>
            <p:nvPr/>
          </p:nvSpPr>
          <p:spPr>
            <a:xfrm>
              <a:off x="0" y="-38100"/>
              <a:ext cx="4372917" cy="2205567"/>
            </a:xfrm>
            <a:prstGeom prst="rect">
              <a:avLst/>
            </a:prstGeom>
          </p:spPr>
          <p:txBody>
            <a:bodyPr lIns="50800" tIns="50800" rIns="50800" bIns="50800" rtlCol="0" anchor="ctr"/>
            <a:lstStyle/>
            <a:p>
              <a:pPr algn="just">
                <a:lnSpc>
                  <a:spcPts val="2659"/>
                </a:lnSpc>
                <a:spcBef>
                  <a:spcPct val="0"/>
                </a:spcBef>
              </a:pPr>
              <a:endParaRPr/>
            </a:p>
          </p:txBody>
        </p:sp>
      </p:grpSp>
      <p:sp>
        <p:nvSpPr>
          <p:cNvPr id="15" name="Freeform 21"/>
          <p:cNvSpPr/>
          <p:nvPr/>
        </p:nvSpPr>
        <p:spPr>
          <a:xfrm>
            <a:off x="1066799" y="419100"/>
            <a:ext cx="6277381" cy="1133030"/>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16" name="Прямоугольник 15"/>
          <p:cNvSpPr/>
          <p:nvPr/>
        </p:nvSpPr>
        <p:spPr>
          <a:xfrm>
            <a:off x="159238" y="1611957"/>
            <a:ext cx="7460762" cy="7478970"/>
          </a:xfrm>
          <a:prstGeom prst="rect">
            <a:avLst/>
          </a:prstGeom>
        </p:spPr>
        <p:txBody>
          <a:bodyPr wrap="square">
            <a:spAutoFit/>
          </a:bodyPr>
          <a:lstStyle/>
          <a:p>
            <a:pPr algn="just" fontAlgn="base"/>
            <a:r>
              <a:rPr lang="ru-RU" sz="2400" b="1" dirty="0">
                <a:latin typeface="Roboto" panose="02000000000000000000" pitchFamily="2" charset="0"/>
                <a:ea typeface="Roboto" panose="02000000000000000000" pitchFamily="2" charset="0"/>
              </a:rPr>
              <a:t>Сорока Ю. "</a:t>
            </a:r>
            <a:r>
              <a:rPr lang="ru-RU" sz="2400" b="1" dirty="0" err="1">
                <a:latin typeface="Roboto" panose="02000000000000000000" pitchFamily="2" charset="0"/>
                <a:ea typeface="Roboto" panose="02000000000000000000" pitchFamily="2" charset="0"/>
              </a:rPr>
              <a:t>Іван</a:t>
            </a:r>
            <a:r>
              <a:rPr lang="ru-RU" sz="2400" b="1" dirty="0">
                <a:latin typeface="Roboto" panose="02000000000000000000" pitchFamily="2" charset="0"/>
                <a:ea typeface="Roboto" panose="02000000000000000000" pitchFamily="2" charset="0"/>
              </a:rPr>
              <a:t> </a:t>
            </a:r>
            <a:r>
              <a:rPr lang="ru-RU" sz="2400" b="1" dirty="0" err="1">
                <a:latin typeface="Roboto" panose="02000000000000000000" pitchFamily="2" charset="0"/>
                <a:ea typeface="Roboto" panose="02000000000000000000" pitchFamily="2" charset="0"/>
              </a:rPr>
              <a:t>Богун</a:t>
            </a:r>
            <a:r>
              <a:rPr lang="ru-RU" sz="2400" b="1" dirty="0">
                <a:latin typeface="Roboto" panose="02000000000000000000" pitchFamily="2" charset="0"/>
                <a:ea typeface="Roboto" panose="02000000000000000000" pitchFamily="2" charset="0"/>
              </a:rPr>
              <a:t>": </a:t>
            </a:r>
            <a:r>
              <a:rPr lang="ru-RU" sz="2400" b="1" dirty="0" err="1">
                <a:latin typeface="Roboto" panose="02000000000000000000" pitchFamily="2" charset="0"/>
                <a:ea typeface="Roboto" panose="02000000000000000000" pitchFamily="2" charset="0"/>
              </a:rPr>
              <a:t>історичний</a:t>
            </a:r>
            <a:r>
              <a:rPr lang="ru-RU" sz="2400" b="1" dirty="0">
                <a:latin typeface="Roboto" panose="02000000000000000000" pitchFamily="2" charset="0"/>
                <a:ea typeface="Roboto" panose="02000000000000000000" pitchFamily="2" charset="0"/>
              </a:rPr>
              <a:t> роман у </a:t>
            </a:r>
            <a:r>
              <a:rPr lang="ru-RU" sz="2400" b="1" dirty="0" err="1">
                <a:latin typeface="Roboto" panose="02000000000000000000" pitchFamily="2" charset="0"/>
                <a:ea typeface="Roboto" panose="02000000000000000000" pitchFamily="2" charset="0"/>
              </a:rPr>
              <a:t>двох</a:t>
            </a:r>
            <a:r>
              <a:rPr lang="ru-RU" sz="2400" b="1" dirty="0">
                <a:latin typeface="Roboto" panose="02000000000000000000" pitchFamily="2" charset="0"/>
                <a:ea typeface="Roboto" panose="02000000000000000000" pitchFamily="2" charset="0"/>
              </a:rPr>
              <a:t> </a:t>
            </a:r>
            <a:r>
              <a:rPr lang="ru-RU" sz="2400" b="1" dirty="0" err="1">
                <a:latin typeface="Roboto" panose="02000000000000000000" pitchFamily="2" charset="0"/>
                <a:ea typeface="Roboto" panose="02000000000000000000" pitchFamily="2" charset="0"/>
              </a:rPr>
              <a:t>частинах</a:t>
            </a:r>
            <a:r>
              <a:rPr lang="ru-RU" sz="2400" b="1" dirty="0">
                <a:latin typeface="Roboto" panose="02000000000000000000" pitchFamily="2" charset="0"/>
                <a:ea typeface="Roboto" panose="02000000000000000000" pitchFamily="2" charset="0"/>
              </a:rPr>
              <a:t>. - </a:t>
            </a:r>
            <a:r>
              <a:rPr lang="ru-RU" sz="2400" b="1" dirty="0" err="1">
                <a:latin typeface="Roboto" panose="02000000000000000000" pitchFamily="2" charset="0"/>
                <a:ea typeface="Roboto" panose="02000000000000000000" pitchFamily="2" charset="0"/>
              </a:rPr>
              <a:t>Харків</a:t>
            </a:r>
            <a:r>
              <a:rPr lang="ru-RU" sz="2400" b="1" dirty="0">
                <a:latin typeface="Roboto" panose="02000000000000000000" pitchFamily="2" charset="0"/>
                <a:ea typeface="Roboto" panose="02000000000000000000" pitchFamily="2" charset="0"/>
              </a:rPr>
              <a:t>, </a:t>
            </a:r>
            <a:r>
              <a:rPr lang="ru-RU" sz="2400" b="1" dirty="0" err="1">
                <a:latin typeface="Roboto" panose="02000000000000000000" pitchFamily="2" charset="0"/>
                <a:ea typeface="Roboto" panose="02000000000000000000" pitchFamily="2" charset="0"/>
              </a:rPr>
              <a:t>видавництво</a:t>
            </a:r>
            <a:r>
              <a:rPr lang="ru-RU" sz="2400" b="1" dirty="0">
                <a:latin typeface="Roboto" panose="02000000000000000000" pitchFamily="2" charset="0"/>
                <a:ea typeface="Roboto" panose="02000000000000000000" pitchFamily="2" charset="0"/>
              </a:rPr>
              <a:t> "</a:t>
            </a:r>
            <a:r>
              <a:rPr lang="ru-RU" sz="2400" b="1" dirty="0" err="1">
                <a:latin typeface="Roboto" panose="02000000000000000000" pitchFamily="2" charset="0"/>
                <a:ea typeface="Roboto" panose="02000000000000000000" pitchFamily="2" charset="0"/>
              </a:rPr>
              <a:t>Фоліо</a:t>
            </a:r>
            <a:r>
              <a:rPr lang="ru-RU" sz="2400" b="1" dirty="0">
                <a:latin typeface="Roboto" panose="02000000000000000000" pitchFamily="2" charset="0"/>
                <a:ea typeface="Roboto" panose="02000000000000000000" pitchFamily="2" charset="0"/>
              </a:rPr>
              <a:t>", 2010 </a:t>
            </a:r>
            <a:r>
              <a:rPr lang="ru-RU" sz="2400" b="1" dirty="0" err="1">
                <a:latin typeface="Roboto" panose="02000000000000000000" pitchFamily="2" charset="0"/>
                <a:ea typeface="Roboto" panose="02000000000000000000" pitchFamily="2" charset="0"/>
              </a:rPr>
              <a:t>рік</a:t>
            </a:r>
            <a:r>
              <a:rPr lang="ru-RU" sz="2400" b="1" dirty="0">
                <a:latin typeface="Roboto" panose="02000000000000000000" pitchFamily="2" charset="0"/>
                <a:ea typeface="Roboto" panose="02000000000000000000" pitchFamily="2" charset="0"/>
              </a:rPr>
              <a:t>. Том 1, Том 2, 539 </a:t>
            </a:r>
            <a:r>
              <a:rPr lang="ru-RU" sz="2400" b="1" dirty="0" err="1">
                <a:latin typeface="Roboto" panose="02000000000000000000" pitchFamily="2" charset="0"/>
                <a:ea typeface="Roboto" panose="02000000000000000000" pitchFamily="2" charset="0"/>
              </a:rPr>
              <a:t>стор</a:t>
            </a:r>
            <a:r>
              <a:rPr lang="ru-RU" sz="2400" b="1" dirty="0">
                <a:latin typeface="Roboto" panose="02000000000000000000" pitchFamily="2" charset="0"/>
                <a:ea typeface="Roboto" panose="02000000000000000000" pitchFamily="2" charset="0"/>
              </a:rPr>
              <a:t>.</a:t>
            </a:r>
          </a:p>
          <a:p>
            <a:pPr algn="just" fontAlgn="base"/>
            <a:endParaRPr lang="ru-RU" sz="2400" dirty="0">
              <a:latin typeface="Roboto" panose="02000000000000000000" pitchFamily="2" charset="0"/>
              <a:ea typeface="Roboto" panose="02000000000000000000" pitchFamily="2" charset="0"/>
            </a:endParaRPr>
          </a:p>
          <a:p>
            <a:pPr algn="just" fontAlgn="base"/>
            <a:r>
              <a:rPr lang="ru-RU" sz="2400" dirty="0" err="1">
                <a:latin typeface="Roboto" panose="02000000000000000000" pitchFamily="2" charset="0"/>
                <a:ea typeface="Roboto" panose="02000000000000000000" pitchFamily="2" charset="0"/>
              </a:rPr>
              <a:t>Історико-біографічнийй</a:t>
            </a:r>
            <a:r>
              <a:rPr lang="ru-RU" sz="2400" dirty="0">
                <a:latin typeface="Roboto" panose="02000000000000000000" pitchFamily="2" charset="0"/>
                <a:ea typeface="Roboto" panose="02000000000000000000" pitchFamily="2" charset="0"/>
              </a:rPr>
              <a:t> роман, </a:t>
            </a:r>
            <a:r>
              <a:rPr lang="ru-RU" sz="2400" dirty="0" err="1">
                <a:latin typeface="Roboto" panose="02000000000000000000" pitchFamily="2" charset="0"/>
                <a:ea typeface="Roboto" panose="02000000000000000000" pitchFamily="2" charset="0"/>
              </a:rPr>
              <a:t>присвячений</a:t>
            </a:r>
            <a:r>
              <a:rPr lang="ru-RU" sz="2400" dirty="0">
                <a:latin typeface="Roboto" panose="02000000000000000000" pitchFamily="2" charset="0"/>
                <a:ea typeface="Roboto" panose="02000000000000000000" pitchFamily="2" charset="0"/>
              </a:rPr>
              <a:t> одному з </a:t>
            </a:r>
            <a:r>
              <a:rPr lang="ru-RU" sz="2400" dirty="0" err="1">
                <a:latin typeface="Roboto" panose="02000000000000000000" pitchFamily="2" charset="0"/>
                <a:ea typeface="Roboto" panose="02000000000000000000" pitchFamily="2" charset="0"/>
              </a:rPr>
              <a:t>найвідоміших</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полководців</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часів</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Хмельниччини</a:t>
            </a:r>
            <a:r>
              <a:rPr lang="ru-RU" sz="2400" dirty="0">
                <a:latin typeface="Roboto" panose="02000000000000000000" pitchFamily="2" charset="0"/>
                <a:ea typeface="Roboto" panose="02000000000000000000" pitchFamily="2" charset="0"/>
              </a:rPr>
              <a:t> — полковнику </a:t>
            </a:r>
            <a:r>
              <a:rPr lang="ru-RU" sz="2400" dirty="0" err="1">
                <a:latin typeface="Roboto" panose="02000000000000000000" pitchFamily="2" charset="0"/>
                <a:ea typeface="Roboto" panose="02000000000000000000" pitchFamily="2" charset="0"/>
              </a:rPr>
              <a:t>Івану</a:t>
            </a:r>
            <a:r>
              <a:rPr lang="ru-RU" sz="2400" dirty="0">
                <a:latin typeface="Roboto" panose="02000000000000000000" pitchFamily="2" charset="0"/>
                <a:ea typeface="Roboto" panose="02000000000000000000" pitchFamily="2" charset="0"/>
              </a:rPr>
              <a:t> Богуну. Автор </a:t>
            </a:r>
            <a:r>
              <a:rPr lang="ru-RU" sz="2400" dirty="0" err="1">
                <a:latin typeface="Roboto" panose="02000000000000000000" pitchFamily="2" charset="0"/>
                <a:ea typeface="Roboto" panose="02000000000000000000" pitchFamily="2" charset="0"/>
              </a:rPr>
              <a:t>прагне</a:t>
            </a:r>
            <a:r>
              <a:rPr lang="ru-RU" sz="2400" dirty="0">
                <a:latin typeface="Roboto" panose="02000000000000000000" pitchFamily="2" charset="0"/>
                <a:ea typeface="Roboto" panose="02000000000000000000" pitchFamily="2" charset="0"/>
              </a:rPr>
              <a:t> не </a:t>
            </a:r>
            <a:r>
              <a:rPr lang="ru-RU" sz="2400" dirty="0" err="1">
                <a:latin typeface="Roboto" panose="02000000000000000000" pitchFamily="2" charset="0"/>
                <a:ea typeface="Roboto" panose="02000000000000000000" pitchFamily="2" charset="0"/>
              </a:rPr>
              <a:t>лише</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відтворити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військову</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діяльність</a:t>
            </a:r>
            <a:r>
              <a:rPr lang="ru-RU" sz="2400" dirty="0">
                <a:latin typeface="Roboto" panose="02000000000000000000" pitchFamily="2" charset="0"/>
                <a:ea typeface="Roboto" panose="02000000000000000000" pitchFamily="2" charset="0"/>
              </a:rPr>
              <a:t> героя, а й </a:t>
            </a:r>
            <a:r>
              <a:rPr lang="ru-RU" sz="2400" dirty="0" err="1">
                <a:latin typeface="Roboto" panose="02000000000000000000" pitchFamily="2" charset="0"/>
                <a:ea typeface="Roboto" panose="02000000000000000000" pitchFamily="2" charset="0"/>
              </a:rPr>
              <a:t>показати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його</a:t>
            </a:r>
            <a:r>
              <a:rPr lang="ru-RU" sz="2400" dirty="0">
                <a:latin typeface="Roboto" panose="02000000000000000000" pitchFamily="2" charset="0"/>
                <a:ea typeface="Roboto" panose="02000000000000000000" pitchFamily="2" charset="0"/>
              </a:rPr>
              <a:t> як </a:t>
            </a:r>
            <a:r>
              <a:rPr lang="ru-RU" sz="2400" dirty="0" err="1">
                <a:latin typeface="Roboto" panose="02000000000000000000" pitchFamily="2" charset="0"/>
                <a:ea typeface="Roboto" panose="02000000000000000000" pitchFamily="2" charset="0"/>
              </a:rPr>
              <a:t>людину</a:t>
            </a:r>
            <a:r>
              <a:rPr lang="ru-RU" sz="2400" dirty="0">
                <a:latin typeface="Roboto" panose="02000000000000000000" pitchFamily="2" charset="0"/>
                <a:ea typeface="Roboto" panose="02000000000000000000" pitchFamily="2" charset="0"/>
              </a:rPr>
              <a:t> з </a:t>
            </a:r>
            <a:r>
              <a:rPr lang="ru-RU" sz="2400" dirty="0" err="1">
                <a:latin typeface="Roboto" panose="02000000000000000000" pitchFamily="2" charset="0"/>
                <a:ea typeface="Roboto" panose="02000000000000000000" pitchFamily="2" charset="0"/>
              </a:rPr>
              <a:t>власними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переживаннями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сумнівами</a:t>
            </a:r>
            <a:r>
              <a:rPr lang="ru-RU" sz="2400" dirty="0">
                <a:latin typeface="Roboto" panose="02000000000000000000" pitchFamily="2" charset="0"/>
                <a:ea typeface="Roboto" panose="02000000000000000000" pitchFamily="2" charset="0"/>
              </a:rPr>
              <a:t> та </a:t>
            </a:r>
            <a:r>
              <a:rPr lang="ru-RU" sz="2400" dirty="0" err="1">
                <a:latin typeface="Roboto" panose="02000000000000000000" pitchFamily="2" charset="0"/>
                <a:ea typeface="Roboto" panose="02000000000000000000" pitchFamily="2" charset="0"/>
              </a:rPr>
              <a:t>величезною</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відданістю</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Україні.У</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книзі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розкриваються</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ключові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сторінки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життя</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Богуна</a:t>
            </a:r>
            <a:r>
              <a:rPr lang="ru-RU" sz="2400" dirty="0">
                <a:latin typeface="Roboto" panose="02000000000000000000" pitchFamily="2" charset="0"/>
                <a:ea typeface="Roboto" panose="02000000000000000000" pitchFamily="2" charset="0"/>
              </a:rPr>
              <a:t>: участь у </a:t>
            </a:r>
            <a:r>
              <a:rPr lang="ru-RU" sz="2400" dirty="0" err="1">
                <a:latin typeface="Roboto" panose="02000000000000000000" pitchFamily="2" charset="0"/>
                <a:ea typeface="Roboto" panose="02000000000000000000" pitchFamily="2" charset="0"/>
              </a:rPr>
              <a:t>битві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під</a:t>
            </a:r>
            <a:r>
              <a:rPr lang="ru-RU" sz="2400" dirty="0">
                <a:latin typeface="Roboto" panose="02000000000000000000" pitchFamily="2" charset="0"/>
                <a:ea typeface="Roboto" panose="02000000000000000000" pitchFamily="2" charset="0"/>
              </a:rPr>
              <a:t> Берестечком, </a:t>
            </a:r>
            <a:r>
              <a:rPr lang="ru-RU" sz="2400" dirty="0" err="1">
                <a:latin typeface="Roboto" panose="02000000000000000000" pitchFamily="2" charset="0"/>
                <a:ea typeface="Roboto" panose="02000000000000000000" pitchFamily="2" charset="0"/>
              </a:rPr>
              <a:t>його</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стратегічний</a:t>
            </a:r>
            <a:r>
              <a:rPr lang="ru-RU" sz="2400" dirty="0">
                <a:latin typeface="Roboto" panose="02000000000000000000" pitchFamily="2" charset="0"/>
                <a:ea typeface="Roboto" panose="02000000000000000000" pitchFamily="2" charset="0"/>
              </a:rPr>
              <a:t> талант, </a:t>
            </a:r>
            <a:r>
              <a:rPr lang="ru-RU" sz="2400" dirty="0" err="1">
                <a:latin typeface="Roboto" panose="02000000000000000000" pitchFamily="2" charset="0"/>
                <a:ea typeface="Roboto" panose="02000000000000000000" pitchFamily="2" charset="0"/>
              </a:rPr>
              <a:t>прагнення</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зберегти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незалежність</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козацької</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держави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навіть</a:t>
            </a:r>
            <a:r>
              <a:rPr lang="ru-RU" sz="2400" dirty="0">
                <a:latin typeface="Roboto" panose="02000000000000000000" pitchFamily="2" charset="0"/>
                <a:ea typeface="Roboto" panose="02000000000000000000" pitchFamily="2" charset="0"/>
              </a:rPr>
              <a:t> у </a:t>
            </a:r>
            <a:r>
              <a:rPr lang="ru-RU" sz="2400" dirty="0" err="1">
                <a:latin typeface="Roboto" panose="02000000000000000000" pitchFamily="2" charset="0"/>
                <a:ea typeface="Roboto" panose="02000000000000000000" pitchFamily="2" charset="0"/>
              </a:rPr>
              <a:t>найскладніших</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обставинах</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Особливий</a:t>
            </a:r>
            <a:r>
              <a:rPr lang="ru-RU" sz="2400" dirty="0">
                <a:latin typeface="Roboto" panose="02000000000000000000" pitchFamily="2" charset="0"/>
                <a:ea typeface="Roboto" panose="02000000000000000000" pitchFamily="2" charset="0"/>
              </a:rPr>
              <a:t> акцент </a:t>
            </a:r>
            <a:r>
              <a:rPr lang="ru-RU" sz="2400" dirty="0" err="1">
                <a:latin typeface="Roboto" panose="02000000000000000000" pitchFamily="2" charset="0"/>
                <a:ea typeface="Roboto" panose="02000000000000000000" pitchFamily="2" charset="0"/>
              </a:rPr>
              <a:t>зроблено</a:t>
            </a:r>
            <a:r>
              <a:rPr lang="ru-RU" sz="2400" dirty="0">
                <a:latin typeface="Roboto" panose="02000000000000000000" pitchFamily="2" charset="0"/>
                <a:ea typeface="Roboto" panose="02000000000000000000" pitchFamily="2" charset="0"/>
              </a:rPr>
              <a:t> на </a:t>
            </a:r>
            <a:r>
              <a:rPr lang="ru-RU" sz="2400" dirty="0" err="1">
                <a:latin typeface="Roboto" panose="02000000000000000000" pitchFamily="2" charset="0"/>
                <a:ea typeface="Roboto" panose="02000000000000000000" pitchFamily="2" charset="0"/>
              </a:rPr>
              <a:t>непохитності</a:t>
            </a:r>
            <a:r>
              <a:rPr lang="ru-RU" sz="2400" dirty="0">
                <a:latin typeface="Roboto" panose="02000000000000000000" pitchFamily="2" charset="0"/>
                <a:ea typeface="Roboto" panose="02000000000000000000" pitchFamily="2" charset="0"/>
              </a:rPr>
              <a:t> й </a:t>
            </a:r>
            <a:r>
              <a:rPr lang="ru-RU" sz="2400" dirty="0" err="1">
                <a:latin typeface="Roboto" panose="02000000000000000000" pitchFamily="2" charset="0"/>
                <a:ea typeface="Roboto" panose="02000000000000000000" pitchFamily="2" charset="0"/>
              </a:rPr>
              <a:t>незламності</a:t>
            </a:r>
            <a:r>
              <a:rPr lang="ru-RU" sz="2400" dirty="0">
                <a:latin typeface="Roboto" panose="02000000000000000000" pitchFamily="2" charset="0"/>
                <a:ea typeface="Roboto" panose="02000000000000000000" pitchFamily="2" charset="0"/>
              </a:rPr>
              <a:t> характеру — </a:t>
            </a:r>
            <a:r>
              <a:rPr lang="ru-RU" sz="2400" dirty="0" err="1">
                <a:latin typeface="Roboto" panose="02000000000000000000" pitchFamily="2" charset="0"/>
                <a:ea typeface="Roboto" panose="02000000000000000000" pitchFamily="2" charset="0"/>
              </a:rPr>
              <a:t>саме</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ці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риси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зробили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Богуна</a:t>
            </a:r>
            <a:r>
              <a:rPr lang="ru-RU" sz="2400" dirty="0">
                <a:latin typeface="Roboto" panose="02000000000000000000" pitchFamily="2" charset="0"/>
                <a:ea typeface="Roboto" panose="02000000000000000000" pitchFamily="2" charset="0"/>
              </a:rPr>
              <a:t> символом </a:t>
            </a:r>
            <a:r>
              <a:rPr lang="ru-RU" sz="2400" dirty="0" err="1">
                <a:latin typeface="Roboto" panose="02000000000000000000" pitchFamily="2" charset="0"/>
                <a:ea typeface="Roboto" panose="02000000000000000000" pitchFamily="2" charset="0"/>
              </a:rPr>
              <a:t>козацької</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честі</a:t>
            </a:r>
            <a:r>
              <a:rPr lang="ru-RU" sz="2400" dirty="0">
                <a:latin typeface="Roboto" panose="02000000000000000000" pitchFamily="2" charset="0"/>
                <a:ea typeface="Roboto" panose="02000000000000000000" pitchFamily="2" charset="0"/>
              </a:rPr>
              <a:t> та </a:t>
            </a:r>
            <a:r>
              <a:rPr lang="ru-RU" sz="2400" dirty="0" err="1">
                <a:latin typeface="Roboto" panose="02000000000000000000" pitchFamily="2" charset="0"/>
                <a:ea typeface="Roboto" panose="02000000000000000000" pitchFamily="2" charset="0"/>
              </a:rPr>
              <a:t>мужності</a:t>
            </a:r>
            <a:r>
              <a:rPr lang="ru-RU" sz="2400" dirty="0">
                <a:latin typeface="Roboto" panose="02000000000000000000" pitchFamily="2" charset="0"/>
                <a:ea typeface="Roboto" panose="02000000000000000000" pitchFamily="2" charset="0"/>
              </a:rPr>
              <a:t>.</a:t>
            </a:r>
          </a:p>
          <a:p>
            <a:pPr algn="just" fontAlgn="base"/>
            <a:r>
              <a:rPr lang="ru-RU" sz="2400" dirty="0" err="1">
                <a:latin typeface="Roboto" panose="02000000000000000000" pitchFamily="2" charset="0"/>
                <a:ea typeface="Roboto" panose="02000000000000000000" pitchFamily="2" charset="0"/>
              </a:rPr>
              <a:t>Перевагою</a:t>
            </a:r>
            <a:r>
              <a:rPr lang="ru-RU" sz="2400" dirty="0">
                <a:latin typeface="Roboto" panose="02000000000000000000" pitchFamily="2" charset="0"/>
                <a:ea typeface="Roboto" panose="02000000000000000000" pitchFamily="2" charset="0"/>
              </a:rPr>
              <a:t> роману є </a:t>
            </a:r>
            <a:r>
              <a:rPr lang="ru-RU" sz="2400" dirty="0" err="1">
                <a:latin typeface="Roboto" panose="02000000000000000000" pitchFamily="2" charset="0"/>
                <a:ea typeface="Roboto" panose="02000000000000000000" pitchFamily="2" charset="0"/>
              </a:rPr>
              <a:t>використання</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історичного</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фактажу</a:t>
            </a:r>
            <a:r>
              <a:rPr lang="ru-RU" sz="2400" dirty="0">
                <a:latin typeface="Roboto" panose="02000000000000000000" pitchFamily="2" charset="0"/>
                <a:ea typeface="Roboto" panose="02000000000000000000" pitchFamily="2" charset="0"/>
              </a:rPr>
              <a:t> - </a:t>
            </a:r>
            <a:r>
              <a:rPr lang="ru-RU" sz="2400" dirty="0" err="1">
                <a:latin typeface="Roboto" panose="02000000000000000000" pitchFamily="2" charset="0"/>
                <a:ea typeface="Roboto" panose="02000000000000000000" pitchFamily="2" charset="0"/>
              </a:rPr>
              <a:t>точні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дати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імена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топоніми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тощо</a:t>
            </a:r>
            <a:r>
              <a:rPr lang="ru-RU" sz="2400" dirty="0">
                <a:latin typeface="Roboto" panose="02000000000000000000" pitchFamily="2" charset="0"/>
                <a:ea typeface="Roboto" panose="02000000000000000000" pitchFamily="2" charset="0"/>
              </a:rPr>
              <a:t>. </a:t>
            </a:r>
            <a:endParaRPr lang="uk-UA" sz="2400" dirty="0">
              <a:latin typeface="Roboto" panose="02000000000000000000" pitchFamily="2" charset="0"/>
              <a:ea typeface="Roboto" panose="02000000000000000000" pitchFamily="2" charset="0"/>
            </a:endParaRPr>
          </a:p>
        </p:txBody>
      </p:sp>
      <p:sp>
        <p:nvSpPr>
          <p:cNvPr id="18" name="Freeform 21"/>
          <p:cNvSpPr/>
          <p:nvPr/>
        </p:nvSpPr>
        <p:spPr>
          <a:xfrm>
            <a:off x="11162762" y="419100"/>
            <a:ext cx="6172200" cy="1093679"/>
          </a:xfrm>
          <a:custGeom>
            <a:avLst/>
            <a:gdLst/>
            <a:ahLst/>
            <a:cxnLst/>
            <a:rect l="l" t="t" r="r" b="b"/>
            <a:pathLst>
              <a:path w="1050666" h="183413">
                <a:moveTo>
                  <a:pt x="0" y="0"/>
                </a:moveTo>
                <a:lnTo>
                  <a:pt x="1050666" y="0"/>
                </a:lnTo>
                <a:lnTo>
                  <a:pt x="1050666" y="183413"/>
                </a:lnTo>
                <a:lnTo>
                  <a:pt x="0" y="183413"/>
                </a:lnTo>
                <a:close/>
              </a:path>
            </a:pathLst>
          </a:custGeom>
          <a:solidFill>
            <a:srgbClr val="4D2C01"/>
          </a:solidFill>
        </p:spPr>
      </p:sp>
      <p:sp>
        <p:nvSpPr>
          <p:cNvPr id="17" name="Прямоугольник 16"/>
          <p:cNvSpPr/>
          <p:nvPr/>
        </p:nvSpPr>
        <p:spPr>
          <a:xfrm>
            <a:off x="10820400" y="1541666"/>
            <a:ext cx="7208948" cy="7848302"/>
          </a:xfrm>
          <a:prstGeom prst="rect">
            <a:avLst/>
          </a:prstGeom>
        </p:spPr>
        <p:txBody>
          <a:bodyPr wrap="square">
            <a:spAutoFit/>
          </a:bodyPr>
          <a:lstStyle/>
          <a:p>
            <a:pPr algn="just" fontAlgn="base"/>
            <a:r>
              <a:rPr lang="ru-RU" sz="2400" b="1" dirty="0">
                <a:latin typeface="Roboto" panose="02000000000000000000" pitchFamily="2" charset="0"/>
                <a:ea typeface="Roboto" panose="02000000000000000000" pitchFamily="2" charset="0"/>
              </a:rPr>
              <a:t>Шевчук </a:t>
            </a:r>
            <a:r>
              <a:rPr lang="ru-RU" sz="2400" b="1" dirty="0" err="1">
                <a:latin typeface="Roboto" panose="02000000000000000000" pitchFamily="2" charset="0"/>
                <a:ea typeface="Roboto" panose="02000000000000000000" pitchFamily="2" charset="0"/>
              </a:rPr>
              <a:t>Валерій</a:t>
            </a:r>
            <a:r>
              <a:rPr lang="ru-RU" sz="2400" b="1" dirty="0">
                <a:latin typeface="Roboto" panose="02000000000000000000" pitchFamily="2" charset="0"/>
                <a:ea typeface="Roboto" panose="02000000000000000000" pitchFamily="2" charset="0"/>
              </a:rPr>
              <a:t>. </a:t>
            </a:r>
            <a:r>
              <a:rPr lang="ru-RU" sz="2400" b="1" dirty="0" err="1">
                <a:latin typeface="Roboto" panose="02000000000000000000" pitchFamily="2" charset="0"/>
                <a:ea typeface="Roboto" panose="02000000000000000000" pitchFamily="2" charset="0"/>
              </a:rPr>
              <a:t>Козацька</a:t>
            </a:r>
            <a:r>
              <a:rPr lang="ru-RU" sz="2400" b="1" dirty="0">
                <a:latin typeface="Roboto" panose="02000000000000000000" pitchFamily="2" charset="0"/>
                <a:ea typeface="Roboto" panose="02000000000000000000" pitchFamily="2" charset="0"/>
              </a:rPr>
              <a:t> держава / В. Шевчук. – К. : Абрис, 1995. – 392 с. </a:t>
            </a:r>
          </a:p>
          <a:p>
            <a:pPr algn="just" fontAlgn="base"/>
            <a:endParaRPr lang="ru-RU" sz="2400" dirty="0">
              <a:latin typeface="Roboto" panose="02000000000000000000" pitchFamily="2" charset="0"/>
              <a:ea typeface="Roboto" panose="02000000000000000000" pitchFamily="2" charset="0"/>
            </a:endParaRPr>
          </a:p>
          <a:p>
            <a:pPr algn="just" fontAlgn="base"/>
            <a:r>
              <a:rPr lang="ru-RU" sz="2400" dirty="0" err="1">
                <a:latin typeface="Roboto" panose="02000000000000000000" pitchFamily="2" charset="0"/>
                <a:ea typeface="Roboto" panose="02000000000000000000" pitchFamily="2" charset="0"/>
              </a:rPr>
              <a:t>Це</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ґрунтовне</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історико-літературне</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дослідження</a:t>
            </a:r>
            <a:r>
              <a:rPr lang="ru-RU" sz="2400" dirty="0">
                <a:latin typeface="Roboto" panose="02000000000000000000" pitchFamily="2" charset="0"/>
                <a:ea typeface="Roboto" panose="02000000000000000000" pitchFamily="2" charset="0"/>
              </a:rPr>
              <a:t>, у </a:t>
            </a:r>
            <a:r>
              <a:rPr lang="ru-RU" sz="2400" dirty="0" err="1">
                <a:latin typeface="Roboto" panose="02000000000000000000" pitchFamily="2" charset="0"/>
                <a:ea typeface="Roboto" panose="02000000000000000000" pitchFamily="2" charset="0"/>
              </a:rPr>
              <a:t>якому</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Валерій</a:t>
            </a:r>
            <a:r>
              <a:rPr lang="ru-RU" sz="2400" dirty="0">
                <a:latin typeface="Roboto" panose="02000000000000000000" pitchFamily="2" charset="0"/>
                <a:ea typeface="Roboto" panose="02000000000000000000" pitchFamily="2" charset="0"/>
              </a:rPr>
              <a:t> Шевчук </a:t>
            </a:r>
            <a:r>
              <a:rPr lang="ru-RU" sz="2400" dirty="0" err="1">
                <a:latin typeface="Roboto" panose="02000000000000000000" pitchFamily="2" charset="0"/>
                <a:ea typeface="Roboto" panose="02000000000000000000" pitchFamily="2" charset="0"/>
              </a:rPr>
              <a:t>простежує</a:t>
            </a:r>
            <a:r>
              <a:rPr lang="ru-RU" sz="2400" dirty="0">
                <a:latin typeface="Roboto" panose="02000000000000000000" pitchFamily="2" charset="0"/>
                <a:ea typeface="Roboto" panose="02000000000000000000" pitchFamily="2" charset="0"/>
              </a:rPr>
              <a:t> шлях </a:t>
            </a:r>
            <a:r>
              <a:rPr lang="ru-RU" sz="2400" dirty="0" err="1">
                <a:latin typeface="Roboto" panose="02000000000000000000" pitchFamily="2" charset="0"/>
                <a:ea typeface="Roboto" panose="02000000000000000000" pitchFamily="2" charset="0"/>
              </a:rPr>
              <a:t>становлення</a:t>
            </a:r>
            <a:r>
              <a:rPr lang="ru-RU" sz="2400" dirty="0">
                <a:latin typeface="Roboto" panose="02000000000000000000" pitchFamily="2" charset="0"/>
                <a:ea typeface="Roboto" panose="02000000000000000000" pitchFamily="2" charset="0"/>
              </a:rPr>
              <a:t> та </a:t>
            </a:r>
            <a:r>
              <a:rPr lang="ru-RU" sz="2400" dirty="0" err="1">
                <a:latin typeface="Roboto" panose="02000000000000000000" pitchFamily="2" charset="0"/>
                <a:ea typeface="Roboto" panose="02000000000000000000" pitchFamily="2" charset="0"/>
              </a:rPr>
              <a:t>розвитку</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української</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козацької</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держави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від</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зародження</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Запорозької</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Січі</a:t>
            </a:r>
            <a:r>
              <a:rPr lang="ru-RU" sz="2400" dirty="0">
                <a:latin typeface="Roboto" panose="02000000000000000000" pitchFamily="2" charset="0"/>
                <a:ea typeface="Roboto" panose="02000000000000000000" pitchFamily="2" charset="0"/>
              </a:rPr>
              <a:t> до </a:t>
            </a:r>
            <a:r>
              <a:rPr lang="ru-RU" sz="2400" dirty="0" err="1">
                <a:latin typeface="Roboto" panose="02000000000000000000" pitchFamily="2" charset="0"/>
                <a:ea typeface="Roboto" panose="02000000000000000000" pitchFamily="2" charset="0"/>
              </a:rPr>
              <a:t>її</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занепаду</a:t>
            </a:r>
            <a:r>
              <a:rPr lang="ru-RU" sz="2400" dirty="0">
                <a:latin typeface="Roboto" panose="02000000000000000000" pitchFamily="2" charset="0"/>
                <a:ea typeface="Roboto" panose="02000000000000000000" pitchFamily="2" charset="0"/>
              </a:rPr>
              <a:t>. Автор </a:t>
            </a:r>
            <a:r>
              <a:rPr lang="ru-RU" sz="2400" dirty="0" err="1">
                <a:latin typeface="Roboto" panose="02000000000000000000" pitchFamily="2" charset="0"/>
                <a:ea typeface="Roboto" panose="02000000000000000000" pitchFamily="2" charset="0"/>
              </a:rPr>
              <a:t>опирається</a:t>
            </a:r>
            <a:r>
              <a:rPr lang="ru-RU" sz="2400" dirty="0">
                <a:latin typeface="Roboto" panose="02000000000000000000" pitchFamily="2" charset="0"/>
                <a:ea typeface="Roboto" panose="02000000000000000000" pitchFamily="2" charset="0"/>
              </a:rPr>
              <a:t> як на </a:t>
            </a:r>
            <a:r>
              <a:rPr lang="ru-RU" sz="2400" dirty="0" err="1">
                <a:latin typeface="Roboto" panose="02000000000000000000" pitchFamily="2" charset="0"/>
                <a:ea typeface="Roboto" panose="02000000000000000000" pitchFamily="2" charset="0"/>
              </a:rPr>
              <a:t>історичні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джерела</a:t>
            </a:r>
            <a:r>
              <a:rPr lang="ru-RU" sz="2400" dirty="0">
                <a:latin typeface="Roboto" panose="02000000000000000000" pitchFamily="2" charset="0"/>
                <a:ea typeface="Roboto" panose="02000000000000000000" pitchFamily="2" charset="0"/>
              </a:rPr>
              <a:t>, так і на </a:t>
            </a:r>
            <a:r>
              <a:rPr lang="ru-RU" sz="2400" dirty="0" err="1">
                <a:latin typeface="Roboto" panose="02000000000000000000" pitchFamily="2" charset="0"/>
                <a:ea typeface="Roboto" panose="02000000000000000000" pitchFamily="2" charset="0"/>
              </a:rPr>
              <a:t>козацькі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літописи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народні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думи</a:t>
            </a:r>
            <a:r>
              <a:rPr lang="ru-RU" sz="2400" dirty="0">
                <a:latin typeface="Roboto" panose="02000000000000000000" pitchFamily="2" charset="0"/>
                <a:ea typeface="Roboto" panose="02000000000000000000" pitchFamily="2" charset="0"/>
              </a:rPr>
              <a:t> та </a:t>
            </a:r>
            <a:r>
              <a:rPr lang="ru-RU" sz="2400" dirty="0" err="1">
                <a:latin typeface="Roboto" panose="02000000000000000000" pitchFamily="2" charset="0"/>
                <a:ea typeface="Roboto" panose="02000000000000000000" pitchFamily="2" charset="0"/>
              </a:rPr>
              <a:t>пісні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що</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додає</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книжці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художньої</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виразності.У</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центрі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уваги</a:t>
            </a:r>
            <a:r>
              <a:rPr lang="ru-RU" sz="2400" dirty="0">
                <a:latin typeface="Roboto" panose="02000000000000000000" pitchFamily="2" charset="0"/>
                <a:ea typeface="Roboto" panose="02000000000000000000" pitchFamily="2" charset="0"/>
              </a:rPr>
              <a:t> — </a:t>
            </a:r>
            <a:r>
              <a:rPr lang="ru-RU" sz="2400" dirty="0" err="1">
                <a:latin typeface="Roboto" panose="02000000000000000000" pitchFamily="2" charset="0"/>
                <a:ea typeface="Roboto" panose="02000000000000000000" pitchFamily="2" charset="0"/>
              </a:rPr>
              <a:t>політична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організація</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козацтва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устрій</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Січі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діяльність</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гетьманів</a:t>
            </a:r>
            <a:r>
              <a:rPr lang="ru-RU" sz="2400" dirty="0">
                <a:latin typeface="Roboto" panose="02000000000000000000" pitchFamily="2" charset="0"/>
                <a:ea typeface="Roboto" panose="02000000000000000000" pitchFamily="2" charset="0"/>
              </a:rPr>
              <a:t> та </a:t>
            </a:r>
            <a:r>
              <a:rPr lang="ru-RU" sz="2400" dirty="0" err="1">
                <a:latin typeface="Roboto" panose="02000000000000000000" pitchFamily="2" charset="0"/>
                <a:ea typeface="Roboto" panose="02000000000000000000" pitchFamily="2" charset="0"/>
              </a:rPr>
              <a:t>провідників</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боротьба</a:t>
            </a:r>
            <a:r>
              <a:rPr lang="ru-RU" sz="2400" dirty="0">
                <a:latin typeface="Roboto" panose="02000000000000000000" pitchFamily="2" charset="0"/>
                <a:ea typeface="Roboto" panose="02000000000000000000" pitchFamily="2" charset="0"/>
              </a:rPr>
              <a:t> за </a:t>
            </a:r>
            <a:r>
              <a:rPr lang="ru-RU" sz="2400" dirty="0" err="1">
                <a:latin typeface="Roboto" panose="02000000000000000000" pitchFamily="2" charset="0"/>
                <a:ea typeface="Roboto" panose="02000000000000000000" pitchFamily="2" charset="0"/>
              </a:rPr>
              <a:t>автономію</a:t>
            </a:r>
            <a:r>
              <a:rPr lang="ru-RU" sz="2400" dirty="0">
                <a:latin typeface="Roboto" panose="02000000000000000000" pitchFamily="2" charset="0"/>
                <a:ea typeface="Roboto" panose="02000000000000000000" pitchFamily="2" charset="0"/>
              </a:rPr>
              <a:t> і </a:t>
            </a:r>
            <a:r>
              <a:rPr lang="ru-RU" sz="2400" dirty="0" err="1">
                <a:latin typeface="Roboto" panose="02000000000000000000" pitchFamily="2" charset="0"/>
                <a:ea typeface="Roboto" panose="02000000000000000000" pitchFamily="2" charset="0"/>
              </a:rPr>
              <a:t>незалежність</a:t>
            </a:r>
            <a:r>
              <a:rPr lang="ru-RU" sz="2400" dirty="0">
                <a:latin typeface="Roboto" panose="02000000000000000000" pitchFamily="2" charset="0"/>
                <a:ea typeface="Roboto" panose="02000000000000000000" pitchFamily="2" charset="0"/>
              </a:rPr>
              <a:t>. Шевчук </a:t>
            </a:r>
            <a:r>
              <a:rPr lang="ru-RU" sz="2400" dirty="0" err="1">
                <a:latin typeface="Roboto" panose="02000000000000000000" pitchFamily="2" charset="0"/>
                <a:ea typeface="Roboto" panose="02000000000000000000" pitchFamily="2" charset="0"/>
              </a:rPr>
              <a:t>наголошує</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що</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саме</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козацька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доба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сформувала</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ідеали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свободи</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рівності</a:t>
            </a:r>
            <a:r>
              <a:rPr lang="ru-RU" sz="2400" dirty="0">
                <a:latin typeface="Roboto" panose="02000000000000000000" pitchFamily="2" charset="0"/>
                <a:ea typeface="Roboto" panose="02000000000000000000" pitchFamily="2" charset="0"/>
              </a:rPr>
              <a:t> та </a:t>
            </a:r>
            <a:r>
              <a:rPr lang="ru-RU" sz="2400" dirty="0" err="1">
                <a:latin typeface="Roboto" panose="02000000000000000000" pitchFamily="2" charset="0"/>
                <a:ea typeface="Roboto" panose="02000000000000000000" pitchFamily="2" charset="0"/>
              </a:rPr>
              <a:t>справедливості</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які</a:t>
            </a:r>
            <a:r>
              <a:rPr lang="ru-RU" sz="2400" dirty="0">
                <a:latin typeface="Roboto" panose="02000000000000000000" pitchFamily="2" charset="0"/>
                <a:ea typeface="Roboto" panose="02000000000000000000" pitchFamily="2" charset="0"/>
              </a:rPr>
              <a:t> стали </a:t>
            </a:r>
            <a:r>
              <a:rPr lang="ru-RU" sz="2400" dirty="0" err="1">
                <a:latin typeface="Roboto" panose="02000000000000000000" pitchFamily="2" charset="0"/>
                <a:ea typeface="Roboto" panose="02000000000000000000" pitchFamily="2" charset="0"/>
              </a:rPr>
              <a:t>духовним</a:t>
            </a:r>
            <a:r>
              <a:rPr lang="ru-RU" sz="2400" dirty="0">
                <a:latin typeface="Roboto" panose="02000000000000000000" pitchFamily="2" charset="0"/>
                <a:ea typeface="Roboto" panose="02000000000000000000" pitchFamily="2" charset="0"/>
              </a:rPr>
              <a:t> фундаментом </a:t>
            </a:r>
            <a:r>
              <a:rPr lang="ru-RU" sz="2400" dirty="0" err="1">
                <a:latin typeface="Roboto" panose="02000000000000000000" pitchFamily="2" charset="0"/>
                <a:ea typeface="Roboto" panose="02000000000000000000" pitchFamily="2" charset="0"/>
              </a:rPr>
              <a:t>української</a:t>
            </a:r>
            <a:r>
              <a:rPr lang="ru-RU" sz="2400" dirty="0">
                <a:latin typeface="Roboto" panose="02000000000000000000" pitchFamily="2" charset="0"/>
                <a:ea typeface="Roboto" panose="02000000000000000000" pitchFamily="2" charset="0"/>
              </a:rPr>
              <a:t> </a:t>
            </a:r>
            <a:r>
              <a:rPr lang="ru-RU" sz="2400" dirty="0" err="1">
                <a:latin typeface="Roboto" panose="02000000000000000000" pitchFamily="2" charset="0"/>
                <a:ea typeface="Roboto" panose="02000000000000000000" pitchFamily="2" charset="0"/>
              </a:rPr>
              <a:t>нації</a:t>
            </a:r>
            <a:r>
              <a:rPr lang="ru-RU" sz="2400" dirty="0">
                <a:latin typeface="Roboto" panose="02000000000000000000" pitchFamily="2" charset="0"/>
                <a:ea typeface="Roboto" panose="02000000000000000000" pitchFamily="2" charset="0"/>
              </a:rPr>
              <a:t>.</a:t>
            </a:r>
          </a:p>
          <a:p>
            <a:pPr algn="just" fontAlgn="base"/>
            <a:r>
              <a:rPr lang="uk-UA" sz="2400" dirty="0">
                <a:latin typeface="Roboto" panose="02000000000000000000" pitchFamily="2" charset="0"/>
                <a:ea typeface="Roboto" panose="02000000000000000000" pitchFamily="2" charset="0"/>
              </a:rPr>
              <a:t>Видання цікаве тим, що поєднує наукову глибину з живим стилем викладу: це не суха історія, а цілісна картина козацької доби з її героями, драмами та перемогами.</a:t>
            </a:r>
          </a:p>
        </p:txBody>
      </p:sp>
      <p:sp>
        <p:nvSpPr>
          <p:cNvPr id="19" name="Прямоугольник 18"/>
          <p:cNvSpPr/>
          <p:nvPr/>
        </p:nvSpPr>
        <p:spPr>
          <a:xfrm>
            <a:off x="10943820" y="464448"/>
            <a:ext cx="6610083" cy="1077218"/>
          </a:xfrm>
          <a:prstGeom prst="rect">
            <a:avLst/>
          </a:prstGeom>
        </p:spPr>
        <p:txBody>
          <a:bodyPr wrap="square">
            <a:spAutoFit/>
          </a:bodyPr>
          <a:lstStyle/>
          <a:p>
            <a:pPr algn="ctr" fontAlgn="base"/>
            <a:r>
              <a:rPr lang="ru-RU" sz="3200" b="1" dirty="0">
                <a:solidFill>
                  <a:schemeClr val="bg1"/>
                </a:solidFill>
                <a:latin typeface="Roboto" panose="02000000000000000000" pitchFamily="2" charset="0"/>
                <a:ea typeface="Roboto" panose="02000000000000000000" pitchFamily="2" charset="0"/>
              </a:rPr>
              <a:t>«</a:t>
            </a:r>
            <a:r>
              <a:rPr lang="ru-RU" sz="3200" b="1" dirty="0" err="1">
                <a:solidFill>
                  <a:schemeClr val="bg1"/>
                </a:solidFill>
                <a:latin typeface="Roboto" panose="02000000000000000000" pitchFamily="2" charset="0"/>
                <a:ea typeface="Roboto" panose="02000000000000000000" pitchFamily="2" charset="0"/>
              </a:rPr>
              <a:t>Козацька</a:t>
            </a:r>
            <a:r>
              <a:rPr lang="ru-RU" sz="3200" b="1" dirty="0">
                <a:solidFill>
                  <a:schemeClr val="bg1"/>
                </a:solidFill>
                <a:latin typeface="Roboto" panose="02000000000000000000" pitchFamily="2" charset="0"/>
                <a:ea typeface="Roboto" panose="02000000000000000000" pitchFamily="2" charset="0"/>
              </a:rPr>
              <a:t> держава», </a:t>
            </a:r>
          </a:p>
          <a:p>
            <a:pPr algn="ctr" fontAlgn="base"/>
            <a:r>
              <a:rPr lang="ru-RU" sz="3200" b="1" dirty="0">
                <a:solidFill>
                  <a:schemeClr val="bg1"/>
                </a:solidFill>
                <a:latin typeface="Roboto" panose="02000000000000000000" pitchFamily="2" charset="0"/>
                <a:ea typeface="Roboto" panose="02000000000000000000" pitchFamily="2" charset="0"/>
              </a:rPr>
              <a:t>Шевчук </a:t>
            </a:r>
            <a:r>
              <a:rPr lang="ru-RU" sz="3200" b="1" dirty="0" err="1">
                <a:solidFill>
                  <a:schemeClr val="bg1"/>
                </a:solidFill>
                <a:latin typeface="Roboto" panose="02000000000000000000" pitchFamily="2" charset="0"/>
                <a:ea typeface="Roboto" panose="02000000000000000000" pitchFamily="2" charset="0"/>
              </a:rPr>
              <a:t>Валерій</a:t>
            </a:r>
            <a:endParaRPr lang="ru-RU" sz="3200" dirty="0">
              <a:solidFill>
                <a:schemeClr val="bg1"/>
              </a:solidFill>
              <a:latin typeface="Roboto" panose="02000000000000000000" pitchFamily="2" charset="0"/>
              <a:ea typeface="Roboto" panose="02000000000000000000" pitchFamily="2" charset="0"/>
            </a:endParaRPr>
          </a:p>
        </p:txBody>
      </p:sp>
      <p:sp>
        <p:nvSpPr>
          <p:cNvPr id="21" name="Прямоугольник 20"/>
          <p:cNvSpPr/>
          <p:nvPr/>
        </p:nvSpPr>
        <p:spPr>
          <a:xfrm>
            <a:off x="-381000" y="482623"/>
            <a:ext cx="8151666" cy="584775"/>
          </a:xfrm>
          <a:prstGeom prst="rect">
            <a:avLst/>
          </a:prstGeom>
        </p:spPr>
        <p:txBody>
          <a:bodyPr wrap="square">
            <a:spAutoFit/>
          </a:bodyPr>
          <a:lstStyle/>
          <a:p>
            <a:pPr algn="ctr" fontAlgn="base"/>
            <a:r>
              <a:rPr lang="ru-RU" sz="3200" b="1" dirty="0">
                <a:solidFill>
                  <a:schemeClr val="bg1"/>
                </a:solidFill>
                <a:latin typeface="Roboto" panose="02000000000000000000" pitchFamily="2" charset="0"/>
                <a:ea typeface="Roboto" panose="02000000000000000000" pitchFamily="2" charset="0"/>
              </a:rPr>
              <a:t>«</a:t>
            </a:r>
            <a:r>
              <a:rPr lang="ru-RU" sz="3200" b="1" dirty="0" err="1">
                <a:solidFill>
                  <a:schemeClr val="bg1"/>
                </a:solidFill>
                <a:latin typeface="Roboto" panose="02000000000000000000" pitchFamily="2" charset="0"/>
                <a:ea typeface="Roboto" panose="02000000000000000000" pitchFamily="2" charset="0"/>
              </a:rPr>
              <a:t>Іван</a:t>
            </a:r>
            <a:r>
              <a:rPr lang="ru-RU" sz="3200" b="1" dirty="0">
                <a:solidFill>
                  <a:schemeClr val="bg1"/>
                </a:solidFill>
                <a:latin typeface="Roboto" panose="02000000000000000000" pitchFamily="2" charset="0"/>
                <a:ea typeface="Roboto" panose="02000000000000000000" pitchFamily="2" charset="0"/>
              </a:rPr>
              <a:t> Богун», Сорока</a:t>
            </a:r>
            <a:r>
              <a:rPr lang="ru-RU" sz="3200" dirty="0">
                <a:solidFill>
                  <a:schemeClr val="bg1"/>
                </a:solidFill>
                <a:latin typeface="Roboto" panose="02000000000000000000" pitchFamily="2" charset="0"/>
                <a:ea typeface="Roboto" panose="02000000000000000000" pitchFamily="2" charset="0"/>
              </a:rPr>
              <a:t> </a:t>
            </a:r>
            <a:r>
              <a:rPr lang="ru-RU" sz="3200" b="1" dirty="0" err="1">
                <a:solidFill>
                  <a:schemeClr val="bg1"/>
                </a:solidFill>
                <a:latin typeface="Roboto" panose="02000000000000000000" pitchFamily="2" charset="0"/>
                <a:ea typeface="Roboto" panose="02000000000000000000" pitchFamily="2" charset="0"/>
              </a:rPr>
              <a:t>Юрій</a:t>
            </a:r>
            <a:endParaRPr lang="ru-RU" sz="3200" dirty="0">
              <a:solidFill>
                <a:schemeClr val="bg1"/>
              </a:solidFill>
              <a:latin typeface="Roboto" panose="02000000000000000000" pitchFamily="2" charset="0"/>
              <a:ea typeface="Roboto" panose="02000000000000000000" pitchFamily="2" charset="0"/>
            </a:endParaRPr>
          </a:p>
        </p:txBody>
      </p:sp>
      <p:sp>
        <p:nvSpPr>
          <p:cNvPr id="4" name="Прямоугольник 3"/>
          <p:cNvSpPr/>
          <p:nvPr/>
        </p:nvSpPr>
        <p:spPr>
          <a:xfrm>
            <a:off x="1224030" y="9090927"/>
            <a:ext cx="5105400" cy="830997"/>
          </a:xfrm>
          <a:prstGeom prst="rect">
            <a:avLst/>
          </a:prstGeom>
        </p:spPr>
        <p:txBody>
          <a:bodyPr wrap="square">
            <a:spAutoFit/>
          </a:bodyPr>
          <a:lstStyle/>
          <a:p>
            <a:pPr algn="ctr"/>
            <a:r>
              <a:rPr lang="en-US" sz="2400" dirty="0">
                <a:latin typeface="Roboto" panose="02000000000000000000" pitchFamily="2" charset="0"/>
                <a:ea typeface="Roboto" panose="02000000000000000000" pitchFamily="2" charset="0"/>
                <a:hlinkClick r:id="rId4"/>
              </a:rPr>
              <a:t>https://shron1.chtyvo.org.ua/Soroka_Yurii/Ivan_Bohun_Tom_2.pdf</a:t>
            </a:r>
            <a:r>
              <a:rPr lang="en-US" sz="2400" dirty="0">
                <a:latin typeface="Roboto" panose="02000000000000000000" pitchFamily="2" charset="0"/>
                <a:ea typeface="Roboto" panose="02000000000000000000" pitchFamily="2" charset="0"/>
              </a:rPr>
              <a:t>?</a:t>
            </a:r>
            <a:r>
              <a:rPr lang="uk-UA" sz="2400" dirty="0">
                <a:latin typeface="Roboto" panose="02000000000000000000" pitchFamily="2" charset="0"/>
                <a:ea typeface="Roboto" panose="02000000000000000000" pitchFamily="2" charset="0"/>
              </a:rPr>
              <a:t> </a:t>
            </a:r>
          </a:p>
        </p:txBody>
      </p:sp>
      <p:sp>
        <p:nvSpPr>
          <p:cNvPr id="5" name="Прямоугольник 4"/>
          <p:cNvSpPr/>
          <p:nvPr/>
        </p:nvSpPr>
        <p:spPr>
          <a:xfrm>
            <a:off x="11955372" y="9234227"/>
            <a:ext cx="5050619" cy="830997"/>
          </a:xfrm>
          <a:prstGeom prst="rect">
            <a:avLst/>
          </a:prstGeom>
        </p:spPr>
        <p:txBody>
          <a:bodyPr wrap="square">
            <a:spAutoFit/>
          </a:bodyPr>
          <a:lstStyle/>
          <a:p>
            <a:pPr algn="ctr"/>
            <a:r>
              <a:rPr lang="en-US" sz="2400" dirty="0">
                <a:latin typeface="Roboto" panose="02000000000000000000" pitchFamily="2" charset="0"/>
                <a:ea typeface="Roboto" panose="02000000000000000000" pitchFamily="2" charset="0"/>
                <a:hlinkClick r:id="rId5"/>
              </a:rPr>
              <a:t>https://file.lib.in.ua/pdf/shevchuk-kozatska-derzhava.pdf</a:t>
            </a:r>
            <a:r>
              <a:rPr lang="uk-UA" sz="2400" dirty="0">
                <a:latin typeface="Roboto" panose="02000000000000000000" pitchFamily="2" charset="0"/>
                <a:ea typeface="Roboto" panose="02000000000000000000" pitchFamily="2" charset="0"/>
              </a:rPr>
              <a:t> </a:t>
            </a:r>
          </a:p>
        </p:txBody>
      </p:sp>
      <p:pic>
        <p:nvPicPr>
          <p:cNvPr id="512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95351" y="701071"/>
            <a:ext cx="2844540" cy="4528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25639" y="5460987"/>
            <a:ext cx="2983963" cy="4014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368139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5319</TotalTime>
  <Words>3602</Words>
  <Application>Microsoft Office PowerPoint</Application>
  <PresentationFormat>Произвольный</PresentationFormat>
  <Paragraphs>203</Paragraphs>
  <Slides>21</Slides>
  <Notes>6</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21</vt:i4>
      </vt:variant>
    </vt:vector>
  </HeadingPairs>
  <TitlesOfParts>
    <vt:vector size="28" baseType="lpstr">
      <vt:lpstr>Arial</vt:lpstr>
      <vt:lpstr>Glass Antiqua</vt:lpstr>
      <vt:lpstr>Roboto</vt:lpstr>
      <vt:lpstr>Kurale</vt:lpstr>
      <vt:lpstr>Calibri</vt:lpstr>
      <vt:lpstr>Mak Bold</vt:lpstr>
      <vt:lpstr>Office Theme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Запорізька Січ в літературі, кіно, живописі і музиці: віртуальна виставка до дня козацтва</dc:title>
  <dc:creator>ACER</dc:creator>
  <cp:lastModifiedBy>ACER</cp:lastModifiedBy>
  <cp:revision>59</cp:revision>
  <dcterms:created xsi:type="dcterms:W3CDTF">2006-08-16T00:00:00Z</dcterms:created>
  <dcterms:modified xsi:type="dcterms:W3CDTF">2025-09-29T15:09:27Z</dcterms:modified>
  <dc:identifier>DAGzhIczR-g</dc:identifier>
</cp:coreProperties>
</file>