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82" r:id="rId2"/>
    <p:sldId id="319" r:id="rId3"/>
    <p:sldId id="318" r:id="rId4"/>
    <p:sldId id="298" r:id="rId5"/>
    <p:sldId id="301" r:id="rId6"/>
    <p:sldId id="313" r:id="rId7"/>
    <p:sldId id="314" r:id="rId8"/>
    <p:sldId id="315" r:id="rId9"/>
    <p:sldId id="312" r:id="rId10"/>
    <p:sldId id="328" r:id="rId11"/>
    <p:sldId id="310" r:id="rId12"/>
    <p:sldId id="316" r:id="rId13"/>
    <p:sldId id="304" r:id="rId14"/>
    <p:sldId id="321" r:id="rId15"/>
    <p:sldId id="322" r:id="rId16"/>
    <p:sldId id="327" r:id="rId17"/>
    <p:sldId id="32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 win10HOME" initials="Hw" lastIdx="1" clrIdx="0">
    <p:extLst>
      <p:ext uri="{19B8F6BF-5375-455C-9EA6-DF929625EA0E}">
        <p15:presenceInfo xmlns:p15="http://schemas.microsoft.com/office/powerpoint/2012/main" userId="HP win10HOM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CC6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935" autoAdjust="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11T12:51:28.666" idx="1">
    <p:pos x="5635" y="3734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1355AC-27FE-40FF-B543-4787C959D5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B88BAC-BBE9-450F-8244-5CFD6CFCDE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665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59E1D-FCA5-422A-9548-053DDAD71E47}" type="slidenum">
              <a:rPr lang="ru-RU"/>
              <a:pPr/>
              <a:t>1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7745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49D86C-4FCE-4FE0-95B5-A0B8E62A3C48}" type="slidenum">
              <a:rPr lang="ru-RU"/>
              <a:pPr/>
              <a:t>10</a:t>
            </a:fld>
            <a:endParaRPr lang="ru-RU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00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5F6B1-5201-49B4-AD71-E82E0CBA01FC}" type="slidenum">
              <a:rPr lang="ru-RU"/>
              <a:pPr/>
              <a:t>11</a:t>
            </a:fld>
            <a:endParaRPr lang="ru-RU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78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F9142-6F70-4F08-8908-F7BF6CD1352C}" type="slidenum">
              <a:rPr lang="ru-RU"/>
              <a:pPr/>
              <a:t>12</a:t>
            </a:fld>
            <a:endParaRPr lang="ru-RU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83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834515-DB67-4763-BC57-8051A938CB93}" type="slidenum">
              <a:rPr lang="ru-RU"/>
              <a:pPr/>
              <a:t>13</a:t>
            </a:fld>
            <a:endParaRPr lang="ru-RU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540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FAAE0DFA-DDE0-58F9-CCC5-C26C949C73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215BE5-D9E9-4643-A176-42215A367929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198658" name="Rectangle 2">
            <a:extLst>
              <a:ext uri="{FF2B5EF4-FFF2-40B4-BE49-F238E27FC236}">
                <a16:creationId xmlns:a16="http://schemas.microsoft.com/office/drawing/2014/main" xmlns="" id="{888ACC37-4807-316B-58E8-67E892BDD8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>
            <a:extLst>
              <a:ext uri="{FF2B5EF4-FFF2-40B4-BE49-F238E27FC236}">
                <a16:creationId xmlns:a16="http://schemas.microsoft.com/office/drawing/2014/main" xmlns="" id="{984D3B1C-7743-C234-3FD8-16D39BB20E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0530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ADEC97-D5E3-4D0B-B3FD-480D5F91D6E6}" type="slidenum">
              <a:rPr lang="ru-RU"/>
              <a:pPr/>
              <a:t>15</a:t>
            </a:fld>
            <a:endParaRPr lang="ru-RU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066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D9475-51B2-4391-A173-929E9E5AABED}" type="slidenum">
              <a:rPr lang="ru-RU"/>
              <a:pPr/>
              <a:t>16</a:t>
            </a:fld>
            <a:endParaRPr lang="ru-RU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3938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EED997-B6C9-4759-886B-30F8D46FEEB7}" type="slidenum">
              <a:rPr lang="ru-RU"/>
              <a:pPr/>
              <a:t>17</a:t>
            </a:fld>
            <a:endParaRPr lang="ru-RU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79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5019A-EB77-41FE-B021-8444536C6170}" type="slidenum">
              <a:rPr lang="ru-RU"/>
              <a:pPr/>
              <a:t>2</a:t>
            </a:fld>
            <a:endParaRPr lang="ru-RU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624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4F947-C50C-4660-BEC0-9F1D905C778A}" type="slidenum">
              <a:rPr lang="ru-RU"/>
              <a:pPr/>
              <a:t>3</a:t>
            </a:fld>
            <a:endParaRPr lang="ru-RU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77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103F2-6DD5-4273-89CA-16382002ECD7}" type="slidenum">
              <a:rPr lang="ru-RU"/>
              <a:pPr/>
              <a:t>4</a:t>
            </a:fld>
            <a:endParaRPr 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632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BDAD1F-AFF2-41B5-BCC5-66ECDD8BE0BB}" type="slidenum">
              <a:rPr lang="ru-RU"/>
              <a:pPr/>
              <a:t>5</a:t>
            </a:fld>
            <a:endParaRPr lang="ru-RU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9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EC075A-1AF2-4507-92B5-F61D832C1F11}" type="slidenum">
              <a:rPr lang="ru-RU"/>
              <a:pPr/>
              <a:t>6</a:t>
            </a:fld>
            <a:endParaRPr lang="ru-RU"/>
          </a:p>
        </p:txBody>
      </p:sp>
      <p:sp>
        <p:nvSpPr>
          <p:cNvPr id="1751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23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012CB4D8-D8F8-4FF3-B9E1-29B840DED3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DB026F-50F5-41B9-AAD5-6D3961369006}" type="slidenum">
              <a:rPr lang="ru-RU" altLang="uk-UA"/>
              <a:pPr/>
              <a:t>7</a:t>
            </a:fld>
            <a:endParaRPr lang="ru-RU" altLang="uk-UA"/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xmlns="" id="{88195E45-BEA9-4707-9264-17E214F6C5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Rectangle 3">
            <a:extLst>
              <a:ext uri="{FF2B5EF4-FFF2-40B4-BE49-F238E27FC236}">
                <a16:creationId xmlns:a16="http://schemas.microsoft.com/office/drawing/2014/main" xmlns="" id="{E6183C32-0351-4582-B073-FB99A75784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818875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49D86C-4FCE-4FE0-95B5-A0B8E62A3C48}" type="slidenum">
              <a:rPr lang="ru-RU"/>
              <a:pPr/>
              <a:t>8</a:t>
            </a:fld>
            <a:endParaRPr lang="ru-RU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676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F5E5D-DFC2-40FA-B477-ABFE0234157E}" type="slidenum">
              <a:rPr lang="ru-RU"/>
              <a:pPr/>
              <a:t>9</a:t>
            </a:fld>
            <a:endParaRPr lang="ru-RU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55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00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/>
                <a:ahLst/>
                <a:cxnLst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32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102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4103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4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5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6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7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8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09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0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1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5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6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7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1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2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3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4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/>
                  <a:ahLst/>
                  <a:cxnLst>
                    <a:cxn ang="0">
                      <a:pos x="21" y="280"/>
                    </a:cxn>
                    <a:cxn ang="0">
                      <a:pos x="24" y="250"/>
                    </a:cxn>
                    <a:cxn ang="0">
                      <a:pos x="22" y="245"/>
                    </a:cxn>
                    <a:cxn ang="0">
                      <a:pos x="16" y="218"/>
                    </a:cxn>
                    <a:cxn ang="0">
                      <a:pos x="4" y="215"/>
                    </a:cxn>
                    <a:cxn ang="0">
                      <a:pos x="0" y="191"/>
                    </a:cxn>
                    <a:cxn ang="0">
                      <a:pos x="12" y="180"/>
                    </a:cxn>
                    <a:cxn ang="0">
                      <a:pos x="6" y="165"/>
                    </a:cxn>
                    <a:cxn ang="0">
                      <a:pos x="2" y="160"/>
                    </a:cxn>
                    <a:cxn ang="0">
                      <a:pos x="28" y="120"/>
                    </a:cxn>
                    <a:cxn ang="0">
                      <a:pos x="44" y="96"/>
                    </a:cxn>
                    <a:cxn ang="0">
                      <a:pos x="42" y="70"/>
                    </a:cxn>
                    <a:cxn ang="0">
                      <a:pos x="24" y="43"/>
                    </a:cxn>
                    <a:cxn ang="0">
                      <a:pos x="20" y="32"/>
                    </a:cxn>
                    <a:cxn ang="0">
                      <a:pos x="26" y="36"/>
                    </a:cxn>
                    <a:cxn ang="0">
                      <a:pos x="48" y="35"/>
                    </a:cxn>
                    <a:cxn ang="0">
                      <a:pos x="64" y="11"/>
                    </a:cxn>
                    <a:cxn ang="0">
                      <a:pos x="82" y="0"/>
                    </a:cxn>
                    <a:cxn ang="0">
                      <a:pos x="88" y="2"/>
                    </a:cxn>
                    <a:cxn ang="0">
                      <a:pos x="92" y="9"/>
                    </a:cxn>
                    <a:cxn ang="0">
                      <a:pos x="98" y="5"/>
                    </a:cxn>
                    <a:cxn ang="0">
                      <a:pos x="110" y="8"/>
                    </a:cxn>
                    <a:cxn ang="0">
                      <a:pos x="116" y="9"/>
                    </a:cxn>
                    <a:cxn ang="0">
                      <a:pos x="141" y="14"/>
                    </a:cxn>
                    <a:cxn ang="0">
                      <a:pos x="155" y="24"/>
                    </a:cxn>
                    <a:cxn ang="0">
                      <a:pos x="167" y="17"/>
                    </a:cxn>
                    <a:cxn ang="0">
                      <a:pos x="173" y="14"/>
                    </a:cxn>
                    <a:cxn ang="0">
                      <a:pos x="195" y="14"/>
                    </a:cxn>
                    <a:cxn ang="0">
                      <a:pos x="211" y="32"/>
                    </a:cxn>
                    <a:cxn ang="0">
                      <a:pos x="231" y="59"/>
                    </a:cxn>
                    <a:cxn ang="0">
                      <a:pos x="245" y="70"/>
                    </a:cxn>
                    <a:cxn ang="0">
                      <a:pos x="257" y="68"/>
                    </a:cxn>
                    <a:cxn ang="0">
                      <a:pos x="270" y="65"/>
                    </a:cxn>
                    <a:cxn ang="0">
                      <a:pos x="290" y="71"/>
                    </a:cxn>
                    <a:cxn ang="0">
                      <a:pos x="300" y="81"/>
                    </a:cxn>
                    <a:cxn ang="0">
                      <a:pos x="308" y="90"/>
                    </a:cxn>
                    <a:cxn ang="0">
                      <a:pos x="318" y="111"/>
                    </a:cxn>
                    <a:cxn ang="0">
                      <a:pos x="322" y="120"/>
                    </a:cxn>
                    <a:cxn ang="0">
                      <a:pos x="324" y="125"/>
                    </a:cxn>
                    <a:cxn ang="0">
                      <a:pos x="310" y="142"/>
                    </a:cxn>
                    <a:cxn ang="0">
                      <a:pos x="322" y="141"/>
                    </a:cxn>
                    <a:cxn ang="0">
                      <a:pos x="342" y="155"/>
                    </a:cxn>
                    <a:cxn ang="0">
                      <a:pos x="364" y="157"/>
                    </a:cxn>
                    <a:cxn ang="0">
                      <a:pos x="380" y="168"/>
                    </a:cxn>
                    <a:cxn ang="0">
                      <a:pos x="382" y="172"/>
                    </a:cxn>
                    <a:cxn ang="0">
                      <a:pos x="382" y="176"/>
                    </a:cxn>
                    <a:cxn ang="0">
                      <a:pos x="394" y="172"/>
                    </a:cxn>
                    <a:cxn ang="0">
                      <a:pos x="400" y="171"/>
                    </a:cxn>
                    <a:cxn ang="0">
                      <a:pos x="439" y="185"/>
                    </a:cxn>
                    <a:cxn ang="0">
                      <a:pos x="447" y="199"/>
                    </a:cxn>
                    <a:cxn ang="0">
                      <a:pos x="465" y="201"/>
                    </a:cxn>
                    <a:cxn ang="0">
                      <a:pos x="471" y="215"/>
                    </a:cxn>
                    <a:cxn ang="0">
                      <a:pos x="451" y="258"/>
                    </a:cxn>
                    <a:cxn ang="0">
                      <a:pos x="435" y="281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3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4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5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31" y="8"/>
                    </a:cxn>
                    <a:cxn ang="0">
                      <a:pos x="235" y="0"/>
                    </a:cxn>
                    <a:cxn ang="0">
                      <a:pos x="265" y="0"/>
                    </a:cxn>
                    <a:cxn ang="0">
                      <a:pos x="287" y="17"/>
                    </a:cxn>
                    <a:cxn ang="0">
                      <a:pos x="319" y="10"/>
                    </a:cxn>
                    <a:cxn ang="0">
                      <a:pos x="314" y="29"/>
                    </a:cxn>
                    <a:cxn ang="0">
                      <a:pos x="298" y="46"/>
                    </a:cxn>
                    <a:cxn ang="0">
                      <a:pos x="295" y="29"/>
                    </a:cxn>
                    <a:cxn ang="0">
                      <a:pos x="287" y="31"/>
                    </a:cxn>
                    <a:cxn ang="0">
                      <a:pos x="279" y="29"/>
                    </a:cxn>
                    <a:cxn ang="0">
                      <a:pos x="263" y="21"/>
                    </a:cxn>
                    <a:cxn ang="0">
                      <a:pos x="228" y="38"/>
                    </a:cxn>
                    <a:cxn ang="0">
                      <a:pos x="201" y="44"/>
                    </a:cxn>
                    <a:cxn ang="0">
                      <a:pos x="212" y="57"/>
                    </a:cxn>
                    <a:cxn ang="0">
                      <a:pos x="188" y="63"/>
                    </a:cxn>
                    <a:cxn ang="0">
                      <a:pos x="169" y="61"/>
                    </a:cxn>
                    <a:cxn ang="0">
                      <a:pos x="177" y="57"/>
                    </a:cxn>
                    <a:cxn ang="0">
                      <a:pos x="171" y="40"/>
                    </a:cxn>
                    <a:cxn ang="0">
                      <a:pos x="169" y="31"/>
                    </a:cxn>
                    <a:cxn ang="0">
                      <a:pos x="158" y="23"/>
                    </a:cxn>
                    <a:cxn ang="0">
                      <a:pos x="142" y="27"/>
                    </a:cxn>
                    <a:cxn ang="0">
                      <a:pos x="134" y="27"/>
                    </a:cxn>
                    <a:cxn ang="0">
                      <a:pos x="123" y="25"/>
                    </a:cxn>
                    <a:cxn ang="0">
                      <a:pos x="83" y="2"/>
                    </a:cxn>
                    <a:cxn ang="0">
                      <a:pos x="59" y="14"/>
                    </a:cxn>
                    <a:cxn ang="0">
                      <a:pos x="1" y="0"/>
                    </a:cxn>
                    <a:cxn ang="0">
                      <a:pos x="220" y="1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6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/>
                  <a:ahLst/>
                  <a:cxnLst>
                    <a:cxn ang="0">
                      <a:pos x="105" y="31"/>
                    </a:cxn>
                    <a:cxn ang="0">
                      <a:pos x="30" y="1"/>
                    </a:cxn>
                    <a:cxn ang="0">
                      <a:pos x="285" y="0"/>
                    </a:cxn>
                    <a:cxn ang="0">
                      <a:pos x="296" y="14"/>
                    </a:cxn>
                    <a:cxn ang="0">
                      <a:pos x="264" y="16"/>
                    </a:cxn>
                    <a:cxn ang="0">
                      <a:pos x="105" y="3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7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8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6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9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8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9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0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1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2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3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4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5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6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7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8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59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4160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1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2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3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4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5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6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7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8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9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0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71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4172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3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4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5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6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7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8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9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0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1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2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3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4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5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6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4187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</p:spPr>
        </p:pic>
      </p:grpSp>
      <p:sp>
        <p:nvSpPr>
          <p:cNvPr id="4188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89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90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91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92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54FE20-109D-4023-A810-09263B4FCB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B8C8B-39D2-4BCA-8138-427FFCCEFC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FE2D6-8ED5-4D32-A0D4-660A93146B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FA621-71FF-4B36-A31B-BF0486E21B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BB9F1-7FD4-4440-88B6-7DC2046BB3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66E10-D755-40E7-A132-7E23457A05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E73CC-54E1-4537-818E-10B5402DED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A0B85-DC85-460C-9896-DD388AC7CA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37395-1277-45CF-AEC5-C7B6B4539A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3A5FD-65B9-4F8C-948B-BC70E9B404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EA461-0408-4448-A437-3078F306D8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9BB1BD-1492-43EF-9DF1-28936B30864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3080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/>
                <a:ahLst/>
                <a:cxnLst>
                  <a:cxn ang="0">
                    <a:pos x="4848" y="48"/>
                  </a:cxn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8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082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3083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3084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/>
                    <a:ahLst/>
                    <a:cxnLst>
                      <a:cxn ang="0">
                        <a:pos x="5" y="11"/>
                      </a:cxn>
                      <a:cxn ang="0">
                        <a:pos x="15" y="5"/>
                      </a:cxn>
                      <a:cxn ang="0">
                        <a:pos x="13" y="17"/>
                      </a:cxn>
                      <a:cxn ang="0">
                        <a:pos x="5" y="11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85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/>
                    <a:ahLst/>
                    <a:cxnLst>
                      <a:cxn ang="0">
                        <a:pos x="3" y="13"/>
                      </a:cxn>
                      <a:cxn ang="0">
                        <a:pos x="11" y="3"/>
                      </a:cxn>
                      <a:cxn ang="0">
                        <a:pos x="7" y="19"/>
                      </a:cxn>
                      <a:cxn ang="0">
                        <a:pos x="3" y="13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86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87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88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89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0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1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2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3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4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5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6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7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8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99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0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/>
                    <a:ahLst/>
                    <a:cxnLst>
                      <a:cxn ang="0">
                        <a:pos x="8" y="14"/>
                      </a:cxn>
                      <a:cxn ang="0">
                        <a:pos x="14" y="0"/>
                      </a:cxn>
                      <a:cxn ang="0">
                        <a:pos x="14" y="22"/>
                      </a:cxn>
                      <a:cxn ang="0">
                        <a:pos x="8" y="14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1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2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3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4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5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6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7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/>
                    <a:ahLst/>
                    <a:cxnLst>
                      <a:cxn ang="0">
                        <a:pos x="21" y="280"/>
                      </a:cxn>
                      <a:cxn ang="0">
                        <a:pos x="24" y="250"/>
                      </a:cxn>
                      <a:cxn ang="0">
                        <a:pos x="22" y="245"/>
                      </a:cxn>
                      <a:cxn ang="0">
                        <a:pos x="16" y="218"/>
                      </a:cxn>
                      <a:cxn ang="0">
                        <a:pos x="4" y="215"/>
                      </a:cxn>
                      <a:cxn ang="0">
                        <a:pos x="0" y="191"/>
                      </a:cxn>
                      <a:cxn ang="0">
                        <a:pos x="12" y="180"/>
                      </a:cxn>
                      <a:cxn ang="0">
                        <a:pos x="6" y="165"/>
                      </a:cxn>
                      <a:cxn ang="0">
                        <a:pos x="2" y="160"/>
                      </a:cxn>
                      <a:cxn ang="0">
                        <a:pos x="28" y="120"/>
                      </a:cxn>
                      <a:cxn ang="0">
                        <a:pos x="44" y="96"/>
                      </a:cxn>
                      <a:cxn ang="0">
                        <a:pos x="42" y="70"/>
                      </a:cxn>
                      <a:cxn ang="0">
                        <a:pos x="24" y="43"/>
                      </a:cxn>
                      <a:cxn ang="0">
                        <a:pos x="20" y="32"/>
                      </a:cxn>
                      <a:cxn ang="0">
                        <a:pos x="26" y="36"/>
                      </a:cxn>
                      <a:cxn ang="0">
                        <a:pos x="48" y="35"/>
                      </a:cxn>
                      <a:cxn ang="0">
                        <a:pos x="64" y="11"/>
                      </a:cxn>
                      <a:cxn ang="0">
                        <a:pos x="82" y="0"/>
                      </a:cxn>
                      <a:cxn ang="0">
                        <a:pos x="88" y="2"/>
                      </a:cxn>
                      <a:cxn ang="0">
                        <a:pos x="92" y="9"/>
                      </a:cxn>
                      <a:cxn ang="0">
                        <a:pos x="98" y="5"/>
                      </a:cxn>
                      <a:cxn ang="0">
                        <a:pos x="110" y="8"/>
                      </a:cxn>
                      <a:cxn ang="0">
                        <a:pos x="116" y="9"/>
                      </a:cxn>
                      <a:cxn ang="0">
                        <a:pos x="141" y="14"/>
                      </a:cxn>
                      <a:cxn ang="0">
                        <a:pos x="155" y="24"/>
                      </a:cxn>
                      <a:cxn ang="0">
                        <a:pos x="167" y="17"/>
                      </a:cxn>
                      <a:cxn ang="0">
                        <a:pos x="173" y="14"/>
                      </a:cxn>
                      <a:cxn ang="0">
                        <a:pos x="195" y="14"/>
                      </a:cxn>
                      <a:cxn ang="0">
                        <a:pos x="211" y="32"/>
                      </a:cxn>
                      <a:cxn ang="0">
                        <a:pos x="231" y="59"/>
                      </a:cxn>
                      <a:cxn ang="0">
                        <a:pos x="245" y="70"/>
                      </a:cxn>
                      <a:cxn ang="0">
                        <a:pos x="257" y="68"/>
                      </a:cxn>
                      <a:cxn ang="0">
                        <a:pos x="270" y="65"/>
                      </a:cxn>
                      <a:cxn ang="0">
                        <a:pos x="290" y="71"/>
                      </a:cxn>
                      <a:cxn ang="0">
                        <a:pos x="300" y="81"/>
                      </a:cxn>
                      <a:cxn ang="0">
                        <a:pos x="308" y="90"/>
                      </a:cxn>
                      <a:cxn ang="0">
                        <a:pos x="318" y="111"/>
                      </a:cxn>
                      <a:cxn ang="0">
                        <a:pos x="322" y="120"/>
                      </a:cxn>
                      <a:cxn ang="0">
                        <a:pos x="324" y="125"/>
                      </a:cxn>
                      <a:cxn ang="0">
                        <a:pos x="310" y="142"/>
                      </a:cxn>
                      <a:cxn ang="0">
                        <a:pos x="322" y="141"/>
                      </a:cxn>
                      <a:cxn ang="0">
                        <a:pos x="342" y="155"/>
                      </a:cxn>
                      <a:cxn ang="0">
                        <a:pos x="364" y="157"/>
                      </a:cxn>
                      <a:cxn ang="0">
                        <a:pos x="380" y="168"/>
                      </a:cxn>
                      <a:cxn ang="0">
                        <a:pos x="382" y="172"/>
                      </a:cxn>
                      <a:cxn ang="0">
                        <a:pos x="382" y="176"/>
                      </a:cxn>
                      <a:cxn ang="0">
                        <a:pos x="394" y="172"/>
                      </a:cxn>
                      <a:cxn ang="0">
                        <a:pos x="400" y="171"/>
                      </a:cxn>
                      <a:cxn ang="0">
                        <a:pos x="439" y="185"/>
                      </a:cxn>
                      <a:cxn ang="0">
                        <a:pos x="447" y="199"/>
                      </a:cxn>
                      <a:cxn ang="0">
                        <a:pos x="465" y="201"/>
                      </a:cxn>
                      <a:cxn ang="0">
                        <a:pos x="471" y="215"/>
                      </a:cxn>
                      <a:cxn ang="0">
                        <a:pos x="451" y="258"/>
                      </a:cxn>
                      <a:cxn ang="0">
                        <a:pos x="435" y="281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8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/>
                    <a:ahLst/>
                    <a:cxnLst>
                      <a:cxn ang="0">
                        <a:pos x="406" y="6"/>
                      </a:cxn>
                      <a:cxn ang="0">
                        <a:pos x="502" y="34"/>
                      </a:cxn>
                      <a:cxn ang="0">
                        <a:pos x="550" y="38"/>
                      </a:cxn>
                      <a:cxn ang="0">
                        <a:pos x="578" y="130"/>
                      </a:cxn>
                      <a:cxn ang="0">
                        <a:pos x="586" y="90"/>
                      </a:cxn>
                      <a:cxn ang="0">
                        <a:pos x="606" y="70"/>
                      </a:cxn>
                      <a:cxn ang="0">
                        <a:pos x="642" y="126"/>
                      </a:cxn>
                      <a:cxn ang="0">
                        <a:pos x="682" y="98"/>
                      </a:cxn>
                      <a:cxn ang="0">
                        <a:pos x="706" y="86"/>
                      </a:cxn>
                      <a:cxn ang="0">
                        <a:pos x="762" y="2"/>
                      </a:cxn>
                      <a:cxn ang="0">
                        <a:pos x="798" y="70"/>
                      </a:cxn>
                      <a:cxn ang="0">
                        <a:pos x="798" y="130"/>
                      </a:cxn>
                      <a:cxn ang="0">
                        <a:pos x="790" y="158"/>
                      </a:cxn>
                      <a:cxn ang="0">
                        <a:pos x="766" y="162"/>
                      </a:cxn>
                      <a:cxn ang="0">
                        <a:pos x="762" y="186"/>
                      </a:cxn>
                      <a:cxn ang="0">
                        <a:pos x="802" y="226"/>
                      </a:cxn>
                      <a:cxn ang="0">
                        <a:pos x="786" y="322"/>
                      </a:cxn>
                      <a:cxn ang="0">
                        <a:pos x="830" y="414"/>
                      </a:cxn>
                      <a:cxn ang="0">
                        <a:pos x="854" y="450"/>
                      </a:cxn>
                      <a:cxn ang="0">
                        <a:pos x="830" y="450"/>
                      </a:cxn>
                      <a:cxn ang="0">
                        <a:pos x="746" y="378"/>
                      </a:cxn>
                      <a:cxn ang="0">
                        <a:pos x="678" y="402"/>
                      </a:cxn>
                      <a:cxn ang="0">
                        <a:pos x="590" y="442"/>
                      </a:cxn>
                      <a:cxn ang="0">
                        <a:pos x="642" y="578"/>
                      </a:cxn>
                      <a:cxn ang="0">
                        <a:pos x="710" y="610"/>
                      </a:cxn>
                      <a:cxn ang="0">
                        <a:pos x="738" y="550"/>
                      </a:cxn>
                      <a:cxn ang="0">
                        <a:pos x="774" y="570"/>
                      </a:cxn>
                      <a:cxn ang="0">
                        <a:pos x="766" y="630"/>
                      </a:cxn>
                      <a:cxn ang="0">
                        <a:pos x="802" y="670"/>
                      </a:cxn>
                      <a:cxn ang="0">
                        <a:pos x="838" y="658"/>
                      </a:cxn>
                      <a:cxn ang="0">
                        <a:pos x="922" y="806"/>
                      </a:cxn>
                      <a:cxn ang="0">
                        <a:pos x="942" y="826"/>
                      </a:cxn>
                      <a:cxn ang="0">
                        <a:pos x="874" y="810"/>
                      </a:cxn>
                      <a:cxn ang="0">
                        <a:pos x="830" y="758"/>
                      </a:cxn>
                      <a:cxn ang="0">
                        <a:pos x="778" y="710"/>
                      </a:cxn>
                      <a:cxn ang="0">
                        <a:pos x="702" y="662"/>
                      </a:cxn>
                      <a:cxn ang="0">
                        <a:pos x="614" y="646"/>
                      </a:cxn>
                      <a:cxn ang="0">
                        <a:pos x="506" y="594"/>
                      </a:cxn>
                      <a:cxn ang="0">
                        <a:pos x="462" y="506"/>
                      </a:cxn>
                      <a:cxn ang="0">
                        <a:pos x="430" y="462"/>
                      </a:cxn>
                      <a:cxn ang="0">
                        <a:pos x="382" y="430"/>
                      </a:cxn>
                      <a:cxn ang="0">
                        <a:pos x="342" y="370"/>
                      </a:cxn>
                      <a:cxn ang="0">
                        <a:pos x="354" y="414"/>
                      </a:cxn>
                      <a:cxn ang="0">
                        <a:pos x="418" y="494"/>
                      </a:cxn>
                      <a:cxn ang="0">
                        <a:pos x="422" y="526"/>
                      </a:cxn>
                      <a:cxn ang="0">
                        <a:pos x="394" y="498"/>
                      </a:cxn>
                      <a:cxn ang="0">
                        <a:pos x="354" y="466"/>
                      </a:cxn>
                      <a:cxn ang="0">
                        <a:pos x="314" y="402"/>
                      </a:cxn>
                      <a:cxn ang="0">
                        <a:pos x="266" y="346"/>
                      </a:cxn>
                      <a:cxn ang="0">
                        <a:pos x="210" y="314"/>
                      </a:cxn>
                      <a:cxn ang="0">
                        <a:pos x="154" y="238"/>
                      </a:cxn>
                      <a:cxn ang="0">
                        <a:pos x="66" y="66"/>
                      </a:cxn>
                      <a:cxn ang="0">
                        <a:pos x="34" y="38"/>
                      </a:cxn>
                      <a:cxn ang="0">
                        <a:pos x="46" y="22"/>
                      </a:cxn>
                      <a:cxn ang="0">
                        <a:pos x="102" y="70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09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6" y="28"/>
                      </a:cxn>
                      <a:cxn ang="0">
                        <a:pos x="10" y="48"/>
                      </a:cxn>
                      <a:cxn ang="0">
                        <a:pos x="6" y="28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0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12" y="1"/>
                      </a:cxn>
                      <a:cxn ang="0">
                        <a:pos x="36" y="17"/>
                      </a:cxn>
                      <a:cxn ang="0">
                        <a:pos x="8" y="17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1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/>
                    <a:ahLst/>
                    <a:cxnLst>
                      <a:cxn ang="0">
                        <a:pos x="0" y="49"/>
                      </a:cxn>
                      <a:cxn ang="0">
                        <a:pos x="28" y="25"/>
                      </a:cxn>
                      <a:cxn ang="0">
                        <a:pos x="56" y="21"/>
                      </a:cxn>
                      <a:cxn ang="0">
                        <a:pos x="80" y="9"/>
                      </a:cxn>
                      <a:cxn ang="0">
                        <a:pos x="64" y="25"/>
                      </a:cxn>
                      <a:cxn ang="0">
                        <a:pos x="124" y="49"/>
                      </a:cxn>
                      <a:cxn ang="0">
                        <a:pos x="160" y="65"/>
                      </a:cxn>
                      <a:cxn ang="0">
                        <a:pos x="116" y="77"/>
                      </a:cxn>
                      <a:cxn ang="0">
                        <a:pos x="88" y="57"/>
                      </a:cxn>
                      <a:cxn ang="0">
                        <a:pos x="76" y="53"/>
                      </a:cxn>
                      <a:cxn ang="0">
                        <a:pos x="24" y="41"/>
                      </a:cxn>
                      <a:cxn ang="0">
                        <a:pos x="0" y="49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2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2" y="4"/>
                      </a:cxn>
                      <a:cxn ang="0">
                        <a:pos x="88" y="24"/>
                      </a:cxn>
                      <a:cxn ang="0">
                        <a:pos x="112" y="20"/>
                      </a:cxn>
                      <a:cxn ang="0">
                        <a:pos x="108" y="44"/>
                      </a:cxn>
                      <a:cxn ang="0">
                        <a:pos x="64" y="40"/>
                      </a:cxn>
                      <a:cxn ang="0">
                        <a:pos x="0" y="36"/>
                      </a:cxn>
                      <a:cxn ang="0">
                        <a:pos x="28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3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/>
                    <a:ahLst/>
                    <a:cxnLst>
                      <a:cxn ang="0">
                        <a:pos x="17" y="25"/>
                      </a:cxn>
                      <a:cxn ang="0">
                        <a:pos x="37" y="13"/>
                      </a:cxn>
                      <a:cxn ang="0">
                        <a:pos x="17" y="2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4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/>
                    <a:ahLst/>
                    <a:cxnLst>
                      <a:cxn ang="0">
                        <a:pos x="19" y="32"/>
                      </a:cxn>
                      <a:cxn ang="0">
                        <a:pos x="19" y="0"/>
                      </a:cxn>
                      <a:cxn ang="0">
                        <a:pos x="19" y="32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5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4" y="9"/>
                      </a:cxn>
                      <a:cxn ang="0">
                        <a:pos x="20" y="33"/>
                      </a:cxn>
                      <a:cxn ang="0">
                        <a:pos x="24" y="49"/>
                      </a:cxn>
                      <a:cxn ang="0">
                        <a:pos x="36" y="53"/>
                      </a:cxn>
                      <a:cxn ang="0">
                        <a:pos x="24" y="73"/>
                      </a:cxn>
                      <a:cxn ang="0">
                        <a:pos x="0" y="21"/>
                      </a:cxn>
                      <a:cxn ang="0">
                        <a:pos x="4" y="9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6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/>
                    <a:ahLst/>
                    <a:cxnLst>
                      <a:cxn ang="0">
                        <a:pos x="220" y="1"/>
                      </a:cxn>
                      <a:cxn ang="0">
                        <a:pos x="231" y="8"/>
                      </a:cxn>
                      <a:cxn ang="0">
                        <a:pos x="235" y="0"/>
                      </a:cxn>
                      <a:cxn ang="0">
                        <a:pos x="265" y="0"/>
                      </a:cxn>
                      <a:cxn ang="0">
                        <a:pos x="287" y="17"/>
                      </a:cxn>
                      <a:cxn ang="0">
                        <a:pos x="319" y="10"/>
                      </a:cxn>
                      <a:cxn ang="0">
                        <a:pos x="314" y="29"/>
                      </a:cxn>
                      <a:cxn ang="0">
                        <a:pos x="298" y="46"/>
                      </a:cxn>
                      <a:cxn ang="0">
                        <a:pos x="295" y="29"/>
                      </a:cxn>
                      <a:cxn ang="0">
                        <a:pos x="287" y="31"/>
                      </a:cxn>
                      <a:cxn ang="0">
                        <a:pos x="279" y="29"/>
                      </a:cxn>
                      <a:cxn ang="0">
                        <a:pos x="263" y="21"/>
                      </a:cxn>
                      <a:cxn ang="0">
                        <a:pos x="228" y="38"/>
                      </a:cxn>
                      <a:cxn ang="0">
                        <a:pos x="201" y="44"/>
                      </a:cxn>
                      <a:cxn ang="0">
                        <a:pos x="212" y="57"/>
                      </a:cxn>
                      <a:cxn ang="0">
                        <a:pos x="188" y="63"/>
                      </a:cxn>
                      <a:cxn ang="0">
                        <a:pos x="169" y="61"/>
                      </a:cxn>
                      <a:cxn ang="0">
                        <a:pos x="177" y="57"/>
                      </a:cxn>
                      <a:cxn ang="0">
                        <a:pos x="171" y="40"/>
                      </a:cxn>
                      <a:cxn ang="0">
                        <a:pos x="169" y="31"/>
                      </a:cxn>
                      <a:cxn ang="0">
                        <a:pos x="158" y="23"/>
                      </a:cxn>
                      <a:cxn ang="0">
                        <a:pos x="142" y="27"/>
                      </a:cxn>
                      <a:cxn ang="0">
                        <a:pos x="134" y="27"/>
                      </a:cxn>
                      <a:cxn ang="0">
                        <a:pos x="123" y="25"/>
                      </a:cxn>
                      <a:cxn ang="0">
                        <a:pos x="83" y="2"/>
                      </a:cxn>
                      <a:cxn ang="0">
                        <a:pos x="59" y="14"/>
                      </a:cxn>
                      <a:cxn ang="0">
                        <a:pos x="1" y="0"/>
                      </a:cxn>
                      <a:cxn ang="0">
                        <a:pos x="220" y="1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7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/>
                    <a:ahLst/>
                    <a:cxnLst>
                      <a:cxn ang="0">
                        <a:pos x="105" y="31"/>
                      </a:cxn>
                      <a:cxn ang="0">
                        <a:pos x="30" y="1"/>
                      </a:cxn>
                      <a:cxn ang="0">
                        <a:pos x="285" y="0"/>
                      </a:cxn>
                      <a:cxn ang="0">
                        <a:pos x="296" y="14"/>
                      </a:cxn>
                      <a:cxn ang="0">
                        <a:pos x="264" y="16"/>
                      </a:cxn>
                      <a:cxn ang="0">
                        <a:pos x="105" y="3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8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19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6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0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1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2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3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4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5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6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7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8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9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0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1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2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3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4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5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6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7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8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9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40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3141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2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3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4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5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6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7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8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49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0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1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2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3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4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5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6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7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8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59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0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1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2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8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3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4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5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6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7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8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69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0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1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2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3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4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6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7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8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9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0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1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2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183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3184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5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6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7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8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9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0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1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2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3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4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5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6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7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8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9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0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1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2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3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4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205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3206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7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8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09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0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1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2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3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4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5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6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7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8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19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0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1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2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3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4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5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6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7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8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29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30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231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увати 2">
            <a:extLst>
              <a:ext uri="{FF2B5EF4-FFF2-40B4-BE49-F238E27FC236}">
                <a16:creationId xmlns:a16="http://schemas.microsoft.com/office/drawing/2014/main" xmlns="" id="{F58D230E-77B6-4E2D-8185-88171F27DE39}"/>
              </a:ext>
            </a:extLst>
          </p:cNvPr>
          <p:cNvGrpSpPr/>
          <p:nvPr/>
        </p:nvGrpSpPr>
        <p:grpSpPr>
          <a:xfrm>
            <a:off x="971600" y="838451"/>
            <a:ext cx="7193061" cy="2554545"/>
            <a:chOff x="1157323" y="1125538"/>
            <a:chExt cx="7193061" cy="2554545"/>
          </a:xfrm>
        </p:grpSpPr>
        <p:sp>
          <p:nvSpPr>
            <p:cNvPr id="2" name="Прямокутник: округлені кути 1">
              <a:extLst>
                <a:ext uri="{FF2B5EF4-FFF2-40B4-BE49-F238E27FC236}">
                  <a16:creationId xmlns:a16="http://schemas.microsoft.com/office/drawing/2014/main" xmlns="" id="{E48E8E7C-FDA4-427D-9CBF-2BEAE3F315D5}"/>
                </a:ext>
              </a:extLst>
            </p:cNvPr>
            <p:cNvSpPr/>
            <p:nvPr/>
          </p:nvSpPr>
          <p:spPr bwMode="auto">
            <a:xfrm>
              <a:off x="1799692" y="1268760"/>
              <a:ext cx="5904656" cy="2411323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447" name="Text Box 1031"/>
            <p:cNvSpPr txBox="1">
              <a:spLocks noChangeArrowheads="1"/>
            </p:cNvSpPr>
            <p:nvPr/>
          </p:nvSpPr>
          <p:spPr bwMode="auto">
            <a:xfrm>
              <a:off x="1157323" y="1125538"/>
              <a:ext cx="7193061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uk-UA" sz="4000" b="1" i="1" dirty="0"/>
                <a:t>КОЛІЙНА  СИСТЕМА  ЗЕМЛЕРОБСТВА ЯК ОСНОВА ЗБЕРЕЖЕННЯ РОДЮЧОСТІ ГРУНТУ</a:t>
              </a:r>
              <a:endParaRPr lang="ru-RU" sz="4000" b="1" i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1622" y="5609465"/>
            <a:ext cx="7886808" cy="1131903"/>
            <a:chOff x="957213" y="5327676"/>
            <a:chExt cx="7886808" cy="1131903"/>
          </a:xfrm>
        </p:grpSpPr>
        <p:sp>
          <p:nvSpPr>
            <p:cNvPr id="10" name="Овал 9"/>
            <p:cNvSpPr/>
            <p:nvPr/>
          </p:nvSpPr>
          <p:spPr bwMode="auto">
            <a:xfrm>
              <a:off x="957213" y="5327676"/>
              <a:ext cx="7886808" cy="113190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448" name="Text Box 1032"/>
            <p:cNvSpPr txBox="1">
              <a:spLocks noChangeArrowheads="1"/>
            </p:cNvSpPr>
            <p:nvPr/>
          </p:nvSpPr>
          <p:spPr bwMode="auto">
            <a:xfrm>
              <a:off x="1322343" y="5578475"/>
              <a:ext cx="73026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uk-UA" sz="2800" b="1" dirty="0"/>
                <a:t>Член-кореспондент НААНУ </a:t>
              </a:r>
              <a:r>
                <a:rPr lang="uk-UA" sz="3200" b="1" dirty="0" err="1"/>
                <a:t>Надикто</a:t>
              </a:r>
              <a:r>
                <a:rPr lang="uk-UA" sz="3200" b="1" dirty="0"/>
                <a:t> В.Т.</a:t>
              </a:r>
              <a:endParaRPr lang="ru-RU" sz="3200" b="1" dirty="0"/>
            </a:p>
          </p:txBody>
        </p:sp>
      </p:grpSp>
      <p:pic>
        <p:nvPicPr>
          <p:cNvPr id="61449" name="Picture 1033" descr="След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8604" y="3522137"/>
            <a:ext cx="3111368" cy="19515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08604" y="215856"/>
            <a:ext cx="75623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000" b="1" dirty="0"/>
              <a:t>Таврійський ДАТУ ім. Дмитра Моторного</a:t>
            </a:r>
            <a:endParaRPr lang="ru-RU" sz="3000" b="1" dirty="0"/>
          </a:p>
        </p:txBody>
      </p:sp>
      <p:pic>
        <p:nvPicPr>
          <p:cNvPr id="12" name="Picture 6" descr="След_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3162" y="3536218"/>
            <a:ext cx="3102235" cy="198075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09600" y="60198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78183" name="Picture 7" descr="След_4"/>
          <p:cNvPicPr>
            <a:picLocks noChangeAspect="1" noChangeArrowheads="1"/>
          </p:cNvPicPr>
          <p:nvPr/>
        </p:nvPicPr>
        <p:blipFill>
          <a:blip r:embed="rId3"/>
          <a:srcRect t="24779"/>
          <a:stretch>
            <a:fillRect/>
          </a:stretch>
        </p:blipFill>
        <p:spPr bwMode="auto">
          <a:xfrm>
            <a:off x="390109" y="1566837"/>
            <a:ext cx="8380886" cy="5010150"/>
          </a:xfrm>
          <a:prstGeom prst="rect">
            <a:avLst/>
          </a:prstGeom>
          <a:noFill/>
        </p:spPr>
      </p:pic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990600" y="9144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Прямолінійність слідів постійної технологічної колії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2855889" y="5948397"/>
            <a:ext cx="204472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сліди ПТК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 rot="5400000">
            <a:off x="3623456" y="2662228"/>
            <a:ext cx="1204136" cy="1833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13" name="Прямая со стрелкой 12"/>
          <p:cNvCxnSpPr/>
          <p:nvPr/>
        </p:nvCxnSpPr>
        <p:spPr bwMode="auto">
          <a:xfrm rot="16200000" flipH="1">
            <a:off x="4279896" y="2224073"/>
            <a:ext cx="1095390" cy="9493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 rot="10800000" flipV="1">
            <a:off x="3111480" y="2114532"/>
            <a:ext cx="1241442" cy="12049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811575" y="1780225"/>
            <a:ext cx="317663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>
                <a:solidFill>
                  <a:schemeClr val="bg1"/>
                </a:solidFill>
              </a:rPr>
              <a:t>неущільнена</a:t>
            </a:r>
            <a:r>
              <a:rPr lang="uk-UA" sz="2800" b="1" dirty="0">
                <a:solidFill>
                  <a:schemeClr val="bg1"/>
                </a:solidFill>
              </a:rPr>
              <a:t> зона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>
            <a:stCxn id="8" idx="1"/>
          </p:cNvCxnSpPr>
          <p:nvPr/>
        </p:nvCxnSpPr>
        <p:spPr bwMode="auto">
          <a:xfrm rot="10800000">
            <a:off x="1723987" y="5400703"/>
            <a:ext cx="1131903" cy="8093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24" name="Прямая со стрелкой 23"/>
          <p:cNvCxnSpPr>
            <a:stCxn id="8" idx="3"/>
          </p:cNvCxnSpPr>
          <p:nvPr/>
        </p:nvCxnSpPr>
        <p:spPr bwMode="auto">
          <a:xfrm flipV="1">
            <a:off x="4900617" y="5546754"/>
            <a:ext cx="1022364" cy="6632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570F879-F773-4B08-8B4D-19481FF70C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4" y="3653768"/>
            <a:ext cx="3625110" cy="120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881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2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pic>
        <p:nvPicPr>
          <p:cNvPr id="1679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0088" y="3425825"/>
            <a:ext cx="123825" cy="1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0" y="1752600"/>
          <a:ext cx="9144000" cy="519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иаграмма" r:id="rId5" imgW="6048294" imgH="3600367" progId="MSGraph.Chart.8">
                  <p:embed/>
                </p:oleObj>
              </mc:Choice>
              <mc:Fallback>
                <p:oleObj name="Диаграмма" r:id="rId5" imgW="6048294" imgH="3600367" progId="MSGraph.Char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52600"/>
                        <a:ext cx="9144000" cy="5192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04800" y="990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/>
              <a:t>Кореляційні функції тягового опору плуга при оранці поля поперек слідів ПТК</a:t>
            </a:r>
            <a:endParaRPr lang="ru-RU" b="1"/>
          </a:p>
        </p:txBody>
      </p:sp>
      <p:sp>
        <p:nvSpPr>
          <p:cNvPr id="167943" name="Line 7"/>
          <p:cNvSpPr>
            <a:spLocks noChangeShapeType="1"/>
          </p:cNvSpPr>
          <p:nvPr/>
        </p:nvSpPr>
        <p:spPr bwMode="auto">
          <a:xfrm>
            <a:off x="2590800" y="6248400"/>
            <a:ext cx="449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lg"/>
            <a:tailEnd type="triangle" w="sm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3657600" y="5867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/>
              <a:t>Крок ПТК</a:t>
            </a:r>
            <a:endParaRPr lang="ru-RU" b="1"/>
          </a:p>
        </p:txBody>
      </p:sp>
      <p:sp>
        <p:nvSpPr>
          <p:cNvPr id="167945" name="AutoShape 9"/>
          <p:cNvSpPr>
            <a:spLocks noChangeArrowheads="1"/>
          </p:cNvSpPr>
          <p:nvPr/>
        </p:nvSpPr>
        <p:spPr bwMode="auto">
          <a:xfrm>
            <a:off x="3810000" y="6019800"/>
            <a:ext cx="152400" cy="152400"/>
          </a:xfrm>
          <a:prstGeom prst="wave">
            <a:avLst>
              <a:gd name="adj1" fmla="val 19792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14766" y="2735253"/>
            <a:ext cx="1870038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b="1" dirty="0"/>
              <a:t>очікувана</a:t>
            </a:r>
            <a:endParaRPr lang="ru-RU" sz="2800" b="1" dirty="0"/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4681539" y="3282948"/>
            <a:ext cx="255591" cy="21907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7650" y="3794130"/>
            <a:ext cx="1460520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b="1" dirty="0"/>
              <a:t>реальні</a:t>
            </a:r>
            <a:endParaRPr lang="ru-RU" sz="2800" b="1" dirty="0"/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6981858" y="4341825"/>
            <a:ext cx="292104" cy="2555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1479608" y="179343"/>
            <a:ext cx="659764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 dirty="0"/>
              <a:t>ПТК (координати МТА без </a:t>
            </a:r>
            <a:r>
              <a:rPr lang="en-US" sz="3400" b="1" dirty="0"/>
              <a:t>GPS</a:t>
            </a:r>
            <a:r>
              <a:rPr lang="uk-UA" sz="3400" b="1" dirty="0"/>
              <a:t>)</a:t>
            </a:r>
            <a:endParaRPr lang="ru-RU" sz="3400" b="1" dirty="0"/>
          </a:p>
        </p:txBody>
      </p:sp>
      <p:pic>
        <p:nvPicPr>
          <p:cNvPr id="42" name="Рисунок 41" descr="D:\MyDoc\Statti_In\ПТК_2\PTL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35" y="946116"/>
            <a:ext cx="7740756" cy="427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43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7435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8" name="Группа 47"/>
          <p:cNvGrpSpPr/>
          <p:nvPr/>
        </p:nvGrpSpPr>
        <p:grpSpPr>
          <a:xfrm>
            <a:off x="774648" y="5437215"/>
            <a:ext cx="3687813" cy="1095390"/>
            <a:chOff x="628596" y="5510241"/>
            <a:chExt cx="3030579" cy="876312"/>
          </a:xfrm>
        </p:grpSpPr>
        <p:sp>
          <p:nvSpPr>
            <p:cNvPr id="47" name="Прямоугольник 46"/>
            <p:cNvSpPr/>
            <p:nvPr/>
          </p:nvSpPr>
          <p:spPr bwMode="auto">
            <a:xfrm>
              <a:off x="628596" y="5510241"/>
              <a:ext cx="3030579" cy="8763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87434" name="Picture 4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65109" y="5546754"/>
              <a:ext cx="2940027" cy="803286"/>
            </a:xfrm>
            <a:prstGeom prst="rect">
              <a:avLst/>
            </a:prstGeom>
            <a:noFill/>
          </p:spPr>
        </p:pic>
      </p:grpSp>
      <p:grpSp>
        <p:nvGrpSpPr>
          <p:cNvPr id="51" name="Группа 50"/>
          <p:cNvGrpSpPr/>
          <p:nvPr/>
        </p:nvGrpSpPr>
        <p:grpSpPr>
          <a:xfrm>
            <a:off x="4937090" y="5984910"/>
            <a:ext cx="2482924" cy="547695"/>
            <a:chOff x="4645026" y="6021423"/>
            <a:chExt cx="2482924" cy="547695"/>
          </a:xfrm>
        </p:grpSpPr>
        <p:sp>
          <p:nvSpPr>
            <p:cNvPr id="50" name="Скругленный прямоугольник 49"/>
            <p:cNvSpPr/>
            <p:nvPr/>
          </p:nvSpPr>
          <p:spPr bwMode="auto">
            <a:xfrm>
              <a:off x="4681539" y="6021423"/>
              <a:ext cx="2409858" cy="54769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45026" y="6021423"/>
              <a:ext cx="24829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1" dirty="0"/>
                <a:t>n</a:t>
              </a:r>
              <a:r>
                <a:rPr lang="en-US" sz="2800" b="1" dirty="0"/>
                <a:t> </a:t>
              </a:r>
              <a:r>
                <a:rPr lang="en-US" sz="2800" dirty="0"/>
                <a:t>– </a:t>
              </a:r>
              <a:r>
                <a:rPr lang="uk-UA" sz="2800" dirty="0"/>
                <a:t>номер ПТК</a:t>
              </a:r>
              <a:endParaRPr lang="ru-RU" sz="2800" dirty="0"/>
            </a:p>
          </p:txBody>
        </p:sp>
      </p:grpSp>
      <p:sp>
        <p:nvSpPr>
          <p:cNvPr id="52" name="Стрелка вправо 51"/>
          <p:cNvSpPr/>
          <p:nvPr/>
        </p:nvSpPr>
        <p:spPr bwMode="auto">
          <a:xfrm>
            <a:off x="4462461" y="6167475"/>
            <a:ext cx="511182" cy="25559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381000" y="1219200"/>
            <a:ext cx="8512175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dirty="0"/>
              <a:t>       </a:t>
            </a:r>
            <a:r>
              <a:rPr lang="uk-UA" sz="3200" dirty="0">
                <a:cs typeface="Times New Roman" pitchFamily="18" charset="0"/>
              </a:rPr>
              <a:t>Практичне впровадження ПТК </a:t>
            </a:r>
            <a:r>
              <a:rPr lang="uk-UA" sz="3200" b="1" u="sng" dirty="0">
                <a:cs typeface="Times New Roman" pitchFamily="18" charset="0"/>
              </a:rPr>
              <a:t>забезпечить</a:t>
            </a:r>
            <a:r>
              <a:rPr lang="uk-UA" sz="3200" dirty="0">
                <a:cs typeface="Times New Roman" pitchFamily="18" charset="0"/>
              </a:rPr>
              <a:t>:</a:t>
            </a:r>
            <a:r>
              <a:rPr lang="uk-UA" sz="2800" dirty="0">
                <a:cs typeface="Times New Roman" pitchFamily="18" charset="0"/>
              </a:rPr>
              <a:t> </a:t>
            </a:r>
            <a:endParaRPr lang="uk-UA" sz="2800" dirty="0"/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зменшення</a:t>
            </a:r>
            <a:r>
              <a:rPr lang="uk-UA" sz="2600" dirty="0">
                <a:cs typeface="Times New Roman" pitchFamily="18" charset="0"/>
              </a:rPr>
              <a:t> </a:t>
            </a:r>
            <a:r>
              <a:rPr lang="uk-UA" sz="2600" dirty="0" err="1">
                <a:cs typeface="Times New Roman" pitchFamily="18" charset="0"/>
              </a:rPr>
              <a:t>ущільнюваної</a:t>
            </a:r>
            <a:r>
              <a:rPr lang="uk-UA" sz="2600" dirty="0">
                <a:cs typeface="Times New Roman" pitchFamily="18" charset="0"/>
              </a:rPr>
              <a:t> площі поля в 1,5...2,7 рази;</a:t>
            </a:r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підвищення</a:t>
            </a:r>
            <a:r>
              <a:rPr lang="uk-UA" sz="2600" dirty="0">
                <a:cs typeface="Times New Roman" pitchFamily="18" charset="0"/>
              </a:rPr>
              <a:t> врожайності с.-г. культур на 30% і більше;</a:t>
            </a:r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підвищення</a:t>
            </a:r>
            <a:r>
              <a:rPr lang="uk-UA" sz="2600" dirty="0">
                <a:cs typeface="Times New Roman" pitchFamily="18" charset="0"/>
              </a:rPr>
              <a:t> продуктивності МТА до 25%;</a:t>
            </a:r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зниження</a:t>
            </a:r>
            <a:r>
              <a:rPr lang="uk-UA" sz="2600" dirty="0">
                <a:cs typeface="Times New Roman" pitchFamily="18" charset="0"/>
              </a:rPr>
              <a:t> питомих </a:t>
            </a:r>
            <a:r>
              <a:rPr lang="uk-UA" sz="2600">
                <a:cs typeface="Times New Roman" pitchFamily="18" charset="0"/>
              </a:rPr>
              <a:t>витрат пального </a:t>
            </a:r>
            <a:r>
              <a:rPr lang="uk-UA" sz="2600" dirty="0">
                <a:cs typeface="Times New Roman" pitchFamily="18" charset="0"/>
              </a:rPr>
              <a:t>на 15% і більше; </a:t>
            </a:r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зменшення</a:t>
            </a:r>
            <a:r>
              <a:rPr lang="uk-UA" sz="2600" dirty="0">
                <a:cs typeface="Times New Roman" pitchFamily="18" charset="0"/>
              </a:rPr>
              <a:t> собівартості отримуваної продукції;</a:t>
            </a:r>
          </a:p>
          <a:p>
            <a:pPr algn="just">
              <a:spcBef>
                <a:spcPct val="50000"/>
              </a:spcBef>
            </a:pPr>
            <a:r>
              <a:rPr lang="uk-UA" sz="2600" u="sng" dirty="0">
                <a:cs typeface="Times New Roman" pitchFamily="18" charset="0"/>
              </a:rPr>
              <a:t>покращення</a:t>
            </a:r>
            <a:r>
              <a:rPr lang="uk-UA" sz="2600" dirty="0">
                <a:cs typeface="Times New Roman" pitchFamily="18" charset="0"/>
              </a:rPr>
              <a:t> умов праці механізаторів;</a:t>
            </a:r>
          </a:p>
          <a:p>
            <a:pPr>
              <a:spcBef>
                <a:spcPct val="50000"/>
              </a:spcBef>
            </a:pPr>
            <a:r>
              <a:rPr lang="uk-UA" sz="2600" b="1" u="sng" dirty="0">
                <a:cs typeface="Times New Roman" pitchFamily="18" charset="0"/>
              </a:rPr>
              <a:t>створення бази</a:t>
            </a:r>
            <a:r>
              <a:rPr lang="uk-UA" sz="2600" b="1" dirty="0">
                <a:cs typeface="Times New Roman" pitchFamily="18" charset="0"/>
              </a:rPr>
              <a:t> для переходу до</a:t>
            </a:r>
            <a:r>
              <a:rPr lang="uk-UA" sz="2600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uk-UA" sz="3600" b="1" dirty="0">
                <a:solidFill>
                  <a:srgbClr val="FF0000"/>
                </a:solidFill>
                <a:cs typeface="Times New Roman" pitchFamily="18" charset="0"/>
              </a:rPr>
              <a:t>мостової системи землеробства</a:t>
            </a:r>
            <a:endParaRPr lang="uk-UA" sz="3600" b="1" dirty="0">
              <a:solidFill>
                <a:srgbClr val="FF0000"/>
              </a:solidFill>
            </a:endParaRPr>
          </a:p>
        </p:txBody>
      </p:sp>
      <p:sp>
        <p:nvSpPr>
          <p:cNvPr id="151562" name="AutoShape 10"/>
          <p:cNvSpPr>
            <a:spLocks noChangeArrowheads="1"/>
          </p:cNvSpPr>
          <p:nvPr/>
        </p:nvSpPr>
        <p:spPr bwMode="auto">
          <a:xfrm rot="10800000" flipH="1">
            <a:off x="5435600" y="5661025"/>
            <a:ext cx="792163" cy="6477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>
            <a:extLst>
              <a:ext uri="{FF2B5EF4-FFF2-40B4-BE49-F238E27FC236}">
                <a16:creationId xmlns:a16="http://schemas.microsoft.com/office/drawing/2014/main" xmlns="" id="{866B04A2-AC4A-10C2-B582-956DCFCDD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9638" y="188913"/>
            <a:ext cx="4822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altLang="ru-RU" sz="3400" b="1"/>
              <a:t>МОСТОВА СИСТЕМА</a:t>
            </a:r>
            <a:endParaRPr lang="ru-RU" altLang="ru-RU" sz="3400" b="1"/>
          </a:p>
        </p:txBody>
      </p:sp>
      <p:pic>
        <p:nvPicPr>
          <p:cNvPr id="197636" name="Picture 4">
            <a:extLst>
              <a:ext uri="{FF2B5EF4-FFF2-40B4-BE49-F238E27FC236}">
                <a16:creationId xmlns:a16="http://schemas.microsoft.com/office/drawing/2014/main" xmlns="" id="{1DE7E862-EAAC-8E6E-ACAF-4B3E83FB9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44563"/>
            <a:ext cx="7848600" cy="56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37" name="Text Box 5">
            <a:extLst>
              <a:ext uri="{FF2B5EF4-FFF2-40B4-BE49-F238E27FC236}">
                <a16:creationId xmlns:a16="http://schemas.microsoft.com/office/drawing/2014/main" xmlns="" id="{B991254D-484E-3611-F02C-467857F35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2475" y="981075"/>
            <a:ext cx="2843213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altLang="ru-RU" sz="2800" b="1"/>
              <a:t>Інженерна зона</a:t>
            </a:r>
            <a:endParaRPr lang="ru-RU" altLang="ru-RU" sz="2800" b="1"/>
          </a:p>
        </p:txBody>
      </p:sp>
      <p:sp>
        <p:nvSpPr>
          <p:cNvPr id="197639" name="AutoShape 7">
            <a:extLst>
              <a:ext uri="{FF2B5EF4-FFF2-40B4-BE49-F238E27FC236}">
                <a16:creationId xmlns:a16="http://schemas.microsoft.com/office/drawing/2014/main" xmlns="" id="{71F4EFE0-BF4C-3552-16EB-E5B6B9979202}"/>
              </a:ext>
            </a:extLst>
          </p:cNvPr>
          <p:cNvSpPr>
            <a:spLocks noChangeArrowheads="1"/>
          </p:cNvSpPr>
          <p:nvPr/>
        </p:nvSpPr>
        <p:spPr bwMode="auto">
          <a:xfrm rot="-1504955">
            <a:off x="7858125" y="1357313"/>
            <a:ext cx="325438" cy="2268537"/>
          </a:xfrm>
          <a:prstGeom prst="downArrow">
            <a:avLst>
              <a:gd name="adj1" fmla="val 50000"/>
              <a:gd name="adj2" fmla="val 1742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7640" name="AutoShape 8">
            <a:extLst>
              <a:ext uri="{FF2B5EF4-FFF2-40B4-BE49-F238E27FC236}">
                <a16:creationId xmlns:a16="http://schemas.microsoft.com/office/drawing/2014/main" xmlns="" id="{6EF7582D-694C-6B0F-86B3-274B0789DB0F}"/>
              </a:ext>
            </a:extLst>
          </p:cNvPr>
          <p:cNvSpPr>
            <a:spLocks noChangeArrowheads="1"/>
          </p:cNvSpPr>
          <p:nvPr/>
        </p:nvSpPr>
        <p:spPr bwMode="auto">
          <a:xfrm rot="-17249883">
            <a:off x="5688013" y="657225"/>
            <a:ext cx="325438" cy="2268537"/>
          </a:xfrm>
          <a:prstGeom prst="downArrow">
            <a:avLst>
              <a:gd name="adj1" fmla="val 50000"/>
              <a:gd name="adj2" fmla="val 1742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2179638" y="188913"/>
            <a:ext cx="4822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МОСТОВА СИСТЕМА</a:t>
            </a:r>
            <a:endParaRPr lang="ru-RU" sz="3400" b="1"/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2124075" y="796925"/>
            <a:ext cx="51847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3200" b="1"/>
              <a:t>ДОДАТКОВІ ПЕРЕВАГИ:</a:t>
            </a:r>
            <a:endParaRPr lang="ru-RU" sz="3200" b="1"/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863600" y="2794000"/>
            <a:ext cx="7848600" cy="1044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000" b="1"/>
              <a:t>Реалізація принципово нових способів виконання технологічних  операцій</a:t>
            </a:r>
            <a:endParaRPr lang="ru-RU" sz="3000" b="1"/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863600" y="1462088"/>
            <a:ext cx="7848600" cy="1044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000" b="1"/>
              <a:t>Впровадження системи координатного землеробства та програмування врожаю </a:t>
            </a:r>
            <a:endParaRPr lang="ru-RU" sz="3000" b="1"/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863600" y="4198938"/>
            <a:ext cx="7812088" cy="1044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000" b="1"/>
              <a:t>Ефективне використання джерел поновлюваної енергії</a:t>
            </a:r>
            <a:endParaRPr lang="ru-RU" sz="3000" b="1"/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863600" y="5602288"/>
            <a:ext cx="7777163" cy="1044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000" b="1"/>
              <a:t>Автоматизація і роботизація технологічних процесів </a:t>
            </a:r>
            <a:endParaRPr lang="ru-RU" sz="3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9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 animBg="1"/>
      <p:bldP spid="199686" grpId="0" animBg="1"/>
      <p:bldP spid="199687" grpId="0" animBg="1"/>
      <p:bldP spid="19968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1295400" y="188913"/>
            <a:ext cx="73088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КОЛІЙНА і МОСТОВА СИСТЕМИ</a:t>
            </a:r>
            <a:endParaRPr lang="ru-RU" sz="3400" b="1"/>
          </a:p>
        </p:txBody>
      </p:sp>
      <p:pic>
        <p:nvPicPr>
          <p:cNvPr id="214019" name="Picture 3" descr="підруч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740" y="930450"/>
            <a:ext cx="4680520" cy="574929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1512887" y="2342243"/>
            <a:ext cx="6199231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6000" b="1" dirty="0"/>
              <a:t>Дякую за увагу! </a:t>
            </a:r>
            <a:r>
              <a:rPr lang="uk-UA" sz="3200" b="1" dirty="0"/>
              <a:t>Сподіваємося на співпрацю: 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/>
              <a:t>nadykto.volodymyr@tsatu.edu.ua</a:t>
            </a:r>
          </a:p>
          <a:p>
            <a:pPr algn="ctr">
              <a:spcBef>
                <a:spcPct val="50000"/>
              </a:spcBef>
            </a:pPr>
            <a:r>
              <a:rPr lang="en-US" sz="3200" b="1" dirty="0"/>
              <a:t>(067) 950-75-70</a:t>
            </a:r>
            <a:endParaRPr lang="uk-UA" sz="3200" b="1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1" name="Picture 5" descr="XTZ-16132"/>
          <p:cNvPicPr>
            <a:picLocks noChangeAspect="1" noChangeArrowheads="1"/>
          </p:cNvPicPr>
          <p:nvPr/>
        </p:nvPicPr>
        <p:blipFill>
          <a:blip r:embed="rId3">
            <a:lum bright="24000" contrast="24000"/>
          </a:blip>
          <a:srcRect l="6044" t="3778" r="2585" b="4222"/>
          <a:stretch>
            <a:fillRect/>
          </a:stretch>
        </p:blipFill>
        <p:spPr bwMode="auto">
          <a:xfrm>
            <a:off x="4751388" y="1052513"/>
            <a:ext cx="3816350" cy="2628900"/>
          </a:xfrm>
          <a:prstGeom prst="rect">
            <a:avLst/>
          </a:prstGeom>
          <a:noFill/>
        </p:spPr>
      </p:pic>
      <p:pic>
        <p:nvPicPr>
          <p:cNvPr id="193542" name="Picture 6" descr="trisyx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576263" y="3824288"/>
            <a:ext cx="3816350" cy="2616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93543" name="Picture 7" descr="Изображение 114"/>
          <p:cNvPicPr>
            <a:picLocks noChangeAspect="1" noChangeArrowheads="1"/>
          </p:cNvPicPr>
          <p:nvPr/>
        </p:nvPicPr>
        <p:blipFill>
          <a:blip r:embed="rId5" cstate="print">
            <a:lum bright="18000" contrast="36000"/>
          </a:blip>
          <a:srcRect t="1398" b="6543"/>
          <a:stretch>
            <a:fillRect/>
          </a:stretch>
        </p:blipFill>
        <p:spPr bwMode="auto">
          <a:xfrm>
            <a:off x="4716463" y="3824288"/>
            <a:ext cx="3743325" cy="2628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93544" name="Picture 8" descr="Tractor_3"/>
          <p:cNvPicPr>
            <a:picLocks noChangeAspect="1" noChangeArrowheads="1"/>
          </p:cNvPicPr>
          <p:nvPr/>
        </p:nvPicPr>
        <p:blipFill>
          <a:blip r:embed="rId6" cstate="print">
            <a:lum contrast="18000"/>
          </a:blip>
          <a:srcRect/>
          <a:stretch>
            <a:fillRect/>
          </a:stretch>
        </p:blipFill>
        <p:spPr bwMode="auto">
          <a:xfrm>
            <a:off x="539750" y="1089025"/>
            <a:ext cx="3852863" cy="2600325"/>
          </a:xfrm>
          <a:prstGeom prst="rect">
            <a:avLst/>
          </a:prstGeom>
          <a:noFill/>
        </p:spPr>
      </p:pic>
      <p:pic>
        <p:nvPicPr>
          <p:cNvPr id="193545" name="Picture 9" descr="ХТЗ-153Б"/>
          <p:cNvPicPr>
            <a:picLocks noChangeAspect="1" noChangeArrowheads="1"/>
          </p:cNvPicPr>
          <p:nvPr/>
        </p:nvPicPr>
        <p:blipFill>
          <a:blip r:embed="rId7" cstate="print">
            <a:lum contrast="30000"/>
          </a:blip>
          <a:srcRect/>
          <a:stretch>
            <a:fillRect/>
          </a:stretch>
        </p:blipFill>
        <p:spPr bwMode="auto">
          <a:xfrm>
            <a:off x="1908175" y="1665288"/>
            <a:ext cx="5616575" cy="4043362"/>
          </a:xfrm>
          <a:prstGeom prst="rect">
            <a:avLst/>
          </a:prstGeom>
          <a:noFill/>
        </p:spPr>
      </p:pic>
      <p:sp>
        <p:nvSpPr>
          <p:cNvPr id="193546" name="AutoShape 10"/>
          <p:cNvSpPr>
            <a:spLocks noChangeArrowheads="1"/>
          </p:cNvSpPr>
          <p:nvPr/>
        </p:nvSpPr>
        <p:spPr bwMode="auto">
          <a:xfrm>
            <a:off x="2987675" y="1916113"/>
            <a:ext cx="3563938" cy="34925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31882" y="142830"/>
            <a:ext cx="68483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/>
              <a:t>Техногенний вплив на </a:t>
            </a:r>
            <a:r>
              <a:rPr lang="uk-UA" sz="4000" b="1" dirty="0" err="1"/>
              <a:t>грунт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 bwMode="auto">
          <a:xfrm>
            <a:off x="1030239" y="1128681"/>
            <a:ext cx="6608853" cy="1350981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1079501" y="1131874"/>
            <a:ext cx="6559591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000" b="1" i="1" dirty="0"/>
              <a:t>ПРОТИРІЧЧЯ СИСТЕМИ: </a:t>
            </a:r>
            <a:r>
              <a:rPr lang="en-US" sz="4000" b="1" i="1" dirty="0">
                <a:solidFill>
                  <a:srgbClr val="FF0000"/>
                </a:solidFill>
              </a:rPr>
              <a:t>&lt;</a:t>
            </a:r>
            <a:r>
              <a:rPr lang="uk-UA" sz="4000" b="1" i="1" dirty="0">
                <a:solidFill>
                  <a:schemeClr val="bg1"/>
                </a:solidFill>
              </a:rPr>
              <a:t>РУШІЙ</a:t>
            </a:r>
            <a:r>
              <a:rPr lang="uk-UA" sz="4000" b="1" i="1" dirty="0">
                <a:solidFill>
                  <a:srgbClr val="FF0000"/>
                </a:solidFill>
              </a:rPr>
              <a:t> </a:t>
            </a:r>
            <a:r>
              <a:rPr lang="uk-UA" sz="4000" b="1" i="1" dirty="0">
                <a:solidFill>
                  <a:schemeClr val="bg1"/>
                </a:solidFill>
                <a:cs typeface="Times New Roman" pitchFamily="18" charset="0"/>
              </a:rPr>
              <a:t>▬</a:t>
            </a:r>
            <a:r>
              <a:rPr lang="uk-UA" sz="4000" b="1" i="1" dirty="0">
                <a:solidFill>
                  <a:schemeClr val="bg1"/>
                </a:solidFill>
              </a:rPr>
              <a:t> </a:t>
            </a:r>
            <a:r>
              <a:rPr lang="uk-UA" sz="4000" b="1" i="1" dirty="0" err="1">
                <a:solidFill>
                  <a:schemeClr val="bg1"/>
                </a:solidFill>
              </a:rPr>
              <a:t>ГРУНТ</a:t>
            </a:r>
            <a:r>
              <a:rPr lang="en-US" sz="4000" b="1" i="1" dirty="0">
                <a:solidFill>
                  <a:srgbClr val="FF0000"/>
                </a:solidFill>
              </a:rPr>
              <a:t>&gt;</a:t>
            </a:r>
            <a:r>
              <a:rPr lang="uk-UA" sz="4000" b="1" i="1" dirty="0"/>
              <a:t> </a:t>
            </a:r>
            <a:endParaRPr lang="ru-RU" sz="4000" b="1" i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993726" y="3648078"/>
            <a:ext cx="2774988" cy="839799"/>
            <a:chOff x="993726" y="3648078"/>
            <a:chExt cx="2774988" cy="839799"/>
          </a:xfrm>
        </p:grpSpPr>
        <p:sp>
          <p:nvSpPr>
            <p:cNvPr id="15" name="Скругленный прямоугольник 14"/>
            <p:cNvSpPr/>
            <p:nvPr/>
          </p:nvSpPr>
          <p:spPr bwMode="auto">
            <a:xfrm>
              <a:off x="993726" y="3648078"/>
              <a:ext cx="2774988" cy="839799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1493" name="Text Box 5"/>
            <p:cNvSpPr txBox="1">
              <a:spLocks noChangeArrowheads="1"/>
            </p:cNvSpPr>
            <p:nvPr/>
          </p:nvSpPr>
          <p:spPr bwMode="auto">
            <a:xfrm>
              <a:off x="1030239" y="3656880"/>
              <a:ext cx="2665448" cy="8309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uk-UA" b="1" dirty="0"/>
                <a:t>ТВЕРДЕ  І СУХЕ  СЕРЕДОВИЩЕ</a:t>
              </a:r>
              <a:endParaRPr lang="ru-RU" b="1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211638" y="3611565"/>
            <a:ext cx="4679950" cy="876312"/>
            <a:chOff x="4211638" y="3611565"/>
            <a:chExt cx="4679950" cy="876312"/>
          </a:xfrm>
        </p:grpSpPr>
        <p:sp>
          <p:nvSpPr>
            <p:cNvPr id="16" name="Скругленный прямоугольник 15"/>
            <p:cNvSpPr/>
            <p:nvPr/>
          </p:nvSpPr>
          <p:spPr bwMode="auto">
            <a:xfrm>
              <a:off x="4316409" y="3611565"/>
              <a:ext cx="4527612" cy="876312"/>
            </a:xfrm>
            <a:prstGeom prst="roundRect">
              <a:avLst/>
            </a:prstGeom>
            <a:solidFill>
              <a:srgbClr val="00CC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1494" name="Text Box 6"/>
            <p:cNvSpPr txBox="1">
              <a:spLocks noChangeArrowheads="1"/>
            </p:cNvSpPr>
            <p:nvPr/>
          </p:nvSpPr>
          <p:spPr bwMode="auto">
            <a:xfrm>
              <a:off x="4211638" y="3644900"/>
              <a:ext cx="4679950" cy="84137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uk-UA" b="1" dirty="0"/>
                <a:t>ОПТИМАЛЬНО РОЗПУШЕНЕ І  ВОЛОГЕ  СЕРЕДОВИЩЕ</a:t>
              </a:r>
              <a:endParaRPr lang="ru-RU" b="1" dirty="0"/>
            </a:p>
          </p:txBody>
        </p:sp>
      </p:grpSp>
      <p:sp>
        <p:nvSpPr>
          <p:cNvPr id="191497" name="AutoShape 9"/>
          <p:cNvSpPr>
            <a:spLocks noChangeArrowheads="1"/>
          </p:cNvSpPr>
          <p:nvPr/>
        </p:nvSpPr>
        <p:spPr bwMode="auto">
          <a:xfrm>
            <a:off x="5724525" y="2349500"/>
            <a:ext cx="360363" cy="1223963"/>
          </a:xfrm>
          <a:prstGeom prst="down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1502" name="Group 14"/>
          <p:cNvGrpSpPr>
            <a:grpSpLocks/>
          </p:cNvGrpSpPr>
          <p:nvPr/>
        </p:nvGrpSpPr>
        <p:grpSpPr bwMode="auto">
          <a:xfrm>
            <a:off x="1619250" y="4508500"/>
            <a:ext cx="4502150" cy="2160588"/>
            <a:chOff x="1020" y="2840"/>
            <a:chExt cx="2836" cy="1361"/>
          </a:xfrm>
        </p:grpSpPr>
        <p:sp>
          <p:nvSpPr>
            <p:cNvPr id="191498" name="AutoShape 10"/>
            <p:cNvSpPr>
              <a:spLocks noChangeArrowheads="1"/>
            </p:cNvSpPr>
            <p:nvPr/>
          </p:nvSpPr>
          <p:spPr bwMode="auto">
            <a:xfrm rot="5400000">
              <a:off x="963" y="2897"/>
              <a:ext cx="1089" cy="976"/>
            </a:xfrm>
            <a:custGeom>
              <a:avLst/>
              <a:gdLst>
                <a:gd name="G0" fmla="+- 10948 0 0"/>
                <a:gd name="G1" fmla="+- 18514 0 0"/>
                <a:gd name="G2" fmla="+- 7200 0 0"/>
                <a:gd name="G3" fmla="*/ 10948 1 2"/>
                <a:gd name="G4" fmla="+- G3 10800 0"/>
                <a:gd name="G5" fmla="+- 21600 10948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6274 w 21600"/>
                <a:gd name="T1" fmla="*/ 0 h 21600"/>
                <a:gd name="T2" fmla="*/ 10948 w 21600"/>
                <a:gd name="T3" fmla="*/ 7200 h 21600"/>
                <a:gd name="T4" fmla="*/ 0 w 21600"/>
                <a:gd name="T5" fmla="*/ 18987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74" y="0"/>
                  </a:moveTo>
                  <a:lnTo>
                    <a:pt x="10948" y="7200"/>
                  </a:lnTo>
                  <a:lnTo>
                    <a:pt x="14034" y="7200"/>
                  </a:lnTo>
                  <a:lnTo>
                    <a:pt x="14034" y="16373"/>
                  </a:lnTo>
                  <a:lnTo>
                    <a:pt x="0" y="16373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1499" name="AutoShape 11"/>
            <p:cNvSpPr>
              <a:spLocks noChangeArrowheads="1"/>
            </p:cNvSpPr>
            <p:nvPr/>
          </p:nvSpPr>
          <p:spPr bwMode="auto">
            <a:xfrm rot="16200000" flipH="1">
              <a:off x="2823" y="2897"/>
              <a:ext cx="1089" cy="976"/>
            </a:xfrm>
            <a:custGeom>
              <a:avLst/>
              <a:gdLst>
                <a:gd name="G0" fmla="+- 10948 0 0"/>
                <a:gd name="G1" fmla="+- 18514 0 0"/>
                <a:gd name="G2" fmla="+- 7200 0 0"/>
                <a:gd name="G3" fmla="*/ 10948 1 2"/>
                <a:gd name="G4" fmla="+- G3 10800 0"/>
                <a:gd name="G5" fmla="+- 21600 10948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6274 w 21600"/>
                <a:gd name="T1" fmla="*/ 0 h 21600"/>
                <a:gd name="T2" fmla="*/ 10948 w 21600"/>
                <a:gd name="T3" fmla="*/ 7200 h 21600"/>
                <a:gd name="T4" fmla="*/ 0 w 21600"/>
                <a:gd name="T5" fmla="*/ 18987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74" y="0"/>
                  </a:moveTo>
                  <a:lnTo>
                    <a:pt x="10948" y="7200"/>
                  </a:lnTo>
                  <a:lnTo>
                    <a:pt x="14034" y="7200"/>
                  </a:lnTo>
                  <a:lnTo>
                    <a:pt x="14034" y="16373"/>
                  </a:lnTo>
                  <a:lnTo>
                    <a:pt x="0" y="16373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1500" name="AutoShape 12"/>
            <p:cNvSpPr>
              <a:spLocks noChangeArrowheads="1"/>
            </p:cNvSpPr>
            <p:nvPr/>
          </p:nvSpPr>
          <p:spPr bwMode="auto">
            <a:xfrm>
              <a:off x="1882" y="3113"/>
              <a:ext cx="1089" cy="1088"/>
            </a:xfrm>
            <a:custGeom>
              <a:avLst/>
              <a:gdLst>
                <a:gd name="G0" fmla="+- 270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sp>
        <p:nvSpPr>
          <p:cNvPr id="191501" name="AutoShape 13"/>
          <p:cNvSpPr>
            <a:spLocks noChangeArrowheads="1"/>
          </p:cNvSpPr>
          <p:nvPr/>
        </p:nvSpPr>
        <p:spPr bwMode="auto">
          <a:xfrm>
            <a:off x="2892402" y="2312988"/>
            <a:ext cx="360362" cy="1295400"/>
          </a:xfrm>
          <a:prstGeom prst="downArrow">
            <a:avLst>
              <a:gd name="adj1" fmla="val 50000"/>
              <a:gd name="adj2" fmla="val 898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074967" y="215856"/>
            <a:ext cx="2897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/>
              <a:t>ПРОБЛЕМА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1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7" grpId="0" animBg="1"/>
      <p:bldP spid="1915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221954" y="142830"/>
            <a:ext cx="740298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 dirty="0"/>
              <a:t>Колійна система землеробства: ПТК</a:t>
            </a:r>
            <a:endParaRPr lang="ru-RU" sz="3400" b="1" dirty="0"/>
          </a:p>
        </p:txBody>
      </p:sp>
      <p:graphicFrame>
        <p:nvGraphicFramePr>
          <p:cNvPr id="120157" name="Object 13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125419"/>
              </p:ext>
            </p:extLst>
          </p:nvPr>
        </p:nvGraphicFramePr>
        <p:xfrm>
          <a:off x="373005" y="2443149"/>
          <a:ext cx="8612187" cy="442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4" imgW="7065470" imgH="3556166" progId="Word.Document.8">
                  <p:embed/>
                </p:oleObj>
              </mc:Choice>
              <mc:Fallback>
                <p:oleObj name="Document" r:id="rId4" imgW="7065470" imgH="3556166" progId="Word.Document.8">
                  <p:embed/>
                  <p:pic>
                    <p:nvPicPr>
                      <p:cNvPr id="0" name="Picture 13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05" y="2443149"/>
                        <a:ext cx="8612187" cy="442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1943064" y="1676376"/>
            <a:ext cx="5696028" cy="584775"/>
            <a:chOff x="1577934" y="5948397"/>
            <a:chExt cx="5696028" cy="584775"/>
          </a:xfrm>
        </p:grpSpPr>
        <p:sp>
          <p:nvSpPr>
            <p:cNvPr id="10" name="Скругленный прямоугольник 9"/>
            <p:cNvSpPr/>
            <p:nvPr/>
          </p:nvSpPr>
          <p:spPr bwMode="auto">
            <a:xfrm>
              <a:off x="1614447" y="5948397"/>
              <a:ext cx="5586489" cy="547695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77934" y="5948397"/>
              <a:ext cx="5696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CTF – controlled traffic farmer</a:t>
              </a:r>
              <a:endParaRPr lang="ru-RU" sz="32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797012" y="873090"/>
            <a:ext cx="5988132" cy="657234"/>
            <a:chOff x="1797012" y="1128681"/>
            <a:chExt cx="5988132" cy="657234"/>
          </a:xfrm>
        </p:grpSpPr>
        <p:sp>
          <p:nvSpPr>
            <p:cNvPr id="12" name="Скругленный прямоугольник 11"/>
            <p:cNvSpPr/>
            <p:nvPr/>
          </p:nvSpPr>
          <p:spPr bwMode="auto">
            <a:xfrm>
              <a:off x="1797012" y="1128681"/>
              <a:ext cx="5915106" cy="65723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797012" y="1133849"/>
              <a:ext cx="5988132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3400" b="1" dirty="0">
                  <a:solidFill>
                    <a:srgbClr val="000000"/>
                  </a:solidFill>
                </a:rPr>
                <a:t>Постійна Технологічна Колія</a:t>
              </a:r>
              <a:endParaRPr lang="ru-RU" dirty="0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pic>
        <p:nvPicPr>
          <p:cNvPr id="145411" name="Picture 3" descr="ПТК"/>
          <p:cNvPicPr>
            <a:picLocks noChangeAspect="1" noChangeArrowheads="1"/>
          </p:cNvPicPr>
          <p:nvPr/>
        </p:nvPicPr>
        <p:blipFill>
          <a:blip r:embed="rId3">
            <a:lum contrast="42000"/>
          </a:blip>
          <a:srcRect/>
          <a:stretch>
            <a:fillRect/>
          </a:stretch>
        </p:blipFill>
        <p:spPr bwMode="auto">
          <a:xfrm>
            <a:off x="304800" y="1524000"/>
            <a:ext cx="8382000" cy="4572000"/>
          </a:xfrm>
          <a:prstGeom prst="rect">
            <a:avLst/>
          </a:prstGeom>
          <a:noFill/>
        </p:spPr>
      </p:pic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1219200" y="6096000"/>
            <a:ext cx="152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600" b="1"/>
              <a:t>Без ПТК</a:t>
            </a:r>
            <a:endParaRPr lang="ru-RU" sz="2600" b="1"/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5105400" y="6096000"/>
            <a:ext cx="3733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600" b="1"/>
              <a:t>З використанням  ПТК</a:t>
            </a:r>
            <a:endParaRPr lang="ru-RU" sz="2600" b="1"/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1524000" y="882650"/>
            <a:ext cx="6705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600" b="1"/>
              <a:t>Сліди  ходових  систем  тракторів  на  полі</a:t>
            </a:r>
            <a:endParaRPr lang="ru-RU" sz="2600" b="1"/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3962400" y="3124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М 1:400</a:t>
            </a:r>
            <a:endParaRPr lang="ru-RU" b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838200" y="914400"/>
            <a:ext cx="8153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600" b="1"/>
              <a:t>МТА на базі ХТЗ-160 для прокладання слідів ПТК</a:t>
            </a:r>
            <a:endParaRPr lang="ru-RU" sz="2600" b="1"/>
          </a:p>
        </p:txBody>
      </p:sp>
      <p:pic>
        <p:nvPicPr>
          <p:cNvPr id="174086" name="Picture 6" descr="След_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8001000" cy="51085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>
            <a:extLst>
              <a:ext uri="{FF2B5EF4-FFF2-40B4-BE49-F238E27FC236}">
                <a16:creationId xmlns:a16="http://schemas.microsoft.com/office/drawing/2014/main" xmlns="" id="{C2D6F052-9520-44EE-829D-494802B3A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altLang="uk-UA" sz="3400" b="1"/>
              <a:t>ПТК</a:t>
            </a:r>
            <a:endParaRPr lang="ru-RU" altLang="uk-UA" sz="3400" b="1"/>
          </a:p>
        </p:txBody>
      </p:sp>
      <p:pic>
        <p:nvPicPr>
          <p:cNvPr id="176134" name="Picture 6">
            <a:extLst>
              <a:ext uri="{FF2B5EF4-FFF2-40B4-BE49-F238E27FC236}">
                <a16:creationId xmlns:a16="http://schemas.microsoft.com/office/drawing/2014/main" xmlns="" id="{8FF3CA7C-A7CC-4CD6-A1C1-0EE41208C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8001000" cy="527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6" name="AutoShape 8">
            <a:extLst>
              <a:ext uri="{FF2B5EF4-FFF2-40B4-BE49-F238E27FC236}">
                <a16:creationId xmlns:a16="http://schemas.microsoft.com/office/drawing/2014/main" xmlns="" id="{8D45309C-AC10-4AF8-A56B-ECB66C8A4C05}"/>
              </a:ext>
            </a:extLst>
          </p:cNvPr>
          <p:cNvSpPr>
            <a:spLocks noChangeArrowheads="1"/>
          </p:cNvSpPr>
          <p:nvPr/>
        </p:nvSpPr>
        <p:spPr bwMode="auto">
          <a:xfrm rot="-1832125">
            <a:off x="4140200" y="4581525"/>
            <a:ext cx="1223963" cy="360363"/>
          </a:xfrm>
          <a:prstGeom prst="right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4027488" y="188913"/>
            <a:ext cx="112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/>
              <a:t>ПТК</a:t>
            </a:r>
            <a:endParaRPr lang="ru-RU" sz="3400" b="1"/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09600" y="60198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78183" name="Picture 7" descr="След_4"/>
          <p:cNvPicPr>
            <a:picLocks noChangeAspect="1" noChangeArrowheads="1"/>
          </p:cNvPicPr>
          <p:nvPr/>
        </p:nvPicPr>
        <p:blipFill>
          <a:blip r:embed="rId3"/>
          <a:srcRect t="24779"/>
          <a:stretch>
            <a:fillRect/>
          </a:stretch>
        </p:blipFill>
        <p:spPr bwMode="auto">
          <a:xfrm>
            <a:off x="390109" y="1566837"/>
            <a:ext cx="8380886" cy="5010150"/>
          </a:xfrm>
          <a:prstGeom prst="rect">
            <a:avLst/>
          </a:prstGeom>
          <a:noFill/>
        </p:spPr>
      </p:pic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990600" y="9144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Прямолінійність слідів постійної технологічної колії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2855889" y="5948397"/>
            <a:ext cx="204472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сліди ПТК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 rot="5400000">
            <a:off x="3623456" y="2662228"/>
            <a:ext cx="1204136" cy="1833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13" name="Прямая со стрелкой 12"/>
          <p:cNvCxnSpPr/>
          <p:nvPr/>
        </p:nvCxnSpPr>
        <p:spPr bwMode="auto">
          <a:xfrm rot="16200000" flipH="1">
            <a:off x="4279896" y="2224073"/>
            <a:ext cx="1095390" cy="9493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 rot="10800000" flipV="1">
            <a:off x="3111480" y="2114532"/>
            <a:ext cx="1241442" cy="12049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811575" y="1780225"/>
            <a:ext cx="317663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>
                <a:solidFill>
                  <a:schemeClr val="bg1"/>
                </a:solidFill>
              </a:rPr>
              <a:t>неущільнена</a:t>
            </a:r>
            <a:r>
              <a:rPr lang="uk-UA" sz="2800" b="1" dirty="0">
                <a:solidFill>
                  <a:schemeClr val="bg1"/>
                </a:solidFill>
              </a:rPr>
              <a:t> зона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>
            <a:stCxn id="8" idx="1"/>
          </p:cNvCxnSpPr>
          <p:nvPr/>
        </p:nvCxnSpPr>
        <p:spPr bwMode="auto">
          <a:xfrm rot="10800000">
            <a:off x="1723987" y="5400703"/>
            <a:ext cx="1131903" cy="8093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  <p:cxnSp>
        <p:nvCxnSpPr>
          <p:cNvPr id="24" name="Прямая со стрелкой 23"/>
          <p:cNvCxnSpPr>
            <a:stCxn id="8" idx="3"/>
          </p:cNvCxnSpPr>
          <p:nvPr/>
        </p:nvCxnSpPr>
        <p:spPr bwMode="auto">
          <a:xfrm flipV="1">
            <a:off x="4900617" y="5546754"/>
            <a:ext cx="1022364" cy="6632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stealth"/>
          </a:ln>
          <a:effectLst/>
        </p:spPr>
      </p:cxn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1026"/>
          <p:cNvSpPr txBox="1">
            <a:spLocks noChangeArrowheads="1"/>
          </p:cNvSpPr>
          <p:nvPr/>
        </p:nvSpPr>
        <p:spPr bwMode="auto">
          <a:xfrm>
            <a:off x="2049057" y="188913"/>
            <a:ext cx="569957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uk-UA" sz="3400" b="1" dirty="0"/>
              <a:t>ПТК – Агротехнічні вимоги</a:t>
            </a:r>
            <a:endParaRPr lang="ru-RU" sz="34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665110" y="946116"/>
            <a:ext cx="7959833" cy="5732541"/>
            <a:chOff x="519057" y="909602"/>
            <a:chExt cx="7959833" cy="5732541"/>
          </a:xfrm>
        </p:grpSpPr>
        <p:sp>
          <p:nvSpPr>
            <p:cNvPr id="7" name="Скругленный прямоугольник 6"/>
            <p:cNvSpPr/>
            <p:nvPr/>
          </p:nvSpPr>
          <p:spPr bwMode="auto">
            <a:xfrm>
              <a:off x="519057" y="909602"/>
              <a:ext cx="7886808" cy="5732541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036" name="Text Box 1028"/>
            <p:cNvSpPr txBox="1">
              <a:spLocks noChangeArrowheads="1"/>
            </p:cNvSpPr>
            <p:nvPr/>
          </p:nvSpPr>
          <p:spPr bwMode="auto">
            <a:xfrm>
              <a:off x="665109" y="1084960"/>
              <a:ext cx="7813781" cy="550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uk-UA" sz="3600" b="1" u="sng" dirty="0"/>
                <a:t>Вимоги до слідів ПТК</a:t>
              </a:r>
              <a:r>
                <a:rPr lang="uk-UA" sz="3600" b="1" dirty="0"/>
                <a:t>: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b="1" dirty="0"/>
                <a:t>дисперсія коливань - </a:t>
              </a:r>
              <a:r>
                <a:rPr lang="en-US" sz="3000" dirty="0"/>
                <a:t>&lt;</a:t>
              </a:r>
              <a:r>
                <a:rPr lang="uk-UA" sz="3000" dirty="0"/>
                <a:t> </a:t>
              </a:r>
              <a:r>
                <a:rPr lang="uk-UA" sz="3000" b="1" dirty="0"/>
                <a:t>12.5 см</a:t>
              </a:r>
              <a:r>
                <a:rPr lang="uk-UA" sz="3000" b="1" baseline="30000" dirty="0"/>
                <a:t>2</a:t>
              </a:r>
              <a:r>
                <a:rPr lang="uk-UA" sz="3000" b="1" dirty="0"/>
                <a:t>;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b="1" dirty="0"/>
                <a:t>довжина кореляційного зв'язку - </a:t>
              </a:r>
              <a:r>
                <a:rPr lang="en-US" sz="3000" b="1" dirty="0"/>
                <a:t>&gt; 25 </a:t>
              </a:r>
              <a:r>
                <a:rPr lang="uk-UA" sz="3000" b="1" dirty="0"/>
                <a:t>м. </a:t>
              </a:r>
            </a:p>
            <a:p>
              <a:pPr algn="ctr">
                <a:spcBef>
                  <a:spcPts val="0"/>
                </a:spcBef>
              </a:pPr>
              <a:r>
                <a:rPr lang="uk-UA" sz="3600" b="1" u="sng" dirty="0"/>
                <a:t>Вимоги до енергетичного засобу</a:t>
              </a:r>
              <a:r>
                <a:rPr lang="uk-UA" sz="3600" b="1" dirty="0"/>
                <a:t>: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b="1" dirty="0"/>
                <a:t> тягове зусилля</a:t>
              </a:r>
              <a:r>
                <a:rPr lang="uk-UA" sz="3000" dirty="0"/>
                <a:t> – в межах </a:t>
              </a:r>
              <a:r>
                <a:rPr lang="uk-UA" sz="3000" b="1" dirty="0"/>
                <a:t>20...40 </a:t>
              </a:r>
              <a:r>
                <a:rPr lang="uk-UA" sz="3000" dirty="0" err="1"/>
                <a:t>кН</a:t>
              </a:r>
              <a:r>
                <a:rPr lang="uk-UA" sz="3000" dirty="0"/>
                <a:t>;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dirty="0"/>
                <a:t> </a:t>
              </a:r>
              <a:r>
                <a:rPr lang="uk-UA" sz="3000" b="1" dirty="0"/>
                <a:t>колія</a:t>
              </a:r>
              <a:r>
                <a:rPr lang="uk-UA" sz="3000" dirty="0"/>
                <a:t> – </a:t>
              </a:r>
              <a:r>
                <a:rPr lang="uk-UA" sz="3000" dirty="0" err="1"/>
                <a:t>вписуваність</a:t>
              </a:r>
              <a:r>
                <a:rPr lang="uk-UA" sz="3000" dirty="0"/>
                <a:t> у міжряддя просапних;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dirty="0"/>
                <a:t> </a:t>
              </a:r>
              <a:r>
                <a:rPr lang="uk-UA" sz="3000" b="1" dirty="0"/>
                <a:t>компоновка</a:t>
              </a:r>
              <a:r>
                <a:rPr lang="uk-UA" sz="3000" dirty="0"/>
                <a:t> – інтегральна;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dirty="0"/>
                <a:t> </a:t>
              </a:r>
              <a:r>
                <a:rPr lang="uk-UA" sz="3000" b="1" dirty="0"/>
                <a:t>наявність переднього навісного механізму</a:t>
              </a:r>
            </a:p>
            <a:p>
              <a:pPr algn="ctr">
                <a:spcBef>
                  <a:spcPts val="0"/>
                </a:spcBef>
              </a:pPr>
              <a:r>
                <a:rPr lang="uk-UA" sz="3600" b="1" u="sng" dirty="0"/>
                <a:t>Вимоги до с.-г. машин/знарядь</a:t>
              </a:r>
              <a:r>
                <a:rPr lang="uk-UA" sz="3600" b="1" dirty="0"/>
                <a:t>: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b="1" dirty="0"/>
                <a:t>навісний варіант агрегатування;</a:t>
              </a:r>
            </a:p>
            <a:p>
              <a:pPr>
                <a:spcBef>
                  <a:spcPts val="0"/>
                </a:spcBef>
                <a:buFontTx/>
                <a:buChar char="-"/>
              </a:pPr>
              <a:r>
                <a:rPr lang="uk-UA" sz="3000" b="1" dirty="0"/>
                <a:t>кратність ширини захвату кроку ПТК (</a:t>
              </a:r>
              <a:r>
                <a:rPr lang="uk-UA" sz="3000" b="1" dirty="0">
                  <a:solidFill>
                    <a:srgbClr val="FF0000"/>
                  </a:solidFill>
                </a:rPr>
                <a:t>!</a:t>
              </a:r>
              <a:r>
                <a:rPr lang="uk-UA" sz="3000" b="1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616378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Международный">
  <a:themeElements>
    <a:clrScheme name="Международный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Международный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Международный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ждународный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ждународный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Designs\Международный.pot</Template>
  <TotalTime>1710</TotalTime>
  <Words>332</Words>
  <Application>Microsoft Office PowerPoint</Application>
  <PresentationFormat>Экран (4:3)</PresentationFormat>
  <Paragraphs>85</Paragraphs>
  <Slides>17</Slides>
  <Notes>17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Tahoma</vt:lpstr>
      <vt:lpstr>Times New Roman</vt:lpstr>
      <vt:lpstr>Международный</vt:lpstr>
      <vt:lpstr>Document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imesh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main</dc:creator>
  <cp:lastModifiedBy>VCHENIY SEKRETAR</cp:lastModifiedBy>
  <cp:revision>174</cp:revision>
  <dcterms:created xsi:type="dcterms:W3CDTF">2003-04-06T10:46:13Z</dcterms:created>
  <dcterms:modified xsi:type="dcterms:W3CDTF">2024-07-05T08:53:41Z</dcterms:modified>
</cp:coreProperties>
</file>