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84" r:id="rId5"/>
    <p:sldId id="285" r:id="rId6"/>
    <p:sldId id="286" r:id="rId7"/>
    <p:sldId id="287" r:id="rId8"/>
    <p:sldId id="288" r:id="rId9"/>
    <p:sldId id="289" r:id="rId10"/>
    <p:sldId id="290" r:id="rId11"/>
    <p:sldId id="291" r:id="rId12"/>
    <p:sldId id="292" r:id="rId13"/>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58ED5"/>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301" y="5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3500" b="1" i="0">
                <a:solidFill>
                  <a:srgbClr val="FFFF00"/>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1400" b="1" i="0">
                <a:solidFill>
                  <a:srgbClr val="1F4E79"/>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1" i="0">
                <a:solidFill>
                  <a:srgbClr val="FFFF0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400" b="1" i="0">
                <a:solidFill>
                  <a:srgbClr val="1F4E79"/>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1" i="0">
                <a:solidFill>
                  <a:srgbClr val="FFFF00"/>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1" i="0">
                <a:solidFill>
                  <a:srgbClr val="FFFF0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8000"/>
          </a:xfrm>
          <a:prstGeom prst="rect">
            <a:avLst/>
          </a:prstGeom>
        </p:spPr>
      </p:pic>
      <p:pic>
        <p:nvPicPr>
          <p:cNvPr id="17" name="bg object 17"/>
          <p:cNvPicPr/>
          <p:nvPr/>
        </p:nvPicPr>
        <p:blipFill>
          <a:blip r:embed="rId3" cstate="print"/>
          <a:stretch>
            <a:fillRect/>
          </a:stretch>
        </p:blipFill>
        <p:spPr>
          <a:xfrm>
            <a:off x="0" y="0"/>
            <a:ext cx="12191999" cy="752855"/>
          </a:xfrm>
          <a:prstGeom prst="rect">
            <a:avLst/>
          </a:prstGeom>
        </p:spPr>
      </p:pic>
      <p:sp>
        <p:nvSpPr>
          <p:cNvPr id="18" name="bg object 18"/>
          <p:cNvSpPr/>
          <p:nvPr/>
        </p:nvSpPr>
        <p:spPr>
          <a:xfrm>
            <a:off x="10366959" y="0"/>
            <a:ext cx="1825625" cy="2270760"/>
          </a:xfrm>
          <a:custGeom>
            <a:avLst/>
            <a:gdLst/>
            <a:ahLst/>
            <a:cxnLst/>
            <a:rect l="l" t="t" r="r" b="b"/>
            <a:pathLst>
              <a:path w="1825625" h="2270760">
                <a:moveTo>
                  <a:pt x="1825040" y="0"/>
                </a:moveTo>
                <a:lnTo>
                  <a:pt x="0" y="0"/>
                </a:lnTo>
                <a:lnTo>
                  <a:pt x="1825040" y="2270760"/>
                </a:lnTo>
                <a:lnTo>
                  <a:pt x="1825040" y="0"/>
                </a:lnTo>
                <a:close/>
              </a:path>
            </a:pathLst>
          </a:custGeom>
          <a:solidFill>
            <a:srgbClr val="FFC000">
              <a:alpha val="50195"/>
            </a:srgbClr>
          </a:solidFill>
        </p:spPr>
        <p:txBody>
          <a:bodyPr wrap="square" lIns="0" tIns="0" rIns="0" bIns="0" rtlCol="0"/>
          <a:lstStyle/>
          <a:p>
            <a:endParaRPr/>
          </a:p>
        </p:txBody>
      </p:sp>
      <p:pic>
        <p:nvPicPr>
          <p:cNvPr id="19" name="bg object 19"/>
          <p:cNvPicPr/>
          <p:nvPr/>
        </p:nvPicPr>
        <p:blipFill>
          <a:blip r:embed="rId4" cstate="print"/>
          <a:stretch>
            <a:fillRect/>
          </a:stretch>
        </p:blipFill>
        <p:spPr>
          <a:xfrm>
            <a:off x="0" y="6028942"/>
            <a:ext cx="12191999" cy="816863"/>
          </a:xfrm>
          <a:prstGeom prst="rect">
            <a:avLst/>
          </a:prstGeom>
        </p:spPr>
      </p:pic>
      <p:sp>
        <p:nvSpPr>
          <p:cNvPr id="20" name="bg object 20"/>
          <p:cNvSpPr/>
          <p:nvPr/>
        </p:nvSpPr>
        <p:spPr>
          <a:xfrm>
            <a:off x="0" y="3625195"/>
            <a:ext cx="3420110" cy="3220720"/>
          </a:xfrm>
          <a:custGeom>
            <a:avLst/>
            <a:gdLst/>
            <a:ahLst/>
            <a:cxnLst/>
            <a:rect l="l" t="t" r="r" b="b"/>
            <a:pathLst>
              <a:path w="3420110" h="3220720">
                <a:moveTo>
                  <a:pt x="0" y="0"/>
                </a:moveTo>
                <a:lnTo>
                  <a:pt x="0" y="3220611"/>
                </a:lnTo>
                <a:lnTo>
                  <a:pt x="3419855" y="3220611"/>
                </a:lnTo>
                <a:lnTo>
                  <a:pt x="0" y="0"/>
                </a:lnTo>
                <a:close/>
              </a:path>
            </a:pathLst>
          </a:custGeom>
          <a:solidFill>
            <a:srgbClr val="FFC000">
              <a:alpha val="50195"/>
            </a:srgbClr>
          </a:solidFill>
        </p:spPr>
        <p:txBody>
          <a:bodyPr wrap="square" lIns="0" tIns="0" rIns="0" bIns="0" rtlCol="0"/>
          <a:lstStyle/>
          <a:p>
            <a:endParaRPr/>
          </a:p>
        </p:txBody>
      </p:sp>
      <p:pic>
        <p:nvPicPr>
          <p:cNvPr id="21" name="bg object 21"/>
          <p:cNvPicPr/>
          <p:nvPr/>
        </p:nvPicPr>
        <p:blipFill>
          <a:blip r:embed="rId5" cstate="print"/>
          <a:stretch>
            <a:fillRect/>
          </a:stretch>
        </p:blipFill>
        <p:spPr>
          <a:xfrm>
            <a:off x="76200" y="6038086"/>
            <a:ext cx="2368296" cy="749808"/>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12192000" cy="6858000"/>
          </a:xfrm>
          <a:prstGeom prst="rect">
            <a:avLst/>
          </a:prstGeom>
        </p:spPr>
      </p:pic>
      <p:sp>
        <p:nvSpPr>
          <p:cNvPr id="2" name="Holder 2"/>
          <p:cNvSpPr>
            <a:spLocks noGrp="1"/>
          </p:cNvSpPr>
          <p:nvPr>
            <p:ph type="title"/>
          </p:nvPr>
        </p:nvSpPr>
        <p:spPr>
          <a:xfrm>
            <a:off x="154939" y="63449"/>
            <a:ext cx="11882120" cy="560070"/>
          </a:xfrm>
          <a:prstGeom prst="rect">
            <a:avLst/>
          </a:prstGeom>
        </p:spPr>
        <p:txBody>
          <a:bodyPr wrap="square" lIns="0" tIns="0" rIns="0" bIns="0">
            <a:spAutoFit/>
          </a:bodyPr>
          <a:lstStyle>
            <a:lvl1pPr>
              <a:defRPr sz="3500" b="1" i="0">
                <a:solidFill>
                  <a:srgbClr val="FFFF00"/>
                </a:solidFill>
                <a:latin typeface="Arial"/>
                <a:cs typeface="Arial"/>
              </a:defRPr>
            </a:lvl1pPr>
          </a:lstStyle>
          <a:p>
            <a:endParaRPr/>
          </a:p>
        </p:txBody>
      </p:sp>
      <p:sp>
        <p:nvSpPr>
          <p:cNvPr id="3" name="Holder 3"/>
          <p:cNvSpPr>
            <a:spLocks noGrp="1"/>
          </p:cNvSpPr>
          <p:nvPr>
            <p:ph type="body" idx="1"/>
          </p:nvPr>
        </p:nvSpPr>
        <p:spPr>
          <a:xfrm>
            <a:off x="3661409" y="2651556"/>
            <a:ext cx="8312150" cy="3227070"/>
          </a:xfrm>
          <a:prstGeom prst="rect">
            <a:avLst/>
          </a:prstGeom>
        </p:spPr>
        <p:txBody>
          <a:bodyPr wrap="square" lIns="0" tIns="0" rIns="0" bIns="0">
            <a:spAutoFit/>
          </a:bodyPr>
          <a:lstStyle>
            <a:lvl1pPr>
              <a:defRPr sz="1400" b="1" i="0">
                <a:solidFill>
                  <a:srgbClr val="1F4E79"/>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2/6/2026</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elar.tsatu.edu.ua/handle/123456789/18968" TargetMode="External"/><Relationship Id="rId4" Type="http://schemas.openxmlformats.org/officeDocument/2006/relationships/hyperlink" Target="http://elar.tsatu.edu.ua/handle/123456789/1964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elar.tsatu.edu.ua/handle/123456789/20260" TargetMode="External"/><Relationship Id="rId4" Type="http://schemas.openxmlformats.org/officeDocument/2006/relationships/hyperlink" Target="http://elar.tsatu.edu.ua/handle/123456789/1964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hyperlink" Target="https://elar.tsatu.edu.ua/handle/123456789/1973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jpeg"/><Relationship Id="rId4" Type="http://schemas.openxmlformats.org/officeDocument/2006/relationships/hyperlink" Target="https://elar.tsatu.edu.ua/handle/123456789/2027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2.jpeg"/><Relationship Id="rId4" Type="http://schemas.openxmlformats.org/officeDocument/2006/relationships/hyperlink" Target="http://elar.tsatu.edu.ua/handle/123456789/1956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elar.tsatu.edu.ua/handle/123456789/19658" TargetMode="External"/><Relationship Id="rId4" Type="http://schemas.openxmlformats.org/officeDocument/2006/relationships/hyperlink" Target="https://elar.tsatu.edu.ua/handle/123456789/2027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elar.tsatu.edu.ua/handle/123456789/19548" TargetMode="External"/><Relationship Id="rId4" Type="http://schemas.openxmlformats.org/officeDocument/2006/relationships/hyperlink" Target="https://elar.tsatu.edu.ua/handle/123456789/2027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hyperlink" Target="http://elar.tsatu.edu.ua/handle/123456789/1898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hyperlink" Target="https://elar.tsatu.edu.ua/handle/123456789/1995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7.jpeg"/><Relationship Id="rId4" Type="http://schemas.openxmlformats.org/officeDocument/2006/relationships/hyperlink" Target="http://elar.tsatu.edu.ua/handle/123456789/19643"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duotone>
              <a:prstClr val="black"/>
              <a:schemeClr val="tx2">
                <a:tint val="45000"/>
                <a:satMod val="400000"/>
              </a:schemeClr>
            </a:duotone>
          </a:blip>
          <a:stretch>
            <a:fillRect/>
          </a:stretch>
        </p:blipFill>
        <p:spPr>
          <a:xfrm>
            <a:off x="0" y="0"/>
            <a:ext cx="12192000" cy="6858000"/>
          </a:xfrm>
          <a:prstGeom prst="rect">
            <a:avLst/>
          </a:prstGeom>
        </p:spPr>
      </p:pic>
      <p:sp>
        <p:nvSpPr>
          <p:cNvPr id="3" name="object 3"/>
          <p:cNvSpPr txBox="1"/>
          <p:nvPr/>
        </p:nvSpPr>
        <p:spPr>
          <a:xfrm>
            <a:off x="1371601" y="1600200"/>
            <a:ext cx="6343958" cy="2535951"/>
          </a:xfrm>
          <a:prstGeom prst="rect">
            <a:avLst/>
          </a:prstGeom>
        </p:spPr>
        <p:txBody>
          <a:bodyPr vert="horz" wrap="square" lIns="0" tIns="12065" rIns="0" bIns="0" rtlCol="0">
            <a:spAutoFit/>
          </a:bodyPr>
          <a:lstStyle/>
          <a:p>
            <a:pPr algn="ctr"/>
            <a:r>
              <a:rPr lang="uk-UA" sz="3200" b="1" dirty="0">
                <a:ln w="12700">
                  <a:solidFill>
                    <a:schemeClr val="bg1"/>
                  </a:solidFill>
                  <a:prstDash val="solid"/>
                </a:ln>
                <a:solidFill>
                  <a:schemeClr val="accent3">
                    <a:lumMod val="50000"/>
                  </a:schemeClr>
                </a:solidFill>
                <a:effectLst>
                  <a:outerShdw blurRad="41275" dist="20320" dir="1800000" algn="tl" rotWithShape="0">
                    <a:srgbClr val="000000">
                      <a:alpha val="40000"/>
                    </a:srgbClr>
                  </a:outerShdw>
                </a:effectLst>
                <a:latin typeface="Arial Black" panose="020B0A04020102020204" pitchFamily="34" charset="0"/>
                <a:cs typeface="Arial" panose="020B0604020202020204" pitchFamily="34" charset="0"/>
              </a:rPr>
              <a:t>НОВІ НАВЧАЛЬНІ ВИДАННЯ ВИКЛАДАЧІВ ТДАТУ В КОЛЕКЦІЇ РЕПОЗИТАРІЮ ELARTSATU</a:t>
            </a:r>
          </a:p>
          <a:p>
            <a:pPr algn="ctr"/>
            <a:endParaRPr lang="uk-UA" sz="3600" dirty="0">
              <a:latin typeface="Arial" panose="020B0604020202020204" pitchFamily="34" charset="0"/>
              <a:cs typeface="Arial" panose="020B0604020202020204" pitchFamily="34" charset="0"/>
            </a:endParaRPr>
          </a:p>
        </p:txBody>
      </p:sp>
      <p:grpSp>
        <p:nvGrpSpPr>
          <p:cNvPr id="5" name="object 5"/>
          <p:cNvGrpSpPr/>
          <p:nvPr/>
        </p:nvGrpSpPr>
        <p:grpSpPr>
          <a:xfrm>
            <a:off x="7924801" y="0"/>
            <a:ext cx="4267200" cy="6858000"/>
            <a:chOff x="0" y="0"/>
            <a:chExt cx="4005579" cy="6858000"/>
          </a:xfrm>
        </p:grpSpPr>
        <p:sp>
          <p:nvSpPr>
            <p:cNvPr id="7" name="object 7"/>
            <p:cNvSpPr/>
            <p:nvPr/>
          </p:nvSpPr>
          <p:spPr>
            <a:xfrm>
              <a:off x="572414" y="1343952"/>
              <a:ext cx="2796540" cy="0"/>
            </a:xfrm>
            <a:custGeom>
              <a:avLst/>
              <a:gdLst/>
              <a:ahLst/>
              <a:cxnLst/>
              <a:rect l="l" t="t" r="r" b="b"/>
              <a:pathLst>
                <a:path w="2796540">
                  <a:moveTo>
                    <a:pt x="0" y="0"/>
                  </a:moveTo>
                  <a:lnTo>
                    <a:pt x="766038" y="0"/>
                  </a:lnTo>
                </a:path>
                <a:path w="2796540">
                  <a:moveTo>
                    <a:pt x="2030196" y="0"/>
                  </a:moveTo>
                  <a:lnTo>
                    <a:pt x="2796235" y="0"/>
                  </a:lnTo>
                </a:path>
              </a:pathLst>
            </a:custGeom>
            <a:ln w="20345">
              <a:solidFill>
                <a:srgbClr val="006565"/>
              </a:solidFill>
            </a:ln>
          </p:spPr>
          <p:txBody>
            <a:bodyPr wrap="square" lIns="0" tIns="0" rIns="0" bIns="0" rtlCol="0"/>
            <a:lstStyle/>
            <a:p>
              <a:endParaRPr/>
            </a:p>
          </p:txBody>
        </p:sp>
        <p:sp>
          <p:nvSpPr>
            <p:cNvPr id="6" name="object 6"/>
            <p:cNvSpPr/>
            <p:nvPr/>
          </p:nvSpPr>
          <p:spPr>
            <a:xfrm>
              <a:off x="0" y="0"/>
              <a:ext cx="4005579" cy="6858000"/>
            </a:xfrm>
            <a:custGeom>
              <a:avLst/>
              <a:gdLst/>
              <a:ahLst/>
              <a:cxnLst/>
              <a:rect l="l" t="t" r="r" b="b"/>
              <a:pathLst>
                <a:path w="4005579" h="6858000">
                  <a:moveTo>
                    <a:pt x="0" y="6857999"/>
                  </a:moveTo>
                  <a:lnTo>
                    <a:pt x="4005071" y="6858000"/>
                  </a:lnTo>
                  <a:lnTo>
                    <a:pt x="4005072" y="0"/>
                  </a:lnTo>
                  <a:lnTo>
                    <a:pt x="0" y="0"/>
                  </a:lnTo>
                  <a:lnTo>
                    <a:pt x="0" y="6857999"/>
                  </a:lnTo>
                  <a:close/>
                </a:path>
              </a:pathLst>
            </a:custGeom>
            <a:solidFill>
              <a:srgbClr val="FFFF00">
                <a:alpha val="50195"/>
              </a:srgbClr>
            </a:solidFill>
            <a:ln>
              <a:solidFill>
                <a:schemeClr val="tx1"/>
              </a:solidFill>
            </a:ln>
          </p:spPr>
          <p:txBody>
            <a:bodyPr wrap="square" lIns="0" tIns="0" rIns="0" bIns="0" rtlCol="0"/>
            <a:lstStyle/>
            <a:p>
              <a:endParaRPr>
                <a:solidFill>
                  <a:srgbClr val="FFFF00"/>
                </a:solidFill>
              </a:endParaRPr>
            </a:p>
          </p:txBody>
        </p:sp>
      </p:grpSp>
      <p:sp>
        <p:nvSpPr>
          <p:cNvPr id="8" name="object 8"/>
          <p:cNvSpPr txBox="1">
            <a:spLocks noGrp="1"/>
          </p:cNvSpPr>
          <p:nvPr>
            <p:ph type="title"/>
          </p:nvPr>
        </p:nvSpPr>
        <p:spPr>
          <a:xfrm>
            <a:off x="8982438" y="1447800"/>
            <a:ext cx="2575560" cy="546735"/>
          </a:xfrm>
          <a:prstGeom prst="rect">
            <a:avLst/>
          </a:prstGeom>
        </p:spPr>
        <p:txBody>
          <a:bodyPr vert="horz" wrap="square" lIns="0" tIns="43815" rIns="0" bIns="0" rtlCol="0">
            <a:spAutoFit/>
          </a:bodyPr>
          <a:lstStyle/>
          <a:p>
            <a:pPr marL="923925" marR="5080" indent="-911860">
              <a:lnSpc>
                <a:spcPts val="1939"/>
              </a:lnSpc>
              <a:spcBef>
                <a:spcPts val="345"/>
              </a:spcBef>
            </a:pPr>
            <a:r>
              <a:rPr sz="1800" spc="-25" dirty="0">
                <a:solidFill>
                  <a:srgbClr val="006666"/>
                </a:solidFill>
              </a:rPr>
              <a:t>НАУКОВА</a:t>
            </a:r>
            <a:r>
              <a:rPr sz="1800" spc="-75" dirty="0">
                <a:solidFill>
                  <a:srgbClr val="006666"/>
                </a:solidFill>
              </a:rPr>
              <a:t> </a:t>
            </a:r>
            <a:r>
              <a:rPr sz="1800" spc="-10" dirty="0">
                <a:solidFill>
                  <a:srgbClr val="006666"/>
                </a:solidFill>
              </a:rPr>
              <a:t>БІБЛІОТЕКА ТДАТУ</a:t>
            </a:r>
            <a:endParaRPr sz="1800" dirty="0"/>
          </a:p>
        </p:txBody>
      </p:sp>
      <p:grpSp>
        <p:nvGrpSpPr>
          <p:cNvPr id="12" name="object 12"/>
          <p:cNvGrpSpPr/>
          <p:nvPr/>
        </p:nvGrpSpPr>
        <p:grpSpPr>
          <a:xfrm>
            <a:off x="236851" y="-710219"/>
            <a:ext cx="10573089" cy="2930618"/>
            <a:chOff x="207332" y="-634019"/>
            <a:chExt cx="10573089" cy="2930618"/>
          </a:xfrm>
        </p:grpSpPr>
        <p:pic>
          <p:nvPicPr>
            <p:cNvPr id="14" name="object 14"/>
            <p:cNvPicPr/>
            <p:nvPr/>
          </p:nvPicPr>
          <p:blipFill>
            <a:blip r:embed="rId3" cstate="print"/>
            <a:stretch>
              <a:fillRect/>
            </a:stretch>
          </p:blipFill>
          <p:spPr>
            <a:xfrm>
              <a:off x="9533789" y="399073"/>
              <a:ext cx="1246632" cy="944879"/>
            </a:xfrm>
            <a:prstGeom prst="rect">
              <a:avLst/>
            </a:prstGeom>
          </p:spPr>
        </p:pic>
        <p:pic>
          <p:nvPicPr>
            <p:cNvPr id="23" name="object 23"/>
            <p:cNvPicPr/>
            <p:nvPr/>
          </p:nvPicPr>
          <p:blipFill>
            <a:blip r:embed="rId4" cstate="print"/>
            <a:stretch>
              <a:fillRect/>
            </a:stretch>
          </p:blipFill>
          <p:spPr>
            <a:xfrm>
              <a:off x="207332" y="-634019"/>
              <a:ext cx="1659699" cy="2930618"/>
            </a:xfrm>
            <a:prstGeom prst="rect">
              <a:avLst/>
            </a:prstGeom>
          </p:spPr>
        </p:pic>
      </p:grpSp>
      <p:sp>
        <p:nvSpPr>
          <p:cNvPr id="25" name="Прямоугольник 24"/>
          <p:cNvSpPr/>
          <p:nvPr/>
        </p:nvSpPr>
        <p:spPr>
          <a:xfrm>
            <a:off x="704430" y="5042019"/>
            <a:ext cx="7361311" cy="584775"/>
          </a:xfrm>
          <a:prstGeom prst="rect">
            <a:avLst/>
          </a:prstGeom>
        </p:spPr>
        <p:txBody>
          <a:bodyPr wrap="none">
            <a:spAutoFit/>
          </a:bodyPr>
          <a:lstStyle/>
          <a:p>
            <a:r>
              <a:rPr lang="uk-UA" sz="32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rPr>
              <a:t>Інформаційна віртуальна виставка</a:t>
            </a:r>
          </a:p>
        </p:txBody>
      </p:sp>
      <p:pic>
        <p:nvPicPr>
          <p:cNvPr id="17" name="Рисунок 16">
            <a:extLst>
              <a:ext uri="{FF2B5EF4-FFF2-40B4-BE49-F238E27FC236}">
                <a16:creationId xmlns:a16="http://schemas.microsoft.com/office/drawing/2014/main" id="{0A5E55DE-9105-B68A-BD09-673C04A08C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5741" y="2835136"/>
            <a:ext cx="4005579" cy="30041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256840" y="2438400"/>
            <a:ext cx="8794103" cy="3360913"/>
            <a:chOff x="3502975" y="2357291"/>
            <a:chExt cx="8624367" cy="3909943"/>
          </a:xfrm>
        </p:grpSpPr>
        <p:sp>
          <p:nvSpPr>
            <p:cNvPr id="16" name="object 16"/>
            <p:cNvSpPr/>
            <p:nvPr/>
          </p:nvSpPr>
          <p:spPr>
            <a:xfrm>
              <a:off x="3502975" y="2357291"/>
              <a:ext cx="8624367" cy="3909943"/>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2">
                <a:alpha val="70195"/>
              </a:schemeClr>
            </a:solidFill>
          </p:spPr>
          <p:txBody>
            <a:bodyPr wrap="square" lIns="0" tIns="0" rIns="0" bIns="0" rtlCol="0"/>
            <a:lstStyle/>
            <a:p>
              <a:endParaRPr/>
            </a:p>
          </p:txBody>
        </p:sp>
        <p:sp>
          <p:nvSpPr>
            <p:cNvPr id="17" name="object 17"/>
            <p:cNvSpPr/>
            <p:nvPr/>
          </p:nvSpPr>
          <p:spPr>
            <a:xfrm>
              <a:off x="3622936" y="2424782"/>
              <a:ext cx="8504406" cy="3642935"/>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4">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447852" y="2559137"/>
            <a:ext cx="8534400" cy="3005951"/>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розроблено у відповідності до робочої програми курсу «Антикризове управління» для здобувачів другого (магістерського) рівня вищої освіти галузі знань </a:t>
            </a:r>
            <a:r>
              <a:rPr lang="en-US" sz="1600" b="1" dirty="0">
                <a:solidFill>
                  <a:srgbClr val="1F4E79"/>
                </a:solidFill>
                <a:latin typeface="Arial"/>
                <a:cs typeface="Arial"/>
              </a:rPr>
              <a:t>D «</a:t>
            </a:r>
            <a:r>
              <a:rPr lang="uk-UA" sz="1600" b="1" dirty="0">
                <a:solidFill>
                  <a:srgbClr val="1F4E79"/>
                </a:solidFill>
                <a:latin typeface="Arial"/>
                <a:cs typeface="Arial"/>
              </a:rPr>
              <a:t>Бізнес, адміністрування та право». Навчальний посібник вміщує стислий виклад матеріалів для самостійного вивчення дисципліни та набуття системних знань з основних аспектів теорії управління в кризових ситуаціях.</a:t>
            </a:r>
          </a:p>
          <a:p>
            <a:pPr marL="12700" marR="6350" algn="just">
              <a:lnSpc>
                <a:spcPct val="120100"/>
              </a:lnSpc>
              <a:spcBef>
                <a:spcPts val="100"/>
              </a:spcBef>
            </a:pPr>
            <a:r>
              <a:rPr lang="uk-UA" sz="1600" b="1" dirty="0">
                <a:solidFill>
                  <a:srgbClr val="1F4E79"/>
                </a:solidFill>
                <a:latin typeface="Arial"/>
                <a:cs typeface="Arial"/>
              </a:rPr>
              <a:t>Навчальний посібник може бути корисним для здобувачів економічних спеціальностей.</a:t>
            </a:r>
          </a:p>
          <a:p>
            <a:pPr marL="12700" marR="6350" algn="just">
              <a:lnSpc>
                <a:spcPct val="120100"/>
              </a:lnSpc>
              <a:spcBef>
                <a:spcPts val="100"/>
              </a:spcBef>
            </a:pPr>
            <a:endParaRPr lang="uk-UA" sz="1600" b="1" dirty="0">
              <a:solidFill>
                <a:srgbClr val="1F4E79"/>
              </a:solidFill>
              <a:latin typeface="Arial"/>
              <a:cs typeface="Arial"/>
              <a:hlinkClick r:id="rId4"/>
            </a:endParaRPr>
          </a:p>
          <a:p>
            <a:pPr marL="12700" marR="6350" algn="just">
              <a:lnSpc>
                <a:spcPct val="120100"/>
              </a:lnSpc>
              <a:spcBef>
                <a:spcPts val="100"/>
              </a:spcBef>
            </a:pPr>
            <a:r>
              <a:rPr lang="en-US" sz="1600" b="1" dirty="0">
                <a:solidFill>
                  <a:srgbClr val="1F4E79"/>
                </a:solidFill>
                <a:latin typeface="Arial"/>
                <a:cs typeface="Arial"/>
                <a:hlinkClick r:id="rId5"/>
              </a:rPr>
              <a:t>http://elar.tsatu.edu.ua/handle/123456789/18968</a:t>
            </a:r>
            <a:r>
              <a:rPr lang="uk-UA" sz="1600" b="1" dirty="0">
                <a:solidFill>
                  <a:srgbClr val="1F4E79"/>
                </a:solidFill>
                <a:latin typeface="Arial"/>
                <a:cs typeface="Arial"/>
              </a:rPr>
              <a:t> </a:t>
            </a:r>
          </a:p>
        </p:txBody>
      </p:sp>
      <p:sp>
        <p:nvSpPr>
          <p:cNvPr id="25" name="object 25"/>
          <p:cNvSpPr txBox="1"/>
          <p:nvPr/>
        </p:nvSpPr>
        <p:spPr>
          <a:xfrm>
            <a:off x="3447852" y="1030811"/>
            <a:ext cx="8593128" cy="1173397"/>
          </a:xfrm>
          <a:prstGeom prst="rect">
            <a:avLst/>
          </a:prstGeom>
          <a:solidFill>
            <a:schemeClr val="accent2">
              <a:alpha val="50195"/>
            </a:schemeClr>
          </a:solidFill>
        </p:spPr>
        <p:txBody>
          <a:bodyPr vert="horz" wrap="square" lIns="0" tIns="64769" rIns="0" bIns="0" rtlCol="0">
            <a:spAutoFit/>
          </a:bodyPr>
          <a:lstStyle/>
          <a:p>
            <a:pPr marL="92710">
              <a:lnSpc>
                <a:spcPct val="100000"/>
              </a:lnSpc>
              <a:spcBef>
                <a:spcPts val="509"/>
              </a:spcBef>
            </a:pPr>
            <a:r>
              <a:rPr lang="ru-RU" sz="1800" b="1" dirty="0">
                <a:solidFill>
                  <a:srgbClr val="FFFFFF"/>
                </a:solidFill>
                <a:latin typeface="Arial"/>
                <a:cs typeface="Arial"/>
              </a:rPr>
              <a:t>Нехай В. В. </a:t>
            </a:r>
            <a:r>
              <a:rPr lang="ru-RU" sz="1800" b="1" dirty="0" err="1">
                <a:solidFill>
                  <a:srgbClr val="FFFFFF"/>
                </a:solidFill>
                <a:latin typeface="Arial"/>
                <a:cs typeface="Arial"/>
              </a:rPr>
              <a:t>Антикризове</a:t>
            </a:r>
            <a:r>
              <a:rPr lang="ru-RU" sz="1800" b="1" dirty="0">
                <a:solidFill>
                  <a:srgbClr val="FFFFFF"/>
                </a:solidFill>
                <a:latin typeface="Arial"/>
                <a:cs typeface="Arial"/>
              </a:rPr>
              <a:t> </a:t>
            </a:r>
            <a:r>
              <a:rPr lang="ru-RU" sz="1800" b="1" dirty="0" err="1">
                <a:solidFill>
                  <a:srgbClr val="FFFFFF"/>
                </a:solidFill>
                <a:latin typeface="Arial"/>
                <a:cs typeface="Arial"/>
              </a:rPr>
              <a:t>управління</a:t>
            </a:r>
            <a:r>
              <a:rPr lang="ru-RU" sz="1800" b="1" dirty="0">
                <a:solidFill>
                  <a:srgbClr val="FFFFFF"/>
                </a:solidFill>
                <a:latin typeface="Arial"/>
                <a:cs typeface="Arial"/>
              </a:rPr>
              <a:t>: </a:t>
            </a:r>
            <a:r>
              <a:rPr lang="ru-RU" sz="1800" b="1" dirty="0" err="1">
                <a:solidFill>
                  <a:srgbClr val="FFFFFF"/>
                </a:solidFill>
                <a:latin typeface="Arial"/>
                <a:cs typeface="Arial"/>
              </a:rPr>
              <a:t>навчальнии</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для </a:t>
            </a:r>
            <a:r>
              <a:rPr lang="ru-RU" sz="1800" b="1" dirty="0" err="1">
                <a:solidFill>
                  <a:srgbClr val="FFFFFF"/>
                </a:solidFill>
                <a:latin typeface="Arial"/>
                <a:cs typeface="Arial"/>
              </a:rPr>
              <a:t>здобувачів</a:t>
            </a:r>
            <a:r>
              <a:rPr lang="ru-RU" sz="1800" b="1" dirty="0">
                <a:solidFill>
                  <a:srgbClr val="FFFFFF"/>
                </a:solidFill>
                <a:latin typeface="Arial"/>
                <a:cs typeface="Arial"/>
              </a:rPr>
              <a:t> другого (</a:t>
            </a:r>
            <a:r>
              <a:rPr lang="ru-RU" sz="1800" b="1" dirty="0" err="1">
                <a:solidFill>
                  <a:srgbClr val="FFFFFF"/>
                </a:solidFill>
                <a:latin typeface="Arial"/>
                <a:cs typeface="Arial"/>
              </a:rPr>
              <a:t>магістерського</a:t>
            </a:r>
            <a:r>
              <a:rPr lang="ru-RU" sz="1800" b="1" dirty="0">
                <a:solidFill>
                  <a:srgbClr val="FFFFFF"/>
                </a:solidFill>
                <a:latin typeface="Arial"/>
                <a:cs typeface="Arial"/>
              </a:rPr>
              <a:t>) </a:t>
            </a:r>
            <a:r>
              <a:rPr lang="ru-RU" sz="1800" b="1" dirty="0" err="1">
                <a:solidFill>
                  <a:srgbClr val="FFFFFF"/>
                </a:solidFill>
                <a:latin typeface="Arial"/>
                <a:cs typeface="Arial"/>
              </a:rPr>
              <a:t>рівня</a:t>
            </a:r>
            <a:r>
              <a:rPr lang="ru-RU" sz="1800" b="1" dirty="0">
                <a:solidFill>
                  <a:srgbClr val="FFFFFF"/>
                </a:solidFill>
                <a:latin typeface="Arial"/>
                <a:cs typeface="Arial"/>
              </a:rPr>
              <a:t> </a:t>
            </a:r>
            <a:r>
              <a:rPr lang="ru-RU" sz="1800" b="1" dirty="0" err="1">
                <a:solidFill>
                  <a:srgbClr val="FFFFFF"/>
                </a:solidFill>
                <a:latin typeface="Arial"/>
                <a:cs typeface="Arial"/>
              </a:rPr>
              <a:t>вищоі</a:t>
            </a:r>
            <a:r>
              <a:rPr lang="ru-RU" sz="1800" b="1" dirty="0">
                <a:solidFill>
                  <a:srgbClr val="FFFFFF"/>
                </a:solidFill>
                <a:latin typeface="Arial"/>
                <a:cs typeface="Arial"/>
              </a:rPr>
              <a:t>̈ </a:t>
            </a:r>
            <a:r>
              <a:rPr lang="ru-RU" sz="1800" b="1" dirty="0" err="1">
                <a:solidFill>
                  <a:srgbClr val="FFFFFF"/>
                </a:solidFill>
                <a:latin typeface="Arial"/>
                <a:cs typeface="Arial"/>
              </a:rPr>
              <a:t>освіти</a:t>
            </a:r>
            <a:r>
              <a:rPr lang="ru-RU" sz="1800" b="1" dirty="0">
                <a:solidFill>
                  <a:srgbClr val="FFFFFF"/>
                </a:solidFill>
                <a:latin typeface="Arial"/>
                <a:cs typeface="Arial"/>
              </a:rPr>
              <a:t> </a:t>
            </a:r>
            <a:r>
              <a:rPr lang="ru-RU" sz="1800" b="1" dirty="0" err="1">
                <a:solidFill>
                  <a:srgbClr val="FFFFFF"/>
                </a:solidFill>
                <a:latin typeface="Arial"/>
                <a:cs typeface="Arial"/>
              </a:rPr>
              <a:t>галузі</a:t>
            </a:r>
            <a:r>
              <a:rPr lang="ru-RU" sz="1800" b="1" dirty="0">
                <a:solidFill>
                  <a:srgbClr val="FFFFFF"/>
                </a:solidFill>
                <a:latin typeface="Arial"/>
                <a:cs typeface="Arial"/>
              </a:rPr>
              <a:t> </a:t>
            </a:r>
            <a:r>
              <a:rPr lang="ru-RU" sz="1800" b="1" dirty="0" err="1">
                <a:solidFill>
                  <a:srgbClr val="FFFFFF"/>
                </a:solidFill>
                <a:latin typeface="Arial"/>
                <a:cs typeface="Arial"/>
              </a:rPr>
              <a:t>знань</a:t>
            </a:r>
            <a:r>
              <a:rPr lang="ru-RU" sz="1800" b="1" dirty="0">
                <a:solidFill>
                  <a:srgbClr val="FFFFFF"/>
                </a:solidFill>
                <a:latin typeface="Arial"/>
                <a:cs typeface="Arial"/>
              </a:rPr>
              <a:t> </a:t>
            </a:r>
            <a:r>
              <a:rPr lang="en-US" sz="1800" b="1" dirty="0">
                <a:solidFill>
                  <a:srgbClr val="FFFFFF"/>
                </a:solidFill>
                <a:latin typeface="Arial"/>
                <a:cs typeface="Arial"/>
              </a:rPr>
              <a:t>D «</a:t>
            </a:r>
            <a:r>
              <a:rPr lang="ru-RU" sz="1800" b="1" dirty="0" err="1">
                <a:solidFill>
                  <a:srgbClr val="FFFFFF"/>
                </a:solidFill>
                <a:latin typeface="Arial"/>
                <a:cs typeface="Arial"/>
              </a:rPr>
              <a:t>Бізнес</a:t>
            </a:r>
            <a:r>
              <a:rPr lang="ru-RU" sz="1800" b="1" dirty="0">
                <a:solidFill>
                  <a:srgbClr val="FFFFFF"/>
                </a:solidFill>
                <a:latin typeface="Arial"/>
                <a:cs typeface="Arial"/>
              </a:rPr>
              <a:t>, </a:t>
            </a:r>
            <a:r>
              <a:rPr lang="ru-RU" sz="1800" b="1" dirty="0" err="1">
                <a:solidFill>
                  <a:srgbClr val="FFFFFF"/>
                </a:solidFill>
                <a:latin typeface="Arial"/>
                <a:cs typeface="Arial"/>
              </a:rPr>
              <a:t>адміністрування</a:t>
            </a:r>
            <a:r>
              <a:rPr lang="ru-RU" sz="1800" b="1" dirty="0">
                <a:solidFill>
                  <a:srgbClr val="FFFFFF"/>
                </a:solidFill>
                <a:latin typeface="Arial"/>
                <a:cs typeface="Arial"/>
              </a:rPr>
              <a:t> та право» / </a:t>
            </a:r>
            <a:r>
              <a:rPr lang="ru-RU" sz="1800" b="1" dirty="0" err="1">
                <a:solidFill>
                  <a:srgbClr val="FFFFFF"/>
                </a:solidFill>
                <a:latin typeface="Arial"/>
                <a:cs typeface="Arial"/>
              </a:rPr>
              <a:t>Вікторія</a:t>
            </a:r>
            <a:r>
              <a:rPr lang="ru-RU" sz="1800" b="1" dirty="0">
                <a:solidFill>
                  <a:srgbClr val="FFFFFF"/>
                </a:solidFill>
                <a:latin typeface="Arial"/>
                <a:cs typeface="Arial"/>
              </a:rPr>
              <a:t> </a:t>
            </a:r>
            <a:r>
              <a:rPr lang="ru-RU" sz="1800" b="1" dirty="0" err="1">
                <a:solidFill>
                  <a:srgbClr val="FFFFFF"/>
                </a:solidFill>
                <a:latin typeface="Arial"/>
                <a:cs typeface="Arial"/>
              </a:rPr>
              <a:t>Василівна</a:t>
            </a:r>
            <a:r>
              <a:rPr lang="ru-RU" sz="1800" b="1" dirty="0">
                <a:solidFill>
                  <a:srgbClr val="FFFFFF"/>
                </a:solidFill>
                <a:latin typeface="Arial"/>
                <a:cs typeface="Arial"/>
              </a:rPr>
              <a:t> Нехай.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ФОП Однорог Т.В., 2025. 246 с</a:t>
            </a: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rotWithShape="1">
          <a:blip r:embed="rId6" cstate="print">
            <a:extLst>
              <a:ext uri="{28A0092B-C50C-407E-A947-70E740481C1C}">
                <a14:useLocalDpi xmlns:a14="http://schemas.microsoft.com/office/drawing/2010/main" val="0"/>
              </a:ext>
            </a:extLst>
          </a:blip>
          <a:srcRect l="2834" t="2862" r="3756" b="3035"/>
          <a:stretch/>
        </p:blipFill>
        <p:spPr>
          <a:xfrm>
            <a:off x="109698" y="1094619"/>
            <a:ext cx="3137172" cy="4470469"/>
          </a:xfrm>
          <a:prstGeom prst="rect">
            <a:avLst/>
          </a:prstGeom>
        </p:spPr>
      </p:pic>
      <p:pic>
        <p:nvPicPr>
          <p:cNvPr id="13" name="object 8"/>
          <p:cNvPicPr/>
          <p:nvPr/>
        </p:nvPicPr>
        <p:blipFill>
          <a:blip r:embed="rId7" cstate="print"/>
          <a:stretch>
            <a:fillRect/>
          </a:stretch>
        </p:blipFill>
        <p:spPr>
          <a:xfrm>
            <a:off x="9823703" y="6050262"/>
            <a:ext cx="2368296" cy="749808"/>
          </a:xfrm>
          <a:prstGeom prst="rect">
            <a:avLst/>
          </a:prstGeom>
        </p:spPr>
      </p:pic>
    </p:spTree>
    <p:extLst>
      <p:ext uri="{BB962C8B-B14F-4D97-AF65-F5344CB8AC3E}">
        <p14:creationId xmlns:p14="http://schemas.microsoft.com/office/powerpoint/2010/main" val="2680174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246158" y="2359204"/>
            <a:ext cx="8794103" cy="3889196"/>
            <a:chOff x="3502975" y="2357291"/>
            <a:chExt cx="8624367" cy="4598565"/>
          </a:xfrm>
        </p:grpSpPr>
        <p:sp>
          <p:nvSpPr>
            <p:cNvPr id="16" name="object 16"/>
            <p:cNvSpPr/>
            <p:nvPr/>
          </p:nvSpPr>
          <p:spPr>
            <a:xfrm>
              <a:off x="3502975" y="2357291"/>
              <a:ext cx="8624367" cy="4598565"/>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bg2">
                <a:lumMod val="25000"/>
                <a:alpha val="70195"/>
              </a:schemeClr>
            </a:solidFill>
          </p:spPr>
          <p:txBody>
            <a:bodyPr wrap="square" lIns="0" tIns="0" rIns="0" bIns="0" rtlCol="0"/>
            <a:lstStyle/>
            <a:p>
              <a:endParaRPr/>
            </a:p>
          </p:txBody>
        </p:sp>
        <p:sp>
          <p:nvSpPr>
            <p:cNvPr id="17" name="object 17"/>
            <p:cNvSpPr/>
            <p:nvPr/>
          </p:nvSpPr>
          <p:spPr>
            <a:xfrm>
              <a:off x="3622936" y="2463263"/>
              <a:ext cx="8504406" cy="4343744"/>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2">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447852" y="2448829"/>
            <a:ext cx="8534400" cy="3584058"/>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присвячено формуванню культури усного й писемного професійного мовлення, а також розвитку навичок академічного письма у здобувачів вищої освіти. У виданні систематизовано теоретичні відомості та подано практичні завдання з культури фахового спілкування, </a:t>
            </a:r>
            <a:r>
              <a:rPr lang="uk-UA" sz="1600" b="1" dirty="0" err="1">
                <a:solidFill>
                  <a:srgbClr val="1F4E79"/>
                </a:solidFill>
                <a:latin typeface="Arial"/>
                <a:cs typeface="Arial"/>
              </a:rPr>
              <a:t>мовного</a:t>
            </a:r>
            <a:r>
              <a:rPr lang="uk-UA" sz="1600" b="1" dirty="0">
                <a:solidFill>
                  <a:srgbClr val="1F4E79"/>
                </a:solidFill>
                <a:latin typeface="Arial"/>
                <a:cs typeface="Arial"/>
              </a:rPr>
              <a:t> етикету, публічних виступів, писемної професійної комунікації, роботи з діловими паперами та науковими текстами. Посібник орієнтований на </a:t>
            </a:r>
            <a:r>
              <a:rPr lang="uk-UA" sz="1600" b="1" dirty="0" err="1">
                <a:solidFill>
                  <a:srgbClr val="1F4E79"/>
                </a:solidFill>
                <a:latin typeface="Arial"/>
                <a:cs typeface="Arial"/>
              </a:rPr>
              <a:t>комепетентнісний</a:t>
            </a:r>
            <a:r>
              <a:rPr lang="uk-UA" sz="1600" b="1" dirty="0">
                <a:solidFill>
                  <a:srgbClr val="1F4E79"/>
                </a:solidFill>
                <a:latin typeface="Arial"/>
                <a:cs typeface="Arial"/>
              </a:rPr>
              <a:t> підхід до навчання та спрямований на формування </a:t>
            </a:r>
            <a:r>
              <a:rPr lang="uk-UA" sz="1600" b="1" dirty="0" err="1">
                <a:solidFill>
                  <a:srgbClr val="1F4E79"/>
                </a:solidFill>
                <a:latin typeface="Arial"/>
                <a:cs typeface="Arial"/>
              </a:rPr>
              <a:t>професійно</a:t>
            </a:r>
            <a:r>
              <a:rPr lang="uk-UA" sz="1600" b="1" dirty="0">
                <a:solidFill>
                  <a:srgbClr val="1F4E79"/>
                </a:solidFill>
                <a:latin typeface="Arial"/>
                <a:cs typeface="Arial"/>
              </a:rPr>
              <a:t>-комунікативної компетентності майбутніх фахівців. Матеріали можуть бути використані під час аудиторної та самостійної роботи здобувачів вищої освіти різних спеціальностей, а також у практиці викладачів закладів вищої освіти.</a:t>
            </a:r>
            <a:endParaRPr lang="uk-UA" sz="1600" b="1" dirty="0">
              <a:solidFill>
                <a:srgbClr val="1F4E79"/>
              </a:solidFill>
              <a:latin typeface="Arial"/>
              <a:cs typeface="Arial"/>
              <a:hlinkClick r:id="rId4"/>
            </a:endParaRPr>
          </a:p>
          <a:p>
            <a:pPr marL="12700" marR="6350" algn="just">
              <a:lnSpc>
                <a:spcPct val="120100"/>
              </a:lnSpc>
              <a:spcBef>
                <a:spcPts val="100"/>
              </a:spcBef>
            </a:pPr>
            <a:endParaRPr lang="uk-UA" sz="1600" b="1" dirty="0">
              <a:solidFill>
                <a:srgbClr val="1F4E79"/>
              </a:solidFill>
              <a:latin typeface="Arial"/>
              <a:cs typeface="Arial"/>
              <a:hlinkClick r:id="rId5"/>
            </a:endParaRPr>
          </a:p>
          <a:p>
            <a:pPr marL="12700" marR="6350" algn="just">
              <a:lnSpc>
                <a:spcPct val="120100"/>
              </a:lnSpc>
              <a:spcBef>
                <a:spcPts val="100"/>
              </a:spcBef>
            </a:pPr>
            <a:r>
              <a:rPr lang="en-US" sz="1600" b="1" dirty="0">
                <a:solidFill>
                  <a:srgbClr val="1F4E79"/>
                </a:solidFill>
                <a:latin typeface="Arial"/>
                <a:cs typeface="Arial"/>
                <a:hlinkClick r:id="rId5"/>
              </a:rPr>
              <a:t>https://elar.tsatu.edu.ua/handle/123456789/20260</a:t>
            </a:r>
            <a:r>
              <a:rPr lang="uk-UA" sz="1600" b="1" dirty="0">
                <a:solidFill>
                  <a:srgbClr val="1F4E79"/>
                </a:solidFill>
                <a:latin typeface="Arial"/>
                <a:cs typeface="Arial"/>
              </a:rPr>
              <a:t> </a:t>
            </a:r>
          </a:p>
        </p:txBody>
      </p:sp>
      <p:sp>
        <p:nvSpPr>
          <p:cNvPr id="25" name="object 25"/>
          <p:cNvSpPr txBox="1"/>
          <p:nvPr/>
        </p:nvSpPr>
        <p:spPr>
          <a:xfrm>
            <a:off x="3447852" y="1066800"/>
            <a:ext cx="8593128" cy="896398"/>
          </a:xfrm>
          <a:prstGeom prst="rect">
            <a:avLst/>
          </a:prstGeom>
          <a:solidFill>
            <a:schemeClr val="bg2">
              <a:lumMod val="25000"/>
              <a:alpha val="50195"/>
            </a:schemeClr>
          </a:solidFill>
        </p:spPr>
        <p:txBody>
          <a:bodyPr vert="horz" wrap="square" lIns="0" tIns="64769" rIns="0" bIns="0" rtlCol="0">
            <a:spAutoFit/>
          </a:bodyPr>
          <a:lstStyle/>
          <a:p>
            <a:pPr marL="92710">
              <a:lnSpc>
                <a:spcPct val="100000"/>
              </a:lnSpc>
              <a:spcBef>
                <a:spcPts val="509"/>
              </a:spcBef>
            </a:pPr>
            <a:r>
              <a:rPr lang="ru-RU" sz="1800" b="1" dirty="0" err="1">
                <a:solidFill>
                  <a:srgbClr val="FFFFFF"/>
                </a:solidFill>
                <a:latin typeface="Arial"/>
                <a:cs typeface="Arial"/>
              </a:rPr>
              <a:t>Шарова</a:t>
            </a:r>
            <a:r>
              <a:rPr lang="ru-RU" sz="1800" b="1" dirty="0">
                <a:solidFill>
                  <a:srgbClr val="FFFFFF"/>
                </a:solidFill>
                <a:latin typeface="Arial"/>
                <a:cs typeface="Arial"/>
              </a:rPr>
              <a:t> Т. М., </a:t>
            </a:r>
            <a:r>
              <a:rPr lang="ru-RU" sz="1800" b="1" dirty="0" err="1">
                <a:solidFill>
                  <a:srgbClr val="FFFFFF"/>
                </a:solidFill>
                <a:latin typeface="Arial"/>
                <a:cs typeface="Arial"/>
              </a:rPr>
              <a:t>Землянська</a:t>
            </a:r>
            <a:r>
              <a:rPr lang="ru-RU" sz="1800" b="1" dirty="0">
                <a:solidFill>
                  <a:srgbClr val="FFFFFF"/>
                </a:solidFill>
                <a:latin typeface="Arial"/>
                <a:cs typeface="Arial"/>
              </a:rPr>
              <a:t> А. В. </a:t>
            </a:r>
            <a:r>
              <a:rPr lang="ru-RU" sz="1800" b="1" dirty="0" err="1">
                <a:solidFill>
                  <a:srgbClr val="FFFFFF"/>
                </a:solidFill>
                <a:latin typeface="Arial"/>
                <a:cs typeface="Arial"/>
              </a:rPr>
              <a:t>Українська</a:t>
            </a:r>
            <a:r>
              <a:rPr lang="ru-RU" sz="1800" b="1" dirty="0">
                <a:solidFill>
                  <a:srgbClr val="FFFFFF"/>
                </a:solidFill>
                <a:latin typeface="Arial"/>
                <a:cs typeface="Arial"/>
              </a:rPr>
              <a:t> </a:t>
            </a:r>
            <a:r>
              <a:rPr lang="ru-RU" sz="1800" b="1" dirty="0" err="1">
                <a:solidFill>
                  <a:srgbClr val="FFFFFF"/>
                </a:solidFill>
                <a:latin typeface="Arial"/>
                <a:cs typeface="Arial"/>
              </a:rPr>
              <a:t>мова</a:t>
            </a:r>
            <a:r>
              <a:rPr lang="ru-RU" sz="1800" b="1" dirty="0">
                <a:solidFill>
                  <a:srgbClr val="FFFFFF"/>
                </a:solidFill>
                <a:latin typeface="Arial"/>
                <a:cs typeface="Arial"/>
              </a:rPr>
              <a:t> за </a:t>
            </a:r>
            <a:r>
              <a:rPr lang="ru-RU" sz="1800" b="1" dirty="0" err="1">
                <a:solidFill>
                  <a:srgbClr val="FFFFFF"/>
                </a:solidFill>
                <a:latin typeface="Arial"/>
                <a:cs typeface="Arial"/>
              </a:rPr>
              <a:t>професійним</a:t>
            </a:r>
            <a:r>
              <a:rPr lang="ru-RU" sz="1800" b="1" dirty="0">
                <a:solidFill>
                  <a:srgbClr val="FFFFFF"/>
                </a:solidFill>
                <a:latin typeface="Arial"/>
                <a:cs typeface="Arial"/>
              </a:rPr>
              <a:t> </a:t>
            </a:r>
            <a:r>
              <a:rPr lang="ru-RU" sz="1800" b="1" dirty="0" err="1">
                <a:solidFill>
                  <a:srgbClr val="FFFFFF"/>
                </a:solidFill>
                <a:latin typeface="Arial"/>
                <a:cs typeface="Arial"/>
              </a:rPr>
              <a:t>спрямуванням</a:t>
            </a:r>
            <a:r>
              <a:rPr lang="ru-RU" sz="1800" b="1" dirty="0">
                <a:solidFill>
                  <a:srgbClr val="FFFFFF"/>
                </a:solidFill>
                <a:latin typeface="Arial"/>
                <a:cs typeface="Arial"/>
              </a:rPr>
              <a:t> та </a:t>
            </a:r>
            <a:r>
              <a:rPr lang="ru-RU" sz="1800" b="1" dirty="0" err="1">
                <a:solidFill>
                  <a:srgbClr val="FFFFFF"/>
                </a:solidFill>
                <a:latin typeface="Arial"/>
                <a:cs typeface="Arial"/>
              </a:rPr>
              <a:t>основи</a:t>
            </a:r>
            <a:r>
              <a:rPr lang="ru-RU" sz="1800" b="1" dirty="0">
                <a:solidFill>
                  <a:srgbClr val="FFFFFF"/>
                </a:solidFill>
                <a:latin typeface="Arial"/>
                <a:cs typeface="Arial"/>
              </a:rPr>
              <a:t> </a:t>
            </a:r>
            <a:r>
              <a:rPr lang="ru-RU" sz="1800" b="1" dirty="0" err="1">
                <a:solidFill>
                  <a:srgbClr val="FFFFFF"/>
                </a:solidFill>
                <a:latin typeface="Arial"/>
                <a:cs typeface="Arial"/>
              </a:rPr>
              <a:t>академічного</a:t>
            </a:r>
            <a:r>
              <a:rPr lang="ru-RU" sz="1800" b="1" dirty="0">
                <a:solidFill>
                  <a:srgbClr val="FFFFFF"/>
                </a:solidFill>
                <a:latin typeface="Arial"/>
                <a:cs typeface="Arial"/>
              </a:rPr>
              <a:t> письма: </a:t>
            </a:r>
            <a:r>
              <a:rPr lang="ru-RU" sz="1800" b="1" dirty="0" err="1">
                <a:solidFill>
                  <a:srgbClr val="FFFFFF"/>
                </a:solidFill>
                <a:latin typeface="Arial"/>
                <a:cs typeface="Arial"/>
              </a:rPr>
              <a:t>навчальний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a:t>
            </a:r>
            <a:r>
              <a:rPr lang="ru-RU" sz="1800" b="1" dirty="0" err="1">
                <a:solidFill>
                  <a:srgbClr val="FFFFFF"/>
                </a:solidFill>
                <a:latin typeface="Arial"/>
                <a:cs typeface="Arial"/>
              </a:rPr>
              <a:t>Запоріжжя</a:t>
            </a:r>
            <a:r>
              <a:rPr lang="ru-RU" sz="1800" b="1" dirty="0">
                <a:solidFill>
                  <a:srgbClr val="FFFFFF"/>
                </a:solidFill>
                <a:latin typeface="Arial"/>
                <a:cs typeface="Arial"/>
              </a:rPr>
              <a:t>, 2026. 242 с.</a:t>
            </a: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3074"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4219" r="3649"/>
          <a:stretch/>
        </p:blipFill>
        <p:spPr bwMode="auto">
          <a:xfrm>
            <a:off x="74063" y="1067512"/>
            <a:ext cx="311845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object 8"/>
          <p:cNvPicPr/>
          <p:nvPr/>
        </p:nvPicPr>
        <p:blipFill>
          <a:blip r:embed="rId7" cstate="print"/>
          <a:stretch>
            <a:fillRect/>
          </a:stretch>
        </p:blipFill>
        <p:spPr>
          <a:xfrm>
            <a:off x="0" y="6088877"/>
            <a:ext cx="2368296" cy="749808"/>
          </a:xfrm>
          <a:prstGeom prst="rect">
            <a:avLst/>
          </a:prstGeom>
        </p:spPr>
      </p:pic>
    </p:spTree>
    <p:extLst>
      <p:ext uri="{BB962C8B-B14F-4D97-AF65-F5344CB8AC3E}">
        <p14:creationId xmlns:p14="http://schemas.microsoft.com/office/powerpoint/2010/main" val="4183966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60990"/>
            <a:ext cx="12191999" cy="816863"/>
          </a:xfrm>
          <a:prstGeom prst="rect">
            <a:avLst/>
          </a:prstGeom>
        </p:spPr>
      </p:pic>
      <p:grpSp>
        <p:nvGrpSpPr>
          <p:cNvPr id="15" name="object 15"/>
          <p:cNvGrpSpPr/>
          <p:nvPr/>
        </p:nvGrpSpPr>
        <p:grpSpPr>
          <a:xfrm>
            <a:off x="3268241" y="2208355"/>
            <a:ext cx="8794103" cy="3889196"/>
            <a:chOff x="3502975" y="2357291"/>
            <a:chExt cx="8624367" cy="4598565"/>
          </a:xfrm>
        </p:grpSpPr>
        <p:sp>
          <p:nvSpPr>
            <p:cNvPr id="16" name="object 16"/>
            <p:cNvSpPr/>
            <p:nvPr/>
          </p:nvSpPr>
          <p:spPr>
            <a:xfrm>
              <a:off x="3502975" y="2357291"/>
              <a:ext cx="8624367" cy="4598565"/>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bg2">
                <a:lumMod val="25000"/>
                <a:alpha val="70195"/>
              </a:schemeClr>
            </a:solidFill>
          </p:spPr>
          <p:txBody>
            <a:bodyPr wrap="square" lIns="0" tIns="0" rIns="0" bIns="0" rtlCol="0"/>
            <a:lstStyle/>
            <a:p>
              <a:endParaRPr/>
            </a:p>
          </p:txBody>
        </p:sp>
        <p:sp>
          <p:nvSpPr>
            <p:cNvPr id="17" name="object 17"/>
            <p:cNvSpPr/>
            <p:nvPr/>
          </p:nvSpPr>
          <p:spPr>
            <a:xfrm>
              <a:off x="3622936" y="2463263"/>
              <a:ext cx="8504406" cy="4431298"/>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2">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447852" y="2448829"/>
            <a:ext cx="8534400" cy="3596882"/>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a:t>
            </a:r>
            <a:r>
              <a:rPr lang="en-US" sz="1600" b="1" dirty="0">
                <a:solidFill>
                  <a:srgbClr val="1F4E79"/>
                </a:solidFill>
                <a:latin typeface="Arial"/>
                <a:cs typeface="Arial"/>
              </a:rPr>
              <a:t>English for Ecology» </a:t>
            </a:r>
            <a:r>
              <a:rPr lang="uk-UA" sz="1600" b="1" dirty="0">
                <a:solidFill>
                  <a:srgbClr val="1F4E79"/>
                </a:solidFill>
                <a:latin typeface="Arial"/>
                <a:cs typeface="Arial"/>
              </a:rPr>
              <a:t>призначено для вивчення дисципліни «Іноземна мова за фаховим спрямуванням (англійська)» здобувачами вищої освіти спеціальності </a:t>
            </a:r>
            <a:r>
              <a:rPr lang="en-US" sz="1600" b="1" dirty="0">
                <a:solidFill>
                  <a:srgbClr val="1F4E79"/>
                </a:solidFill>
                <a:latin typeface="Arial"/>
                <a:cs typeface="Arial"/>
              </a:rPr>
              <a:t>E2 «</a:t>
            </a:r>
            <a:r>
              <a:rPr lang="uk-UA" sz="1600" b="1" dirty="0">
                <a:solidFill>
                  <a:srgbClr val="1F4E79"/>
                </a:solidFill>
                <a:latin typeface="Arial"/>
                <a:cs typeface="Arial"/>
              </a:rPr>
              <a:t>Екологія».</a:t>
            </a:r>
          </a:p>
          <a:p>
            <a:pPr marL="12700" marR="6350" algn="just">
              <a:lnSpc>
                <a:spcPct val="120100"/>
              </a:lnSpc>
              <a:spcBef>
                <a:spcPts val="100"/>
              </a:spcBef>
            </a:pPr>
            <a:r>
              <a:rPr lang="uk-UA" sz="1600" b="1" dirty="0">
                <a:solidFill>
                  <a:srgbClr val="1F4E79"/>
                </a:solidFill>
                <a:latin typeface="Arial"/>
                <a:cs typeface="Arial"/>
              </a:rPr>
              <a:t>Посібник укладено з метою поглиблення та вдосконалення граматичних, лексичних і письмових навичок, отриманих студентами на початковому етапі вивчення англійської мови, а також для розвитку практичних умінь іншомовного листування та опрацювання </a:t>
            </a:r>
            <a:r>
              <a:rPr lang="uk-UA" sz="1600" b="1" dirty="0" err="1">
                <a:solidFill>
                  <a:srgbClr val="1F4E79"/>
                </a:solidFill>
                <a:latin typeface="Arial"/>
                <a:cs typeface="Arial"/>
              </a:rPr>
              <a:t>професійно</a:t>
            </a:r>
            <a:r>
              <a:rPr lang="uk-UA" sz="1600" b="1" dirty="0">
                <a:solidFill>
                  <a:srgbClr val="1F4E79"/>
                </a:solidFill>
                <a:latin typeface="Arial"/>
                <a:cs typeface="Arial"/>
              </a:rPr>
              <a:t> орієнтованої літератури англійською мовою. </a:t>
            </a:r>
          </a:p>
          <a:p>
            <a:pPr marL="12700" marR="6350" algn="just">
              <a:lnSpc>
                <a:spcPct val="120100"/>
              </a:lnSpc>
              <a:spcBef>
                <a:spcPts val="100"/>
              </a:spcBef>
            </a:pPr>
            <a:r>
              <a:rPr lang="uk-UA" sz="1600" b="1" dirty="0">
                <a:solidFill>
                  <a:srgbClr val="1F4E79"/>
                </a:solidFill>
                <a:latin typeface="Arial"/>
                <a:cs typeface="Arial"/>
              </a:rPr>
              <a:t>Навчальний посібник «</a:t>
            </a:r>
            <a:r>
              <a:rPr lang="en-US" sz="1600" b="1" dirty="0">
                <a:solidFill>
                  <a:srgbClr val="1F4E79"/>
                </a:solidFill>
                <a:latin typeface="Arial"/>
                <a:cs typeface="Arial"/>
              </a:rPr>
              <a:t>English for Ecology» </a:t>
            </a:r>
            <a:r>
              <a:rPr lang="uk-UA" sz="1600" b="1" dirty="0">
                <a:solidFill>
                  <a:srgbClr val="1F4E79"/>
                </a:solidFill>
                <a:latin typeface="Arial"/>
                <a:cs typeface="Arial"/>
              </a:rPr>
              <a:t>можна використовувати як для проведення аудиторної, так і для </a:t>
            </a:r>
            <a:r>
              <a:rPr lang="uk-UA" sz="1600" b="1" dirty="0" err="1">
                <a:solidFill>
                  <a:srgbClr val="1F4E79"/>
                </a:solidFill>
                <a:latin typeface="Arial"/>
                <a:cs typeface="Arial"/>
              </a:rPr>
              <a:t>позааудиторної</a:t>
            </a:r>
            <a:r>
              <a:rPr lang="uk-UA" sz="1600" b="1" dirty="0">
                <a:solidFill>
                  <a:srgbClr val="1F4E79"/>
                </a:solidFill>
                <a:latin typeface="Arial"/>
                <a:cs typeface="Arial"/>
              </a:rPr>
              <a:t>, самостійної роботи у закладах вищої та </a:t>
            </a:r>
            <a:r>
              <a:rPr lang="uk-UA" sz="1600" b="1" dirty="0" err="1">
                <a:solidFill>
                  <a:srgbClr val="1F4E79"/>
                </a:solidFill>
                <a:latin typeface="Arial"/>
                <a:cs typeface="Arial"/>
              </a:rPr>
              <a:t>передвищої</a:t>
            </a:r>
            <a:r>
              <a:rPr lang="uk-UA" sz="1600" b="1" dirty="0">
                <a:solidFill>
                  <a:srgbClr val="1F4E79"/>
                </a:solidFill>
                <a:latin typeface="Arial"/>
                <a:cs typeface="Arial"/>
              </a:rPr>
              <a:t> освіти.</a:t>
            </a:r>
          </a:p>
          <a:p>
            <a:pPr marL="12700" marR="6350" algn="just">
              <a:lnSpc>
                <a:spcPct val="120100"/>
              </a:lnSpc>
              <a:spcBef>
                <a:spcPts val="100"/>
              </a:spcBef>
            </a:pPr>
            <a:r>
              <a:rPr lang="en-US" sz="1600" b="1" dirty="0">
                <a:solidFill>
                  <a:srgbClr val="1F4E79"/>
                </a:solidFill>
                <a:latin typeface="Arial"/>
                <a:cs typeface="Arial"/>
                <a:hlinkClick r:id="rId4"/>
              </a:rPr>
              <a:t>https://elar.tsatu.edu.ua/handle/123456789/19736</a:t>
            </a:r>
            <a:r>
              <a:rPr lang="uk-UA" sz="1600" b="1" dirty="0">
                <a:solidFill>
                  <a:srgbClr val="1F4E79"/>
                </a:solidFill>
                <a:latin typeface="Arial"/>
                <a:cs typeface="Arial"/>
              </a:rPr>
              <a:t> </a:t>
            </a:r>
          </a:p>
        </p:txBody>
      </p:sp>
      <p:sp>
        <p:nvSpPr>
          <p:cNvPr id="25" name="object 25"/>
          <p:cNvSpPr txBox="1"/>
          <p:nvPr/>
        </p:nvSpPr>
        <p:spPr>
          <a:xfrm>
            <a:off x="3447852" y="1066800"/>
            <a:ext cx="8593128" cy="896398"/>
          </a:xfrm>
          <a:prstGeom prst="rect">
            <a:avLst/>
          </a:prstGeom>
          <a:solidFill>
            <a:schemeClr val="bg2">
              <a:lumMod val="25000"/>
              <a:alpha val="50195"/>
            </a:schemeClr>
          </a:solidFill>
        </p:spPr>
        <p:txBody>
          <a:bodyPr vert="horz" wrap="square" lIns="0" tIns="64769" rIns="0" bIns="0" rtlCol="0">
            <a:spAutoFit/>
          </a:bodyPr>
          <a:lstStyle/>
          <a:p>
            <a:pPr marL="92710">
              <a:lnSpc>
                <a:spcPct val="100000"/>
              </a:lnSpc>
              <a:spcBef>
                <a:spcPts val="509"/>
              </a:spcBef>
            </a:pPr>
            <a:r>
              <a:rPr lang="en-US" sz="1800" b="1" dirty="0" err="1">
                <a:solidFill>
                  <a:srgbClr val="FFFFFF"/>
                </a:solidFill>
                <a:latin typeface="Arial"/>
                <a:cs typeface="Arial"/>
              </a:rPr>
              <a:t>Lemeshchenko-Lagoda</a:t>
            </a:r>
            <a:r>
              <a:rPr lang="en-US" sz="1800" b="1" dirty="0">
                <a:solidFill>
                  <a:srgbClr val="FFFFFF"/>
                </a:solidFill>
                <a:latin typeface="Arial"/>
                <a:cs typeface="Arial"/>
              </a:rPr>
              <a:t> V. English for Ecology: study guide / V. </a:t>
            </a:r>
            <a:r>
              <a:rPr lang="en-US" sz="1800" b="1" dirty="0" err="1">
                <a:solidFill>
                  <a:srgbClr val="FFFFFF"/>
                </a:solidFill>
                <a:latin typeface="Arial"/>
                <a:cs typeface="Arial"/>
              </a:rPr>
              <a:t>Lemeshchenko-Lagoda</a:t>
            </a:r>
            <a:r>
              <a:rPr lang="en-US" sz="1800" b="1" dirty="0">
                <a:solidFill>
                  <a:srgbClr val="FFFFFF"/>
                </a:solidFill>
                <a:latin typeface="Arial"/>
                <a:cs typeface="Arial"/>
              </a:rPr>
              <a:t>, I. </a:t>
            </a:r>
            <a:r>
              <a:rPr lang="en-US" sz="1800" b="1" dirty="0" err="1">
                <a:solidFill>
                  <a:srgbClr val="FFFFFF"/>
                </a:solidFill>
                <a:latin typeface="Arial"/>
                <a:cs typeface="Arial"/>
              </a:rPr>
              <a:t>Kryvonos</a:t>
            </a:r>
            <a:r>
              <a:rPr lang="en-US" sz="1800" b="1" dirty="0">
                <a:solidFill>
                  <a:srgbClr val="FFFFFF"/>
                </a:solidFill>
                <a:latin typeface="Arial"/>
                <a:cs typeface="Arial"/>
              </a:rPr>
              <a:t>, V. </a:t>
            </a:r>
            <a:r>
              <a:rPr lang="en-US" sz="1800" b="1" dirty="0" err="1">
                <a:solidFill>
                  <a:srgbClr val="FFFFFF"/>
                </a:solidFill>
                <a:latin typeface="Arial"/>
                <a:cs typeface="Arial"/>
              </a:rPr>
              <a:t>Skyba</a:t>
            </a:r>
            <a:r>
              <a:rPr lang="en-US" sz="1800" b="1" dirty="0">
                <a:solidFill>
                  <a:srgbClr val="FFFFFF"/>
                </a:solidFill>
                <a:latin typeface="Arial"/>
                <a:cs typeface="Arial"/>
              </a:rPr>
              <a:t>; TSATU.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ТДАТУ, 2025. 327 с.</a:t>
            </a: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409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8819"/>
          <a:stretch/>
        </p:blipFill>
        <p:spPr bwMode="auto">
          <a:xfrm>
            <a:off x="123912" y="1219200"/>
            <a:ext cx="303494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5966344" y="6133431"/>
            <a:ext cx="6096000" cy="671979"/>
          </a:xfrm>
          <a:prstGeom prst="rect">
            <a:avLst/>
          </a:prstGeom>
        </p:spPr>
        <p:txBody>
          <a:bodyPr>
            <a:spAutoFit/>
          </a:bodyPr>
          <a:lstStyle/>
          <a:p>
            <a:pPr marL="12700" algn="r">
              <a:lnSpc>
                <a:spcPct val="100000"/>
              </a:lnSpc>
              <a:spcBef>
                <a:spcPts val="310"/>
              </a:spcBef>
            </a:pPr>
            <a:r>
              <a:rPr lang="ru-RU" b="1" dirty="0" err="1">
                <a:solidFill>
                  <a:srgbClr val="1F4E79"/>
                </a:solidFill>
                <a:latin typeface="Calibri"/>
                <a:cs typeface="Calibri"/>
              </a:rPr>
              <a:t>Розробник</a:t>
            </a:r>
            <a:r>
              <a:rPr lang="ru-RU" b="1" dirty="0">
                <a:solidFill>
                  <a:srgbClr val="1F4E79"/>
                </a:solidFill>
                <a:latin typeface="Calibri"/>
                <a:cs typeface="Calibri"/>
              </a:rPr>
              <a:t>:</a:t>
            </a:r>
            <a:r>
              <a:rPr lang="ru-RU" b="1" spc="-85" dirty="0">
                <a:solidFill>
                  <a:srgbClr val="1F4E79"/>
                </a:solidFill>
                <a:latin typeface="Calibri"/>
                <a:cs typeface="Calibri"/>
              </a:rPr>
              <a:t> </a:t>
            </a:r>
            <a:r>
              <a:rPr lang="ru-RU" b="1" spc="-10" dirty="0" err="1">
                <a:solidFill>
                  <a:srgbClr val="1F4E79"/>
                </a:solidFill>
                <a:latin typeface="Calibri"/>
                <a:cs typeface="Calibri"/>
              </a:rPr>
              <a:t>бібліотекар</a:t>
            </a:r>
            <a:endParaRPr lang="ru-RU" dirty="0">
              <a:latin typeface="Calibri"/>
              <a:cs typeface="Calibri"/>
            </a:endParaRPr>
          </a:p>
          <a:p>
            <a:pPr marL="103505" algn="r">
              <a:lnSpc>
                <a:spcPct val="100000"/>
              </a:lnSpc>
              <a:spcBef>
                <a:spcPts val="215"/>
              </a:spcBef>
            </a:pPr>
            <a:r>
              <a:rPr lang="ru-RU" b="1" dirty="0">
                <a:solidFill>
                  <a:srgbClr val="1F4E79"/>
                </a:solidFill>
                <a:latin typeface="Calibri"/>
                <a:cs typeface="Calibri"/>
              </a:rPr>
              <a:t>НБ</a:t>
            </a:r>
            <a:r>
              <a:rPr lang="ru-RU" b="1" spc="-25" dirty="0">
                <a:solidFill>
                  <a:srgbClr val="1F4E79"/>
                </a:solidFill>
                <a:latin typeface="Calibri"/>
                <a:cs typeface="Calibri"/>
              </a:rPr>
              <a:t> </a:t>
            </a:r>
            <a:r>
              <a:rPr lang="ru-RU" b="1" spc="-40" dirty="0">
                <a:solidFill>
                  <a:srgbClr val="1F4E79"/>
                </a:solidFill>
                <a:latin typeface="Calibri"/>
                <a:cs typeface="Calibri"/>
              </a:rPr>
              <a:t>ТДАТУ</a:t>
            </a:r>
            <a:r>
              <a:rPr lang="ru-RU" b="1" spc="-30" dirty="0">
                <a:solidFill>
                  <a:srgbClr val="1F4E79"/>
                </a:solidFill>
                <a:latin typeface="Calibri"/>
                <a:cs typeface="Calibri"/>
              </a:rPr>
              <a:t> </a:t>
            </a:r>
            <a:r>
              <a:rPr lang="ru-RU" b="1" dirty="0" err="1">
                <a:solidFill>
                  <a:srgbClr val="1F4E79"/>
                </a:solidFill>
                <a:latin typeface="Calibri"/>
                <a:cs typeface="Calibri"/>
              </a:rPr>
              <a:t>Завгородня</a:t>
            </a:r>
            <a:r>
              <a:rPr lang="ru-RU" b="1" dirty="0">
                <a:solidFill>
                  <a:srgbClr val="1F4E79"/>
                </a:solidFill>
                <a:latin typeface="Calibri"/>
                <a:cs typeface="Calibri"/>
              </a:rPr>
              <a:t> І. В.</a:t>
            </a:r>
            <a:endParaRPr lang="ru-RU" dirty="0">
              <a:latin typeface="Calibri"/>
              <a:cs typeface="Calibri"/>
            </a:endParaRPr>
          </a:p>
        </p:txBody>
      </p:sp>
      <p:pic>
        <p:nvPicPr>
          <p:cNvPr id="13" name="object 8"/>
          <p:cNvPicPr/>
          <p:nvPr/>
        </p:nvPicPr>
        <p:blipFill>
          <a:blip r:embed="rId6" cstate="print"/>
          <a:stretch>
            <a:fillRect/>
          </a:stretch>
        </p:blipFill>
        <p:spPr>
          <a:xfrm>
            <a:off x="0" y="6073935"/>
            <a:ext cx="2368296" cy="749808"/>
          </a:xfrm>
          <a:prstGeom prst="rect">
            <a:avLst/>
          </a:prstGeom>
        </p:spPr>
      </p:pic>
    </p:spTree>
    <p:extLst>
      <p:ext uri="{BB962C8B-B14F-4D97-AF65-F5344CB8AC3E}">
        <p14:creationId xmlns:p14="http://schemas.microsoft.com/office/powerpoint/2010/main" val="2282027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object 2"/>
          <p:cNvPicPr/>
          <p:nvPr/>
        </p:nvPicPr>
        <p:blipFill>
          <a:blip r:embed="rId2" cstate="print">
            <a:duotone>
              <a:prstClr val="black"/>
              <a:schemeClr val="tx2">
                <a:tint val="45000"/>
                <a:satMod val="400000"/>
              </a:schemeClr>
            </a:duotone>
          </a:blip>
          <a:stretch>
            <a:fillRect/>
          </a:stretch>
        </p:blipFill>
        <p:spPr>
          <a:xfrm>
            <a:off x="6098" y="30522"/>
            <a:ext cx="12185902" cy="6845805"/>
          </a:xfrm>
          <a:prstGeom prst="rect">
            <a:avLst/>
          </a:prstGeom>
        </p:spPr>
      </p:pic>
      <p:pic>
        <p:nvPicPr>
          <p:cNvPr id="2050" name="Picture 2" descr="Обведення клавіатури виконують роботу"/>
          <p:cNvPicPr>
            <a:picLocks noChangeAspect="1" noChangeArrowheads="1"/>
          </p:cNvPicPr>
          <p:nvPr/>
        </p:nvPicPr>
        <p:blipFill rotWithShape="1">
          <a:blip r:embed="rId3">
            <a:extLst>
              <a:ext uri="{28A0092B-C50C-407E-A947-70E740481C1C}">
                <a14:useLocalDpi xmlns:a14="http://schemas.microsoft.com/office/drawing/2010/main" val="0"/>
              </a:ext>
            </a:extLst>
          </a:blip>
          <a:srcRect t="10656" b="10710"/>
          <a:stretch/>
        </p:blipFill>
        <p:spPr bwMode="auto">
          <a:xfrm>
            <a:off x="7239000" y="1127757"/>
            <a:ext cx="4946903" cy="4901186"/>
          </a:xfrm>
          <a:prstGeom prst="rect">
            <a:avLst/>
          </a:prstGeom>
          <a:noFill/>
          <a:extLst>
            <a:ext uri="{909E8E84-426E-40DD-AFC4-6F175D3DCCD1}">
              <a14:hiddenFill xmlns:a14="http://schemas.microsoft.com/office/drawing/2010/main">
                <a:solidFill>
                  <a:srgbClr val="FFFFFF"/>
                </a:solidFill>
              </a14:hiddenFill>
            </a:ext>
          </a:extLst>
        </p:spPr>
      </p:pic>
      <p:pic>
        <p:nvPicPr>
          <p:cNvPr id="15" name="object 4"/>
          <p:cNvPicPr/>
          <p:nvPr/>
        </p:nvPicPr>
        <p:blipFill>
          <a:blip r:embed="rId4" cstate="print"/>
          <a:stretch>
            <a:fillRect/>
          </a:stretch>
        </p:blipFill>
        <p:spPr>
          <a:xfrm>
            <a:off x="0" y="6028943"/>
            <a:ext cx="12191999" cy="829057"/>
          </a:xfrm>
          <a:prstGeom prst="rect">
            <a:avLst/>
          </a:prstGeom>
        </p:spPr>
      </p:pic>
      <p:sp>
        <p:nvSpPr>
          <p:cNvPr id="3" name="object 3"/>
          <p:cNvSpPr txBox="1"/>
          <p:nvPr/>
        </p:nvSpPr>
        <p:spPr>
          <a:xfrm>
            <a:off x="228600" y="1420738"/>
            <a:ext cx="6705600" cy="4056110"/>
          </a:xfrm>
          <a:prstGeom prst="rect">
            <a:avLst/>
          </a:prstGeom>
        </p:spPr>
        <p:txBody>
          <a:bodyPr vert="horz" wrap="square" lIns="0" tIns="12065" rIns="0" bIns="0" rtlCol="0">
            <a:spAutoFit/>
          </a:bodyPr>
          <a:lstStyle/>
          <a:p>
            <a:pPr marL="12700" marR="5080" indent="359410" algn="just">
              <a:lnSpc>
                <a:spcPct val="110000"/>
              </a:lnSpc>
              <a:spcBef>
                <a:spcPts val="95"/>
              </a:spcBef>
            </a:pPr>
            <a:r>
              <a:rPr lang="uk-UA" sz="2400" dirty="0">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rPr>
              <a:t>На інформаційній виставці представлені нові навчальні та навчально-методичні видання викладачів Таврійського державного агротехнологічного університету імені Дмитра Моторного, які надійшли у 2025 році в репозитарій </a:t>
            </a:r>
            <a:r>
              <a:rPr lang="en-US" sz="2400" dirty="0" err="1">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rPr>
              <a:t>ElarTSATU</a:t>
            </a:r>
            <a:r>
              <a:rPr lang="uk-UA" sz="2400" dirty="0">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rPr>
              <a:t>.</a:t>
            </a:r>
          </a:p>
          <a:p>
            <a:pPr marL="12700" marR="5080" indent="359410" algn="just">
              <a:lnSpc>
                <a:spcPct val="110000"/>
              </a:lnSpc>
              <a:spcBef>
                <a:spcPts val="95"/>
              </a:spcBef>
            </a:pPr>
            <a:r>
              <a:rPr lang="en-US" sz="2400" dirty="0">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rPr>
              <a:t> </a:t>
            </a:r>
            <a:r>
              <a:rPr lang="uk-UA" sz="2400" dirty="0">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rPr>
              <a:t>Видання охоплюють інженерно-технічні, економічні та гуманітарні галузі знань і спрямовані на забезпечення освітнього процесу.</a:t>
            </a:r>
            <a:endParaRPr sz="2400" dirty="0">
              <a:ln w="12700">
                <a:solidFill>
                  <a:sysClr val="windowText" lastClr="000000"/>
                </a:solidFill>
                <a:prstDash val="solid"/>
              </a:ln>
              <a:solidFill>
                <a:schemeClr val="accent3">
                  <a:lumMod val="50000"/>
                </a:schemeClr>
              </a:solidFill>
              <a:latin typeface="Arial" panose="020B0604020202020204" pitchFamily="34" charset="0"/>
              <a:cs typeface="Arial" panose="020B0604020202020204" pitchFamily="34" charset="0"/>
            </a:endParaRPr>
          </a:p>
        </p:txBody>
      </p:sp>
      <p:pic>
        <p:nvPicPr>
          <p:cNvPr id="16" name="object 4"/>
          <p:cNvPicPr/>
          <p:nvPr/>
        </p:nvPicPr>
        <p:blipFill>
          <a:blip r:embed="rId5" cstate="print"/>
          <a:stretch>
            <a:fillRect/>
          </a:stretch>
        </p:blipFill>
        <p:spPr>
          <a:xfrm>
            <a:off x="3047" y="0"/>
            <a:ext cx="12185903" cy="1060703"/>
          </a:xfrm>
          <a:prstGeom prst="rect">
            <a:avLst/>
          </a:prstGeom>
        </p:spPr>
      </p:pic>
      <p:pic>
        <p:nvPicPr>
          <p:cNvPr id="8" name="object 8"/>
          <p:cNvPicPr/>
          <p:nvPr/>
        </p:nvPicPr>
        <p:blipFill>
          <a:blip r:embed="rId6" cstate="print"/>
          <a:stretch>
            <a:fillRect/>
          </a:stretch>
        </p:blipFill>
        <p:spPr>
          <a:xfrm>
            <a:off x="9753600" y="6095997"/>
            <a:ext cx="2368296" cy="7498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377298" y="2050534"/>
            <a:ext cx="8652041" cy="3816866"/>
            <a:chOff x="3502976" y="2081911"/>
            <a:chExt cx="8652041" cy="3816866"/>
          </a:xfrm>
        </p:grpSpPr>
        <p:sp>
          <p:nvSpPr>
            <p:cNvPr id="16" name="object 16"/>
            <p:cNvSpPr/>
            <p:nvPr/>
          </p:nvSpPr>
          <p:spPr>
            <a:xfrm>
              <a:off x="3502976" y="2081911"/>
              <a:ext cx="8586101" cy="3816866"/>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5">
                <a:lumMod val="20000"/>
                <a:lumOff val="80000"/>
                <a:alpha val="70195"/>
              </a:schemeClr>
            </a:solidFill>
          </p:spPr>
          <p:txBody>
            <a:bodyPr wrap="square" lIns="0" tIns="0" rIns="0" bIns="0" rtlCol="0"/>
            <a:lstStyle/>
            <a:p>
              <a:endParaRPr/>
            </a:p>
          </p:txBody>
        </p:sp>
        <p:sp>
          <p:nvSpPr>
            <p:cNvPr id="17" name="object 17"/>
            <p:cNvSpPr/>
            <p:nvPr/>
          </p:nvSpPr>
          <p:spPr>
            <a:xfrm>
              <a:off x="3590730" y="2372242"/>
              <a:ext cx="8564287" cy="3297936"/>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bg1">
                <a:lumMod val="95000"/>
              </a:schemeClr>
            </a:solidFill>
            <a:ln>
              <a:solidFill>
                <a:schemeClr val="tx1"/>
              </a:solidFill>
            </a:ln>
          </p:spPr>
          <p:txBody>
            <a:bodyPr wrap="square" lIns="0" tIns="0" rIns="0" bIns="0" rtlCol="0"/>
            <a:lstStyle/>
            <a:p>
              <a:endParaRPr/>
            </a:p>
          </p:txBody>
        </p:sp>
      </p:grpSp>
      <p:sp>
        <p:nvSpPr>
          <p:cNvPr id="18" name="object 18"/>
          <p:cNvSpPr txBox="1"/>
          <p:nvPr/>
        </p:nvSpPr>
        <p:spPr>
          <a:xfrm>
            <a:off x="3581400" y="2438400"/>
            <a:ext cx="8381999" cy="2993127"/>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призначений для підготовки магістрів зі спеціальності </a:t>
            </a:r>
            <a:r>
              <a:rPr lang="en-US" sz="1600" b="1" dirty="0">
                <a:solidFill>
                  <a:srgbClr val="1F4E79"/>
                </a:solidFill>
                <a:latin typeface="Arial"/>
                <a:cs typeface="Arial"/>
              </a:rPr>
              <a:t>G11 «</a:t>
            </a:r>
            <a:r>
              <a:rPr lang="uk-UA" sz="1600" b="1" dirty="0">
                <a:solidFill>
                  <a:srgbClr val="1F4E79"/>
                </a:solidFill>
                <a:latin typeface="Arial"/>
                <a:cs typeface="Arial"/>
              </a:rPr>
              <a:t>Машинобудування», написаний відповідно до програми дисципліни «Сучасні методики комп'ютерного </a:t>
            </a:r>
            <a:r>
              <a:rPr lang="uk-UA" sz="1600" b="1" dirty="0" err="1">
                <a:solidFill>
                  <a:srgbClr val="1F4E79"/>
                </a:solidFill>
                <a:latin typeface="Arial"/>
                <a:cs typeface="Arial"/>
              </a:rPr>
              <a:t>проєктування</a:t>
            </a:r>
            <a:r>
              <a:rPr lang="uk-UA" sz="1600" b="1" dirty="0">
                <a:solidFill>
                  <a:srgbClr val="1F4E79"/>
                </a:solidFill>
                <a:latin typeface="Arial"/>
                <a:cs typeface="Arial"/>
              </a:rPr>
              <a:t> вузлів і деталей машин». Викладені відомості про основні сучасні інженерні методики проєктування, чисельні методи механіки, математики та моделювання, засоби їх реалізації у </a:t>
            </a:r>
            <a:r>
              <a:rPr lang="en-US" sz="1600" b="1" dirty="0">
                <a:solidFill>
                  <a:srgbClr val="1F4E79"/>
                </a:solidFill>
                <a:latin typeface="Arial"/>
                <a:cs typeface="Arial"/>
              </a:rPr>
              <a:t>CAD </a:t>
            </a:r>
            <a:r>
              <a:rPr lang="uk-UA" sz="1600" b="1" dirty="0">
                <a:solidFill>
                  <a:srgbClr val="1F4E79"/>
                </a:solidFill>
                <a:latin typeface="Arial"/>
                <a:cs typeface="Arial"/>
              </a:rPr>
              <a:t>системах </a:t>
            </a:r>
            <a:r>
              <a:rPr lang="en-US" sz="1600" b="1" dirty="0">
                <a:solidFill>
                  <a:srgbClr val="1F4E79"/>
                </a:solidFill>
                <a:latin typeface="Arial"/>
                <a:cs typeface="Arial"/>
              </a:rPr>
              <a:t>SolidWorks </a:t>
            </a:r>
            <a:r>
              <a:rPr lang="uk-UA" sz="1600" b="1" dirty="0">
                <a:solidFill>
                  <a:srgbClr val="1F4E79"/>
                </a:solidFill>
                <a:latin typeface="Arial"/>
                <a:cs typeface="Arial"/>
              </a:rPr>
              <a:t>та </a:t>
            </a:r>
            <a:r>
              <a:rPr lang="en-US" sz="1600" b="1" dirty="0">
                <a:solidFill>
                  <a:srgbClr val="1F4E79"/>
                </a:solidFill>
                <a:latin typeface="Arial"/>
                <a:cs typeface="Arial"/>
              </a:rPr>
              <a:t>Autodesk Inventor. </a:t>
            </a:r>
            <a:r>
              <a:rPr lang="uk-UA" sz="1600" b="1" dirty="0">
                <a:solidFill>
                  <a:srgbClr val="1F4E79"/>
                </a:solidFill>
                <a:latin typeface="Arial"/>
                <a:cs typeface="Arial"/>
              </a:rPr>
              <a:t>Може бути корисний здобувачам технічних спеціальностей, інженерам, викладачам і науковцям, що займаються розробкою машин та механізмів.</a:t>
            </a:r>
          </a:p>
          <a:p>
            <a:pPr marL="12700" marR="6350" algn="just">
              <a:lnSpc>
                <a:spcPct val="120100"/>
              </a:lnSpc>
              <a:spcBef>
                <a:spcPts val="100"/>
              </a:spcBef>
            </a:pPr>
            <a:endParaRPr lang="uk-UA" sz="1600" b="1" dirty="0">
              <a:solidFill>
                <a:srgbClr val="1F4E79"/>
              </a:solidFill>
              <a:latin typeface="Arial"/>
              <a:cs typeface="Arial"/>
            </a:endParaRPr>
          </a:p>
          <a:p>
            <a:pPr marL="12700" marR="6350" algn="just">
              <a:lnSpc>
                <a:spcPct val="120100"/>
              </a:lnSpc>
              <a:spcBef>
                <a:spcPts val="100"/>
              </a:spcBef>
            </a:pPr>
            <a:r>
              <a:rPr lang="en-US" sz="1600" b="1" dirty="0">
                <a:solidFill>
                  <a:srgbClr val="1F4E79"/>
                </a:solidFill>
                <a:latin typeface="Arial"/>
                <a:cs typeface="Arial"/>
                <a:hlinkClick r:id="rId4"/>
              </a:rPr>
              <a:t>https://elar.tsatu.edu.ua/handle/123456789/20271</a:t>
            </a:r>
            <a:r>
              <a:rPr lang="uk-UA" sz="1600" b="1" dirty="0">
                <a:solidFill>
                  <a:srgbClr val="1F4E79"/>
                </a:solidFill>
                <a:latin typeface="Arial"/>
                <a:cs typeface="Arial"/>
              </a:rPr>
              <a:t> </a:t>
            </a:r>
          </a:p>
        </p:txBody>
      </p:sp>
      <p:sp>
        <p:nvSpPr>
          <p:cNvPr id="25" name="object 25"/>
          <p:cNvSpPr txBox="1"/>
          <p:nvPr/>
        </p:nvSpPr>
        <p:spPr>
          <a:xfrm>
            <a:off x="3465052" y="947784"/>
            <a:ext cx="8555029" cy="896398"/>
          </a:xfrm>
          <a:prstGeom prst="rect">
            <a:avLst/>
          </a:prstGeom>
          <a:solidFill>
            <a:srgbClr val="000066">
              <a:alpha val="50195"/>
            </a:srgbClr>
          </a:solidFill>
        </p:spPr>
        <p:txBody>
          <a:bodyPr vert="horz" wrap="square" lIns="0" tIns="64769" rIns="0" bIns="0" rtlCol="0">
            <a:spAutoFit/>
          </a:bodyPr>
          <a:lstStyle/>
          <a:p>
            <a:pPr marL="92710">
              <a:lnSpc>
                <a:spcPct val="100000"/>
              </a:lnSpc>
              <a:spcBef>
                <a:spcPts val="509"/>
              </a:spcBef>
            </a:pPr>
            <a:r>
              <a:rPr lang="ru-RU" sz="1800" b="1" dirty="0">
                <a:solidFill>
                  <a:srgbClr val="FFFFFF"/>
                </a:solidFill>
                <a:latin typeface="Arial"/>
                <a:cs typeface="Arial"/>
              </a:rPr>
              <a:t>Дереза О. О. </a:t>
            </a:r>
            <a:r>
              <a:rPr lang="ru-RU" sz="1800" b="1" dirty="0" err="1">
                <a:solidFill>
                  <a:srgbClr val="FFFFFF"/>
                </a:solidFill>
                <a:latin typeface="Arial"/>
                <a:cs typeface="Arial"/>
              </a:rPr>
              <a:t>Сучасні</a:t>
            </a:r>
            <a:r>
              <a:rPr lang="ru-RU" sz="1800" b="1" dirty="0">
                <a:solidFill>
                  <a:srgbClr val="FFFFFF"/>
                </a:solidFill>
                <a:latin typeface="Arial"/>
                <a:cs typeface="Arial"/>
              </a:rPr>
              <a:t> методики </a:t>
            </a:r>
            <a:r>
              <a:rPr lang="ru-RU" sz="1800" b="1" dirty="0" err="1">
                <a:solidFill>
                  <a:srgbClr val="FFFFFF"/>
                </a:solidFill>
                <a:latin typeface="Arial"/>
                <a:cs typeface="Arial"/>
              </a:rPr>
              <a:t>комп'ютерного</a:t>
            </a:r>
            <a:r>
              <a:rPr lang="ru-RU" sz="1800" b="1" dirty="0">
                <a:solidFill>
                  <a:srgbClr val="FFFFFF"/>
                </a:solidFill>
                <a:latin typeface="Arial"/>
                <a:cs typeface="Arial"/>
              </a:rPr>
              <a:t> </a:t>
            </a:r>
            <a:r>
              <a:rPr lang="ru-RU" sz="1800" b="1" dirty="0" err="1">
                <a:solidFill>
                  <a:srgbClr val="FFFFFF"/>
                </a:solidFill>
                <a:latin typeface="Arial"/>
                <a:cs typeface="Arial"/>
              </a:rPr>
              <a:t>проєктування</a:t>
            </a:r>
            <a:r>
              <a:rPr lang="ru-RU" sz="1800" b="1" dirty="0">
                <a:solidFill>
                  <a:srgbClr val="FFFFFF"/>
                </a:solidFill>
                <a:latin typeface="Arial"/>
                <a:cs typeface="Arial"/>
              </a:rPr>
              <a:t> </a:t>
            </a:r>
            <a:r>
              <a:rPr lang="ru-RU" sz="1800" b="1" dirty="0" err="1">
                <a:solidFill>
                  <a:srgbClr val="FFFFFF"/>
                </a:solidFill>
                <a:latin typeface="Arial"/>
                <a:cs typeface="Arial"/>
              </a:rPr>
              <a:t>вузлів</a:t>
            </a:r>
            <a:r>
              <a:rPr lang="ru-RU" sz="1800" b="1" dirty="0">
                <a:solidFill>
                  <a:srgbClr val="FFFFFF"/>
                </a:solidFill>
                <a:latin typeface="Arial"/>
                <a:cs typeface="Arial"/>
              </a:rPr>
              <a:t> і деталей машин: </a:t>
            </a:r>
            <a:r>
              <a:rPr lang="ru-RU" sz="1800" b="1" dirty="0" err="1">
                <a:solidFill>
                  <a:srgbClr val="FFFFFF"/>
                </a:solidFill>
                <a:latin typeface="Arial"/>
                <a:cs typeface="Arial"/>
              </a:rPr>
              <a:t>навчальний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 О. О. Дереза, І. О. </a:t>
            </a:r>
            <a:r>
              <a:rPr lang="ru-RU" sz="1800" b="1" dirty="0" err="1">
                <a:solidFill>
                  <a:srgbClr val="FFFFFF"/>
                </a:solidFill>
                <a:latin typeface="Arial"/>
                <a:cs typeface="Arial"/>
              </a:rPr>
              <a:t>Водяницький</a:t>
            </a:r>
            <a:r>
              <a:rPr lang="ru-RU" sz="1800" b="1" dirty="0">
                <a:solidFill>
                  <a:srgbClr val="FFFFFF"/>
                </a:solidFill>
                <a:latin typeface="Arial"/>
                <a:cs typeface="Arial"/>
              </a:rPr>
              <a:t>, О. Ю. Михайленко; ТДАТУ. –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ТДАТУ, 2025. – 277 с.</a:t>
            </a:r>
            <a:endParaRPr sz="1800" dirty="0">
              <a:latin typeface="Arial"/>
              <a:cs typeface="Arial"/>
            </a:endParaRP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98" y="1098801"/>
            <a:ext cx="3286645" cy="4648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object 8"/>
          <p:cNvPicPr/>
          <p:nvPr/>
        </p:nvPicPr>
        <p:blipFill>
          <a:blip r:embed="rId6" cstate="print"/>
          <a:stretch>
            <a:fillRect/>
          </a:stretch>
        </p:blipFill>
        <p:spPr>
          <a:xfrm>
            <a:off x="9626319" y="6028943"/>
            <a:ext cx="2368296" cy="74980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377298" y="1981200"/>
            <a:ext cx="8718983" cy="4362372"/>
            <a:chOff x="3502976" y="2081911"/>
            <a:chExt cx="8652041" cy="4141088"/>
          </a:xfrm>
        </p:grpSpPr>
        <p:sp>
          <p:nvSpPr>
            <p:cNvPr id="16" name="object 16"/>
            <p:cNvSpPr/>
            <p:nvPr/>
          </p:nvSpPr>
          <p:spPr>
            <a:xfrm>
              <a:off x="3502976" y="2081911"/>
              <a:ext cx="8467725" cy="3688079"/>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5">
                <a:lumMod val="20000"/>
                <a:lumOff val="80000"/>
                <a:alpha val="70195"/>
              </a:schemeClr>
            </a:solidFill>
          </p:spPr>
          <p:txBody>
            <a:bodyPr wrap="square" lIns="0" tIns="0" rIns="0" bIns="0" rtlCol="0"/>
            <a:lstStyle/>
            <a:p>
              <a:endParaRPr/>
            </a:p>
          </p:txBody>
        </p:sp>
        <p:sp>
          <p:nvSpPr>
            <p:cNvPr id="17" name="object 17"/>
            <p:cNvSpPr/>
            <p:nvPr/>
          </p:nvSpPr>
          <p:spPr>
            <a:xfrm>
              <a:off x="3590056" y="2372241"/>
              <a:ext cx="8564961" cy="3850758"/>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bg1">
                <a:lumMod val="95000"/>
              </a:schemeClr>
            </a:solidFill>
            <a:ln>
              <a:solidFill>
                <a:schemeClr val="tx1"/>
              </a:solidFill>
            </a:ln>
          </p:spPr>
          <p:txBody>
            <a:bodyPr wrap="square" lIns="0" tIns="0" rIns="0" bIns="0" rtlCol="0"/>
            <a:lstStyle/>
            <a:p>
              <a:endParaRPr/>
            </a:p>
          </p:txBody>
        </p:sp>
      </p:grpSp>
      <p:sp>
        <p:nvSpPr>
          <p:cNvPr id="18" name="object 18"/>
          <p:cNvSpPr txBox="1"/>
          <p:nvPr/>
        </p:nvSpPr>
        <p:spPr>
          <a:xfrm>
            <a:off x="3631794" y="2438400"/>
            <a:ext cx="8331605" cy="3905172"/>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охоплює питання щодо утримання великої рогатої худоби, свиней, </a:t>
            </a:r>
            <a:r>
              <a:rPr lang="uk-UA" sz="1600" b="1" dirty="0" err="1">
                <a:solidFill>
                  <a:srgbClr val="1F4E79"/>
                </a:solidFill>
                <a:latin typeface="Arial"/>
                <a:cs typeface="Arial"/>
              </a:rPr>
              <a:t>овець</a:t>
            </a:r>
            <a:r>
              <a:rPr lang="uk-UA" sz="1600" b="1" dirty="0">
                <a:solidFill>
                  <a:srgbClr val="1F4E79"/>
                </a:solidFill>
                <a:latin typeface="Arial"/>
                <a:cs typeface="Arial"/>
              </a:rPr>
              <a:t> і птиці, описуючи оптимальні умови утримання та догляду.</a:t>
            </a:r>
          </a:p>
          <a:p>
            <a:pPr marL="12700" marR="6350" algn="just">
              <a:lnSpc>
                <a:spcPct val="120100"/>
              </a:lnSpc>
              <a:spcBef>
                <a:spcPts val="100"/>
              </a:spcBef>
            </a:pPr>
            <a:r>
              <a:rPr lang="uk-UA" sz="1600" b="1" dirty="0">
                <a:solidFill>
                  <a:srgbClr val="1F4E79"/>
                </a:solidFill>
                <a:latin typeface="Arial"/>
                <a:cs typeface="Arial"/>
              </a:rPr>
              <a:t>Також розглядаються системи водопостачання та напування тварин, включаючи санітарно-гігієнічні вимоги до питної води. Значна увага приділяється створенню оптимального мікроклімату у тваринницьких приміщеннях та класифікації систем вентиляції. Посібник містить огляд сучасних технологій роздавання кормів для різних видів тварин, а також методи видалення та утилізації гною за дослідженнями вчених.</a:t>
            </a:r>
          </a:p>
          <a:p>
            <a:pPr marL="12700" marR="6350" algn="just">
              <a:lnSpc>
                <a:spcPct val="120100"/>
              </a:lnSpc>
              <a:spcBef>
                <a:spcPts val="100"/>
              </a:spcBef>
            </a:pPr>
            <a:r>
              <a:rPr lang="uk-UA" sz="1600" b="1" dirty="0">
                <a:solidFill>
                  <a:srgbClr val="1F4E79"/>
                </a:solidFill>
                <a:latin typeface="Arial"/>
                <a:cs typeface="Arial"/>
              </a:rPr>
              <a:t>Навчальний посібник розраховано на здобувачів ступенів вищої освіти «Бакалавр» та «Магістр», аспірантів, інженерно-технічних працівників та науковців у закладах вищої освіти ІІІ-І</a:t>
            </a:r>
            <a:r>
              <a:rPr lang="en-US" sz="1600" b="1" dirty="0">
                <a:solidFill>
                  <a:srgbClr val="1F4E79"/>
                </a:solidFill>
                <a:latin typeface="Arial"/>
                <a:cs typeface="Arial"/>
              </a:rPr>
              <a:t>V </a:t>
            </a:r>
            <a:r>
              <a:rPr lang="uk-UA" sz="1600" b="1" dirty="0">
                <a:solidFill>
                  <a:srgbClr val="1F4E79"/>
                </a:solidFill>
                <a:latin typeface="Arial"/>
                <a:cs typeface="Arial"/>
              </a:rPr>
              <a:t>рівня акредитації.</a:t>
            </a:r>
          </a:p>
          <a:p>
            <a:pPr marL="12700" marR="6350" algn="just">
              <a:lnSpc>
                <a:spcPct val="120100"/>
              </a:lnSpc>
              <a:spcBef>
                <a:spcPts val="100"/>
              </a:spcBef>
            </a:pPr>
            <a:endParaRPr lang="uk-UA" sz="1600" b="1" dirty="0">
              <a:solidFill>
                <a:srgbClr val="1F4E79"/>
              </a:solidFill>
              <a:latin typeface="Arial"/>
              <a:cs typeface="Arial"/>
              <a:hlinkClick r:id="rId4"/>
            </a:endParaRPr>
          </a:p>
          <a:p>
            <a:pPr marL="12700" marR="6350" algn="just">
              <a:lnSpc>
                <a:spcPct val="120100"/>
              </a:lnSpc>
              <a:spcBef>
                <a:spcPts val="100"/>
              </a:spcBef>
            </a:pPr>
            <a:r>
              <a:rPr lang="en-US" sz="1600" b="1" dirty="0">
                <a:solidFill>
                  <a:srgbClr val="1F4E79"/>
                </a:solidFill>
                <a:latin typeface="Arial"/>
                <a:cs typeface="Arial"/>
                <a:hlinkClick r:id="rId4"/>
              </a:rPr>
              <a:t>http://elar.tsatu.edu.ua/handle/123456789/19561</a:t>
            </a:r>
            <a:r>
              <a:rPr lang="uk-UA" sz="1600" b="1" dirty="0">
                <a:solidFill>
                  <a:srgbClr val="1F4E79"/>
                </a:solidFill>
                <a:latin typeface="Arial"/>
                <a:cs typeface="Arial"/>
              </a:rPr>
              <a:t> </a:t>
            </a:r>
          </a:p>
        </p:txBody>
      </p:sp>
      <p:sp>
        <p:nvSpPr>
          <p:cNvPr id="25" name="object 25"/>
          <p:cNvSpPr txBox="1"/>
          <p:nvPr/>
        </p:nvSpPr>
        <p:spPr>
          <a:xfrm>
            <a:off x="3465052" y="947784"/>
            <a:ext cx="8555029" cy="896398"/>
          </a:xfrm>
          <a:prstGeom prst="rect">
            <a:avLst/>
          </a:prstGeom>
          <a:solidFill>
            <a:srgbClr val="000066">
              <a:alpha val="50195"/>
            </a:srgbClr>
          </a:solidFill>
        </p:spPr>
        <p:txBody>
          <a:bodyPr vert="horz" wrap="square" lIns="0" tIns="64769" rIns="0" bIns="0" rtlCol="0">
            <a:spAutoFit/>
          </a:bodyPr>
          <a:lstStyle/>
          <a:p>
            <a:pPr marL="92710">
              <a:lnSpc>
                <a:spcPct val="100000"/>
              </a:lnSpc>
              <a:spcBef>
                <a:spcPts val="509"/>
              </a:spcBef>
            </a:pPr>
            <a:r>
              <a:rPr lang="ru-RU" sz="1800" b="1" dirty="0" err="1">
                <a:solidFill>
                  <a:srgbClr val="FFFFFF"/>
                </a:solidFill>
                <a:latin typeface="Arial"/>
                <a:cs typeface="Arial"/>
              </a:rPr>
              <a:t>Сучасні</a:t>
            </a:r>
            <a:r>
              <a:rPr lang="ru-RU" sz="1800" b="1" dirty="0">
                <a:solidFill>
                  <a:srgbClr val="FFFFFF"/>
                </a:solidFill>
                <a:latin typeface="Arial"/>
                <a:cs typeface="Arial"/>
              </a:rPr>
              <a:t> </a:t>
            </a:r>
            <a:r>
              <a:rPr lang="ru-RU" sz="1800" b="1" dirty="0" err="1">
                <a:solidFill>
                  <a:srgbClr val="FFFFFF"/>
                </a:solidFill>
                <a:latin typeface="Arial"/>
                <a:cs typeface="Arial"/>
              </a:rPr>
              <a:t>механізовані</a:t>
            </a:r>
            <a:r>
              <a:rPr lang="ru-RU" sz="1800" b="1" dirty="0">
                <a:solidFill>
                  <a:srgbClr val="FFFFFF"/>
                </a:solidFill>
                <a:latin typeface="Arial"/>
                <a:cs typeface="Arial"/>
              </a:rPr>
              <a:t> </a:t>
            </a:r>
            <a:r>
              <a:rPr lang="ru-RU" sz="1800" b="1" dirty="0" err="1">
                <a:solidFill>
                  <a:srgbClr val="FFFFFF"/>
                </a:solidFill>
                <a:latin typeface="Arial"/>
                <a:cs typeface="Arial"/>
              </a:rPr>
              <a:t>технології</a:t>
            </a:r>
            <a:r>
              <a:rPr lang="ru-RU" sz="1800" b="1" dirty="0">
                <a:solidFill>
                  <a:srgbClr val="FFFFFF"/>
                </a:solidFill>
                <a:latin typeface="Arial"/>
                <a:cs typeface="Arial"/>
              </a:rPr>
              <a:t> в </a:t>
            </a:r>
            <a:r>
              <a:rPr lang="ru-RU" sz="1800" b="1" dirty="0" err="1">
                <a:solidFill>
                  <a:srgbClr val="FFFFFF"/>
                </a:solidFill>
                <a:latin typeface="Arial"/>
                <a:cs typeface="Arial"/>
              </a:rPr>
              <a:t>тваринництві</a:t>
            </a:r>
            <a:r>
              <a:rPr lang="ru-RU" sz="1800" b="1" dirty="0">
                <a:solidFill>
                  <a:srgbClr val="FFFFFF"/>
                </a:solidFill>
                <a:latin typeface="Arial"/>
                <a:cs typeface="Arial"/>
              </a:rPr>
              <a:t> : </a:t>
            </a:r>
            <a:r>
              <a:rPr lang="ru-RU" sz="1800" b="1" dirty="0" err="1">
                <a:solidFill>
                  <a:srgbClr val="FFFFFF"/>
                </a:solidFill>
                <a:latin typeface="Arial"/>
                <a:cs typeface="Arial"/>
              </a:rPr>
              <a:t>навчальний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 Р. В. Скляр, О. Г. Скляр, Б. В. </a:t>
            </a:r>
            <a:r>
              <a:rPr lang="ru-RU" sz="1800" b="1" dirty="0" err="1">
                <a:solidFill>
                  <a:srgbClr val="FFFFFF"/>
                </a:solidFill>
                <a:latin typeface="Arial"/>
                <a:cs typeface="Arial"/>
              </a:rPr>
              <a:t>Болтянський</a:t>
            </a:r>
            <a:r>
              <a:rPr lang="ru-RU" sz="1800" b="1" dirty="0">
                <a:solidFill>
                  <a:srgbClr val="FFFFFF"/>
                </a:solidFill>
                <a:latin typeface="Arial"/>
                <a:cs typeface="Arial"/>
              </a:rPr>
              <a:t>, С. В. Дереза, С. М. Григоренко.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ТДАТУ, 2024. 455 с., </a:t>
            </a:r>
            <a:r>
              <a:rPr lang="ru-RU" sz="1800" b="1" dirty="0" err="1">
                <a:solidFill>
                  <a:srgbClr val="FFFFFF"/>
                </a:solidFill>
                <a:latin typeface="Arial"/>
                <a:cs typeface="Arial"/>
              </a:rPr>
              <a:t>іл</a:t>
            </a:r>
            <a:r>
              <a:rPr lang="ru-RU" sz="1800" b="1" dirty="0">
                <a:solidFill>
                  <a:srgbClr val="FFFFFF"/>
                </a:solidFill>
                <a:latin typeface="Arial"/>
                <a:cs typeface="Arial"/>
              </a:rPr>
              <a:t>.</a:t>
            </a:r>
            <a:endParaRPr sz="1800" dirty="0">
              <a:latin typeface="Arial"/>
              <a:cs typeface="Arial"/>
            </a:endParaRP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834" y="1219200"/>
            <a:ext cx="3169884" cy="4495800"/>
          </a:xfrm>
          <a:prstGeom prst="rect">
            <a:avLst/>
          </a:prstGeom>
        </p:spPr>
      </p:pic>
      <p:pic>
        <p:nvPicPr>
          <p:cNvPr id="14" name="object 8"/>
          <p:cNvPicPr/>
          <p:nvPr/>
        </p:nvPicPr>
        <p:blipFill>
          <a:blip r:embed="rId6" cstate="print"/>
          <a:stretch>
            <a:fillRect/>
          </a:stretch>
        </p:blipFill>
        <p:spPr>
          <a:xfrm>
            <a:off x="-2848" y="6062470"/>
            <a:ext cx="2368296" cy="749808"/>
          </a:xfrm>
          <a:prstGeom prst="rect">
            <a:avLst/>
          </a:prstGeom>
        </p:spPr>
      </p:pic>
    </p:spTree>
    <p:extLst>
      <p:ext uri="{BB962C8B-B14F-4D97-AF65-F5344CB8AC3E}">
        <p14:creationId xmlns:p14="http://schemas.microsoft.com/office/powerpoint/2010/main" val="1335367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396858" y="2160009"/>
            <a:ext cx="8718941" cy="3434594"/>
            <a:chOff x="3502975" y="2081910"/>
            <a:chExt cx="8744330" cy="4340766"/>
          </a:xfrm>
        </p:grpSpPr>
        <p:sp>
          <p:nvSpPr>
            <p:cNvPr id="16" name="object 16"/>
            <p:cNvSpPr/>
            <p:nvPr/>
          </p:nvSpPr>
          <p:spPr>
            <a:xfrm>
              <a:off x="3502975" y="2081910"/>
              <a:ext cx="8744330" cy="4340766"/>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5">
                <a:lumMod val="20000"/>
                <a:lumOff val="80000"/>
                <a:alpha val="70195"/>
              </a:schemeClr>
            </a:solidFill>
          </p:spPr>
          <p:txBody>
            <a:bodyPr wrap="square" lIns="0" tIns="0" rIns="0" bIns="0" rtlCol="0"/>
            <a:lstStyle/>
            <a:p>
              <a:endParaRPr/>
            </a:p>
          </p:txBody>
        </p:sp>
        <p:sp>
          <p:nvSpPr>
            <p:cNvPr id="17" name="object 17"/>
            <p:cNvSpPr/>
            <p:nvPr/>
          </p:nvSpPr>
          <p:spPr>
            <a:xfrm>
              <a:off x="3590056" y="2372241"/>
              <a:ext cx="8564961" cy="3850758"/>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bg1">
                <a:lumMod val="95000"/>
              </a:schemeClr>
            </a:solidFill>
            <a:ln>
              <a:solidFill>
                <a:schemeClr val="tx1"/>
              </a:solidFill>
            </a:ln>
          </p:spPr>
          <p:txBody>
            <a:bodyPr wrap="square" lIns="0" tIns="0" rIns="0" bIns="0" rtlCol="0"/>
            <a:lstStyle/>
            <a:p>
              <a:endParaRPr/>
            </a:p>
          </p:txBody>
        </p:sp>
      </p:grpSp>
      <p:sp>
        <p:nvSpPr>
          <p:cNvPr id="18" name="object 18"/>
          <p:cNvSpPr txBox="1"/>
          <p:nvPr/>
        </p:nvSpPr>
        <p:spPr>
          <a:xfrm>
            <a:off x="3726576" y="2590800"/>
            <a:ext cx="8084423" cy="2710486"/>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В посібнику розглянуто загальну будову автомобіля, будову та принцип дії його основних вузлів, механізмів, агрегатів та систем (двигуна, трансмісії, ходової частини, механізмів керування, електрообладнання, кузова). Викладено порядок організації та виконання їх технічного обслуговування та ремонту. Висвітлено питання організації експлуатації автомобілів, безпеки роботи автотранспорту.</a:t>
            </a:r>
          </a:p>
          <a:p>
            <a:pPr marL="12700" marR="6350" algn="just">
              <a:lnSpc>
                <a:spcPct val="120100"/>
              </a:lnSpc>
              <a:spcBef>
                <a:spcPts val="100"/>
              </a:spcBef>
            </a:pPr>
            <a:r>
              <a:rPr lang="uk-UA" sz="1600" b="1" dirty="0">
                <a:solidFill>
                  <a:srgbClr val="1F4E79"/>
                </a:solidFill>
                <a:latin typeface="Arial"/>
                <a:cs typeface="Arial"/>
              </a:rPr>
              <a:t>Посібник призначено для студентів закладів вищої освіти.</a:t>
            </a:r>
          </a:p>
          <a:p>
            <a:pPr marL="12700" marR="6350" algn="just">
              <a:lnSpc>
                <a:spcPct val="120100"/>
              </a:lnSpc>
              <a:spcBef>
                <a:spcPts val="100"/>
              </a:spcBef>
            </a:pPr>
            <a:endParaRPr lang="uk-UA" sz="1600" b="1" dirty="0">
              <a:solidFill>
                <a:srgbClr val="1F4E79"/>
              </a:solidFill>
              <a:latin typeface="Arial"/>
              <a:cs typeface="Arial"/>
              <a:hlinkClick r:id="rId4"/>
            </a:endParaRPr>
          </a:p>
          <a:p>
            <a:pPr marL="12700" marR="6350" algn="just">
              <a:lnSpc>
                <a:spcPct val="120100"/>
              </a:lnSpc>
              <a:spcBef>
                <a:spcPts val="100"/>
              </a:spcBef>
            </a:pPr>
            <a:r>
              <a:rPr lang="en-US" sz="1600" b="1" dirty="0">
                <a:solidFill>
                  <a:srgbClr val="1F4E79"/>
                </a:solidFill>
                <a:latin typeface="Arial"/>
                <a:cs typeface="Arial"/>
                <a:hlinkClick r:id="rId5"/>
              </a:rPr>
              <a:t>http://elar.tsatu.edu.ua/handle/123456789/19658</a:t>
            </a:r>
            <a:r>
              <a:rPr lang="uk-UA" sz="1600" b="1" dirty="0">
                <a:solidFill>
                  <a:srgbClr val="1F4E79"/>
                </a:solidFill>
                <a:latin typeface="Arial"/>
                <a:cs typeface="Arial"/>
              </a:rPr>
              <a:t> </a:t>
            </a:r>
          </a:p>
        </p:txBody>
      </p:sp>
      <p:sp>
        <p:nvSpPr>
          <p:cNvPr id="25" name="object 25"/>
          <p:cNvSpPr txBox="1"/>
          <p:nvPr/>
        </p:nvSpPr>
        <p:spPr>
          <a:xfrm>
            <a:off x="3465053" y="914400"/>
            <a:ext cx="8593128" cy="896398"/>
          </a:xfrm>
          <a:prstGeom prst="rect">
            <a:avLst/>
          </a:prstGeom>
          <a:solidFill>
            <a:srgbClr val="000066">
              <a:alpha val="50195"/>
            </a:srgbClr>
          </a:solidFill>
        </p:spPr>
        <p:txBody>
          <a:bodyPr vert="horz" wrap="square" lIns="0" tIns="64769" rIns="0" bIns="0" rtlCol="0">
            <a:spAutoFit/>
          </a:bodyPr>
          <a:lstStyle/>
          <a:p>
            <a:pPr marL="92710">
              <a:lnSpc>
                <a:spcPct val="100000"/>
              </a:lnSpc>
              <a:spcBef>
                <a:spcPts val="509"/>
              </a:spcBef>
            </a:pPr>
            <a:r>
              <a:rPr lang="ru-RU" sz="1800" b="1" dirty="0">
                <a:solidFill>
                  <a:srgbClr val="FFFFFF"/>
                </a:solidFill>
                <a:latin typeface="Arial"/>
                <a:cs typeface="Arial"/>
              </a:rPr>
              <a:t>Будова </a:t>
            </a:r>
            <a:r>
              <a:rPr lang="ru-RU" sz="1800" b="1" dirty="0" err="1">
                <a:solidFill>
                  <a:srgbClr val="FFFFFF"/>
                </a:solidFill>
                <a:latin typeface="Arial"/>
                <a:cs typeface="Arial"/>
              </a:rPr>
              <a:t>автомобіля</a:t>
            </a:r>
            <a:r>
              <a:rPr lang="ru-RU" sz="1800" b="1" dirty="0">
                <a:solidFill>
                  <a:srgbClr val="FFFFFF"/>
                </a:solidFill>
                <a:latin typeface="Arial"/>
                <a:cs typeface="Arial"/>
              </a:rPr>
              <a:t>: </a:t>
            </a:r>
            <a:r>
              <a:rPr lang="ru-RU" sz="1800" b="1" dirty="0" err="1">
                <a:solidFill>
                  <a:srgbClr val="FFFFFF"/>
                </a:solidFill>
                <a:latin typeface="Arial"/>
                <a:cs typeface="Arial"/>
              </a:rPr>
              <a:t>навчальний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 для </a:t>
            </a:r>
            <a:r>
              <a:rPr lang="ru-RU" sz="1800" b="1" dirty="0" err="1">
                <a:solidFill>
                  <a:srgbClr val="FFFFFF"/>
                </a:solidFill>
                <a:latin typeface="Arial"/>
                <a:cs typeface="Arial"/>
              </a:rPr>
              <a:t>студентів</a:t>
            </a:r>
            <a:r>
              <a:rPr lang="ru-RU" sz="1800" b="1" dirty="0">
                <a:solidFill>
                  <a:srgbClr val="FFFFFF"/>
                </a:solidFill>
                <a:latin typeface="Arial"/>
                <a:cs typeface="Arial"/>
              </a:rPr>
              <a:t> </a:t>
            </a:r>
            <a:r>
              <a:rPr lang="ru-RU" sz="1800" b="1" dirty="0" err="1">
                <a:solidFill>
                  <a:srgbClr val="FFFFFF"/>
                </a:solidFill>
                <a:latin typeface="Arial"/>
                <a:cs typeface="Arial"/>
              </a:rPr>
              <a:t>закладів</a:t>
            </a:r>
            <a:r>
              <a:rPr lang="ru-RU" sz="1800" b="1" dirty="0">
                <a:solidFill>
                  <a:srgbClr val="FFFFFF"/>
                </a:solidFill>
                <a:latin typeface="Arial"/>
                <a:cs typeface="Arial"/>
              </a:rPr>
              <a:t> </a:t>
            </a:r>
            <a:r>
              <a:rPr lang="ru-RU" sz="1800" b="1" dirty="0" err="1">
                <a:solidFill>
                  <a:srgbClr val="FFFFFF"/>
                </a:solidFill>
                <a:latin typeface="Arial"/>
                <a:cs typeface="Arial"/>
              </a:rPr>
              <a:t>вищої</a:t>
            </a:r>
            <a:r>
              <a:rPr lang="ru-RU" sz="1800" b="1" dirty="0">
                <a:solidFill>
                  <a:srgbClr val="FFFFFF"/>
                </a:solidFill>
                <a:latin typeface="Arial"/>
                <a:cs typeface="Arial"/>
              </a:rPr>
              <a:t> </a:t>
            </a:r>
            <a:r>
              <a:rPr lang="ru-RU" sz="1800" b="1" dirty="0" err="1">
                <a:solidFill>
                  <a:srgbClr val="FFFFFF"/>
                </a:solidFill>
                <a:latin typeface="Arial"/>
                <a:cs typeface="Arial"/>
              </a:rPr>
              <a:t>освіти</a:t>
            </a:r>
            <a:r>
              <a:rPr lang="ru-RU" sz="1800" b="1" dirty="0">
                <a:solidFill>
                  <a:srgbClr val="FFFFFF"/>
                </a:solidFill>
                <a:latin typeface="Arial"/>
                <a:cs typeface="Arial"/>
              </a:rPr>
              <a:t> ]/ А. І. Панченко, А. А. Волошина, О. В. </a:t>
            </a:r>
            <a:r>
              <a:rPr lang="ru-RU" sz="1800" b="1" dirty="0" err="1">
                <a:solidFill>
                  <a:srgbClr val="FFFFFF"/>
                </a:solidFill>
                <a:latin typeface="Arial"/>
                <a:cs typeface="Arial"/>
              </a:rPr>
              <a:t>Болтянський</a:t>
            </a:r>
            <a:r>
              <a:rPr lang="ru-RU" sz="1800" b="1" dirty="0">
                <a:solidFill>
                  <a:srgbClr val="FFFFFF"/>
                </a:solidFill>
                <a:latin typeface="Arial"/>
                <a:cs typeface="Arial"/>
              </a:rPr>
              <a:t>, І. І. </a:t>
            </a:r>
            <a:r>
              <a:rPr lang="ru-RU" sz="1800" b="1" dirty="0" err="1">
                <a:solidFill>
                  <a:srgbClr val="FFFFFF"/>
                </a:solidFill>
                <a:latin typeface="Arial"/>
                <a:cs typeface="Arial"/>
              </a:rPr>
              <a:t>Мілаєва</a:t>
            </a:r>
            <a:r>
              <a:rPr lang="ru-RU" sz="1800" b="1" dirty="0">
                <a:solidFill>
                  <a:srgbClr val="FFFFFF"/>
                </a:solidFill>
                <a:latin typeface="Arial"/>
                <a:cs typeface="Arial"/>
              </a:rPr>
              <a:t>, І. А. Панченко, А. А. Волошин. – </a:t>
            </a:r>
            <a:r>
              <a:rPr lang="ru-RU" sz="1800" b="1" dirty="0" err="1">
                <a:solidFill>
                  <a:srgbClr val="FFFFFF"/>
                </a:solidFill>
                <a:latin typeface="Arial"/>
                <a:cs typeface="Arial"/>
              </a:rPr>
              <a:t>Мелітополь</a:t>
            </a:r>
            <a:r>
              <a:rPr lang="ru-RU" sz="1800" b="1" dirty="0">
                <a:solidFill>
                  <a:srgbClr val="FFFFFF"/>
                </a:solidFill>
                <a:latin typeface="Arial"/>
                <a:cs typeface="Arial"/>
              </a:rPr>
              <a:t>: ВПЦ «Люкс», 2021. – 247 с.</a:t>
            </a:r>
            <a:endParaRPr sz="1800" dirty="0">
              <a:latin typeface="Arial"/>
              <a:cs typeface="Arial"/>
            </a:endParaRP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 y="995000"/>
            <a:ext cx="3232874" cy="4571873"/>
          </a:xfrm>
          <a:prstGeom prst="rect">
            <a:avLst/>
          </a:prstGeom>
        </p:spPr>
      </p:pic>
      <p:pic>
        <p:nvPicPr>
          <p:cNvPr id="13" name="object 8"/>
          <p:cNvPicPr/>
          <p:nvPr/>
        </p:nvPicPr>
        <p:blipFill>
          <a:blip r:embed="rId7" cstate="print"/>
          <a:stretch>
            <a:fillRect/>
          </a:stretch>
        </p:blipFill>
        <p:spPr>
          <a:xfrm>
            <a:off x="9410873" y="6028943"/>
            <a:ext cx="2368296" cy="749808"/>
          </a:xfrm>
          <a:prstGeom prst="rect">
            <a:avLst/>
          </a:prstGeom>
        </p:spPr>
      </p:pic>
    </p:spTree>
    <p:extLst>
      <p:ext uri="{BB962C8B-B14F-4D97-AF65-F5344CB8AC3E}">
        <p14:creationId xmlns:p14="http://schemas.microsoft.com/office/powerpoint/2010/main" val="1292167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396858" y="2160008"/>
            <a:ext cx="8674481" cy="4088391"/>
            <a:chOff x="3502975" y="2081909"/>
            <a:chExt cx="8624367" cy="4800235"/>
          </a:xfrm>
        </p:grpSpPr>
        <p:sp>
          <p:nvSpPr>
            <p:cNvPr id="16" name="object 16"/>
            <p:cNvSpPr/>
            <p:nvPr/>
          </p:nvSpPr>
          <p:spPr>
            <a:xfrm>
              <a:off x="3502975" y="2081909"/>
              <a:ext cx="8624367" cy="4800235"/>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rgbClr val="00B050">
                <a:alpha val="70195"/>
              </a:srgbClr>
            </a:solidFill>
          </p:spPr>
          <p:txBody>
            <a:bodyPr wrap="square" lIns="0" tIns="0" rIns="0" bIns="0" rtlCol="0"/>
            <a:lstStyle/>
            <a:p>
              <a:endParaRPr/>
            </a:p>
          </p:txBody>
        </p:sp>
        <p:sp>
          <p:nvSpPr>
            <p:cNvPr id="17" name="object 17"/>
            <p:cNvSpPr/>
            <p:nvPr/>
          </p:nvSpPr>
          <p:spPr>
            <a:xfrm>
              <a:off x="3622936" y="2171623"/>
              <a:ext cx="8504406" cy="4611410"/>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4">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540205" y="2286000"/>
            <a:ext cx="8346995" cy="3877985"/>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Практикум призначений для здобувачів ступеня вищої освіти бакалавр» зі спеціальності </a:t>
            </a:r>
            <a:r>
              <a:rPr lang="en-US" sz="1600" b="1" dirty="0">
                <a:solidFill>
                  <a:srgbClr val="1F4E79"/>
                </a:solidFill>
                <a:latin typeface="Arial"/>
                <a:cs typeface="Arial"/>
              </a:rPr>
              <a:t>G3 «</a:t>
            </a:r>
            <a:r>
              <a:rPr lang="uk-UA" sz="1600" b="1" dirty="0">
                <a:solidFill>
                  <a:srgbClr val="1F4E79"/>
                </a:solidFill>
                <a:latin typeface="Arial"/>
                <a:cs typeface="Arial"/>
              </a:rPr>
              <a:t>Електрична інженерія» і спрямований на вивчення та закріплення матеріалу з кіл постійного струму та однофазних</a:t>
            </a:r>
          </a:p>
          <a:p>
            <a:pPr marL="12700" marR="6350" algn="just">
              <a:lnSpc>
                <a:spcPct val="120100"/>
              </a:lnSpc>
              <a:spcBef>
                <a:spcPts val="100"/>
              </a:spcBef>
            </a:pPr>
            <a:r>
              <a:rPr lang="uk-UA" sz="1600" b="1" dirty="0">
                <a:solidFill>
                  <a:srgbClr val="1F4E79"/>
                </a:solidFill>
                <a:latin typeface="Arial"/>
                <a:cs typeface="Arial"/>
              </a:rPr>
              <a:t>кіл змінного синусоїдного струму. У практикумі після вивчення теоретичного матеріалу пропонується виконання </a:t>
            </a:r>
            <a:r>
              <a:rPr lang="uk-UA" sz="1600" b="1" dirty="0" err="1">
                <a:solidFill>
                  <a:srgbClr val="1F4E79"/>
                </a:solidFill>
                <a:latin typeface="Arial"/>
                <a:cs typeface="Arial"/>
              </a:rPr>
              <a:t>навчаючо</a:t>
            </a:r>
            <a:r>
              <a:rPr lang="uk-UA" sz="1600" b="1" dirty="0">
                <a:solidFill>
                  <a:srgbClr val="1F4E79"/>
                </a:solidFill>
                <a:latin typeface="Arial"/>
                <a:cs typeface="Arial"/>
              </a:rPr>
              <a:t>-контролюючих завдань інформаційно-репродуктивного і практично-стереотипного характеру, які виконані у вигляді тестів табличної форми. Для самоперевірки виконаних тестових завдань наведено ключі. У практикумі через виконання певної самостійної роботи розглянуто основні поняття і закони електротехніки, а також методи розрахунку і аналізу електричних кіл постійного струму та</a:t>
            </a:r>
          </a:p>
          <a:p>
            <a:pPr marL="12700" marR="6350" algn="just">
              <a:lnSpc>
                <a:spcPct val="120100"/>
              </a:lnSpc>
              <a:spcBef>
                <a:spcPts val="100"/>
              </a:spcBef>
            </a:pPr>
            <a:r>
              <a:rPr lang="uk-UA" sz="1600" b="1" dirty="0">
                <a:solidFill>
                  <a:srgbClr val="1F4E79"/>
                </a:solidFill>
                <a:latin typeface="Arial"/>
                <a:cs typeface="Arial"/>
              </a:rPr>
              <a:t>однофазних кіл синусоїдного струму в усталених режимах.</a:t>
            </a:r>
            <a:endParaRPr lang="uk-UA" sz="1600" b="1" dirty="0">
              <a:solidFill>
                <a:srgbClr val="1F4E79"/>
              </a:solidFill>
              <a:latin typeface="Arial"/>
              <a:cs typeface="Arial"/>
              <a:hlinkClick r:id="rId4"/>
            </a:endParaRPr>
          </a:p>
          <a:p>
            <a:pPr marL="12700" marR="6350" algn="just">
              <a:lnSpc>
                <a:spcPct val="120100"/>
              </a:lnSpc>
              <a:spcBef>
                <a:spcPts val="100"/>
              </a:spcBef>
            </a:pPr>
            <a:endParaRPr lang="uk-UA" sz="1600" b="1" dirty="0">
              <a:solidFill>
                <a:srgbClr val="1F4E79"/>
              </a:solidFill>
              <a:latin typeface="Arial"/>
              <a:cs typeface="Arial"/>
              <a:hlinkClick r:id="rId5"/>
            </a:endParaRPr>
          </a:p>
          <a:p>
            <a:pPr marL="12700" marR="6350" algn="just">
              <a:lnSpc>
                <a:spcPct val="120100"/>
              </a:lnSpc>
              <a:spcBef>
                <a:spcPts val="100"/>
              </a:spcBef>
            </a:pPr>
            <a:r>
              <a:rPr lang="en-US" sz="1600" b="1" dirty="0">
                <a:solidFill>
                  <a:srgbClr val="1F4E79"/>
                </a:solidFill>
                <a:latin typeface="Arial"/>
                <a:cs typeface="Arial"/>
                <a:hlinkClick r:id="rId5"/>
              </a:rPr>
              <a:t>http://elar.tsatu.edu.ua/handle/123456789/19548</a:t>
            </a:r>
            <a:r>
              <a:rPr lang="uk-UA" sz="1600" b="1" dirty="0">
                <a:solidFill>
                  <a:srgbClr val="1F4E79"/>
                </a:solidFill>
                <a:latin typeface="Arial"/>
                <a:cs typeface="Arial"/>
              </a:rPr>
              <a:t> </a:t>
            </a:r>
          </a:p>
        </p:txBody>
      </p:sp>
      <p:sp>
        <p:nvSpPr>
          <p:cNvPr id="25" name="object 25"/>
          <p:cNvSpPr txBox="1"/>
          <p:nvPr/>
        </p:nvSpPr>
        <p:spPr>
          <a:xfrm>
            <a:off x="3498667" y="888763"/>
            <a:ext cx="8593128" cy="1173397"/>
          </a:xfrm>
          <a:prstGeom prst="rect">
            <a:avLst/>
          </a:prstGeom>
          <a:solidFill>
            <a:srgbClr val="00B050">
              <a:alpha val="50195"/>
            </a:srgbClr>
          </a:solidFill>
        </p:spPr>
        <p:txBody>
          <a:bodyPr vert="horz" wrap="square" lIns="0" tIns="64769" rIns="0" bIns="0" rtlCol="0">
            <a:spAutoFit/>
          </a:bodyPr>
          <a:lstStyle/>
          <a:p>
            <a:pPr marL="92710">
              <a:lnSpc>
                <a:spcPct val="100000"/>
              </a:lnSpc>
              <a:spcBef>
                <a:spcPts val="509"/>
              </a:spcBef>
            </a:pPr>
            <a:r>
              <a:rPr lang="ru-RU" sz="1800" b="1" dirty="0">
                <a:solidFill>
                  <a:srgbClr val="FFFFFF"/>
                </a:solidFill>
                <a:latin typeface="Arial"/>
                <a:cs typeface="Arial"/>
              </a:rPr>
              <a:t>Вовк О. Ю., Попова І. О. </a:t>
            </a:r>
            <a:r>
              <a:rPr lang="ru-RU" sz="1800" b="1" dirty="0" err="1">
                <a:solidFill>
                  <a:srgbClr val="FFFFFF"/>
                </a:solidFill>
                <a:latin typeface="Arial"/>
                <a:cs typeface="Arial"/>
              </a:rPr>
              <a:t>Теоретичні</a:t>
            </a:r>
            <a:r>
              <a:rPr lang="ru-RU" sz="1800" b="1" dirty="0">
                <a:solidFill>
                  <a:srgbClr val="FFFFFF"/>
                </a:solidFill>
                <a:latin typeface="Arial"/>
                <a:cs typeface="Arial"/>
              </a:rPr>
              <a:t> </a:t>
            </a:r>
            <a:r>
              <a:rPr lang="ru-RU" sz="1800" b="1" dirty="0" err="1">
                <a:solidFill>
                  <a:srgbClr val="FFFFFF"/>
                </a:solidFill>
                <a:latin typeface="Arial"/>
                <a:cs typeface="Arial"/>
              </a:rPr>
              <a:t>основи</a:t>
            </a:r>
            <a:r>
              <a:rPr lang="ru-RU" sz="1800" b="1" dirty="0">
                <a:solidFill>
                  <a:srgbClr val="FFFFFF"/>
                </a:solidFill>
                <a:latin typeface="Arial"/>
                <a:cs typeface="Arial"/>
              </a:rPr>
              <a:t> </a:t>
            </a:r>
            <a:r>
              <a:rPr lang="ru-RU" sz="1800" b="1" dirty="0" err="1">
                <a:solidFill>
                  <a:srgbClr val="FFFFFF"/>
                </a:solidFill>
                <a:latin typeface="Arial"/>
                <a:cs typeface="Arial"/>
              </a:rPr>
              <a:t>електротехніки</a:t>
            </a:r>
            <a:r>
              <a:rPr lang="ru-RU" sz="1800" b="1" dirty="0">
                <a:solidFill>
                  <a:srgbClr val="FFFFFF"/>
                </a:solidFill>
                <a:latin typeface="Arial"/>
                <a:cs typeface="Arial"/>
              </a:rPr>
              <a:t> : практикум для </a:t>
            </a:r>
            <a:r>
              <a:rPr lang="ru-RU" sz="1800" b="1" dirty="0" err="1">
                <a:solidFill>
                  <a:srgbClr val="FFFFFF"/>
                </a:solidFill>
                <a:latin typeface="Arial"/>
                <a:cs typeface="Arial"/>
              </a:rPr>
              <a:t>самостійної</a:t>
            </a:r>
            <a:r>
              <a:rPr lang="ru-RU" sz="1800" b="1" dirty="0">
                <a:solidFill>
                  <a:srgbClr val="FFFFFF"/>
                </a:solidFill>
                <a:latin typeface="Arial"/>
                <a:cs typeface="Arial"/>
              </a:rPr>
              <a:t> </a:t>
            </a:r>
            <a:r>
              <a:rPr lang="ru-RU" sz="1800" b="1" dirty="0" err="1">
                <a:solidFill>
                  <a:srgbClr val="FFFFFF"/>
                </a:solidFill>
                <a:latin typeface="Arial"/>
                <a:cs typeface="Arial"/>
              </a:rPr>
              <a:t>роботи</a:t>
            </a:r>
            <a:r>
              <a:rPr lang="ru-RU" sz="1800" b="1" dirty="0">
                <a:solidFill>
                  <a:srgbClr val="FFFFFF"/>
                </a:solidFill>
                <a:latin typeface="Arial"/>
                <a:cs typeface="Arial"/>
              </a:rPr>
              <a:t> </a:t>
            </a:r>
            <a:r>
              <a:rPr lang="ru-RU" sz="1800" b="1" dirty="0" err="1">
                <a:solidFill>
                  <a:srgbClr val="FFFFFF"/>
                </a:solidFill>
                <a:latin typeface="Arial"/>
                <a:cs typeface="Arial"/>
              </a:rPr>
              <a:t>здобувачів</a:t>
            </a:r>
            <a:r>
              <a:rPr lang="ru-RU" sz="1800" b="1" dirty="0">
                <a:solidFill>
                  <a:srgbClr val="FFFFFF"/>
                </a:solidFill>
                <a:latin typeface="Arial"/>
                <a:cs typeface="Arial"/>
              </a:rPr>
              <a:t> </a:t>
            </a:r>
            <a:r>
              <a:rPr lang="ru-RU" sz="1800" b="1" dirty="0" err="1">
                <a:solidFill>
                  <a:srgbClr val="FFFFFF"/>
                </a:solidFill>
                <a:latin typeface="Arial"/>
                <a:cs typeface="Arial"/>
              </a:rPr>
              <a:t>ступеня</a:t>
            </a:r>
            <a:r>
              <a:rPr lang="ru-RU" sz="1800" b="1" dirty="0">
                <a:solidFill>
                  <a:srgbClr val="FFFFFF"/>
                </a:solidFill>
                <a:latin typeface="Arial"/>
                <a:cs typeface="Arial"/>
              </a:rPr>
              <a:t> </a:t>
            </a:r>
            <a:r>
              <a:rPr lang="ru-RU" sz="1800" b="1" dirty="0" err="1">
                <a:solidFill>
                  <a:srgbClr val="FFFFFF"/>
                </a:solidFill>
                <a:latin typeface="Arial"/>
                <a:cs typeface="Arial"/>
              </a:rPr>
              <a:t>вищої</a:t>
            </a:r>
            <a:r>
              <a:rPr lang="ru-RU" sz="1800" b="1" dirty="0">
                <a:solidFill>
                  <a:srgbClr val="FFFFFF"/>
                </a:solidFill>
                <a:latin typeface="Arial"/>
                <a:cs typeface="Arial"/>
              </a:rPr>
              <a:t> </a:t>
            </a:r>
            <a:r>
              <a:rPr lang="ru-RU" sz="1800" b="1" dirty="0" err="1">
                <a:solidFill>
                  <a:srgbClr val="FFFFFF"/>
                </a:solidFill>
                <a:latin typeface="Arial"/>
                <a:cs typeface="Arial"/>
              </a:rPr>
              <a:t>освіти</a:t>
            </a:r>
            <a:r>
              <a:rPr lang="ru-RU" sz="1800" b="1" dirty="0">
                <a:solidFill>
                  <a:srgbClr val="FFFFFF"/>
                </a:solidFill>
                <a:latin typeface="Arial"/>
                <a:cs typeface="Arial"/>
              </a:rPr>
              <a:t> бакалавр [</a:t>
            </a:r>
            <a:r>
              <a:rPr lang="ru-RU" sz="1800" b="1" dirty="0" err="1">
                <a:solidFill>
                  <a:srgbClr val="FFFFFF"/>
                </a:solidFill>
                <a:latin typeface="Arial"/>
                <a:cs typeface="Arial"/>
              </a:rPr>
              <a:t>зі</a:t>
            </a:r>
            <a:r>
              <a:rPr lang="ru-RU" sz="1800" b="1" dirty="0">
                <a:solidFill>
                  <a:srgbClr val="FFFFFF"/>
                </a:solidFill>
                <a:latin typeface="Arial"/>
                <a:cs typeface="Arial"/>
              </a:rPr>
              <a:t> </a:t>
            </a:r>
            <a:r>
              <a:rPr lang="ru-RU" sz="1800" b="1" dirty="0" err="1">
                <a:solidFill>
                  <a:srgbClr val="FFFFFF"/>
                </a:solidFill>
                <a:latin typeface="Arial"/>
                <a:cs typeface="Arial"/>
              </a:rPr>
              <a:t>спеціальності</a:t>
            </a:r>
            <a:r>
              <a:rPr lang="ru-RU" sz="1800" b="1" dirty="0">
                <a:solidFill>
                  <a:srgbClr val="FFFFFF"/>
                </a:solidFill>
                <a:latin typeface="Arial"/>
                <a:cs typeface="Arial"/>
              </a:rPr>
              <a:t> </a:t>
            </a:r>
            <a:r>
              <a:rPr lang="en-US" sz="1800" b="1" dirty="0">
                <a:solidFill>
                  <a:srgbClr val="FFFFFF"/>
                </a:solidFill>
                <a:latin typeface="Arial"/>
                <a:cs typeface="Arial"/>
              </a:rPr>
              <a:t>G3 «</a:t>
            </a:r>
            <a:r>
              <a:rPr lang="ru-RU" sz="1800" b="1" dirty="0" err="1">
                <a:solidFill>
                  <a:srgbClr val="FFFFFF"/>
                </a:solidFill>
                <a:latin typeface="Arial"/>
                <a:cs typeface="Arial"/>
              </a:rPr>
              <a:t>Електрична</a:t>
            </a:r>
            <a:r>
              <a:rPr lang="ru-RU" sz="1800" b="1" dirty="0">
                <a:solidFill>
                  <a:srgbClr val="FFFFFF"/>
                </a:solidFill>
                <a:latin typeface="Arial"/>
                <a:cs typeface="Arial"/>
              </a:rPr>
              <a:t> </a:t>
            </a:r>
            <a:r>
              <a:rPr lang="ru-RU" sz="1800" b="1" dirty="0" err="1">
                <a:solidFill>
                  <a:srgbClr val="FFFFFF"/>
                </a:solidFill>
                <a:latin typeface="Arial"/>
                <a:cs typeface="Arial"/>
              </a:rPr>
              <a:t>інженерія</a:t>
            </a:r>
            <a:r>
              <a:rPr lang="ru-RU" sz="1800" b="1" dirty="0">
                <a:solidFill>
                  <a:srgbClr val="FFFFFF"/>
                </a:solidFill>
                <a:latin typeface="Arial"/>
                <a:cs typeface="Arial"/>
              </a:rPr>
              <a:t>»]. </a:t>
            </a:r>
            <a:r>
              <a:rPr lang="ru-RU" sz="1800" b="1" dirty="0" err="1">
                <a:solidFill>
                  <a:srgbClr val="FFFFFF"/>
                </a:solidFill>
                <a:latin typeface="Arial"/>
                <a:cs typeface="Arial"/>
              </a:rPr>
              <a:t>Частина</a:t>
            </a:r>
            <a:r>
              <a:rPr lang="ru-RU" sz="1800" b="1" dirty="0">
                <a:solidFill>
                  <a:srgbClr val="FFFFFF"/>
                </a:solidFill>
                <a:latin typeface="Arial"/>
                <a:cs typeface="Arial"/>
              </a:rPr>
              <a:t> 1.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ТДАТУ, 2025. 254 с.</a:t>
            </a:r>
            <a:endParaRPr sz="1800" dirty="0">
              <a:latin typeface="Arial"/>
              <a:cs typeface="Arial"/>
            </a:endParaRP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7550" y="1061352"/>
            <a:ext cx="3129050" cy="4425048"/>
          </a:xfrm>
          <a:prstGeom prst="rect">
            <a:avLst/>
          </a:prstGeom>
        </p:spPr>
      </p:pic>
      <p:pic>
        <p:nvPicPr>
          <p:cNvPr id="13" name="object 8"/>
          <p:cNvPicPr/>
          <p:nvPr/>
        </p:nvPicPr>
        <p:blipFill>
          <a:blip r:embed="rId7" cstate="print"/>
          <a:stretch>
            <a:fillRect/>
          </a:stretch>
        </p:blipFill>
        <p:spPr>
          <a:xfrm>
            <a:off x="107157" y="6062470"/>
            <a:ext cx="2368296" cy="749808"/>
          </a:xfrm>
          <a:prstGeom prst="rect">
            <a:avLst/>
          </a:prstGeom>
        </p:spPr>
      </p:pic>
    </p:spTree>
    <p:extLst>
      <p:ext uri="{BB962C8B-B14F-4D97-AF65-F5344CB8AC3E}">
        <p14:creationId xmlns:p14="http://schemas.microsoft.com/office/powerpoint/2010/main" val="312094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396858" y="2160008"/>
            <a:ext cx="8674481" cy="3868935"/>
            <a:chOff x="3502975" y="2081909"/>
            <a:chExt cx="8624367" cy="4800235"/>
          </a:xfrm>
        </p:grpSpPr>
        <p:sp>
          <p:nvSpPr>
            <p:cNvPr id="16" name="object 16"/>
            <p:cNvSpPr/>
            <p:nvPr/>
          </p:nvSpPr>
          <p:spPr>
            <a:xfrm>
              <a:off x="3502975" y="2081909"/>
              <a:ext cx="8624367" cy="4800235"/>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rgbClr val="00B050">
                <a:alpha val="70195"/>
              </a:srgbClr>
            </a:solidFill>
          </p:spPr>
          <p:txBody>
            <a:bodyPr wrap="square" lIns="0" tIns="0" rIns="0" bIns="0" rtlCol="0"/>
            <a:lstStyle/>
            <a:p>
              <a:endParaRPr/>
            </a:p>
          </p:txBody>
        </p:sp>
        <p:sp>
          <p:nvSpPr>
            <p:cNvPr id="17" name="object 17"/>
            <p:cNvSpPr/>
            <p:nvPr/>
          </p:nvSpPr>
          <p:spPr>
            <a:xfrm>
              <a:off x="3622936" y="2171622"/>
              <a:ext cx="8504406" cy="4529302"/>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4">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540205" y="2286000"/>
            <a:ext cx="8346995" cy="3596882"/>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У практикумі стисло викладений теоретичний матеріал з нелінійних кіл постійного і змінного струмів, магнітних кіл змінного струму, перехідних процесів в лінійних колах постійного та змінного струмів, про кола з розподіленими параметрами і електромагнітне коло та методи його аналізу. Наведені завдання для самостійної роботи здобувачів у вигляді парних таблиць: з запитаннями та правильними відповідями до кожного пункту тем теоретичного матеріалу, що вивчається згідно робочої програми.</a:t>
            </a:r>
          </a:p>
          <a:p>
            <a:pPr marL="12700" marR="6350" algn="just">
              <a:lnSpc>
                <a:spcPct val="120100"/>
              </a:lnSpc>
              <a:spcBef>
                <a:spcPts val="100"/>
              </a:spcBef>
            </a:pPr>
            <a:r>
              <a:rPr lang="uk-UA" sz="1600" b="1" dirty="0">
                <a:solidFill>
                  <a:srgbClr val="1F4E79"/>
                </a:solidFill>
                <a:latin typeface="Arial"/>
                <a:cs typeface="Arial"/>
              </a:rPr>
              <a:t>В практикумі наведений алгоритм самоперевірки отриманих результатів здобувачем. Практикум орієнтує здобувачів на активізацію їх самостійної пізнавальної діяльності при вивченні дисципліни.</a:t>
            </a:r>
          </a:p>
          <a:p>
            <a:pPr marL="12700" marR="6350" algn="just">
              <a:lnSpc>
                <a:spcPct val="120100"/>
              </a:lnSpc>
              <a:spcBef>
                <a:spcPts val="100"/>
              </a:spcBef>
            </a:pPr>
            <a:endParaRPr lang="uk-UA" sz="1600" b="1" dirty="0">
              <a:solidFill>
                <a:srgbClr val="1F4E79"/>
              </a:solidFill>
              <a:latin typeface="Arial"/>
              <a:cs typeface="Arial"/>
              <a:hlinkClick r:id="rId4"/>
            </a:endParaRPr>
          </a:p>
          <a:p>
            <a:pPr marL="12700" marR="6350" algn="just">
              <a:lnSpc>
                <a:spcPct val="120100"/>
              </a:lnSpc>
              <a:spcBef>
                <a:spcPts val="100"/>
              </a:spcBef>
            </a:pPr>
            <a:r>
              <a:rPr lang="en-US" sz="1600" b="1" dirty="0">
                <a:solidFill>
                  <a:srgbClr val="1F4E79"/>
                </a:solidFill>
                <a:latin typeface="Arial"/>
                <a:cs typeface="Arial"/>
                <a:hlinkClick r:id="rId4"/>
              </a:rPr>
              <a:t>http://elar.tsatu.edu.ua/handle/123456789/18982</a:t>
            </a:r>
            <a:r>
              <a:rPr lang="uk-UA" sz="1600" b="1" dirty="0">
                <a:solidFill>
                  <a:srgbClr val="1F4E79"/>
                </a:solidFill>
                <a:latin typeface="Arial"/>
                <a:cs typeface="Arial"/>
              </a:rPr>
              <a:t> </a:t>
            </a:r>
          </a:p>
        </p:txBody>
      </p:sp>
      <p:sp>
        <p:nvSpPr>
          <p:cNvPr id="25" name="object 25"/>
          <p:cNvSpPr txBox="1"/>
          <p:nvPr/>
        </p:nvSpPr>
        <p:spPr>
          <a:xfrm>
            <a:off x="3498667" y="888763"/>
            <a:ext cx="8593128" cy="896398"/>
          </a:xfrm>
          <a:prstGeom prst="rect">
            <a:avLst/>
          </a:prstGeom>
          <a:solidFill>
            <a:srgbClr val="00B050">
              <a:alpha val="50195"/>
            </a:srgbClr>
          </a:solidFill>
        </p:spPr>
        <p:txBody>
          <a:bodyPr vert="horz" wrap="square" lIns="0" tIns="64769" rIns="0" bIns="0" rtlCol="0">
            <a:spAutoFit/>
          </a:bodyPr>
          <a:lstStyle/>
          <a:p>
            <a:pPr marL="92710">
              <a:lnSpc>
                <a:spcPct val="100000"/>
              </a:lnSpc>
              <a:spcBef>
                <a:spcPts val="509"/>
              </a:spcBef>
            </a:pPr>
            <a:r>
              <a:rPr lang="ru-RU" sz="1800" b="1" dirty="0">
                <a:solidFill>
                  <a:srgbClr val="FFFFFF"/>
                </a:solidFill>
                <a:latin typeface="Arial"/>
                <a:cs typeface="Arial"/>
              </a:rPr>
              <a:t>Попова І. О., Вовк О. Ю. </a:t>
            </a:r>
            <a:r>
              <a:rPr lang="ru-RU" sz="1800" b="1" dirty="0" err="1">
                <a:solidFill>
                  <a:srgbClr val="FFFFFF"/>
                </a:solidFill>
                <a:latin typeface="Arial"/>
                <a:cs typeface="Arial"/>
              </a:rPr>
              <a:t>Теоретичні</a:t>
            </a:r>
            <a:r>
              <a:rPr lang="ru-RU" sz="1800" b="1" dirty="0">
                <a:solidFill>
                  <a:srgbClr val="FFFFFF"/>
                </a:solidFill>
                <a:latin typeface="Arial"/>
                <a:cs typeface="Arial"/>
              </a:rPr>
              <a:t> </a:t>
            </a:r>
            <a:r>
              <a:rPr lang="ru-RU" sz="1800" b="1" dirty="0" err="1">
                <a:solidFill>
                  <a:srgbClr val="FFFFFF"/>
                </a:solidFill>
                <a:latin typeface="Arial"/>
                <a:cs typeface="Arial"/>
              </a:rPr>
              <a:t>основи</a:t>
            </a:r>
            <a:r>
              <a:rPr lang="ru-RU" sz="1800" b="1" dirty="0">
                <a:solidFill>
                  <a:srgbClr val="FFFFFF"/>
                </a:solidFill>
                <a:latin typeface="Arial"/>
                <a:cs typeface="Arial"/>
              </a:rPr>
              <a:t> </a:t>
            </a:r>
            <a:r>
              <a:rPr lang="ru-RU" sz="1800" b="1" dirty="0" err="1">
                <a:solidFill>
                  <a:srgbClr val="FFFFFF"/>
                </a:solidFill>
                <a:latin typeface="Arial"/>
                <a:cs typeface="Arial"/>
              </a:rPr>
              <a:t>електротехніки</a:t>
            </a:r>
            <a:r>
              <a:rPr lang="ru-RU" sz="1800" b="1" dirty="0">
                <a:solidFill>
                  <a:srgbClr val="FFFFFF"/>
                </a:solidFill>
                <a:latin typeface="Arial"/>
                <a:cs typeface="Arial"/>
              </a:rPr>
              <a:t>: практикум для </a:t>
            </a:r>
            <a:r>
              <a:rPr lang="ru-RU" sz="1800" b="1" dirty="0" err="1">
                <a:solidFill>
                  <a:srgbClr val="FFFFFF"/>
                </a:solidFill>
                <a:latin typeface="Arial"/>
                <a:cs typeface="Arial"/>
              </a:rPr>
              <a:t>самостійної</a:t>
            </a:r>
            <a:r>
              <a:rPr lang="ru-RU" sz="1800" b="1" dirty="0">
                <a:solidFill>
                  <a:srgbClr val="FFFFFF"/>
                </a:solidFill>
                <a:latin typeface="Arial"/>
                <a:cs typeface="Arial"/>
              </a:rPr>
              <a:t> </a:t>
            </a:r>
            <a:r>
              <a:rPr lang="ru-RU" sz="1800" b="1" dirty="0" err="1">
                <a:solidFill>
                  <a:srgbClr val="FFFFFF"/>
                </a:solidFill>
                <a:latin typeface="Arial"/>
                <a:cs typeface="Arial"/>
              </a:rPr>
              <a:t>роботи</a:t>
            </a:r>
            <a:r>
              <a:rPr lang="ru-RU" sz="1800" b="1" dirty="0">
                <a:solidFill>
                  <a:srgbClr val="FFFFFF"/>
                </a:solidFill>
                <a:latin typeface="Arial"/>
                <a:cs typeface="Arial"/>
              </a:rPr>
              <a:t> </a:t>
            </a:r>
            <a:r>
              <a:rPr lang="ru-RU" sz="1800" b="1" dirty="0" err="1">
                <a:solidFill>
                  <a:srgbClr val="FFFFFF"/>
                </a:solidFill>
                <a:latin typeface="Arial"/>
                <a:cs typeface="Arial"/>
              </a:rPr>
              <a:t>здобувачів</a:t>
            </a:r>
            <a:r>
              <a:rPr lang="ru-RU" sz="1800" b="1" dirty="0">
                <a:solidFill>
                  <a:srgbClr val="FFFFFF"/>
                </a:solidFill>
                <a:latin typeface="Arial"/>
                <a:cs typeface="Arial"/>
              </a:rPr>
              <a:t> </a:t>
            </a:r>
            <a:r>
              <a:rPr lang="ru-RU" sz="1800" b="1" dirty="0" err="1">
                <a:solidFill>
                  <a:srgbClr val="FFFFFF"/>
                </a:solidFill>
                <a:latin typeface="Arial"/>
                <a:cs typeface="Arial"/>
              </a:rPr>
              <a:t>вищої</a:t>
            </a:r>
            <a:r>
              <a:rPr lang="ru-RU" sz="1800" b="1" dirty="0">
                <a:solidFill>
                  <a:srgbClr val="FFFFFF"/>
                </a:solidFill>
                <a:latin typeface="Arial"/>
                <a:cs typeface="Arial"/>
              </a:rPr>
              <a:t> </a:t>
            </a:r>
            <a:r>
              <a:rPr lang="ru-RU" sz="1800" b="1" dirty="0" err="1">
                <a:solidFill>
                  <a:srgbClr val="FFFFFF"/>
                </a:solidFill>
                <a:latin typeface="Arial"/>
                <a:cs typeface="Arial"/>
              </a:rPr>
              <a:t>освіти</a:t>
            </a:r>
            <a:r>
              <a:rPr lang="ru-RU" sz="1800" b="1" dirty="0">
                <a:solidFill>
                  <a:srgbClr val="FFFFFF"/>
                </a:solidFill>
                <a:latin typeface="Arial"/>
                <a:cs typeface="Arial"/>
              </a:rPr>
              <a:t> </a:t>
            </a:r>
            <a:r>
              <a:rPr lang="ru-RU" sz="1800" b="1" dirty="0" err="1">
                <a:solidFill>
                  <a:srgbClr val="FFFFFF"/>
                </a:solidFill>
                <a:latin typeface="Arial"/>
                <a:cs typeface="Arial"/>
              </a:rPr>
              <a:t>зі</a:t>
            </a:r>
            <a:r>
              <a:rPr lang="ru-RU" sz="1800" b="1" dirty="0">
                <a:solidFill>
                  <a:srgbClr val="FFFFFF"/>
                </a:solidFill>
                <a:latin typeface="Arial"/>
                <a:cs typeface="Arial"/>
              </a:rPr>
              <a:t> </a:t>
            </a:r>
            <a:r>
              <a:rPr lang="ru-RU" sz="1800" b="1" dirty="0" err="1">
                <a:solidFill>
                  <a:srgbClr val="FFFFFF"/>
                </a:solidFill>
                <a:latin typeface="Arial"/>
                <a:cs typeface="Arial"/>
              </a:rPr>
              <a:t>спеціальності</a:t>
            </a:r>
            <a:r>
              <a:rPr lang="ru-RU" sz="1800" b="1" dirty="0">
                <a:solidFill>
                  <a:srgbClr val="FFFFFF"/>
                </a:solidFill>
                <a:latin typeface="Arial"/>
                <a:cs typeface="Arial"/>
              </a:rPr>
              <a:t> </a:t>
            </a:r>
            <a:r>
              <a:rPr lang="en-US" sz="1800" b="1" dirty="0">
                <a:solidFill>
                  <a:srgbClr val="FFFFFF"/>
                </a:solidFill>
                <a:latin typeface="Arial"/>
                <a:cs typeface="Arial"/>
              </a:rPr>
              <a:t>G3 «</a:t>
            </a:r>
            <a:r>
              <a:rPr lang="ru-RU" sz="1800" b="1" dirty="0" err="1">
                <a:solidFill>
                  <a:srgbClr val="FFFFFF"/>
                </a:solidFill>
                <a:latin typeface="Arial"/>
                <a:cs typeface="Arial"/>
              </a:rPr>
              <a:t>Електрична</a:t>
            </a:r>
            <a:r>
              <a:rPr lang="ru-RU" sz="1800" b="1" dirty="0">
                <a:solidFill>
                  <a:srgbClr val="FFFFFF"/>
                </a:solidFill>
                <a:latin typeface="Arial"/>
                <a:cs typeface="Arial"/>
              </a:rPr>
              <a:t> </a:t>
            </a:r>
            <a:r>
              <a:rPr lang="ru-RU" sz="1800" b="1" dirty="0" err="1">
                <a:solidFill>
                  <a:srgbClr val="FFFFFF"/>
                </a:solidFill>
                <a:latin typeface="Arial"/>
                <a:cs typeface="Arial"/>
              </a:rPr>
              <a:t>інженерія</a:t>
            </a:r>
            <a:r>
              <a:rPr lang="ru-RU" sz="1800" b="1" dirty="0">
                <a:solidFill>
                  <a:srgbClr val="FFFFFF"/>
                </a:solidFill>
                <a:latin typeface="Arial"/>
                <a:cs typeface="Arial"/>
              </a:rPr>
              <a:t>». </a:t>
            </a:r>
            <a:r>
              <a:rPr lang="ru-RU" sz="1800" b="1" dirty="0" err="1">
                <a:solidFill>
                  <a:srgbClr val="FFFFFF"/>
                </a:solidFill>
                <a:latin typeface="Arial"/>
                <a:cs typeface="Arial"/>
              </a:rPr>
              <a:t>Частина</a:t>
            </a:r>
            <a:r>
              <a:rPr lang="ru-RU" sz="1800" b="1" dirty="0">
                <a:solidFill>
                  <a:srgbClr val="FFFFFF"/>
                </a:solidFill>
                <a:latin typeface="Arial"/>
                <a:cs typeface="Arial"/>
              </a:rPr>
              <a:t> 3. </a:t>
            </a:r>
            <a:r>
              <a:rPr lang="ru-RU" sz="1800" b="1" dirty="0" err="1">
                <a:solidFill>
                  <a:srgbClr val="FFFFFF"/>
                </a:solidFill>
                <a:latin typeface="Arial"/>
                <a:cs typeface="Arial"/>
              </a:rPr>
              <a:t>Запоріжжя</a:t>
            </a:r>
            <a:r>
              <a:rPr lang="ru-RU" sz="1800" b="1" dirty="0">
                <a:solidFill>
                  <a:srgbClr val="FFFFFF"/>
                </a:solidFill>
                <a:latin typeface="Arial"/>
                <a:cs typeface="Arial"/>
              </a:rPr>
              <a:t> : ТДАТУ, 2025. - 216 с.</a:t>
            </a:r>
            <a:endParaRPr sz="1800" dirty="0">
              <a:latin typeface="Arial"/>
              <a:cs typeface="Arial"/>
            </a:endParaRP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929" y="1123772"/>
            <a:ext cx="3200400" cy="4525948"/>
          </a:xfrm>
          <a:prstGeom prst="rect">
            <a:avLst/>
          </a:prstGeom>
        </p:spPr>
      </p:pic>
      <p:pic>
        <p:nvPicPr>
          <p:cNvPr id="13" name="object 8"/>
          <p:cNvPicPr/>
          <p:nvPr/>
        </p:nvPicPr>
        <p:blipFill>
          <a:blip r:embed="rId6" cstate="print"/>
          <a:stretch>
            <a:fillRect/>
          </a:stretch>
        </p:blipFill>
        <p:spPr>
          <a:xfrm>
            <a:off x="9823704" y="6095998"/>
            <a:ext cx="2368296" cy="749808"/>
          </a:xfrm>
          <a:prstGeom prst="rect">
            <a:avLst/>
          </a:prstGeom>
        </p:spPr>
      </p:pic>
    </p:spTree>
    <p:extLst>
      <p:ext uri="{BB962C8B-B14F-4D97-AF65-F5344CB8AC3E}">
        <p14:creationId xmlns:p14="http://schemas.microsoft.com/office/powerpoint/2010/main" val="1249177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256840" y="1998538"/>
            <a:ext cx="8794103" cy="4396165"/>
            <a:chOff x="3502975" y="2081909"/>
            <a:chExt cx="8624367" cy="5114311"/>
          </a:xfrm>
        </p:grpSpPr>
        <p:sp>
          <p:nvSpPr>
            <p:cNvPr id="16" name="object 16"/>
            <p:cNvSpPr/>
            <p:nvPr/>
          </p:nvSpPr>
          <p:spPr>
            <a:xfrm>
              <a:off x="3502975" y="2081909"/>
              <a:ext cx="8624367" cy="5114311"/>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2">
                <a:alpha val="70195"/>
              </a:schemeClr>
            </a:solidFill>
          </p:spPr>
          <p:txBody>
            <a:bodyPr wrap="square" lIns="0" tIns="0" rIns="0" bIns="0" rtlCol="0"/>
            <a:lstStyle/>
            <a:p>
              <a:endParaRPr/>
            </a:p>
          </p:txBody>
        </p:sp>
        <p:sp>
          <p:nvSpPr>
            <p:cNvPr id="17" name="object 17"/>
            <p:cNvSpPr/>
            <p:nvPr/>
          </p:nvSpPr>
          <p:spPr>
            <a:xfrm>
              <a:off x="3622936" y="2171622"/>
              <a:ext cx="8504406" cy="4889060"/>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4">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429000" y="2070847"/>
            <a:ext cx="8534400" cy="4187813"/>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У навчально-методичному посібнику викладено історію становлення концепції сталого розвитку, її зміст, особливості практичної реалізації, сучасні складності та результати впровадження, перспективи у майбутньому. Він охоплює ключові аспекти сталого розвитку: екологічні, економічні та соціальні і демонструє їх взаємозв’язок.</a:t>
            </a:r>
          </a:p>
          <a:p>
            <a:pPr marL="12700" marR="6350" algn="just">
              <a:lnSpc>
                <a:spcPct val="120100"/>
              </a:lnSpc>
              <a:spcBef>
                <a:spcPts val="100"/>
              </a:spcBef>
            </a:pPr>
            <a:r>
              <a:rPr lang="uk-UA" sz="1600" b="1" dirty="0">
                <a:solidFill>
                  <a:srgbClr val="1F4E79"/>
                </a:solidFill>
                <a:latin typeface="Arial"/>
                <a:cs typeface="Arial"/>
              </a:rPr>
              <a:t>Посібник містить методичні рекомендації, приклади, завдання для самостійної роботи, що допомагає здобувачам застосовувати теоретичні знання на практиці і сприяє розвитку стратегічного мислення щодо впровадження принципів сталого розвитку на міжнародному, державному та регіональному рівнях.</a:t>
            </a:r>
          </a:p>
          <a:p>
            <a:pPr marL="12700" marR="6350" algn="just">
              <a:lnSpc>
                <a:spcPct val="120100"/>
              </a:lnSpc>
              <a:spcBef>
                <a:spcPts val="100"/>
              </a:spcBef>
            </a:pPr>
            <a:r>
              <a:rPr lang="uk-UA" sz="1600" b="1" dirty="0">
                <a:solidFill>
                  <a:srgbClr val="1F4E79"/>
                </a:solidFill>
                <a:latin typeface="Arial"/>
                <a:cs typeface="Arial"/>
              </a:rPr>
              <a:t>Рекомендовано для здобувачів, які навчаються за другим (магістерським) рівнем вищої освіти зі спеціальностей </a:t>
            </a:r>
            <a:r>
              <a:rPr lang="en-US" sz="1600" b="1" dirty="0">
                <a:solidFill>
                  <a:srgbClr val="1F4E79"/>
                </a:solidFill>
                <a:latin typeface="Arial"/>
                <a:cs typeface="Arial"/>
              </a:rPr>
              <a:t>C1.01 «</a:t>
            </a:r>
            <a:r>
              <a:rPr lang="uk-UA" sz="1600" b="1" dirty="0">
                <a:solidFill>
                  <a:srgbClr val="1F4E79"/>
                </a:solidFill>
                <a:latin typeface="Arial"/>
                <a:cs typeface="Arial"/>
              </a:rPr>
              <a:t>Економіка», </a:t>
            </a:r>
            <a:r>
              <a:rPr lang="en-US" sz="1600" b="1" dirty="0">
                <a:solidFill>
                  <a:srgbClr val="1F4E79"/>
                </a:solidFill>
                <a:latin typeface="Arial"/>
                <a:cs typeface="Arial"/>
              </a:rPr>
              <a:t>J3 «</a:t>
            </a:r>
            <a:r>
              <a:rPr lang="uk-UA" sz="1600" b="1" dirty="0">
                <a:solidFill>
                  <a:srgbClr val="1F4E79"/>
                </a:solidFill>
                <a:latin typeface="Arial"/>
                <a:cs typeface="Arial"/>
              </a:rPr>
              <a:t>Туризм та рекреація», </a:t>
            </a:r>
            <a:r>
              <a:rPr lang="en-US" sz="1600" b="1" dirty="0">
                <a:solidFill>
                  <a:srgbClr val="1F4E79"/>
                </a:solidFill>
                <a:latin typeface="Arial"/>
                <a:cs typeface="Arial"/>
              </a:rPr>
              <a:t>D7 «</a:t>
            </a:r>
            <a:r>
              <a:rPr lang="uk-UA" sz="1600" b="1" dirty="0">
                <a:solidFill>
                  <a:srgbClr val="1F4E79"/>
                </a:solidFill>
                <a:latin typeface="Arial"/>
                <a:cs typeface="Arial"/>
              </a:rPr>
              <a:t>Торгівля». Посібник може бути корисним для спеціальностей, пов’язаних з екологією, менеджментом та державним управлінням.</a:t>
            </a:r>
          </a:p>
          <a:p>
            <a:pPr marL="12700" marR="6350" algn="just">
              <a:lnSpc>
                <a:spcPct val="120100"/>
              </a:lnSpc>
              <a:spcBef>
                <a:spcPts val="100"/>
              </a:spcBef>
            </a:pPr>
            <a:r>
              <a:rPr lang="en-US" sz="1600" b="1" dirty="0">
                <a:solidFill>
                  <a:srgbClr val="1F4E79"/>
                </a:solidFill>
                <a:latin typeface="Arial"/>
                <a:cs typeface="Arial"/>
                <a:hlinkClick r:id="rId4"/>
              </a:rPr>
              <a:t>https://elar.tsatu.edu.ua/handle/123456789/19953</a:t>
            </a:r>
            <a:r>
              <a:rPr lang="uk-UA" sz="1600" b="1" dirty="0">
                <a:solidFill>
                  <a:srgbClr val="1F4E79"/>
                </a:solidFill>
                <a:latin typeface="Arial"/>
                <a:cs typeface="Arial"/>
              </a:rPr>
              <a:t> </a:t>
            </a:r>
          </a:p>
        </p:txBody>
      </p:sp>
      <p:sp>
        <p:nvSpPr>
          <p:cNvPr id="25" name="object 25"/>
          <p:cNvSpPr txBox="1"/>
          <p:nvPr/>
        </p:nvSpPr>
        <p:spPr>
          <a:xfrm>
            <a:off x="3517516" y="1172825"/>
            <a:ext cx="8593128" cy="619399"/>
          </a:xfrm>
          <a:prstGeom prst="rect">
            <a:avLst/>
          </a:prstGeom>
          <a:solidFill>
            <a:schemeClr val="accent2">
              <a:alpha val="50195"/>
            </a:schemeClr>
          </a:solidFill>
        </p:spPr>
        <p:txBody>
          <a:bodyPr vert="horz" wrap="square" lIns="0" tIns="64769" rIns="0" bIns="0" rtlCol="0">
            <a:spAutoFit/>
          </a:bodyPr>
          <a:lstStyle/>
          <a:p>
            <a:pPr marL="92710">
              <a:lnSpc>
                <a:spcPct val="100000"/>
              </a:lnSpc>
              <a:spcBef>
                <a:spcPts val="509"/>
              </a:spcBef>
            </a:pPr>
            <a:r>
              <a:rPr lang="ru-RU" sz="1800" b="1" dirty="0" err="1">
                <a:solidFill>
                  <a:srgbClr val="FFFFFF"/>
                </a:solidFill>
                <a:latin typeface="Arial"/>
                <a:cs typeface="Arial"/>
              </a:rPr>
              <a:t>Яворська</a:t>
            </a:r>
            <a:r>
              <a:rPr lang="ru-RU" sz="1800" b="1" dirty="0">
                <a:solidFill>
                  <a:srgbClr val="FFFFFF"/>
                </a:solidFill>
                <a:latin typeface="Arial"/>
                <a:cs typeface="Arial"/>
              </a:rPr>
              <a:t> Т. І. </a:t>
            </a:r>
            <a:r>
              <a:rPr lang="ru-RU" sz="1800" b="1" dirty="0" err="1">
                <a:solidFill>
                  <a:srgbClr val="FFFFFF"/>
                </a:solidFill>
                <a:latin typeface="Arial"/>
                <a:cs typeface="Arial"/>
              </a:rPr>
              <a:t>Стратегії</a:t>
            </a:r>
            <a:r>
              <a:rPr lang="ru-RU" sz="1800" b="1" dirty="0">
                <a:solidFill>
                  <a:srgbClr val="FFFFFF"/>
                </a:solidFill>
                <a:latin typeface="Arial"/>
                <a:cs typeface="Arial"/>
              </a:rPr>
              <a:t> </a:t>
            </a:r>
            <a:r>
              <a:rPr lang="ru-RU" sz="1800" b="1" dirty="0" err="1">
                <a:solidFill>
                  <a:srgbClr val="FFFFFF"/>
                </a:solidFill>
                <a:latin typeface="Arial"/>
                <a:cs typeface="Arial"/>
              </a:rPr>
              <a:t>сталого</a:t>
            </a:r>
            <a:r>
              <a:rPr lang="ru-RU" sz="1800" b="1" dirty="0">
                <a:solidFill>
                  <a:srgbClr val="FFFFFF"/>
                </a:solidFill>
                <a:latin typeface="Arial"/>
                <a:cs typeface="Arial"/>
              </a:rPr>
              <a:t> </a:t>
            </a:r>
            <a:r>
              <a:rPr lang="ru-RU" sz="1800" b="1" dirty="0" err="1">
                <a:solidFill>
                  <a:srgbClr val="FFFFFF"/>
                </a:solidFill>
                <a:latin typeface="Arial"/>
                <a:cs typeface="Arial"/>
              </a:rPr>
              <a:t>розвитку</a:t>
            </a:r>
            <a:r>
              <a:rPr lang="ru-RU" sz="1800" b="1" dirty="0">
                <a:solidFill>
                  <a:srgbClr val="FFFFFF"/>
                </a:solidFill>
                <a:latin typeface="Arial"/>
                <a:cs typeface="Arial"/>
              </a:rPr>
              <a:t>: </a:t>
            </a:r>
            <a:r>
              <a:rPr lang="ru-RU" sz="1800" b="1" dirty="0" err="1">
                <a:solidFill>
                  <a:srgbClr val="FFFFFF"/>
                </a:solidFill>
                <a:latin typeface="Arial"/>
                <a:cs typeface="Arial"/>
              </a:rPr>
              <a:t>навчально-методичний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a:t>
            </a:r>
            <a:r>
              <a:rPr lang="ru-RU" sz="1800" b="1" dirty="0" err="1">
                <a:solidFill>
                  <a:srgbClr val="FFFFFF"/>
                </a:solidFill>
                <a:latin typeface="Arial"/>
                <a:cs typeface="Arial"/>
              </a:rPr>
              <a:t>Запоріжжя</a:t>
            </a:r>
            <a:r>
              <a:rPr lang="ru-RU" sz="1800" b="1" dirty="0">
                <a:solidFill>
                  <a:srgbClr val="FFFFFF"/>
                </a:solidFill>
                <a:latin typeface="Arial"/>
                <a:cs typeface="Arial"/>
              </a:rPr>
              <a:t>: ТДАТУ, 2025. 176 с.</a:t>
            </a: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270" y="1409700"/>
            <a:ext cx="2903076"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object 8"/>
          <p:cNvPicPr/>
          <p:nvPr/>
        </p:nvPicPr>
        <p:blipFill>
          <a:blip r:embed="rId6" cstate="print"/>
          <a:stretch>
            <a:fillRect/>
          </a:stretch>
        </p:blipFill>
        <p:spPr>
          <a:xfrm>
            <a:off x="141056" y="6028943"/>
            <a:ext cx="2602143" cy="783335"/>
          </a:xfrm>
          <a:prstGeom prst="rect">
            <a:avLst/>
          </a:prstGeom>
        </p:spPr>
      </p:pic>
    </p:spTree>
    <p:extLst>
      <p:ext uri="{BB962C8B-B14F-4D97-AF65-F5344CB8AC3E}">
        <p14:creationId xmlns:p14="http://schemas.microsoft.com/office/powerpoint/2010/main" val="327166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object 2"/>
          <p:cNvPicPr/>
          <p:nvPr/>
        </p:nvPicPr>
        <p:blipFill>
          <a:blip r:embed="rId2" cstate="print">
            <a:duotone>
              <a:prstClr val="black"/>
              <a:schemeClr val="tx2">
                <a:tint val="45000"/>
                <a:satMod val="400000"/>
              </a:schemeClr>
            </a:duotone>
          </a:blip>
          <a:stretch>
            <a:fillRect/>
          </a:stretch>
        </p:blipFill>
        <p:spPr>
          <a:xfrm>
            <a:off x="0" y="0"/>
            <a:ext cx="12202437" cy="6845806"/>
          </a:xfrm>
          <a:prstGeom prst="rect">
            <a:avLst/>
          </a:prstGeom>
        </p:spPr>
      </p:pic>
      <p:pic>
        <p:nvPicPr>
          <p:cNvPr id="4" name="object 4"/>
          <p:cNvPicPr/>
          <p:nvPr/>
        </p:nvPicPr>
        <p:blipFill>
          <a:blip r:embed="rId3" cstate="print"/>
          <a:stretch>
            <a:fillRect/>
          </a:stretch>
        </p:blipFill>
        <p:spPr>
          <a:xfrm>
            <a:off x="0" y="6028943"/>
            <a:ext cx="12191999" cy="816863"/>
          </a:xfrm>
          <a:prstGeom prst="rect">
            <a:avLst/>
          </a:prstGeom>
        </p:spPr>
      </p:pic>
      <p:grpSp>
        <p:nvGrpSpPr>
          <p:cNvPr id="15" name="object 15"/>
          <p:cNvGrpSpPr/>
          <p:nvPr/>
        </p:nvGrpSpPr>
        <p:grpSpPr>
          <a:xfrm>
            <a:off x="3256840" y="2201687"/>
            <a:ext cx="8794103" cy="4396165"/>
            <a:chOff x="3502975" y="2081909"/>
            <a:chExt cx="8624367" cy="5114311"/>
          </a:xfrm>
        </p:grpSpPr>
        <p:sp>
          <p:nvSpPr>
            <p:cNvPr id="16" name="object 16"/>
            <p:cNvSpPr/>
            <p:nvPr/>
          </p:nvSpPr>
          <p:spPr>
            <a:xfrm>
              <a:off x="3502975" y="2081909"/>
              <a:ext cx="8624367" cy="5114311"/>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2">
                <a:alpha val="70195"/>
              </a:schemeClr>
            </a:solidFill>
          </p:spPr>
          <p:txBody>
            <a:bodyPr wrap="square" lIns="0" tIns="0" rIns="0" bIns="0" rtlCol="0"/>
            <a:lstStyle/>
            <a:p>
              <a:endParaRPr/>
            </a:p>
          </p:txBody>
        </p:sp>
        <p:sp>
          <p:nvSpPr>
            <p:cNvPr id="17" name="object 17"/>
            <p:cNvSpPr/>
            <p:nvPr/>
          </p:nvSpPr>
          <p:spPr>
            <a:xfrm>
              <a:off x="3622936" y="2171622"/>
              <a:ext cx="8504406" cy="4889060"/>
            </a:xfrm>
            <a:custGeom>
              <a:avLst/>
              <a:gdLst/>
              <a:ahLst/>
              <a:cxnLst/>
              <a:rect l="l" t="t" r="r" b="b"/>
              <a:pathLst>
                <a:path w="8467725" h="3688079">
                  <a:moveTo>
                    <a:pt x="8467344" y="0"/>
                  </a:moveTo>
                  <a:lnTo>
                    <a:pt x="0" y="0"/>
                  </a:lnTo>
                  <a:lnTo>
                    <a:pt x="0" y="3688079"/>
                  </a:lnTo>
                  <a:lnTo>
                    <a:pt x="8467344" y="3688079"/>
                  </a:lnTo>
                  <a:lnTo>
                    <a:pt x="8467344" y="0"/>
                  </a:lnTo>
                  <a:close/>
                </a:path>
              </a:pathLst>
            </a:custGeom>
            <a:solidFill>
              <a:schemeClr val="accent4">
                <a:lumMod val="20000"/>
                <a:lumOff val="80000"/>
              </a:schemeClr>
            </a:solidFill>
            <a:ln>
              <a:solidFill>
                <a:schemeClr val="tx1"/>
              </a:solidFill>
            </a:ln>
          </p:spPr>
          <p:txBody>
            <a:bodyPr wrap="square" lIns="0" tIns="0" rIns="0" bIns="0" rtlCol="0"/>
            <a:lstStyle/>
            <a:p>
              <a:endParaRPr/>
            </a:p>
          </p:txBody>
        </p:sp>
      </p:grpSp>
      <p:sp>
        <p:nvSpPr>
          <p:cNvPr id="18" name="object 18"/>
          <p:cNvSpPr txBox="1"/>
          <p:nvPr/>
        </p:nvSpPr>
        <p:spPr>
          <a:xfrm>
            <a:off x="3447852" y="2289572"/>
            <a:ext cx="8534400" cy="4147802"/>
          </a:xfrm>
          <a:prstGeom prst="rect">
            <a:avLst/>
          </a:prstGeom>
        </p:spPr>
        <p:txBody>
          <a:bodyPr vert="horz" wrap="square" lIns="0" tIns="12700" rIns="0" bIns="0" rtlCol="0">
            <a:spAutoFit/>
          </a:bodyPr>
          <a:lstStyle/>
          <a:p>
            <a:pPr marL="12700" marR="6350" algn="just">
              <a:lnSpc>
                <a:spcPct val="120100"/>
              </a:lnSpc>
              <a:spcBef>
                <a:spcPts val="100"/>
              </a:spcBef>
            </a:pPr>
            <a:r>
              <a:rPr lang="uk-UA" sz="1600" b="1" dirty="0">
                <a:solidFill>
                  <a:srgbClr val="1F4E79"/>
                </a:solidFill>
                <a:latin typeface="Arial"/>
                <a:cs typeface="Arial"/>
              </a:rPr>
              <a:t>Навчальний посібник розроблено для глибокого та ефективного засвоєння програмного матеріалу, а також для самостійної роботи здобувачів. У ньому комплексно розглядаються теоретичні та прикладні аспекти з основ підприємництва, розвитку соціального підприємництва та торговельної діяльності, включаючи правові, економічні, організаційні й маркетингові основи, сучасні цифрові інструменти та моделі електронної комерції Зміст посібника спрямований на формування у здобувачів сучасного наукового світогляду, системи глибоких спеціальних знань і практичних навичок щодо ведення підприємницької діяльності, організації торгових процесів та використання інструментів електронної торгівлі.</a:t>
            </a:r>
          </a:p>
          <a:p>
            <a:pPr marL="12700" marR="6350" algn="just">
              <a:lnSpc>
                <a:spcPct val="120100"/>
              </a:lnSpc>
              <a:spcBef>
                <a:spcPts val="100"/>
              </a:spcBef>
            </a:pPr>
            <a:r>
              <a:rPr lang="uk-UA" sz="1600" b="1" dirty="0">
                <a:solidFill>
                  <a:srgbClr val="1F4E79"/>
                </a:solidFill>
                <a:latin typeface="Arial"/>
                <a:cs typeface="Arial"/>
              </a:rPr>
              <a:t>Рекомендовано для здобувачів закладів вищої освіти економічних спеціальностей, а також буде корисним викладачам як навчально-методичний матеріал і фахівцям — як посібник з модернізації бізнес-процесів.</a:t>
            </a:r>
          </a:p>
          <a:p>
            <a:pPr marL="12700" marR="6350" algn="just">
              <a:lnSpc>
                <a:spcPct val="120100"/>
              </a:lnSpc>
              <a:spcBef>
                <a:spcPts val="100"/>
              </a:spcBef>
            </a:pPr>
            <a:r>
              <a:rPr lang="en-US" sz="1600" b="1" dirty="0">
                <a:solidFill>
                  <a:srgbClr val="1F4E79"/>
                </a:solidFill>
                <a:latin typeface="Arial"/>
                <a:cs typeface="Arial"/>
                <a:hlinkClick r:id="rId4"/>
              </a:rPr>
              <a:t>http://elar.tsatu.edu.ua/handle/123456789/19643</a:t>
            </a:r>
            <a:r>
              <a:rPr lang="uk-UA" sz="1600" b="1" dirty="0">
                <a:solidFill>
                  <a:srgbClr val="1F4E79"/>
                </a:solidFill>
                <a:latin typeface="Arial"/>
                <a:cs typeface="Arial"/>
              </a:rPr>
              <a:t> </a:t>
            </a:r>
          </a:p>
        </p:txBody>
      </p:sp>
      <p:sp>
        <p:nvSpPr>
          <p:cNvPr id="25" name="object 25"/>
          <p:cNvSpPr txBox="1"/>
          <p:nvPr/>
        </p:nvSpPr>
        <p:spPr>
          <a:xfrm>
            <a:off x="3517516" y="1066609"/>
            <a:ext cx="8593128" cy="896398"/>
          </a:xfrm>
          <a:prstGeom prst="rect">
            <a:avLst/>
          </a:prstGeom>
          <a:solidFill>
            <a:schemeClr val="accent2">
              <a:alpha val="50195"/>
            </a:schemeClr>
          </a:solidFill>
        </p:spPr>
        <p:txBody>
          <a:bodyPr vert="horz" wrap="square" lIns="0" tIns="64769" rIns="0" bIns="0" rtlCol="0">
            <a:spAutoFit/>
          </a:bodyPr>
          <a:lstStyle/>
          <a:p>
            <a:pPr marL="92710">
              <a:lnSpc>
                <a:spcPct val="100000"/>
              </a:lnSpc>
              <a:spcBef>
                <a:spcPts val="509"/>
              </a:spcBef>
            </a:pPr>
            <a:r>
              <a:rPr lang="ru-RU" sz="1800" b="1" dirty="0" err="1">
                <a:solidFill>
                  <a:srgbClr val="FFFFFF"/>
                </a:solidFill>
                <a:latin typeface="Arial"/>
                <a:cs typeface="Arial"/>
              </a:rPr>
              <a:t>Основи</a:t>
            </a:r>
            <a:r>
              <a:rPr lang="ru-RU" sz="1800" b="1" dirty="0">
                <a:solidFill>
                  <a:srgbClr val="FFFFFF"/>
                </a:solidFill>
                <a:latin typeface="Arial"/>
                <a:cs typeface="Arial"/>
              </a:rPr>
              <a:t> </a:t>
            </a:r>
            <a:r>
              <a:rPr lang="ru-RU" sz="1800" b="1" dirty="0" err="1">
                <a:solidFill>
                  <a:srgbClr val="FFFFFF"/>
                </a:solidFill>
                <a:latin typeface="Arial"/>
                <a:cs typeface="Arial"/>
              </a:rPr>
              <a:t>підприємництва</a:t>
            </a:r>
            <a:r>
              <a:rPr lang="ru-RU" sz="1800" b="1" dirty="0">
                <a:solidFill>
                  <a:srgbClr val="FFFFFF"/>
                </a:solidFill>
                <a:latin typeface="Arial"/>
                <a:cs typeface="Arial"/>
              </a:rPr>
              <a:t> і </a:t>
            </a:r>
            <a:r>
              <a:rPr lang="ru-RU" sz="1800" b="1" dirty="0" err="1">
                <a:solidFill>
                  <a:srgbClr val="FFFFFF"/>
                </a:solidFill>
                <a:latin typeface="Arial"/>
                <a:cs typeface="Arial"/>
              </a:rPr>
              <a:t>торгівлі</a:t>
            </a:r>
            <a:r>
              <a:rPr lang="ru-RU" sz="1800" b="1" dirty="0">
                <a:solidFill>
                  <a:srgbClr val="FFFFFF"/>
                </a:solidFill>
                <a:latin typeface="Arial"/>
                <a:cs typeface="Arial"/>
              </a:rPr>
              <a:t>: </a:t>
            </a:r>
            <a:r>
              <a:rPr lang="ru-RU" sz="1800" b="1" dirty="0" err="1">
                <a:solidFill>
                  <a:srgbClr val="FFFFFF"/>
                </a:solidFill>
                <a:latin typeface="Arial"/>
                <a:cs typeface="Arial"/>
              </a:rPr>
              <a:t>від</a:t>
            </a:r>
            <a:r>
              <a:rPr lang="ru-RU" sz="1800" b="1" dirty="0">
                <a:solidFill>
                  <a:srgbClr val="FFFFFF"/>
                </a:solidFill>
                <a:latin typeface="Arial"/>
                <a:cs typeface="Arial"/>
              </a:rPr>
              <a:t> </a:t>
            </a:r>
            <a:r>
              <a:rPr lang="ru-RU" sz="1800" b="1" dirty="0" err="1">
                <a:solidFill>
                  <a:srgbClr val="FFFFFF"/>
                </a:solidFill>
                <a:latin typeface="Arial"/>
                <a:cs typeface="Arial"/>
              </a:rPr>
              <a:t>класики</a:t>
            </a:r>
            <a:r>
              <a:rPr lang="ru-RU" sz="1800" b="1" dirty="0">
                <a:solidFill>
                  <a:srgbClr val="FFFFFF"/>
                </a:solidFill>
                <a:latin typeface="Arial"/>
                <a:cs typeface="Arial"/>
              </a:rPr>
              <a:t> до </a:t>
            </a:r>
            <a:r>
              <a:rPr lang="ru-RU" sz="1800" b="1" dirty="0" err="1">
                <a:solidFill>
                  <a:srgbClr val="FFFFFF"/>
                </a:solidFill>
                <a:latin typeface="Arial"/>
                <a:cs typeface="Arial"/>
              </a:rPr>
              <a:t>диджиталізації</a:t>
            </a:r>
            <a:r>
              <a:rPr lang="ru-RU" sz="1800" b="1" dirty="0">
                <a:solidFill>
                  <a:srgbClr val="FFFFFF"/>
                </a:solidFill>
                <a:latin typeface="Arial"/>
                <a:cs typeface="Arial"/>
              </a:rPr>
              <a:t>: </a:t>
            </a:r>
            <a:r>
              <a:rPr lang="ru-RU" sz="1800" b="1" dirty="0" err="1">
                <a:solidFill>
                  <a:srgbClr val="FFFFFF"/>
                </a:solidFill>
                <a:latin typeface="Arial"/>
                <a:cs typeface="Arial"/>
              </a:rPr>
              <a:t>навчальний</a:t>
            </a:r>
            <a:r>
              <a:rPr lang="ru-RU" sz="1800" b="1" dirty="0">
                <a:solidFill>
                  <a:srgbClr val="FFFFFF"/>
                </a:solidFill>
                <a:latin typeface="Arial"/>
                <a:cs typeface="Arial"/>
              </a:rPr>
              <a:t> </a:t>
            </a:r>
            <a:r>
              <a:rPr lang="ru-RU" sz="1800" b="1" dirty="0" err="1">
                <a:solidFill>
                  <a:srgbClr val="FFFFFF"/>
                </a:solidFill>
                <a:latin typeface="Arial"/>
                <a:cs typeface="Arial"/>
              </a:rPr>
              <a:t>посібник</a:t>
            </a:r>
            <a:r>
              <a:rPr lang="ru-RU" sz="1800" b="1" dirty="0">
                <a:solidFill>
                  <a:srgbClr val="FFFFFF"/>
                </a:solidFill>
                <a:latin typeface="Arial"/>
                <a:cs typeface="Arial"/>
              </a:rPr>
              <a:t> / Л. О. </a:t>
            </a:r>
            <a:r>
              <a:rPr lang="ru-RU" sz="1800" b="1" dirty="0" err="1">
                <a:solidFill>
                  <a:srgbClr val="FFFFFF"/>
                </a:solidFill>
                <a:latin typeface="Arial"/>
                <a:cs typeface="Arial"/>
              </a:rPr>
              <a:t>Болтянська</a:t>
            </a:r>
            <a:r>
              <a:rPr lang="ru-RU" sz="1800" b="1" dirty="0">
                <a:solidFill>
                  <a:srgbClr val="FFFFFF"/>
                </a:solidFill>
                <a:latin typeface="Arial"/>
                <a:cs typeface="Arial"/>
              </a:rPr>
              <a:t>, Г. М. </a:t>
            </a:r>
            <a:r>
              <a:rPr lang="ru-RU" sz="1800" b="1" dirty="0" err="1">
                <a:solidFill>
                  <a:srgbClr val="FFFFFF"/>
                </a:solidFill>
                <a:latin typeface="Arial"/>
                <a:cs typeface="Arial"/>
              </a:rPr>
              <a:t>Завадських</a:t>
            </a:r>
            <a:r>
              <a:rPr lang="ru-RU" sz="1800" b="1" dirty="0">
                <a:solidFill>
                  <a:srgbClr val="FFFFFF"/>
                </a:solidFill>
                <a:latin typeface="Arial"/>
                <a:cs typeface="Arial"/>
              </a:rPr>
              <a:t>, О. І. </a:t>
            </a:r>
            <a:r>
              <a:rPr lang="ru-RU" sz="1800" b="1" dirty="0" err="1">
                <a:solidFill>
                  <a:srgbClr val="FFFFFF"/>
                </a:solidFill>
                <a:latin typeface="Arial"/>
                <a:cs typeface="Arial"/>
              </a:rPr>
              <a:t>Лисак</a:t>
            </a:r>
            <a:r>
              <a:rPr lang="ru-RU" sz="1800" b="1" dirty="0">
                <a:solidFill>
                  <a:srgbClr val="FFFFFF"/>
                </a:solidFill>
                <a:latin typeface="Arial"/>
                <a:cs typeface="Arial"/>
              </a:rPr>
              <a:t>, В. М. </a:t>
            </a:r>
            <a:r>
              <a:rPr lang="ru-RU" sz="1800" b="1" dirty="0" err="1">
                <a:solidFill>
                  <a:srgbClr val="FFFFFF"/>
                </a:solidFill>
                <a:latin typeface="Arial"/>
                <a:cs typeface="Arial"/>
              </a:rPr>
              <a:t>Тебенко</a:t>
            </a:r>
            <a:r>
              <a:rPr lang="ru-RU" sz="1800" b="1" dirty="0">
                <a:solidFill>
                  <a:srgbClr val="FFFFFF"/>
                </a:solidFill>
                <a:latin typeface="Arial"/>
                <a:cs typeface="Arial"/>
              </a:rPr>
              <a:t>; ТДАТУ. - </a:t>
            </a:r>
            <a:r>
              <a:rPr lang="ru-RU" sz="1800" b="1" dirty="0" err="1">
                <a:solidFill>
                  <a:srgbClr val="FFFFFF"/>
                </a:solidFill>
                <a:latin typeface="Arial"/>
                <a:cs typeface="Arial"/>
              </a:rPr>
              <a:t>Запоріжжя</a:t>
            </a:r>
            <a:r>
              <a:rPr lang="ru-RU" sz="1800" b="1" dirty="0">
                <a:solidFill>
                  <a:srgbClr val="FFFFFF"/>
                </a:solidFill>
                <a:latin typeface="Arial"/>
                <a:cs typeface="Arial"/>
              </a:rPr>
              <a:t>, 2025. – 320 с.</a:t>
            </a:r>
          </a:p>
        </p:txBody>
      </p:sp>
      <p:pic>
        <p:nvPicPr>
          <p:cNvPr id="30" name="object 4"/>
          <p:cNvPicPr/>
          <p:nvPr/>
        </p:nvPicPr>
        <p:blipFill>
          <a:blip r:embed="rId3" cstate="print"/>
          <a:stretch>
            <a:fillRect/>
          </a:stretch>
        </p:blipFill>
        <p:spPr>
          <a:xfrm>
            <a:off x="-19940" y="16291"/>
            <a:ext cx="12222377" cy="816863"/>
          </a:xfrm>
          <a:prstGeom prst="rect">
            <a:avLst/>
          </a:prstGeom>
        </p:spPr>
      </p:pic>
      <p:pic>
        <p:nvPicPr>
          <p:cNvPr id="2" name="Рисунок 1"/>
          <p:cNvPicPr>
            <a:picLocks noChangeAspect="1"/>
          </p:cNvPicPr>
          <p:nvPr/>
        </p:nvPicPr>
        <p:blipFill rotWithShape="1">
          <a:blip r:embed="rId5" cstate="print">
            <a:extLst>
              <a:ext uri="{28A0092B-C50C-407E-A947-70E740481C1C}">
                <a14:useLocalDpi xmlns:a14="http://schemas.microsoft.com/office/drawing/2010/main" val="0"/>
              </a:ext>
            </a:extLst>
          </a:blip>
          <a:srcRect l="2978" t="1366" r="2178" b="3259"/>
          <a:stretch/>
        </p:blipFill>
        <p:spPr>
          <a:xfrm>
            <a:off x="76200" y="1210561"/>
            <a:ext cx="3111381" cy="4424684"/>
          </a:xfrm>
          <a:prstGeom prst="rect">
            <a:avLst/>
          </a:prstGeom>
        </p:spPr>
      </p:pic>
      <p:pic>
        <p:nvPicPr>
          <p:cNvPr id="13" name="object 8"/>
          <p:cNvPicPr/>
          <p:nvPr/>
        </p:nvPicPr>
        <p:blipFill>
          <a:blip r:embed="rId6" cstate="print"/>
          <a:stretch>
            <a:fillRect/>
          </a:stretch>
        </p:blipFill>
        <p:spPr>
          <a:xfrm>
            <a:off x="15667" y="6059763"/>
            <a:ext cx="2368296" cy="749808"/>
          </a:xfrm>
          <a:prstGeom prst="rect">
            <a:avLst/>
          </a:prstGeom>
        </p:spPr>
      </p:pic>
    </p:spTree>
    <p:extLst>
      <p:ext uri="{BB962C8B-B14F-4D97-AF65-F5344CB8AC3E}">
        <p14:creationId xmlns:p14="http://schemas.microsoft.com/office/powerpoint/2010/main" val="2451894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1552</Words>
  <Application>Microsoft Office PowerPoint</Application>
  <PresentationFormat>Широкий екран</PresentationFormat>
  <Paragraphs>56</Paragraphs>
  <Slides>12</Slides>
  <Notes>0</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12</vt:i4>
      </vt:variant>
    </vt:vector>
  </HeadingPairs>
  <TitlesOfParts>
    <vt:vector size="16" baseType="lpstr">
      <vt:lpstr>Arial</vt:lpstr>
      <vt:lpstr>Arial Black</vt:lpstr>
      <vt:lpstr>Calibri</vt:lpstr>
      <vt:lpstr>Office Theme</vt:lpstr>
      <vt:lpstr>НАУКОВА БІБЛІОТЕКА ТДАТУ</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ТДАТУ</dc:creator>
  <cp:lastModifiedBy>Olga Belotska</cp:lastModifiedBy>
  <cp:revision>22</cp:revision>
  <dcterms:created xsi:type="dcterms:W3CDTF">2026-02-05T08:56:22Z</dcterms:created>
  <dcterms:modified xsi:type="dcterms:W3CDTF">2026-02-06T12:43:21Z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2025-05-30T00:00:00Z</vt:filetime>
  </property>
  <property fmtid="{D5CDD505-2E9C-101B-9397-08002B2CF9AE}" pid="3" name="Creator">
    <vt:lpwstr>Microsoft® PowerPoint® LTSC</vt:lpwstr>
  </property>
  <property fmtid="{D5CDD505-2E9C-101B-9397-08002B2CF9AE}" pid="4" name="LastSaved">
    <vt:filetime>2026-02-05T00:00:00Z</vt:filetime>
  </property>
  <property fmtid="{D5CDD505-2E9C-101B-9397-08002B2CF9AE}" pid="5" name="Producer">
    <vt:lpwstr>Microsoft® PowerPoint® LTSC</vt:lpwstr>
  </property>
</Properties>
</file>