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96" r:id="rId3"/>
    <p:sldId id="299" r:id="rId4"/>
    <p:sldId id="298" r:id="rId5"/>
    <p:sldId id="297" r:id="rId6"/>
    <p:sldId id="300" r:id="rId7"/>
    <p:sldId id="304" r:id="rId8"/>
    <p:sldId id="303" r:id="rId9"/>
    <p:sldId id="308" r:id="rId10"/>
    <p:sldId id="307" r:id="rId11"/>
    <p:sldId id="306" r:id="rId12"/>
    <p:sldId id="305" r:id="rId13"/>
    <p:sldId id="311" r:id="rId14"/>
    <p:sldId id="312" r:id="rId15"/>
    <p:sldId id="313" r:id="rId16"/>
    <p:sldId id="310" r:id="rId17"/>
    <p:sldId id="314" r:id="rId18"/>
    <p:sldId id="309" r:id="rId19"/>
    <p:sldId id="302" r:id="rId20"/>
    <p:sldId id="315" r:id="rId21"/>
    <p:sldId id="317" r:id="rId22"/>
    <p:sldId id="316" r:id="rId23"/>
    <p:sldId id="318" r:id="rId24"/>
    <p:sldId id="295" r:id="rId2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94" autoAdjust="0"/>
    <p:restoredTop sz="94667" autoAdjust="0"/>
  </p:normalViewPr>
  <p:slideViewPr>
    <p:cSldViewPr>
      <p:cViewPr varScale="1">
        <p:scale>
          <a:sx n="68" d="100"/>
          <a:sy n="68" d="100"/>
        </p:scale>
        <p:origin x="1452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:a16="http://schemas.microsoft.com/office/drawing/2014/main" id="{173A940E-876E-4C9A-9088-966AD08189F4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5" name="Rectangle 3">
              <a:extLst>
                <a:ext uri="{FF2B5EF4-FFF2-40B4-BE49-F238E27FC236}">
                  <a16:creationId xmlns:a16="http://schemas.microsoft.com/office/drawing/2014/main" id="{2773100B-F8CB-46B9-91E9-B8AD93C38A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endParaRPr lang="ru-RU" altLang="ru-RU" sz="2400">
                <a:latin typeface="Times New Roman" panose="02020603050405020304" pitchFamily="18" charset="0"/>
              </a:endParaRPr>
            </a:p>
          </p:txBody>
        </p:sp>
        <p:grpSp>
          <p:nvGrpSpPr>
            <p:cNvPr id="6" name="Group 4">
              <a:extLst>
                <a:ext uri="{FF2B5EF4-FFF2-40B4-BE49-F238E27FC236}">
                  <a16:creationId xmlns:a16="http://schemas.microsoft.com/office/drawing/2014/main" id="{B8B6508C-A6C3-497E-AA47-C857E543A087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0" name="Rectangle 5">
                <a:extLst>
                  <a:ext uri="{FF2B5EF4-FFF2-40B4-BE49-F238E27FC236}">
                    <a16:creationId xmlns:a16="http://schemas.microsoft.com/office/drawing/2014/main" id="{891E9247-22B0-4FFF-8135-D51DE791BA2E}"/>
                  </a:ext>
                </a:extLst>
              </p:cNvPr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/>
                <a:endParaRPr lang="ru-RU" altLang="ru-RU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" name="Rectangle 6">
                <a:extLst>
                  <a:ext uri="{FF2B5EF4-FFF2-40B4-BE49-F238E27FC236}">
                    <a16:creationId xmlns:a16="http://schemas.microsoft.com/office/drawing/2014/main" id="{E7098C33-F26F-45F1-B158-A24B49E7E296}"/>
                  </a:ext>
                </a:extLst>
              </p:cNvPr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/>
                <a:endParaRPr lang="ru-RU" altLang="ru-RU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2" name="Line 7">
                <a:extLst>
                  <a:ext uri="{FF2B5EF4-FFF2-40B4-BE49-F238E27FC236}">
                    <a16:creationId xmlns:a16="http://schemas.microsoft.com/office/drawing/2014/main" id="{3C101B34-8B35-4AC1-BE88-5E727AC9E71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7" name="Group 8">
              <a:extLst>
                <a:ext uri="{FF2B5EF4-FFF2-40B4-BE49-F238E27FC236}">
                  <a16:creationId xmlns:a16="http://schemas.microsoft.com/office/drawing/2014/main" id="{A7C726DA-CF8F-412A-8F1A-A8096E2AD1D6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8" name="Rectangle 9">
                <a:extLst>
                  <a:ext uri="{FF2B5EF4-FFF2-40B4-BE49-F238E27FC236}">
                    <a16:creationId xmlns:a16="http://schemas.microsoft.com/office/drawing/2014/main" id="{ACA2AD75-9F3B-4FB8-8AEE-6DA93FE6D2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/>
                <a:endParaRPr lang="ru-RU" altLang="ru-RU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" name="Line 10">
                <a:extLst>
                  <a:ext uri="{FF2B5EF4-FFF2-40B4-BE49-F238E27FC236}">
                    <a16:creationId xmlns:a16="http://schemas.microsoft.com/office/drawing/2014/main" id="{1901573F-00AB-438E-BFDD-23CEFA3759F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13323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800"/>
            </a:lvl1pPr>
          </a:lstStyle>
          <a:p>
            <a:pPr lvl="0"/>
            <a:r>
              <a:rPr lang="ru-RU" altLang="ru-RU" noProof="0"/>
              <a:t>Образец заголовка</a:t>
            </a:r>
          </a:p>
        </p:txBody>
      </p:sp>
      <p:sp>
        <p:nvSpPr>
          <p:cNvPr id="13324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ru-RU" altLang="ru-RU" noProof="0"/>
              <a:t>Образец подзаголовка</a:t>
            </a:r>
          </a:p>
        </p:txBody>
      </p:sp>
      <p:sp>
        <p:nvSpPr>
          <p:cNvPr id="13" name="Rectangle 13">
            <a:extLst>
              <a:ext uri="{FF2B5EF4-FFF2-40B4-BE49-F238E27FC236}">
                <a16:creationId xmlns:a16="http://schemas.microsoft.com/office/drawing/2014/main" id="{14549FDB-EC18-4483-BBFF-CDB89FE5DE0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4" name="Rectangle 14">
            <a:extLst>
              <a:ext uri="{FF2B5EF4-FFF2-40B4-BE49-F238E27FC236}">
                <a16:creationId xmlns:a16="http://schemas.microsoft.com/office/drawing/2014/main" id="{3F1AE297-10D8-4FDB-93DB-AC81B8C897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5" name="Rectangle 15">
            <a:extLst>
              <a:ext uri="{FF2B5EF4-FFF2-40B4-BE49-F238E27FC236}">
                <a16:creationId xmlns:a16="http://schemas.microsoft.com/office/drawing/2014/main" id="{60ABE143-5137-445D-A000-069A1A73F68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44863A-2F5D-42CC-83BB-86CB299F976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214576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218F3E57-9150-4153-B3D6-73E1006E31F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739B347F-F81B-414D-BD3F-7535F161874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EAD1CECF-151A-45D6-8318-8494D2A2CC6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879438-955F-4921-84F3-27EF52124D1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9590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5E6AB326-EF80-4D62-9E2A-268005839DD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13A73957-B3C7-462A-9D27-209F59AB23A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4299C969-E9A7-4A68-88CB-6076A78D6AF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F08A4F-4298-4403-BDD9-8C25AE0E928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176959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5150B53C-F621-4C40-AC23-E491C8E2541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F32DB4CD-2874-4473-9B41-38FA7CE5ED0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0A8541DA-AED3-4E58-9D52-FA52FDB87B3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7E11736-72E1-4A16-A37D-912B58A0E9E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0719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id="{4883FE87-BD9A-45D2-9E78-0B5F036A9CF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10">
            <a:extLst>
              <a:ext uri="{FF2B5EF4-FFF2-40B4-BE49-F238E27FC236}">
                <a16:creationId xmlns:a16="http://schemas.microsoft.com/office/drawing/2014/main" id="{62AA85E3-0DC6-43B7-B537-4426AECB36B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6D0EF0AC-B519-43C5-BC48-70BF8274ECA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7C129E0-12B2-4D21-B5CF-943F79F1CC1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18435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1184E0E1-4FC4-4D22-B855-A798A085F73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10">
            <a:extLst>
              <a:ext uri="{FF2B5EF4-FFF2-40B4-BE49-F238E27FC236}">
                <a16:creationId xmlns:a16="http://schemas.microsoft.com/office/drawing/2014/main" id="{90489009-2A13-429F-9293-BA6BE89EC80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1">
            <a:extLst>
              <a:ext uri="{FF2B5EF4-FFF2-40B4-BE49-F238E27FC236}">
                <a16:creationId xmlns:a16="http://schemas.microsoft.com/office/drawing/2014/main" id="{7A7FCACB-E182-453E-89FE-1FD0EDBF451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E50A312-94A3-4E19-B96C-E7E316EAE12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300927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>
            <a:extLst>
              <a:ext uri="{FF2B5EF4-FFF2-40B4-BE49-F238E27FC236}">
                <a16:creationId xmlns:a16="http://schemas.microsoft.com/office/drawing/2014/main" id="{AD59AB7C-81CF-4CA5-9C55-50B6E1F0988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10">
            <a:extLst>
              <a:ext uri="{FF2B5EF4-FFF2-40B4-BE49-F238E27FC236}">
                <a16:creationId xmlns:a16="http://schemas.microsoft.com/office/drawing/2014/main" id="{BA781D29-DCA2-4B3A-87D5-EF0BBD3EE5B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C29CF630-BAC5-4F34-A63E-22509F581DA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BA572B6-597B-4B0D-B35C-ADE2C828A04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47755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FCA3616D-D8B4-44C0-94B2-E0FF8501707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2DD8F75E-0C8F-496C-8F93-EADCB7E7AF3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19CEAAAB-7047-4F5B-84B4-37FE350B23D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7F5839-1F3D-4426-B1DB-6313DE354E8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167051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A7F2663E-D583-4AF0-898B-64293644547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87EBE9B4-8945-4360-8870-EF02E4091BA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6D7C4CD2-8DE1-4D57-BC65-B30527FD9F6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86049B6-A7B9-423D-AB8F-1112B0BFCFB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520107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5BFA2E4B-6CFC-480D-AC22-B56B78B30CB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E8BD7ACC-EBBF-4DC8-81F1-1A6B9AE4351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864AF0C2-AF8A-45CF-A320-B9F3CF8DC1A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91CD48-723D-4E06-ACE8-EA6846192E6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218398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F2682E08-157E-4348-BAB7-FD2D7E24960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5DAF68AB-6CAF-4B16-92A1-6351A88198F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550053F9-A7A2-44A7-8371-C3E8EB52426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589869-D88F-4B75-8871-918DF1A5A4B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99480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>
            <a:extLst>
              <a:ext uri="{FF2B5EF4-FFF2-40B4-BE49-F238E27FC236}">
                <a16:creationId xmlns:a16="http://schemas.microsoft.com/office/drawing/2014/main" id="{AC881CF2-8294-4641-BF38-FB126BB87118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1033" name="Rectangle 3">
              <a:extLst>
                <a:ext uri="{FF2B5EF4-FFF2-40B4-BE49-F238E27FC236}">
                  <a16:creationId xmlns:a16="http://schemas.microsoft.com/office/drawing/2014/main" id="{FEBE8502-3750-4D5D-A0FB-AB91CEF99D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endParaRPr lang="ru-RU" altLang="ru-RU" sz="2400">
                <a:latin typeface="Times New Roman" panose="02020603050405020304" pitchFamily="18" charset="0"/>
              </a:endParaRPr>
            </a:p>
          </p:txBody>
        </p:sp>
        <p:grpSp>
          <p:nvGrpSpPr>
            <p:cNvPr id="1034" name="Group 4">
              <a:extLst>
                <a:ext uri="{FF2B5EF4-FFF2-40B4-BE49-F238E27FC236}">
                  <a16:creationId xmlns:a16="http://schemas.microsoft.com/office/drawing/2014/main" id="{F8891361-8C2B-428B-8C8C-DAB2F65E7F6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1035" name="Rectangle 5">
                <a:extLst>
                  <a:ext uri="{FF2B5EF4-FFF2-40B4-BE49-F238E27FC236}">
                    <a16:creationId xmlns:a16="http://schemas.microsoft.com/office/drawing/2014/main" id="{127625C4-0E9A-4E5C-891E-7A6C5747387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/>
                <a:endParaRPr lang="ru-RU" altLang="ru-RU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36" name="Line 6">
                <a:extLst>
                  <a:ext uri="{FF2B5EF4-FFF2-40B4-BE49-F238E27FC236}">
                    <a16:creationId xmlns:a16="http://schemas.microsoft.com/office/drawing/2014/main" id="{E0FCC12C-C6D2-425F-B812-73D13922F1F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1027" name="Rectangle 7">
            <a:extLst>
              <a:ext uri="{FF2B5EF4-FFF2-40B4-BE49-F238E27FC236}">
                <a16:creationId xmlns:a16="http://schemas.microsoft.com/office/drawing/2014/main" id="{E08B01E2-F208-4A00-8F9A-F0209884063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8" name="Rectangle 8">
            <a:extLst>
              <a:ext uri="{FF2B5EF4-FFF2-40B4-BE49-F238E27FC236}">
                <a16:creationId xmlns:a16="http://schemas.microsoft.com/office/drawing/2014/main" id="{B2D1F6F7-DFCE-45A9-9946-27E66EF3626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2297" name="Rectangle 9">
            <a:extLst>
              <a:ext uri="{FF2B5EF4-FFF2-40B4-BE49-F238E27FC236}">
                <a16:creationId xmlns:a16="http://schemas.microsoft.com/office/drawing/2014/main" id="{129B2C3E-3E44-48B8-826E-67DAF30C4908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2298" name="Rectangle 10">
            <a:extLst>
              <a:ext uri="{FF2B5EF4-FFF2-40B4-BE49-F238E27FC236}">
                <a16:creationId xmlns:a16="http://schemas.microsoft.com/office/drawing/2014/main" id="{CF9D53ED-6672-4E46-8E17-8DE8498533CB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>
                <a:latin typeface="Arial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2299" name="Rectangle 11">
            <a:extLst>
              <a:ext uri="{FF2B5EF4-FFF2-40B4-BE49-F238E27FC236}">
                <a16:creationId xmlns:a16="http://schemas.microsoft.com/office/drawing/2014/main" id="{2B5907F4-F823-4C0E-9516-47D1C211E573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1B2B7941-83CA-478F-BB67-94514C3696E4}" type="slidenum">
              <a:rPr lang="ru-RU" altLang="ru-RU"/>
              <a:pPr/>
              <a:t>‹#›</a:t>
            </a:fld>
            <a:endParaRPr lang="ru-RU" altLang="ru-RU"/>
          </a:p>
        </p:txBody>
      </p:sp>
      <p:sp>
        <p:nvSpPr>
          <p:cNvPr id="1032" name="Line 12">
            <a:extLst>
              <a:ext uri="{FF2B5EF4-FFF2-40B4-BE49-F238E27FC236}">
                <a16:creationId xmlns:a16="http://schemas.microsoft.com/office/drawing/2014/main" id="{567C9736-023C-482F-94F1-5108E1C3AB66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anose="05000000000000000000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n"/>
        <a:defRPr sz="26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anose="05000000000000000000" pitchFamily="2" charset="2"/>
        <a:buChar char="n"/>
        <a:defRPr sz="23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3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>
            <a:extLst>
              <a:ext uri="{FF2B5EF4-FFF2-40B4-BE49-F238E27FC236}">
                <a16:creationId xmlns:a16="http://schemas.microsoft.com/office/drawing/2014/main" id="{289D20A1-D526-407E-A681-BA003F7227C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uk-UA" altLang="ru-RU" sz="3800"/>
              <a:t>Лекція №5</a:t>
            </a:r>
            <a:endParaRPr lang="ru-RU" altLang="ru-RU" sz="3800"/>
          </a:p>
        </p:txBody>
      </p:sp>
      <p:sp>
        <p:nvSpPr>
          <p:cNvPr id="3075" name="Rectangle 5">
            <a:extLst>
              <a:ext uri="{FF2B5EF4-FFF2-40B4-BE49-F238E27FC236}">
                <a16:creationId xmlns:a16="http://schemas.microsoft.com/office/drawing/2014/main" id="{5EA7B531-8F56-4525-B256-D9CD6B324F4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90600" y="1752600"/>
            <a:ext cx="7772400" cy="3352800"/>
          </a:xfrm>
        </p:spPr>
        <p:txBody>
          <a:bodyPr/>
          <a:lstStyle/>
          <a:p>
            <a:pPr algn="ctr" eaLnBrk="1" hangingPunct="1">
              <a:buFont typeface="Wingdings" panose="05000000000000000000" pitchFamily="2" charset="2"/>
              <a:buNone/>
            </a:pPr>
            <a:r>
              <a:rPr lang="uk-UA" altLang="ru-RU" sz="3600" b="1" i="1"/>
              <a:t>ВИРОБНИЧІ ПРОЦЕСИ Й ОСОБЛИВОСТІ ВИКОРИСТАННЯ СІЛЬСЬКОГОСПОДАРСЬКОЇ ТЕХНІКИ. ЗАГАЛЬНА ХАРАКТЕРИСТИКА АГРЕГАТІВ</a:t>
            </a:r>
            <a:r>
              <a:rPr lang="ru-RU" altLang="ru-RU" sz="3600"/>
              <a:t> </a:t>
            </a:r>
          </a:p>
        </p:txBody>
      </p:sp>
      <p:sp>
        <p:nvSpPr>
          <p:cNvPr id="3076" name="Text Box 7">
            <a:extLst>
              <a:ext uri="{FF2B5EF4-FFF2-40B4-BE49-F238E27FC236}">
                <a16:creationId xmlns:a16="http://schemas.microsoft.com/office/drawing/2014/main" id="{B8AF9B9B-F8F1-44F7-85EA-07B1E2F17B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0" y="5715000"/>
            <a:ext cx="5867400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uk-UA" altLang="ru-RU" sz="2800"/>
              <a:t>Доц. Мовчан Віталій Федорович</a:t>
            </a:r>
          </a:p>
          <a:p>
            <a:pPr eaLnBrk="1" hangingPunct="1">
              <a:spcBef>
                <a:spcPct val="50000"/>
              </a:spcBef>
            </a:pPr>
            <a:r>
              <a:rPr lang="uk-UA" altLang="ru-RU" sz="2800"/>
              <a:t>Ас. Ігнатьєв Є.І.</a:t>
            </a:r>
            <a:endParaRPr lang="ru-RU" altLang="ru-RU" sz="28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9C7EF8E2-29AE-47C0-9BFB-97947EEC10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 sz="3800" b="1"/>
              <a:t>Особливості використання сільськогосподарської техніки</a:t>
            </a:r>
            <a:r>
              <a:rPr lang="ru-RU" altLang="ru-RU" sz="3800"/>
              <a:t> </a:t>
            </a:r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7D49BD06-C9B0-498B-A30D-ECE8F33BF70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uk-UA" altLang="ru-RU" sz="2400"/>
              <a:t>експлуатаційні властивості с.-г. машин, тракторів і МТА;</a:t>
            </a:r>
          </a:p>
          <a:p>
            <a:pPr eaLnBrk="1" hangingPunct="1"/>
            <a:r>
              <a:rPr lang="uk-UA" altLang="ru-RU" sz="2400"/>
              <a:t>визначення оптимальних складів МТА (комплектування агрегатів); </a:t>
            </a:r>
          </a:p>
          <a:p>
            <a:pPr eaLnBrk="1" hangingPunct="1"/>
            <a:r>
              <a:rPr lang="uk-UA" altLang="ru-RU" sz="2400"/>
              <a:t>вибір оптимальних режимів роботи МТА (ступеню завантаження двигуна трактора, швидкість руху агрегату);</a:t>
            </a:r>
          </a:p>
          <a:p>
            <a:pPr eaLnBrk="1" hangingPunct="1"/>
            <a:r>
              <a:rPr lang="uk-UA" altLang="ru-RU" sz="2400"/>
              <a:t>пошук раціональних способів руху агрегату на загоні (кінематика агрегатів);</a:t>
            </a:r>
          </a:p>
          <a:p>
            <a:pPr eaLnBrk="1" hangingPunct="1"/>
            <a:r>
              <a:rPr lang="uk-UA" altLang="ru-RU" sz="2400"/>
              <a:t>визначення техніко-економічних показників агрегату. </a:t>
            </a:r>
            <a:endParaRPr lang="ru-RU" altLang="ru-RU" sz="24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2451DD21-2119-4A6E-BF20-817297D74AF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/>
              <a:t>Виробничий процес</a:t>
            </a:r>
            <a:endParaRPr lang="ru-RU" altLang="ru-RU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DEBA7FAD-DFEF-47DC-B893-40D0714177B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1600200"/>
            <a:ext cx="7772400" cy="14478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uk-UA" altLang="ru-RU"/>
              <a:t>Виробничий процес - послідовна зміна пов'язаних між собою виробничих операцій</a:t>
            </a:r>
            <a:endParaRPr lang="ru-RU" altLang="ru-RU"/>
          </a:p>
        </p:txBody>
      </p:sp>
      <p:pic>
        <p:nvPicPr>
          <p:cNvPr id="5124" name="Picture 4" descr="PIC_0541">
            <a:extLst>
              <a:ext uri="{FF2B5EF4-FFF2-40B4-BE49-F238E27FC236}">
                <a16:creationId xmlns:a16="http://schemas.microsoft.com/office/drawing/2014/main" id="{77AB63A0-90CE-43D7-8A77-CF8ACC0254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200400"/>
            <a:ext cx="2286000" cy="126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 descr="ПЛ-5-25 тит">
            <a:extLst>
              <a:ext uri="{FF2B5EF4-FFF2-40B4-BE49-F238E27FC236}">
                <a16:creationId xmlns:a16="http://schemas.microsoft.com/office/drawing/2014/main" id="{5808F72B-F3D5-4626-8729-1E32D56D7D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200400"/>
            <a:ext cx="18288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9" descr="risunok27">
            <a:extLst>
              <a:ext uri="{FF2B5EF4-FFF2-40B4-BE49-F238E27FC236}">
                <a16:creationId xmlns:a16="http://schemas.microsoft.com/office/drawing/2014/main" id="{F2FDE675-9DE8-4063-A74C-A7CB014671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276600"/>
            <a:ext cx="24384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11">
            <a:extLst>
              <a:ext uri="{FF2B5EF4-FFF2-40B4-BE49-F238E27FC236}">
                <a16:creationId xmlns:a16="http://schemas.microsoft.com/office/drawing/2014/main" id="{A02871F6-1FA5-47F0-848F-A2609DF21B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4953000"/>
            <a:ext cx="2143125" cy="133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12">
            <a:extLst>
              <a:ext uri="{FF2B5EF4-FFF2-40B4-BE49-F238E27FC236}">
                <a16:creationId xmlns:a16="http://schemas.microsoft.com/office/drawing/2014/main" id="{7ABB34C8-4651-47D9-95BF-E9B7D322DC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4724400"/>
            <a:ext cx="312420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66C7021F-0DBD-46A4-AE7A-6A9088E38F9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/>
              <a:t>Виробнича операція </a:t>
            </a:r>
            <a:endParaRPr lang="ru-RU" altLang="ru-RU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D758BAC0-F752-4987-A44B-EACEF3F0496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1600200"/>
            <a:ext cx="7772400" cy="11430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uk-UA" altLang="ru-RU"/>
              <a:t>Виробнича операція - частина виробничого процесу (оранка, культивація, збирання…)</a:t>
            </a:r>
            <a:r>
              <a:rPr lang="ru-RU" altLang="ru-RU"/>
              <a:t> </a:t>
            </a:r>
          </a:p>
        </p:txBody>
      </p:sp>
      <p:pic>
        <p:nvPicPr>
          <p:cNvPr id="6148" name="Picture 4" descr="img">
            <a:extLst>
              <a:ext uri="{FF2B5EF4-FFF2-40B4-BE49-F238E27FC236}">
                <a16:creationId xmlns:a16="http://schemas.microsoft.com/office/drawing/2014/main" id="{1DB44E2C-9A54-4E14-A199-C91DF1937D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743200"/>
            <a:ext cx="8147050" cy="185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 descr="P8250003">
            <a:extLst>
              <a:ext uri="{FF2B5EF4-FFF2-40B4-BE49-F238E27FC236}">
                <a16:creationId xmlns:a16="http://schemas.microsoft.com/office/drawing/2014/main" id="{2D5AD8A4-318A-4C01-9E99-1FD0785CC9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4724400"/>
            <a:ext cx="2209800" cy="1657350"/>
          </a:xfrm>
          <a:prstGeom prst="rect">
            <a:avLst/>
          </a:prstGeom>
          <a:noFill/>
          <a:ln w="12700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P8250021">
            <a:extLst>
              <a:ext uri="{FF2B5EF4-FFF2-40B4-BE49-F238E27FC236}">
                <a16:creationId xmlns:a16="http://schemas.microsoft.com/office/drawing/2014/main" id="{030AD489-34F7-48A9-81A0-9E9025179C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4724400"/>
            <a:ext cx="2251075" cy="1689100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D513E9D8-BD90-44E2-A81B-6DA69472867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/>
              <a:t>Технологічна операція </a:t>
            </a:r>
            <a:endParaRPr lang="ru-RU" altLang="ru-RU"/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B9C61282-950F-4054-98C6-66418E3C64C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1600200"/>
            <a:ext cx="7772400" cy="9906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uk-UA" altLang="ru-RU"/>
              <a:t> Технологічна операція - спрямована на зміну стану оброблюваного матеріалу </a:t>
            </a:r>
            <a:endParaRPr lang="ru-RU" altLang="ru-RU"/>
          </a:p>
        </p:txBody>
      </p:sp>
      <p:pic>
        <p:nvPicPr>
          <p:cNvPr id="7172" name="Picture 4" descr="P1070127">
            <a:extLst>
              <a:ext uri="{FF2B5EF4-FFF2-40B4-BE49-F238E27FC236}">
                <a16:creationId xmlns:a16="http://schemas.microsoft.com/office/drawing/2014/main" id="{855AE6C4-4D14-44DE-918F-EAD6150A9F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2667000"/>
            <a:ext cx="2895600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 descr="28082008302копирование3">
            <a:extLst>
              <a:ext uri="{FF2B5EF4-FFF2-40B4-BE49-F238E27FC236}">
                <a16:creationId xmlns:a16="http://schemas.microsoft.com/office/drawing/2014/main" id="{9D51F99E-B15C-44AB-9339-80F41566F7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7150" y="2662238"/>
            <a:ext cx="2590800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6" descr="28082008303копирование">
            <a:extLst>
              <a:ext uri="{FF2B5EF4-FFF2-40B4-BE49-F238E27FC236}">
                <a16:creationId xmlns:a16="http://schemas.microsoft.com/office/drawing/2014/main" id="{8AB6969F-5085-48D7-94FC-22AC35B075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3213" y="2667000"/>
            <a:ext cx="2089150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Picture 7">
            <a:extLst>
              <a:ext uri="{FF2B5EF4-FFF2-40B4-BE49-F238E27FC236}">
                <a16:creationId xmlns:a16="http://schemas.microsoft.com/office/drawing/2014/main" id="{19596E61-B8C8-4FE1-A029-599692398F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4648200"/>
            <a:ext cx="2406650" cy="180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Picture 8" descr="ПЛН-3-35">
            <a:extLst>
              <a:ext uri="{FF2B5EF4-FFF2-40B4-BE49-F238E27FC236}">
                <a16:creationId xmlns:a16="http://schemas.microsoft.com/office/drawing/2014/main" id="{84BCC728-41F6-46A6-B054-D35C83E020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4724400"/>
            <a:ext cx="3644900" cy="179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7" name="Picture 9" descr="asm_pch_2_5">
            <a:extLst>
              <a:ext uri="{FF2B5EF4-FFF2-40B4-BE49-F238E27FC236}">
                <a16:creationId xmlns:a16="http://schemas.microsoft.com/office/drawing/2014/main" id="{78DDE75D-B76C-480C-8F81-ADEE36E22E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800600"/>
            <a:ext cx="2535238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8D9690C5-9485-4677-9245-A421231CF4C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/>
              <a:t>Транспортна операція </a:t>
            </a:r>
            <a:endParaRPr lang="ru-RU" altLang="ru-RU"/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CF51B29C-4B3E-40D6-BCF0-85D4205A58E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1600200"/>
            <a:ext cx="7772400" cy="13716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uk-UA" altLang="ru-RU"/>
              <a:t>Транспортна - зазвичай пов'язана з технологічною операцією і має на меті  переміщення матеріалу без зміни його властивостей і стану</a:t>
            </a:r>
            <a:r>
              <a:rPr lang="ru-RU" altLang="ru-RU"/>
              <a:t> </a:t>
            </a:r>
          </a:p>
        </p:txBody>
      </p:sp>
      <p:pic>
        <p:nvPicPr>
          <p:cNvPr id="8196" name="Picture 4">
            <a:extLst>
              <a:ext uri="{FF2B5EF4-FFF2-40B4-BE49-F238E27FC236}">
                <a16:creationId xmlns:a16="http://schemas.microsoft.com/office/drawing/2014/main" id="{7234EA0D-E087-4B63-BF86-57D723C811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183"/>
          <a:stretch>
            <a:fillRect/>
          </a:stretch>
        </p:blipFill>
        <p:spPr bwMode="auto">
          <a:xfrm>
            <a:off x="1981200" y="3554413"/>
            <a:ext cx="5105400" cy="3094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611FFEF5-8818-4F42-9BD0-58FE9E4FBE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/>
              <a:t>Допоміжні операції</a:t>
            </a:r>
            <a:endParaRPr lang="ru-RU" altLang="ru-RU"/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305CE6E0-027A-49CB-BFFF-CECACE5F86C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1600200"/>
            <a:ext cx="7772400" cy="14478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uk-UA" altLang="ru-RU"/>
              <a:t>Допоміжні операції супроводжують або передують технологічним і транспортним (підготовка машин, поля, ТО й ін.).</a:t>
            </a:r>
            <a:r>
              <a:rPr lang="ru-RU" altLang="ru-RU"/>
              <a:t> </a:t>
            </a:r>
          </a:p>
        </p:txBody>
      </p:sp>
      <p:pic>
        <p:nvPicPr>
          <p:cNvPr id="9220" name="Picture 5" descr="навеска0003">
            <a:extLst>
              <a:ext uri="{FF2B5EF4-FFF2-40B4-BE49-F238E27FC236}">
                <a16:creationId xmlns:a16="http://schemas.microsoft.com/office/drawing/2014/main" id="{1055AB72-7485-47A5-9133-157668EB54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3913"/>
            <a:ext cx="4724400" cy="349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6" descr="навеска0002">
            <a:extLst>
              <a:ext uri="{FF2B5EF4-FFF2-40B4-BE49-F238E27FC236}">
                <a16:creationId xmlns:a16="http://schemas.microsoft.com/office/drawing/2014/main" id="{B91169EB-0901-43BC-82C3-6DE75B727E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298825"/>
            <a:ext cx="4572000" cy="355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4211CD14-3D55-452E-98E0-2339EBC5CD1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/>
              <a:t>Машинотракторні агрегати</a:t>
            </a:r>
            <a:endParaRPr lang="ru-RU" altLang="ru-RU"/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EEC749CD-7771-4C73-9D0B-21867FFEC34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09600" y="1600200"/>
            <a:ext cx="8382000" cy="51816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uk-UA" altLang="ru-RU" sz="2400"/>
              <a:t>У якості енергетичної частини служить двигун (тепловий, електричний) або трактор. </a:t>
            </a:r>
          </a:p>
          <a:p>
            <a:pPr algn="just" eaLnBrk="1" hangingPunct="1">
              <a:lnSpc>
                <a:spcPct val="90000"/>
              </a:lnSpc>
            </a:pPr>
            <a:r>
              <a:rPr lang="uk-UA" altLang="ru-RU" sz="2400"/>
              <a:t>У якості передавального механізму - зчіпка, причіпна скоба, навісний устрій, карданна або ремінна передача. </a:t>
            </a:r>
          </a:p>
          <a:p>
            <a:pPr algn="just" eaLnBrk="1" hangingPunct="1">
              <a:lnSpc>
                <a:spcPct val="90000"/>
              </a:lnSpc>
            </a:pPr>
            <a:r>
              <a:rPr lang="uk-UA" altLang="ru-RU" sz="2400"/>
              <a:t> Агрегат, джерелом енергії в якому є трактор - називається машинно-тракторним агрегатом; при іншому виді енергії (двигуні) - теплової або електричної - машинним. </a:t>
            </a:r>
          </a:p>
          <a:p>
            <a:pPr algn="just" eaLnBrk="1" hangingPunct="1">
              <a:lnSpc>
                <a:spcPct val="90000"/>
              </a:lnSpc>
            </a:pPr>
            <a:r>
              <a:rPr lang="uk-UA" altLang="ru-RU" sz="2400"/>
              <a:t>Сукупність мобільних машин підприємства разом з енергетичними засобами і допоміжними пристроями називається МТП. </a:t>
            </a:r>
          </a:p>
          <a:p>
            <a:pPr algn="just" eaLnBrk="1" hangingPunct="1">
              <a:lnSpc>
                <a:spcPct val="90000"/>
              </a:lnSpc>
            </a:pPr>
            <a:r>
              <a:rPr lang="uk-UA" altLang="ru-RU" sz="2400"/>
              <a:t>Парк машин варто відрізняти від системи машин (СМ) - основи комплексної механізації с.-г. виробництва. </a:t>
            </a:r>
            <a:endParaRPr lang="ru-RU" altLang="ru-RU" sz="24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C392F83E-664D-47DD-AFFB-BC36F0296A0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/>
              <a:t>Машинотракторні агрегати</a:t>
            </a:r>
            <a:endParaRPr lang="ru-RU" altLang="ru-RU"/>
          </a:p>
        </p:txBody>
      </p:sp>
      <p:pic>
        <p:nvPicPr>
          <p:cNvPr id="11267" name="Picture 5" descr="035_b">
            <a:extLst>
              <a:ext uri="{FF2B5EF4-FFF2-40B4-BE49-F238E27FC236}">
                <a16:creationId xmlns:a16="http://schemas.microsoft.com/office/drawing/2014/main" id="{40310F5F-3E6D-4C19-8A73-0362F3C58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8" t="11624" r="7729" b="6013"/>
          <a:stretch>
            <a:fillRect/>
          </a:stretch>
        </p:blipFill>
        <p:spPr bwMode="auto">
          <a:xfrm>
            <a:off x="4495800" y="2362200"/>
            <a:ext cx="3505200" cy="199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6">
            <a:extLst>
              <a:ext uri="{FF2B5EF4-FFF2-40B4-BE49-F238E27FC236}">
                <a16:creationId xmlns:a16="http://schemas.microsoft.com/office/drawing/2014/main" id="{021DE3F9-1248-4465-BB0B-C52203DAF4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4648200"/>
            <a:ext cx="1905000" cy="1417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7">
            <a:extLst>
              <a:ext uri="{FF2B5EF4-FFF2-40B4-BE49-F238E27FC236}">
                <a16:creationId xmlns:a16="http://schemas.microsoft.com/office/drawing/2014/main" id="{5C390377-C028-422A-8529-40885AE398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4572000"/>
            <a:ext cx="2552700" cy="179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0" name="Picture 8">
            <a:extLst>
              <a:ext uri="{FF2B5EF4-FFF2-40B4-BE49-F238E27FC236}">
                <a16:creationId xmlns:a16="http://schemas.microsoft.com/office/drawing/2014/main" id="{4E9D4E20-8C3C-4C9C-9729-0C485AC6AD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4419600"/>
            <a:ext cx="2971800" cy="219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1" name="Picture 9">
            <a:extLst>
              <a:ext uri="{FF2B5EF4-FFF2-40B4-BE49-F238E27FC236}">
                <a16:creationId xmlns:a16="http://schemas.microsoft.com/office/drawing/2014/main" id="{8598748B-FE7E-42BE-ABC6-58545A2E41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86000"/>
            <a:ext cx="2819400" cy="2170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27FB2DA0-5428-41E9-BEE1-20B94E1FB9F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/>
              <a:t>Машинотракторні агрегати</a:t>
            </a:r>
            <a:endParaRPr lang="ru-RU" altLang="ru-RU"/>
          </a:p>
        </p:txBody>
      </p:sp>
      <p:pic>
        <p:nvPicPr>
          <p:cNvPr id="12291" name="Picture 4" descr="sp10,8">
            <a:extLst>
              <a:ext uri="{FF2B5EF4-FFF2-40B4-BE49-F238E27FC236}">
                <a16:creationId xmlns:a16="http://schemas.microsoft.com/office/drawing/2014/main" id="{ADDBA899-CF10-453B-8374-2DB67C7663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8" t="10925" r="2428" b="9711"/>
          <a:stretch>
            <a:fillRect/>
          </a:stretch>
        </p:blipFill>
        <p:spPr bwMode="auto">
          <a:xfrm>
            <a:off x="179388" y="2057400"/>
            <a:ext cx="8964612" cy="373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7234FD8F-571C-4157-91B4-DA5E61B32BB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/>
              <a:t>Система машин</a:t>
            </a:r>
            <a:endParaRPr lang="ru-RU" altLang="ru-RU"/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117B72D7-5984-4F69-8A79-D1405F7AFAE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1600200"/>
            <a:ext cx="7772400" cy="2209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uk-UA" altLang="ru-RU"/>
              <a:t>Система машин - сукупність взаємопогоджених по технологічному процесу і продуктивності різнорідних машин, що забезпечують комплексну механізацію усіх виробничих процесів</a:t>
            </a:r>
            <a:r>
              <a:rPr lang="ru-RU" altLang="ru-RU"/>
              <a:t> </a:t>
            </a:r>
          </a:p>
        </p:txBody>
      </p:sp>
      <p:sp>
        <p:nvSpPr>
          <p:cNvPr id="13316" name="Text Box 4">
            <a:extLst>
              <a:ext uri="{FF2B5EF4-FFF2-40B4-BE49-F238E27FC236}">
                <a16:creationId xmlns:a16="http://schemas.microsoft.com/office/drawing/2014/main" id="{916FA678-0390-4648-99F8-16987111DA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4191000"/>
            <a:ext cx="2133600" cy="650875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ru-RU"/>
              <a:t>КОМПЛЕКС - СМ ДЛЯ КУЛЬТУРИ</a:t>
            </a:r>
          </a:p>
        </p:txBody>
      </p:sp>
      <p:sp>
        <p:nvSpPr>
          <p:cNvPr id="13317" name="Text Box 5">
            <a:extLst>
              <a:ext uri="{FF2B5EF4-FFF2-40B4-BE49-F238E27FC236}">
                <a16:creationId xmlns:a16="http://schemas.microsoft.com/office/drawing/2014/main" id="{1E2A27BB-8701-4913-87F9-EFBEE3AC88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5029200"/>
            <a:ext cx="2133600" cy="120015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ru-RU"/>
              <a:t>ГАЛУЗЕВІ СМ (ТВАРИННИЦТВО, РІЛЬНИЦТВО, САДІВНИЦТВО) </a:t>
            </a:r>
          </a:p>
        </p:txBody>
      </p:sp>
      <p:sp>
        <p:nvSpPr>
          <p:cNvPr id="13318" name="Text Box 6">
            <a:extLst>
              <a:ext uri="{FF2B5EF4-FFF2-40B4-BE49-F238E27FC236}">
                <a16:creationId xmlns:a16="http://schemas.microsoft.com/office/drawing/2014/main" id="{F027D4F5-6A42-48E7-81C4-C396F7B00F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4114800"/>
            <a:ext cx="2133600" cy="650875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ru-RU"/>
              <a:t>ЗОНАЛЬНІ СМ</a:t>
            </a:r>
          </a:p>
          <a:p>
            <a:pPr eaLnBrk="1" hangingPunct="1"/>
            <a:endParaRPr lang="ru-RU" altLang="ru-RU"/>
          </a:p>
        </p:txBody>
      </p:sp>
      <p:sp>
        <p:nvSpPr>
          <p:cNvPr id="13319" name="Text Box 7">
            <a:extLst>
              <a:ext uri="{FF2B5EF4-FFF2-40B4-BE49-F238E27FC236}">
                <a16:creationId xmlns:a16="http://schemas.microsoft.com/office/drawing/2014/main" id="{7CD63DFB-4916-401C-8075-5FC734A84D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1600" y="5029200"/>
            <a:ext cx="2133600" cy="650875"/>
          </a:xfrm>
          <a:prstGeom prst="rect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ru-RU"/>
              <a:t>ЗАГАЛЬНА СМ </a:t>
            </a:r>
          </a:p>
          <a:p>
            <a:pPr eaLnBrk="1" hangingPunct="1"/>
            <a:endParaRPr lang="ru-RU" altLang="ru-RU"/>
          </a:p>
        </p:txBody>
      </p:sp>
      <p:sp>
        <p:nvSpPr>
          <p:cNvPr id="13320" name="Line 9">
            <a:extLst>
              <a:ext uri="{FF2B5EF4-FFF2-40B4-BE49-F238E27FC236}">
                <a16:creationId xmlns:a16="http://schemas.microsoft.com/office/drawing/2014/main" id="{4BC104FB-D471-4292-88AD-9C1C56272AF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743200" y="3657600"/>
            <a:ext cx="137160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3321" name="Line 10">
            <a:extLst>
              <a:ext uri="{FF2B5EF4-FFF2-40B4-BE49-F238E27FC236}">
                <a16:creationId xmlns:a16="http://schemas.microsoft.com/office/drawing/2014/main" id="{E15DF226-B199-41C0-B50B-35364CCD5A7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962400" y="3657600"/>
            <a:ext cx="304800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3322" name="Line 11">
            <a:extLst>
              <a:ext uri="{FF2B5EF4-FFF2-40B4-BE49-F238E27FC236}">
                <a16:creationId xmlns:a16="http://schemas.microsoft.com/office/drawing/2014/main" id="{76C74C45-835D-4C0C-8F3C-A499414316E3}"/>
              </a:ext>
            </a:extLst>
          </p:cNvPr>
          <p:cNvSpPr>
            <a:spLocks noChangeShapeType="1"/>
          </p:cNvSpPr>
          <p:nvPr/>
        </p:nvSpPr>
        <p:spPr bwMode="auto">
          <a:xfrm>
            <a:off x="4419600" y="3657600"/>
            <a:ext cx="121920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3323" name="Line 12">
            <a:extLst>
              <a:ext uri="{FF2B5EF4-FFF2-40B4-BE49-F238E27FC236}">
                <a16:creationId xmlns:a16="http://schemas.microsoft.com/office/drawing/2014/main" id="{C14AB241-B4D2-4B14-A2A3-44D267F1E21C}"/>
              </a:ext>
            </a:extLst>
          </p:cNvPr>
          <p:cNvSpPr>
            <a:spLocks noChangeShapeType="1"/>
          </p:cNvSpPr>
          <p:nvPr/>
        </p:nvSpPr>
        <p:spPr bwMode="auto">
          <a:xfrm>
            <a:off x="4648200" y="3657600"/>
            <a:ext cx="1905000" cy="685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96F63E12-0EAC-4210-9528-6228A110B96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800100" indent="-800100" eaLnBrk="1" hangingPunct="1"/>
            <a:r>
              <a:rPr lang="uk-UA" altLang="ru-RU" sz="3800"/>
              <a:t>Класифікація сільськогосподарських агрегатів </a:t>
            </a:r>
            <a:endParaRPr lang="ru-RU" altLang="ru-RU" sz="3800"/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0338274D-DBF3-4C0B-82AA-F5F0465E724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1600200"/>
            <a:ext cx="7772400" cy="990600"/>
          </a:xfrm>
        </p:spPr>
        <p:txBody>
          <a:bodyPr/>
          <a:lstStyle/>
          <a:p>
            <a:pPr marL="533400" indent="-533400" eaLnBrk="1" hangingPunct="1"/>
            <a:r>
              <a:rPr lang="uk-UA" altLang="ru-RU"/>
              <a:t>по способу проведення робіт</a:t>
            </a:r>
            <a:endParaRPr lang="ru-RU" altLang="ru-RU"/>
          </a:p>
        </p:txBody>
      </p:sp>
      <p:pic>
        <p:nvPicPr>
          <p:cNvPr id="14340" name="Picture 4" descr="Протруювач_ПСШ-5">
            <a:extLst>
              <a:ext uri="{FF2B5EF4-FFF2-40B4-BE49-F238E27FC236}">
                <a16:creationId xmlns:a16="http://schemas.microsoft.com/office/drawing/2014/main" id="{14357503-14A2-4194-B3EE-987DCFA1C4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5" t="3801" r="3020" b="3128"/>
          <a:stretch>
            <a:fillRect/>
          </a:stretch>
        </p:blipFill>
        <p:spPr bwMode="auto">
          <a:xfrm>
            <a:off x="3200400" y="3854450"/>
            <a:ext cx="3063875" cy="242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Text Box 5">
            <a:extLst>
              <a:ext uri="{FF2B5EF4-FFF2-40B4-BE49-F238E27FC236}">
                <a16:creationId xmlns:a16="http://schemas.microsoft.com/office/drawing/2014/main" id="{BB35C082-5B52-42B6-98A4-A5B97B1D02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6324600"/>
            <a:ext cx="21240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ru-RU"/>
              <a:t>обмежено-рухливі</a:t>
            </a:r>
            <a:endParaRPr lang="ru-RU" altLang="ru-RU"/>
          </a:p>
        </p:txBody>
      </p:sp>
      <p:sp>
        <p:nvSpPr>
          <p:cNvPr id="14342" name="Text Box 6">
            <a:extLst>
              <a:ext uri="{FF2B5EF4-FFF2-40B4-BE49-F238E27FC236}">
                <a16:creationId xmlns:a16="http://schemas.microsoft.com/office/drawing/2014/main" id="{FAC4AF58-BDF4-41F0-8379-DF0E4E8358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65925" y="6284913"/>
            <a:ext cx="1397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ru-RU"/>
              <a:t>стаціонарні</a:t>
            </a:r>
            <a:endParaRPr lang="ru-RU" altLang="ru-RU"/>
          </a:p>
        </p:txBody>
      </p:sp>
      <p:sp>
        <p:nvSpPr>
          <p:cNvPr id="14343" name="Rectangle 7">
            <a:extLst>
              <a:ext uri="{FF2B5EF4-FFF2-40B4-BE49-F238E27FC236}">
                <a16:creationId xmlns:a16="http://schemas.microsoft.com/office/drawing/2014/main" id="{FFF94712-9217-49BB-8763-E44F9B2653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5029200"/>
            <a:ext cx="1079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ru-RU"/>
              <a:t>мобільні</a:t>
            </a:r>
            <a:endParaRPr lang="ru-RU" altLang="ru-RU"/>
          </a:p>
        </p:txBody>
      </p:sp>
      <p:pic>
        <p:nvPicPr>
          <p:cNvPr id="14344" name="Picture 9" descr="Нива-ефект">
            <a:extLst>
              <a:ext uri="{FF2B5EF4-FFF2-40B4-BE49-F238E27FC236}">
                <a16:creationId xmlns:a16="http://schemas.microsoft.com/office/drawing/2014/main" id="{F908EF70-8C27-48C5-AA60-2056B211AB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28963"/>
            <a:ext cx="3124200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Picture 10">
            <a:extLst>
              <a:ext uri="{FF2B5EF4-FFF2-40B4-BE49-F238E27FC236}">
                <a16:creationId xmlns:a16="http://schemas.microsoft.com/office/drawing/2014/main" id="{E25BE08E-66E3-4F9D-B655-F0D019C33B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3124200"/>
            <a:ext cx="2490788" cy="2505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7579F458-8EDF-42EE-A4DA-58A8352164D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800100" indent="-800100" eaLnBrk="1" hangingPunct="1"/>
            <a:r>
              <a:rPr lang="uk-UA" altLang="ru-RU" sz="3800"/>
              <a:t>Класифікація сільськогосподарських агрегатів </a:t>
            </a:r>
            <a:endParaRPr lang="ru-RU" altLang="ru-RU" sz="3800"/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0254C1AA-5587-4CF5-865F-97D5843FA3C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1600200"/>
            <a:ext cx="7772400" cy="990600"/>
          </a:xfrm>
        </p:spPr>
        <p:txBody>
          <a:bodyPr/>
          <a:lstStyle/>
          <a:p>
            <a:pPr marL="533400" indent="-533400" eaLnBrk="1" hangingPunct="1"/>
            <a:r>
              <a:rPr lang="uk-UA" altLang="ru-RU"/>
              <a:t>по способу з'єднання енергетичної частини і робочої машини</a:t>
            </a:r>
            <a:endParaRPr lang="ru-RU" altLang="ru-RU"/>
          </a:p>
        </p:txBody>
      </p:sp>
      <p:sp>
        <p:nvSpPr>
          <p:cNvPr id="15364" name="Text Box 5">
            <a:extLst>
              <a:ext uri="{FF2B5EF4-FFF2-40B4-BE49-F238E27FC236}">
                <a16:creationId xmlns:a16="http://schemas.microsoft.com/office/drawing/2014/main" id="{91DC3413-6643-43F7-8F1F-F334E21889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6400" y="6469063"/>
            <a:ext cx="2774950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ru-RU"/>
              <a:t>Напівпричепні (АГП-2,7)</a:t>
            </a:r>
            <a:endParaRPr lang="ru-RU" altLang="ru-RU"/>
          </a:p>
        </p:txBody>
      </p:sp>
      <p:sp>
        <p:nvSpPr>
          <p:cNvPr id="15365" name="Text Box 6">
            <a:extLst>
              <a:ext uri="{FF2B5EF4-FFF2-40B4-BE49-F238E27FC236}">
                <a16:creationId xmlns:a16="http://schemas.microsoft.com/office/drawing/2014/main" id="{14742EA9-5324-4352-A1BD-608EC90203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4343400"/>
            <a:ext cx="2090738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ru-RU"/>
              <a:t>начіпні (МВД-900)</a:t>
            </a:r>
            <a:endParaRPr lang="ru-RU" altLang="ru-RU"/>
          </a:p>
        </p:txBody>
      </p:sp>
      <p:sp>
        <p:nvSpPr>
          <p:cNvPr id="15366" name="Rectangle 7">
            <a:extLst>
              <a:ext uri="{FF2B5EF4-FFF2-40B4-BE49-F238E27FC236}">
                <a16:creationId xmlns:a16="http://schemas.microsoft.com/office/drawing/2014/main" id="{29354BD7-595F-4B01-92DD-CE85F659D5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5488" y="4202113"/>
            <a:ext cx="2030412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ru-RU"/>
              <a:t>причепні (РУМ-5)</a:t>
            </a:r>
            <a:endParaRPr lang="ru-RU" altLang="ru-RU"/>
          </a:p>
        </p:txBody>
      </p:sp>
      <p:pic>
        <p:nvPicPr>
          <p:cNvPr id="15367" name="Picture 10" descr="МВД-900">
            <a:extLst>
              <a:ext uri="{FF2B5EF4-FFF2-40B4-BE49-F238E27FC236}">
                <a16:creationId xmlns:a16="http://schemas.microsoft.com/office/drawing/2014/main" id="{F92FD3A7-8313-44B3-80A3-C77C374AAA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7125" y="2362200"/>
            <a:ext cx="2936875" cy="194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11" descr="РУМ-8">
            <a:extLst>
              <a:ext uri="{FF2B5EF4-FFF2-40B4-BE49-F238E27FC236}">
                <a16:creationId xmlns:a16="http://schemas.microsoft.com/office/drawing/2014/main" id="{3D24307F-3090-4B9F-9CC6-FCCE3EC771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2667000"/>
            <a:ext cx="3979863" cy="150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Picture 14" descr="Результат пошуку зображень за запитом &quot;полунавесная машина&quot;">
            <a:extLst>
              <a:ext uri="{FF2B5EF4-FFF2-40B4-BE49-F238E27FC236}">
                <a16:creationId xmlns:a16="http://schemas.microsoft.com/office/drawing/2014/main" id="{BE8B1A5E-18F9-4D4E-8D44-3BC50C237C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4764088"/>
            <a:ext cx="25146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0" name="Text Box 5">
            <a:extLst>
              <a:ext uri="{FF2B5EF4-FFF2-40B4-BE49-F238E27FC236}">
                <a16:creationId xmlns:a16="http://schemas.microsoft.com/office/drawing/2014/main" id="{26D68732-8F7F-4E7B-852E-00EAAA8BB2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07088" y="6469063"/>
            <a:ext cx="2308225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ru-RU"/>
              <a:t>Напівначепні (СК-4)</a:t>
            </a:r>
            <a:endParaRPr lang="ru-RU" altLang="ru-RU"/>
          </a:p>
        </p:txBody>
      </p:sp>
      <p:pic>
        <p:nvPicPr>
          <p:cNvPr id="15371" name="Picture 16" descr="Результат пошуку зображень за запитом &quot;агп-2,4&quot;">
            <a:extLst>
              <a:ext uri="{FF2B5EF4-FFF2-40B4-BE49-F238E27FC236}">
                <a16:creationId xmlns:a16="http://schemas.microsoft.com/office/drawing/2014/main" id="{A224AB19-1134-4C16-9297-C71A5A4DB1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181" b="32410"/>
          <a:stretch>
            <a:fillRect/>
          </a:stretch>
        </p:blipFill>
        <p:spPr bwMode="auto">
          <a:xfrm>
            <a:off x="322263" y="4876800"/>
            <a:ext cx="4899025" cy="158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AD79DC7A-48A0-457E-8F84-1EC76370958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800100" indent="-800100" eaLnBrk="1" hangingPunct="1"/>
            <a:r>
              <a:rPr lang="uk-UA" altLang="ru-RU" sz="3800"/>
              <a:t>Класифікація сільськогосподарських агрегатів </a:t>
            </a:r>
            <a:endParaRPr lang="ru-RU" altLang="ru-RU" sz="3800"/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CF583CCE-C9AA-4E76-97CE-B2814FA9AD7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1600200"/>
            <a:ext cx="7772400" cy="990600"/>
          </a:xfrm>
        </p:spPr>
        <p:txBody>
          <a:bodyPr/>
          <a:lstStyle/>
          <a:p>
            <a:pPr marL="533400" indent="-533400" eaLnBrk="1" hangingPunct="1"/>
            <a:r>
              <a:rPr lang="uk-UA" altLang="ru-RU"/>
              <a:t>по способу передачі енергії до робочих машин</a:t>
            </a:r>
            <a:endParaRPr lang="ru-RU" altLang="ru-RU"/>
          </a:p>
        </p:txBody>
      </p:sp>
      <p:sp>
        <p:nvSpPr>
          <p:cNvPr id="16388" name="Text Box 4">
            <a:extLst>
              <a:ext uri="{FF2B5EF4-FFF2-40B4-BE49-F238E27FC236}">
                <a16:creationId xmlns:a16="http://schemas.microsoft.com/office/drawing/2014/main" id="{E223F02F-72F4-4EA4-BA2D-EF738C77EA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6324600"/>
            <a:ext cx="27559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ru-RU"/>
              <a:t>тяговопривідні (УПС-12)</a:t>
            </a:r>
            <a:endParaRPr lang="ru-RU" altLang="ru-RU"/>
          </a:p>
        </p:txBody>
      </p:sp>
      <p:sp>
        <p:nvSpPr>
          <p:cNvPr id="16389" name="Text Box 5">
            <a:extLst>
              <a:ext uri="{FF2B5EF4-FFF2-40B4-BE49-F238E27FC236}">
                <a16:creationId xmlns:a16="http://schemas.microsoft.com/office/drawing/2014/main" id="{10E4E70B-89F4-4C8E-985F-0B1F1229F3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53263" y="4419600"/>
            <a:ext cx="20415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ru-RU"/>
              <a:t>самохідні (КЗС-9)</a:t>
            </a:r>
            <a:endParaRPr lang="ru-RU" altLang="ru-RU"/>
          </a:p>
        </p:txBody>
      </p:sp>
      <p:sp>
        <p:nvSpPr>
          <p:cNvPr id="16390" name="Rectangle 6">
            <a:extLst>
              <a:ext uri="{FF2B5EF4-FFF2-40B4-BE49-F238E27FC236}">
                <a16:creationId xmlns:a16="http://schemas.microsoft.com/office/drawing/2014/main" id="{BB636BB2-C59C-41B1-9CD9-AC00B85DFA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600" y="5029200"/>
            <a:ext cx="18573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ru-RU"/>
              <a:t>тягові (КПЕ-3,8)</a:t>
            </a:r>
            <a:endParaRPr lang="ru-RU" altLang="ru-RU"/>
          </a:p>
        </p:txBody>
      </p:sp>
      <p:pic>
        <p:nvPicPr>
          <p:cNvPr id="16391" name="Picture 10" descr="Сівалка_УПС-12">
            <a:extLst>
              <a:ext uri="{FF2B5EF4-FFF2-40B4-BE49-F238E27FC236}">
                <a16:creationId xmlns:a16="http://schemas.microsoft.com/office/drawing/2014/main" id="{14753B1C-CBD5-4F79-8C85-8067897C38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4464050"/>
            <a:ext cx="28956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Picture 11" descr="КЗС-9-1_Славутич">
            <a:extLst>
              <a:ext uri="{FF2B5EF4-FFF2-40B4-BE49-F238E27FC236}">
                <a16:creationId xmlns:a16="http://schemas.microsoft.com/office/drawing/2014/main" id="{C3767815-66BA-4C9A-AB6D-307941EA7C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2362200"/>
            <a:ext cx="3886200" cy="188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3" name="Picture 12" descr="КПЕ-3,8">
            <a:extLst>
              <a:ext uri="{FF2B5EF4-FFF2-40B4-BE49-F238E27FC236}">
                <a16:creationId xmlns:a16="http://schemas.microsoft.com/office/drawing/2014/main" id="{2BE4ED2B-C2ED-4857-A243-783457F2B3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14600"/>
            <a:ext cx="3992563" cy="250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6117C3E9-C833-4022-990C-1D9321552C5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800100" indent="-800100" eaLnBrk="1" hangingPunct="1"/>
            <a:r>
              <a:rPr lang="uk-UA" altLang="ru-RU" sz="3800"/>
              <a:t>Класифікація сільськогосподарських агрегатів </a:t>
            </a:r>
            <a:endParaRPr lang="ru-RU" altLang="ru-RU" sz="3800"/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172FD43C-A54C-44FF-896D-1F7F03EFA3B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1524000"/>
            <a:ext cx="7772400" cy="609600"/>
          </a:xfrm>
        </p:spPr>
        <p:txBody>
          <a:bodyPr/>
          <a:lstStyle/>
          <a:p>
            <a:pPr marL="533400" indent="-533400" eaLnBrk="1" hangingPunct="1"/>
            <a:r>
              <a:rPr lang="uk-UA" altLang="ru-RU"/>
              <a:t>по складу робочих машин</a:t>
            </a:r>
            <a:endParaRPr lang="ru-RU" altLang="ru-RU"/>
          </a:p>
        </p:txBody>
      </p:sp>
      <p:sp>
        <p:nvSpPr>
          <p:cNvPr id="17412" name="Text Box 4">
            <a:extLst>
              <a:ext uri="{FF2B5EF4-FFF2-40B4-BE49-F238E27FC236}">
                <a16:creationId xmlns:a16="http://schemas.microsoft.com/office/drawing/2014/main" id="{78986D74-C5C8-4E21-B87B-C44DAA944F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7800" y="6324600"/>
            <a:ext cx="13446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ru-RU"/>
              <a:t>комплексні</a:t>
            </a:r>
            <a:endParaRPr lang="ru-RU" altLang="ru-RU"/>
          </a:p>
        </p:txBody>
      </p:sp>
      <p:sp>
        <p:nvSpPr>
          <p:cNvPr id="17413" name="Text Box 5">
            <a:extLst>
              <a:ext uri="{FF2B5EF4-FFF2-40B4-BE49-F238E27FC236}">
                <a16:creationId xmlns:a16="http://schemas.microsoft.com/office/drawing/2014/main" id="{CF4CAC95-ED50-46D1-B310-82A1ADF282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5000" y="6248400"/>
            <a:ext cx="13795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ru-RU"/>
              <a:t>комбайнові</a:t>
            </a:r>
            <a:endParaRPr lang="ru-RU" altLang="ru-RU"/>
          </a:p>
        </p:txBody>
      </p:sp>
      <p:sp>
        <p:nvSpPr>
          <p:cNvPr id="17414" name="Rectangle 6">
            <a:extLst>
              <a:ext uri="{FF2B5EF4-FFF2-40B4-BE49-F238E27FC236}">
                <a16:creationId xmlns:a16="http://schemas.microsoft.com/office/drawing/2014/main" id="{328232B9-54BF-4C55-B96E-694C398478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7688" y="3929063"/>
            <a:ext cx="23463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ru-RU"/>
              <a:t>однорідні або прості</a:t>
            </a:r>
            <a:endParaRPr lang="ru-RU" altLang="ru-RU"/>
          </a:p>
        </p:txBody>
      </p:sp>
      <p:sp>
        <p:nvSpPr>
          <p:cNvPr id="17415" name="Text Box 10">
            <a:extLst>
              <a:ext uri="{FF2B5EF4-FFF2-40B4-BE49-F238E27FC236}">
                <a16:creationId xmlns:a16="http://schemas.microsoft.com/office/drawing/2014/main" id="{D5D10EA4-2A43-4C68-A8AA-95A011627C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1200" y="4052888"/>
            <a:ext cx="1524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ru-RU"/>
              <a:t>універсальні</a:t>
            </a:r>
            <a:endParaRPr lang="ru-RU" altLang="ru-RU"/>
          </a:p>
        </p:txBody>
      </p:sp>
      <p:pic>
        <p:nvPicPr>
          <p:cNvPr id="17416" name="Picture 11" descr="kps-4PP">
            <a:extLst>
              <a:ext uri="{FF2B5EF4-FFF2-40B4-BE49-F238E27FC236}">
                <a16:creationId xmlns:a16="http://schemas.microsoft.com/office/drawing/2014/main" id="{9730A30B-3115-4CE1-A8F8-8964E4BE41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10" r="1363" b="9464"/>
          <a:stretch>
            <a:fillRect/>
          </a:stretch>
        </p:blipFill>
        <p:spPr bwMode="auto">
          <a:xfrm>
            <a:off x="304800" y="2362200"/>
            <a:ext cx="3352800" cy="163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Picture 12" descr="РВК-5,4">
            <a:extLst>
              <a:ext uri="{FF2B5EF4-FFF2-40B4-BE49-F238E27FC236}">
                <a16:creationId xmlns:a16="http://schemas.microsoft.com/office/drawing/2014/main" id="{EC05C9EA-8AF5-4297-84CF-F46D1376D6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0"/>
          <a:stretch>
            <a:fillRect/>
          </a:stretch>
        </p:blipFill>
        <p:spPr bwMode="auto">
          <a:xfrm>
            <a:off x="914400" y="4495800"/>
            <a:ext cx="2371725" cy="173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0605" name="Picture 13" descr="ОПШ-2000">
            <a:extLst>
              <a:ext uri="{FF2B5EF4-FFF2-40B4-BE49-F238E27FC236}">
                <a16:creationId xmlns:a16="http://schemas.microsoft.com/office/drawing/2014/main" id="{47859E4F-6B2F-449E-81ED-EA4FF56F40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2438400"/>
            <a:ext cx="4724400" cy="168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9" name="Picture 14" descr="Нива-ефект">
            <a:extLst>
              <a:ext uri="{FF2B5EF4-FFF2-40B4-BE49-F238E27FC236}">
                <a16:creationId xmlns:a16="http://schemas.microsoft.com/office/drawing/2014/main" id="{9FEE27BC-6E49-4645-8402-E032B62797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4495800"/>
            <a:ext cx="3179763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06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06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6CC45617-45F9-42BB-8841-29EFB876868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 sz="3800"/>
              <a:t>Класифікація сільськогосподарських агрегатів</a:t>
            </a:r>
            <a:endParaRPr lang="ru-RU" altLang="ru-RU" sz="3800"/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9DFD56DB-6741-4B38-BDB0-DBFC5035BDB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1600200"/>
            <a:ext cx="7772400" cy="1447800"/>
          </a:xfrm>
        </p:spPr>
        <p:txBody>
          <a:bodyPr/>
          <a:lstStyle/>
          <a:p>
            <a:pPr eaLnBrk="1" hangingPunct="1"/>
            <a:r>
              <a:rPr lang="uk-UA" altLang="ru-RU"/>
              <a:t>по розташуванню робочих машин в агрегаті щодо подовжньої осі трактора (агрегату)</a:t>
            </a:r>
            <a:endParaRPr lang="ru-RU" altLang="ru-RU"/>
          </a:p>
        </p:txBody>
      </p:sp>
      <p:sp>
        <p:nvSpPr>
          <p:cNvPr id="18436" name="Text Box 4">
            <a:extLst>
              <a:ext uri="{FF2B5EF4-FFF2-40B4-BE49-F238E27FC236}">
                <a16:creationId xmlns:a16="http://schemas.microsoft.com/office/drawing/2014/main" id="{3A6D4AC6-4C45-4A6B-90F0-E5A287CCE0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6248400"/>
            <a:ext cx="1365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ru-RU"/>
              <a:t>симетричні</a:t>
            </a:r>
            <a:endParaRPr lang="ru-RU" altLang="ru-RU"/>
          </a:p>
        </p:txBody>
      </p:sp>
      <p:sp>
        <p:nvSpPr>
          <p:cNvPr id="18437" name="Text Box 6">
            <a:extLst>
              <a:ext uri="{FF2B5EF4-FFF2-40B4-BE49-F238E27FC236}">
                <a16:creationId xmlns:a16="http://schemas.microsoft.com/office/drawing/2014/main" id="{2C04F63E-BD65-4460-BBB5-EA70CD9367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00800" y="6491288"/>
            <a:ext cx="14922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ru-RU"/>
              <a:t>асиметричні</a:t>
            </a:r>
            <a:endParaRPr lang="ru-RU" altLang="ru-RU"/>
          </a:p>
        </p:txBody>
      </p:sp>
      <p:pic>
        <p:nvPicPr>
          <p:cNvPr id="18438" name="Picture 7" descr="РС-18">
            <a:extLst>
              <a:ext uri="{FF2B5EF4-FFF2-40B4-BE49-F238E27FC236}">
                <a16:creationId xmlns:a16="http://schemas.microsoft.com/office/drawing/2014/main" id="{CC585BBE-0857-4919-9917-3022B267F6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925763"/>
            <a:ext cx="5257800" cy="311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8">
            <a:extLst>
              <a:ext uri="{FF2B5EF4-FFF2-40B4-BE49-F238E27FC236}">
                <a16:creationId xmlns:a16="http://schemas.microsoft.com/office/drawing/2014/main" id="{A02523C8-7310-437E-B3C2-09A62AF529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3088" y="2514600"/>
            <a:ext cx="2506662" cy="403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6CED0E09-7C44-4006-9CFB-C4C11628AE9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 sz="3800"/>
              <a:t>Класифікація сільськогосподарських агрегатів</a:t>
            </a:r>
            <a:endParaRPr lang="ru-RU" altLang="ru-RU" sz="3800"/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1E960FE8-EDC9-4620-B400-0EC0553607C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1600200"/>
            <a:ext cx="7772400" cy="9144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uk-UA" altLang="ru-RU"/>
              <a:t>по розташуванню робочих машин в агрегаті щодо трактора</a:t>
            </a:r>
            <a:endParaRPr lang="ru-RU" altLang="ru-RU"/>
          </a:p>
        </p:txBody>
      </p:sp>
      <p:sp>
        <p:nvSpPr>
          <p:cNvPr id="19460" name="Text Box 8">
            <a:extLst>
              <a:ext uri="{FF2B5EF4-FFF2-40B4-BE49-F238E27FC236}">
                <a16:creationId xmlns:a16="http://schemas.microsoft.com/office/drawing/2014/main" id="{3330AF71-4B0E-4121-9E25-B725BDF600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5181600"/>
            <a:ext cx="10652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ru-RU"/>
              <a:t>переднє</a:t>
            </a:r>
            <a:endParaRPr lang="ru-RU" altLang="ru-RU"/>
          </a:p>
        </p:txBody>
      </p:sp>
      <p:sp>
        <p:nvSpPr>
          <p:cNvPr id="19461" name="Text Box 9">
            <a:extLst>
              <a:ext uri="{FF2B5EF4-FFF2-40B4-BE49-F238E27FC236}">
                <a16:creationId xmlns:a16="http://schemas.microsoft.com/office/drawing/2014/main" id="{FCFA8ED8-3400-487A-B8AE-98049C4BF5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2525" y="6208713"/>
            <a:ext cx="7921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ru-RU"/>
              <a:t>заднє</a:t>
            </a:r>
            <a:endParaRPr lang="ru-RU" altLang="ru-RU"/>
          </a:p>
        </p:txBody>
      </p:sp>
      <p:sp>
        <p:nvSpPr>
          <p:cNvPr id="19462" name="Text Box 10">
            <a:extLst>
              <a:ext uri="{FF2B5EF4-FFF2-40B4-BE49-F238E27FC236}">
                <a16:creationId xmlns:a16="http://schemas.microsoft.com/office/drawing/2014/main" id="{ED8183DC-2FEE-4AF7-BD4C-DC7D7CDA91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9200" y="6172200"/>
            <a:ext cx="7381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ru-RU"/>
              <a:t>бічне</a:t>
            </a:r>
            <a:endParaRPr lang="ru-RU" altLang="ru-RU"/>
          </a:p>
        </p:txBody>
      </p:sp>
      <p:sp>
        <p:nvSpPr>
          <p:cNvPr id="19463" name="Rectangle 11">
            <a:extLst>
              <a:ext uri="{FF2B5EF4-FFF2-40B4-BE49-F238E27FC236}">
                <a16:creationId xmlns:a16="http://schemas.microsoft.com/office/drawing/2014/main" id="{006D2806-1553-4E35-B99C-7C9019BD21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1400" y="5943600"/>
            <a:ext cx="10620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ru-RU"/>
              <a:t>змішане</a:t>
            </a:r>
            <a:endParaRPr lang="ru-RU" altLang="ru-RU"/>
          </a:p>
        </p:txBody>
      </p:sp>
      <p:pic>
        <p:nvPicPr>
          <p:cNvPr id="19464" name="Picture 12" descr="ПЛ-5-25 тит">
            <a:extLst>
              <a:ext uri="{FF2B5EF4-FFF2-40B4-BE49-F238E27FC236}">
                <a16:creationId xmlns:a16="http://schemas.microsoft.com/office/drawing/2014/main" id="{09FBF8EA-08F3-40C5-BB9D-F941C6019F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13" r="21951"/>
          <a:stretch>
            <a:fillRect/>
          </a:stretch>
        </p:blipFill>
        <p:spPr bwMode="auto">
          <a:xfrm>
            <a:off x="1981200" y="3200400"/>
            <a:ext cx="2241550" cy="277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5" name="Picture 13" descr="roc2">
            <a:extLst>
              <a:ext uri="{FF2B5EF4-FFF2-40B4-BE49-F238E27FC236}">
                <a16:creationId xmlns:a16="http://schemas.microsoft.com/office/drawing/2014/main" id="{1B6E24C7-399E-424C-9447-1747FB7288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07" t="5286" r="38594" b="9000"/>
          <a:stretch>
            <a:fillRect/>
          </a:stretch>
        </p:blipFill>
        <p:spPr bwMode="auto">
          <a:xfrm>
            <a:off x="4343400" y="3124200"/>
            <a:ext cx="2198688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466" name="Group 14">
            <a:extLst>
              <a:ext uri="{FF2B5EF4-FFF2-40B4-BE49-F238E27FC236}">
                <a16:creationId xmlns:a16="http://schemas.microsoft.com/office/drawing/2014/main" id="{301D035B-CD8F-4694-905E-34982FFFBB56}"/>
              </a:ext>
            </a:extLst>
          </p:cNvPr>
          <p:cNvGrpSpPr>
            <a:grpSpLocks/>
          </p:cNvGrpSpPr>
          <p:nvPr/>
        </p:nvGrpSpPr>
        <p:grpSpPr bwMode="auto">
          <a:xfrm>
            <a:off x="6781800" y="2743200"/>
            <a:ext cx="2057400" cy="2901950"/>
            <a:chOff x="3840" y="864"/>
            <a:chExt cx="4320" cy="5147"/>
          </a:xfrm>
        </p:grpSpPr>
        <p:sp>
          <p:nvSpPr>
            <p:cNvPr id="19497" name="Line 15">
              <a:extLst>
                <a:ext uri="{FF2B5EF4-FFF2-40B4-BE49-F238E27FC236}">
                  <a16:creationId xmlns:a16="http://schemas.microsoft.com/office/drawing/2014/main" id="{7555DE97-4752-4A16-A5A4-A3510F777E8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376" y="2210"/>
              <a:ext cx="288" cy="0"/>
            </a:xfrm>
            <a:prstGeom prst="line">
              <a:avLst/>
            </a:prstGeom>
            <a:noFill/>
            <a:ln w="38100" cmpd="dbl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98" name="Line 16">
              <a:extLst>
                <a:ext uri="{FF2B5EF4-FFF2-40B4-BE49-F238E27FC236}">
                  <a16:creationId xmlns:a16="http://schemas.microsoft.com/office/drawing/2014/main" id="{B98942D5-CA2B-46A4-B994-DB99B2AB0A20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6397" y="2210"/>
              <a:ext cx="288" cy="0"/>
            </a:xfrm>
            <a:prstGeom prst="line">
              <a:avLst/>
            </a:prstGeom>
            <a:noFill/>
            <a:ln w="38100" cmpd="dbl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99" name="Oval 17">
              <a:extLst>
                <a:ext uri="{FF2B5EF4-FFF2-40B4-BE49-F238E27FC236}">
                  <a16:creationId xmlns:a16="http://schemas.microsoft.com/office/drawing/2014/main" id="{52B4D71B-68D5-415F-B83A-36B3F25EA329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5472" y="4999"/>
              <a:ext cx="90" cy="76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9500" name="Oval 18">
              <a:extLst>
                <a:ext uri="{FF2B5EF4-FFF2-40B4-BE49-F238E27FC236}">
                  <a16:creationId xmlns:a16="http://schemas.microsoft.com/office/drawing/2014/main" id="{5489C846-8BF6-465B-A3D6-95589C56F8DB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5664" y="4579"/>
              <a:ext cx="90" cy="77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9501" name="Oval 19">
              <a:extLst>
                <a:ext uri="{FF2B5EF4-FFF2-40B4-BE49-F238E27FC236}">
                  <a16:creationId xmlns:a16="http://schemas.microsoft.com/office/drawing/2014/main" id="{1426FFAE-4EA0-435E-B8A3-6E026FE27B71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6294" y="4579"/>
              <a:ext cx="90" cy="77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9502" name="Oval 20">
              <a:extLst>
                <a:ext uri="{FF2B5EF4-FFF2-40B4-BE49-F238E27FC236}">
                  <a16:creationId xmlns:a16="http://schemas.microsoft.com/office/drawing/2014/main" id="{B5F92592-263A-4D23-B34F-810703D6D2B1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6464" y="5002"/>
              <a:ext cx="90" cy="76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grpSp>
          <p:nvGrpSpPr>
            <p:cNvPr id="19503" name="Group 21">
              <a:extLst>
                <a:ext uri="{FF2B5EF4-FFF2-40B4-BE49-F238E27FC236}">
                  <a16:creationId xmlns:a16="http://schemas.microsoft.com/office/drawing/2014/main" id="{165535C0-307E-4940-9564-B765576459E5}"/>
                </a:ext>
              </a:extLst>
            </p:cNvPr>
            <p:cNvGrpSpPr>
              <a:grpSpLocks/>
            </p:cNvGrpSpPr>
            <p:nvPr/>
          </p:nvGrpSpPr>
          <p:grpSpPr bwMode="auto">
            <a:xfrm flipV="1">
              <a:off x="5511" y="4601"/>
              <a:ext cx="1008" cy="452"/>
              <a:chOff x="4887" y="10146"/>
              <a:chExt cx="1008" cy="487"/>
            </a:xfrm>
          </p:grpSpPr>
          <p:grpSp>
            <p:nvGrpSpPr>
              <p:cNvPr id="19527" name="Group 22">
                <a:extLst>
                  <a:ext uri="{FF2B5EF4-FFF2-40B4-BE49-F238E27FC236}">
                    <a16:creationId xmlns:a16="http://schemas.microsoft.com/office/drawing/2014/main" id="{6EC30941-8236-4833-9F04-51554484A0E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887" y="10146"/>
                <a:ext cx="1008" cy="484"/>
                <a:chOff x="4647" y="720"/>
                <a:chExt cx="1008" cy="484"/>
              </a:xfrm>
            </p:grpSpPr>
            <p:sp>
              <p:nvSpPr>
                <p:cNvPr id="19530" name="AutoShape 23">
                  <a:extLst>
                    <a:ext uri="{FF2B5EF4-FFF2-40B4-BE49-F238E27FC236}">
                      <a16:creationId xmlns:a16="http://schemas.microsoft.com/office/drawing/2014/main" id="{04F54540-7D87-4A2E-AD2B-E8C334267A2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647" y="720"/>
                  <a:ext cx="1008" cy="483"/>
                </a:xfrm>
                <a:custGeom>
                  <a:avLst/>
                  <a:gdLst>
                    <a:gd name="T0" fmla="*/ 921 w 21600"/>
                    <a:gd name="T1" fmla="*/ 241 h 21600"/>
                    <a:gd name="T2" fmla="*/ 504 w 21600"/>
                    <a:gd name="T3" fmla="*/ 483 h 21600"/>
                    <a:gd name="T4" fmla="*/ 88 w 21600"/>
                    <a:gd name="T5" fmla="*/ 241 h 21600"/>
                    <a:gd name="T6" fmla="*/ 504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3686 w 21600"/>
                    <a:gd name="T13" fmla="*/ 3667 h 21600"/>
                    <a:gd name="T14" fmla="*/ 17936 w 21600"/>
                    <a:gd name="T15" fmla="*/ 17933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0" y="0"/>
                      </a:moveTo>
                      <a:lnTo>
                        <a:pt x="3750" y="21600"/>
                      </a:lnTo>
                      <a:lnTo>
                        <a:pt x="17850" y="21600"/>
                      </a:lnTo>
                      <a:lnTo>
                        <a:pt x="2160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38100" cmpd="dbl">
                  <a:solidFill>
                    <a:srgbClr val="00000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9531" name="Line 24">
                  <a:extLst>
                    <a:ext uri="{FF2B5EF4-FFF2-40B4-BE49-F238E27FC236}">
                      <a16:creationId xmlns:a16="http://schemas.microsoft.com/office/drawing/2014/main" id="{31E4BC53-CFA2-4EAF-A7A1-62CBD7F2114E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5158" y="733"/>
                  <a:ext cx="0" cy="471"/>
                </a:xfrm>
                <a:prstGeom prst="line">
                  <a:avLst/>
                </a:prstGeom>
                <a:noFill/>
                <a:ln w="38100" cmpd="dbl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19528" name="Line 25">
                <a:extLst>
                  <a:ext uri="{FF2B5EF4-FFF2-40B4-BE49-F238E27FC236}">
                    <a16:creationId xmlns:a16="http://schemas.microsoft.com/office/drawing/2014/main" id="{6065A184-4C2C-454E-A4D8-79652E914EE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96" y="10224"/>
                <a:ext cx="504" cy="409"/>
              </a:xfrm>
              <a:prstGeom prst="line">
                <a:avLst/>
              </a:prstGeom>
              <a:noFill/>
              <a:ln w="38100" cmpd="dbl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529" name="Line 26">
                <a:extLst>
                  <a:ext uri="{FF2B5EF4-FFF2-40B4-BE49-F238E27FC236}">
                    <a16:creationId xmlns:a16="http://schemas.microsoft.com/office/drawing/2014/main" id="{AE416690-486B-489E-9A38-0BA8BE24BD4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387" y="10234"/>
                <a:ext cx="463" cy="399"/>
              </a:xfrm>
              <a:prstGeom prst="line">
                <a:avLst/>
              </a:prstGeom>
              <a:noFill/>
              <a:ln w="38100" cmpd="dbl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9504" name="Group 27">
              <a:extLst>
                <a:ext uri="{FF2B5EF4-FFF2-40B4-BE49-F238E27FC236}">
                  <a16:creationId xmlns:a16="http://schemas.microsoft.com/office/drawing/2014/main" id="{FAFF6177-A978-4DC2-887B-A08E1F7C0F04}"/>
                </a:ext>
              </a:extLst>
            </p:cNvPr>
            <p:cNvGrpSpPr>
              <a:grpSpLocks/>
            </p:cNvGrpSpPr>
            <p:nvPr/>
          </p:nvGrpSpPr>
          <p:grpSpPr bwMode="auto">
            <a:xfrm flipV="1">
              <a:off x="5628" y="1565"/>
              <a:ext cx="797" cy="399"/>
              <a:chOff x="5004" y="13474"/>
              <a:chExt cx="797" cy="368"/>
            </a:xfrm>
          </p:grpSpPr>
          <p:grpSp>
            <p:nvGrpSpPr>
              <p:cNvPr id="19522" name="Group 28">
                <a:extLst>
                  <a:ext uri="{FF2B5EF4-FFF2-40B4-BE49-F238E27FC236}">
                    <a16:creationId xmlns:a16="http://schemas.microsoft.com/office/drawing/2014/main" id="{5701BCA5-63FE-4B8E-9C31-80E531EB0EF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flipV="1">
                <a:off x="5004" y="13477"/>
                <a:ext cx="797" cy="365"/>
                <a:chOff x="7056" y="5541"/>
                <a:chExt cx="1008" cy="507"/>
              </a:xfrm>
            </p:grpSpPr>
            <p:sp>
              <p:nvSpPr>
                <p:cNvPr id="19525" name="AutoShape 29">
                  <a:extLst>
                    <a:ext uri="{FF2B5EF4-FFF2-40B4-BE49-F238E27FC236}">
                      <a16:creationId xmlns:a16="http://schemas.microsoft.com/office/drawing/2014/main" id="{EB3DE689-9FA7-466A-A7AC-523B119629A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056" y="5564"/>
                  <a:ext cx="1008" cy="483"/>
                </a:xfrm>
                <a:custGeom>
                  <a:avLst/>
                  <a:gdLst>
                    <a:gd name="T0" fmla="*/ 921 w 21600"/>
                    <a:gd name="T1" fmla="*/ 241 h 21600"/>
                    <a:gd name="T2" fmla="*/ 504 w 21600"/>
                    <a:gd name="T3" fmla="*/ 483 h 21600"/>
                    <a:gd name="T4" fmla="*/ 88 w 21600"/>
                    <a:gd name="T5" fmla="*/ 241 h 21600"/>
                    <a:gd name="T6" fmla="*/ 504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3686 w 21600"/>
                    <a:gd name="T13" fmla="*/ 3667 h 21600"/>
                    <a:gd name="T14" fmla="*/ 17936 w 21600"/>
                    <a:gd name="T15" fmla="*/ 17933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0" y="0"/>
                      </a:moveTo>
                      <a:lnTo>
                        <a:pt x="3750" y="21600"/>
                      </a:lnTo>
                      <a:lnTo>
                        <a:pt x="17850" y="21600"/>
                      </a:lnTo>
                      <a:lnTo>
                        <a:pt x="2160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38100" cmpd="dbl">
                  <a:solidFill>
                    <a:srgbClr val="00000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9526" name="Line 30">
                  <a:extLst>
                    <a:ext uri="{FF2B5EF4-FFF2-40B4-BE49-F238E27FC236}">
                      <a16:creationId xmlns:a16="http://schemas.microsoft.com/office/drawing/2014/main" id="{6D9E3C16-1B93-41AF-96BE-EAFE515327F4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7554" y="5541"/>
                  <a:ext cx="0" cy="507"/>
                </a:xfrm>
                <a:prstGeom prst="line">
                  <a:avLst/>
                </a:prstGeom>
                <a:noFill/>
                <a:ln w="38100" cmpd="dbl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19523" name="Line 31">
                <a:extLst>
                  <a:ext uri="{FF2B5EF4-FFF2-40B4-BE49-F238E27FC236}">
                    <a16:creationId xmlns:a16="http://schemas.microsoft.com/office/drawing/2014/main" id="{29C8B072-2E41-4AB7-9534-E7AB9887B58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027" y="13474"/>
                <a:ext cx="373" cy="283"/>
              </a:xfrm>
              <a:prstGeom prst="line">
                <a:avLst/>
              </a:prstGeom>
              <a:noFill/>
              <a:ln w="38100" cmpd="dbl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524" name="Line 32">
                <a:extLst>
                  <a:ext uri="{FF2B5EF4-FFF2-40B4-BE49-F238E27FC236}">
                    <a16:creationId xmlns:a16="http://schemas.microsoft.com/office/drawing/2014/main" id="{89D2B820-28F4-40B3-AA79-D05C5580756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374" y="13474"/>
                <a:ext cx="386" cy="283"/>
              </a:xfrm>
              <a:prstGeom prst="line">
                <a:avLst/>
              </a:prstGeom>
              <a:noFill/>
              <a:ln w="38100" cmpd="dbl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9505" name="Rectangle 33">
              <a:extLst>
                <a:ext uri="{FF2B5EF4-FFF2-40B4-BE49-F238E27FC236}">
                  <a16:creationId xmlns:a16="http://schemas.microsoft.com/office/drawing/2014/main" id="{55613343-0C57-4FE7-991E-AA2EB3917B82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5609" y="1965"/>
              <a:ext cx="822" cy="2637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9506" name="AutoShape 34">
              <a:extLst>
                <a:ext uri="{FF2B5EF4-FFF2-40B4-BE49-F238E27FC236}">
                  <a16:creationId xmlns:a16="http://schemas.microsoft.com/office/drawing/2014/main" id="{CF71210D-4D54-4C17-9C30-5BBDBBF1DFEB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5090" y="3059"/>
              <a:ext cx="347" cy="1470"/>
            </a:xfrm>
            <a:prstGeom prst="roundRect">
              <a:avLst>
                <a:gd name="adj" fmla="val 27954"/>
              </a:avLst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9507" name="AutoShape 35">
              <a:extLst>
                <a:ext uri="{FF2B5EF4-FFF2-40B4-BE49-F238E27FC236}">
                  <a16:creationId xmlns:a16="http://schemas.microsoft.com/office/drawing/2014/main" id="{2E8BE8F9-348A-4CC8-9ADF-BCD7E07A46E1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6622" y="3071"/>
              <a:ext cx="347" cy="1471"/>
            </a:xfrm>
            <a:prstGeom prst="roundRect">
              <a:avLst>
                <a:gd name="adj" fmla="val 31412"/>
              </a:avLst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9508" name="AutoShape 36">
              <a:extLst>
                <a:ext uri="{FF2B5EF4-FFF2-40B4-BE49-F238E27FC236}">
                  <a16:creationId xmlns:a16="http://schemas.microsoft.com/office/drawing/2014/main" id="{A03DF66A-C2E8-4D56-A7AC-B0155A3E85B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1594421" flipV="1">
              <a:off x="5111" y="1665"/>
              <a:ext cx="311" cy="1138"/>
            </a:xfrm>
            <a:prstGeom prst="roundRect">
              <a:avLst>
                <a:gd name="adj" fmla="val 33324"/>
              </a:avLst>
            </a:prstGeom>
            <a:solidFill>
              <a:srgbClr val="FFFFFF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9509" name="AutoShape 37">
              <a:extLst>
                <a:ext uri="{FF2B5EF4-FFF2-40B4-BE49-F238E27FC236}">
                  <a16:creationId xmlns:a16="http://schemas.microsoft.com/office/drawing/2014/main" id="{079031A3-9E91-4637-9141-8F23B2FC4C34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6337" flipV="1">
              <a:off x="6649" y="1665"/>
              <a:ext cx="311" cy="1138"/>
            </a:xfrm>
            <a:prstGeom prst="roundRect">
              <a:avLst>
                <a:gd name="adj" fmla="val 28093"/>
              </a:avLst>
            </a:prstGeom>
            <a:solidFill>
              <a:srgbClr val="FFFFFF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9510" name="Rectangle 38">
              <a:extLst>
                <a:ext uri="{FF2B5EF4-FFF2-40B4-BE49-F238E27FC236}">
                  <a16:creationId xmlns:a16="http://schemas.microsoft.com/office/drawing/2014/main" id="{719F2EEB-F4A9-4798-AC72-3BD4CC353079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5437" y="3169"/>
              <a:ext cx="1178" cy="1069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9511" name="Line 39">
              <a:extLst>
                <a:ext uri="{FF2B5EF4-FFF2-40B4-BE49-F238E27FC236}">
                  <a16:creationId xmlns:a16="http://schemas.microsoft.com/office/drawing/2014/main" id="{382AE9F5-1030-455B-AE4D-50FCC736A32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09" y="3804"/>
              <a:ext cx="234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lgDash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512" name="Line 40">
              <a:extLst>
                <a:ext uri="{FF2B5EF4-FFF2-40B4-BE49-F238E27FC236}">
                  <a16:creationId xmlns:a16="http://schemas.microsoft.com/office/drawing/2014/main" id="{A9EE3457-3365-4D77-884F-1C5667207F1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786" y="1480"/>
              <a:ext cx="0" cy="173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513" name="Line 41">
              <a:extLst>
                <a:ext uri="{FF2B5EF4-FFF2-40B4-BE49-F238E27FC236}">
                  <a16:creationId xmlns:a16="http://schemas.microsoft.com/office/drawing/2014/main" id="{347AC1D6-C05B-4D7F-A25C-6C1A0349882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67" y="2910"/>
              <a:ext cx="150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514" name="Oval 42">
              <a:extLst>
                <a:ext uri="{FF2B5EF4-FFF2-40B4-BE49-F238E27FC236}">
                  <a16:creationId xmlns:a16="http://schemas.microsoft.com/office/drawing/2014/main" id="{81F47B4C-C33B-4C7E-BC69-A082824D81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74" y="3760"/>
              <a:ext cx="90" cy="77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9515" name="Rectangle 43">
              <a:extLst>
                <a:ext uri="{FF2B5EF4-FFF2-40B4-BE49-F238E27FC236}">
                  <a16:creationId xmlns:a16="http://schemas.microsoft.com/office/drawing/2014/main" id="{1ECD8065-4528-4AAF-89D3-35A702D4AF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0" y="5076"/>
              <a:ext cx="4320" cy="802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9516" name="Line 44">
              <a:extLst>
                <a:ext uri="{FF2B5EF4-FFF2-40B4-BE49-F238E27FC236}">
                  <a16:creationId xmlns:a16="http://schemas.microsoft.com/office/drawing/2014/main" id="{93FDB629-08A1-4456-9479-B9D29565C03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000" y="1468"/>
              <a:ext cx="10" cy="454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lgDash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517" name="Line 45">
              <a:extLst>
                <a:ext uri="{FF2B5EF4-FFF2-40B4-BE49-F238E27FC236}">
                  <a16:creationId xmlns:a16="http://schemas.microsoft.com/office/drawing/2014/main" id="{DAC06125-4713-433B-9D33-4320039C4F6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80" y="1480"/>
              <a:ext cx="0" cy="173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518" name="Rectangle 46">
              <a:extLst>
                <a:ext uri="{FF2B5EF4-FFF2-40B4-BE49-F238E27FC236}">
                  <a16:creationId xmlns:a16="http://schemas.microsoft.com/office/drawing/2014/main" id="{AFE8175B-1937-47BE-89B2-E023CE086E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96" y="864"/>
              <a:ext cx="2233" cy="735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9519" name="Line 47">
              <a:extLst>
                <a:ext uri="{FF2B5EF4-FFF2-40B4-BE49-F238E27FC236}">
                  <a16:creationId xmlns:a16="http://schemas.microsoft.com/office/drawing/2014/main" id="{A286E4EC-B5A7-4E04-85DC-0916A1BF0FB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914" y="881"/>
              <a:ext cx="2173" cy="69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520" name="Line 48">
              <a:extLst>
                <a:ext uri="{FF2B5EF4-FFF2-40B4-BE49-F238E27FC236}">
                  <a16:creationId xmlns:a16="http://schemas.microsoft.com/office/drawing/2014/main" id="{4B215D3F-9473-476D-B501-1A2974AC96E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96" y="864"/>
              <a:ext cx="2223" cy="71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521" name="Line 49">
              <a:extLst>
                <a:ext uri="{FF2B5EF4-FFF2-40B4-BE49-F238E27FC236}">
                  <a16:creationId xmlns:a16="http://schemas.microsoft.com/office/drawing/2014/main" id="{EDA7299A-700B-42CB-9842-94DD7D4A644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027" y="2211"/>
              <a:ext cx="201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19467" name="Group 82">
            <a:extLst>
              <a:ext uri="{FF2B5EF4-FFF2-40B4-BE49-F238E27FC236}">
                <a16:creationId xmlns:a16="http://schemas.microsoft.com/office/drawing/2014/main" id="{FD303F92-9A8C-4FDA-93C9-475CC2246379}"/>
              </a:ext>
            </a:extLst>
          </p:cNvPr>
          <p:cNvGrpSpPr>
            <a:grpSpLocks/>
          </p:cNvGrpSpPr>
          <p:nvPr/>
        </p:nvGrpSpPr>
        <p:grpSpPr bwMode="auto">
          <a:xfrm>
            <a:off x="152400" y="2590800"/>
            <a:ext cx="2133600" cy="2359025"/>
            <a:chOff x="3840" y="720"/>
            <a:chExt cx="4320" cy="4914"/>
          </a:xfrm>
        </p:grpSpPr>
        <p:sp>
          <p:nvSpPr>
            <p:cNvPr id="19468" name="Line 83">
              <a:extLst>
                <a:ext uri="{FF2B5EF4-FFF2-40B4-BE49-F238E27FC236}">
                  <a16:creationId xmlns:a16="http://schemas.microsoft.com/office/drawing/2014/main" id="{A6F2E7A9-CF3B-4DEB-969A-ECDA2EF9112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376" y="2384"/>
              <a:ext cx="288" cy="0"/>
            </a:xfrm>
            <a:prstGeom prst="line">
              <a:avLst/>
            </a:prstGeom>
            <a:noFill/>
            <a:ln w="38100" cmpd="dbl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69" name="Line 84">
              <a:extLst>
                <a:ext uri="{FF2B5EF4-FFF2-40B4-BE49-F238E27FC236}">
                  <a16:creationId xmlns:a16="http://schemas.microsoft.com/office/drawing/2014/main" id="{46FEE884-69FD-4694-94F2-B5157B6BA22C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6397" y="2384"/>
              <a:ext cx="288" cy="0"/>
            </a:xfrm>
            <a:prstGeom prst="line">
              <a:avLst/>
            </a:prstGeom>
            <a:noFill/>
            <a:ln w="38100" cmpd="dbl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70" name="Oval 85">
              <a:extLst>
                <a:ext uri="{FF2B5EF4-FFF2-40B4-BE49-F238E27FC236}">
                  <a16:creationId xmlns:a16="http://schemas.microsoft.com/office/drawing/2014/main" id="{50434E45-CF8F-4A64-BD26-6B16E20B4943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5472" y="5389"/>
              <a:ext cx="90" cy="82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9471" name="Oval 86">
              <a:extLst>
                <a:ext uri="{FF2B5EF4-FFF2-40B4-BE49-F238E27FC236}">
                  <a16:creationId xmlns:a16="http://schemas.microsoft.com/office/drawing/2014/main" id="{EA689763-EE44-4DCE-84F2-CFBF00C55ECD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5664" y="4937"/>
              <a:ext cx="90" cy="82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9472" name="Oval 87">
              <a:extLst>
                <a:ext uri="{FF2B5EF4-FFF2-40B4-BE49-F238E27FC236}">
                  <a16:creationId xmlns:a16="http://schemas.microsoft.com/office/drawing/2014/main" id="{7F74D831-8C7C-4B81-AE75-AAF8FD9C4785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6294" y="4937"/>
              <a:ext cx="90" cy="82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9473" name="Oval 88">
              <a:extLst>
                <a:ext uri="{FF2B5EF4-FFF2-40B4-BE49-F238E27FC236}">
                  <a16:creationId xmlns:a16="http://schemas.microsoft.com/office/drawing/2014/main" id="{7B9DF2FD-006C-4040-988F-48E3ED2AFCB1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6464" y="5392"/>
              <a:ext cx="90" cy="82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grpSp>
          <p:nvGrpSpPr>
            <p:cNvPr id="19474" name="Group 89">
              <a:extLst>
                <a:ext uri="{FF2B5EF4-FFF2-40B4-BE49-F238E27FC236}">
                  <a16:creationId xmlns:a16="http://schemas.microsoft.com/office/drawing/2014/main" id="{0CEE8999-36DF-4491-9714-BFABAAB3B57E}"/>
                </a:ext>
              </a:extLst>
            </p:cNvPr>
            <p:cNvGrpSpPr>
              <a:grpSpLocks/>
            </p:cNvGrpSpPr>
            <p:nvPr/>
          </p:nvGrpSpPr>
          <p:grpSpPr bwMode="auto">
            <a:xfrm flipV="1">
              <a:off x="5511" y="4960"/>
              <a:ext cx="1008" cy="487"/>
              <a:chOff x="4887" y="10146"/>
              <a:chExt cx="1008" cy="487"/>
            </a:xfrm>
          </p:grpSpPr>
          <p:grpSp>
            <p:nvGrpSpPr>
              <p:cNvPr id="19492" name="Group 90">
                <a:extLst>
                  <a:ext uri="{FF2B5EF4-FFF2-40B4-BE49-F238E27FC236}">
                    <a16:creationId xmlns:a16="http://schemas.microsoft.com/office/drawing/2014/main" id="{3715C4D2-6918-4223-974E-78F4C0580F4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887" y="10146"/>
                <a:ext cx="1008" cy="484"/>
                <a:chOff x="4647" y="720"/>
                <a:chExt cx="1008" cy="484"/>
              </a:xfrm>
            </p:grpSpPr>
            <p:sp>
              <p:nvSpPr>
                <p:cNvPr id="19495" name="AutoShape 91">
                  <a:extLst>
                    <a:ext uri="{FF2B5EF4-FFF2-40B4-BE49-F238E27FC236}">
                      <a16:creationId xmlns:a16="http://schemas.microsoft.com/office/drawing/2014/main" id="{DF0473F2-46AA-4D32-ACB5-4C90C487CDA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647" y="720"/>
                  <a:ext cx="1008" cy="483"/>
                </a:xfrm>
                <a:custGeom>
                  <a:avLst/>
                  <a:gdLst>
                    <a:gd name="T0" fmla="*/ 921 w 21600"/>
                    <a:gd name="T1" fmla="*/ 241 h 21600"/>
                    <a:gd name="T2" fmla="*/ 504 w 21600"/>
                    <a:gd name="T3" fmla="*/ 483 h 21600"/>
                    <a:gd name="T4" fmla="*/ 88 w 21600"/>
                    <a:gd name="T5" fmla="*/ 241 h 21600"/>
                    <a:gd name="T6" fmla="*/ 504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3686 w 21600"/>
                    <a:gd name="T13" fmla="*/ 3667 h 21600"/>
                    <a:gd name="T14" fmla="*/ 17936 w 21600"/>
                    <a:gd name="T15" fmla="*/ 17933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0" y="0"/>
                      </a:moveTo>
                      <a:lnTo>
                        <a:pt x="3750" y="21600"/>
                      </a:lnTo>
                      <a:lnTo>
                        <a:pt x="17850" y="21600"/>
                      </a:lnTo>
                      <a:lnTo>
                        <a:pt x="2160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38100" cmpd="dbl">
                  <a:solidFill>
                    <a:srgbClr val="00000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9496" name="Line 92">
                  <a:extLst>
                    <a:ext uri="{FF2B5EF4-FFF2-40B4-BE49-F238E27FC236}">
                      <a16:creationId xmlns:a16="http://schemas.microsoft.com/office/drawing/2014/main" id="{93B6E8FF-F14F-4BF3-A810-BD3885D9D4F6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5158" y="733"/>
                  <a:ext cx="0" cy="471"/>
                </a:xfrm>
                <a:prstGeom prst="line">
                  <a:avLst/>
                </a:prstGeom>
                <a:noFill/>
                <a:ln w="38100" cmpd="dbl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19493" name="Line 93">
                <a:extLst>
                  <a:ext uri="{FF2B5EF4-FFF2-40B4-BE49-F238E27FC236}">
                    <a16:creationId xmlns:a16="http://schemas.microsoft.com/office/drawing/2014/main" id="{2E6E9EFE-C1FE-46BF-A369-DE1FB74266B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896" y="10224"/>
                <a:ext cx="504" cy="409"/>
              </a:xfrm>
              <a:prstGeom prst="line">
                <a:avLst/>
              </a:prstGeom>
              <a:noFill/>
              <a:ln w="38100" cmpd="dbl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494" name="Line 94">
                <a:extLst>
                  <a:ext uri="{FF2B5EF4-FFF2-40B4-BE49-F238E27FC236}">
                    <a16:creationId xmlns:a16="http://schemas.microsoft.com/office/drawing/2014/main" id="{E357DCF3-C395-4DFB-8CEC-0007B7D40B7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387" y="10234"/>
                <a:ext cx="463" cy="399"/>
              </a:xfrm>
              <a:prstGeom prst="line">
                <a:avLst/>
              </a:prstGeom>
              <a:noFill/>
              <a:ln w="38100" cmpd="dbl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9475" name="Group 95">
              <a:extLst>
                <a:ext uri="{FF2B5EF4-FFF2-40B4-BE49-F238E27FC236}">
                  <a16:creationId xmlns:a16="http://schemas.microsoft.com/office/drawing/2014/main" id="{6A955070-FDB8-404C-822D-3A038671DFF0}"/>
                </a:ext>
              </a:extLst>
            </p:cNvPr>
            <p:cNvGrpSpPr>
              <a:grpSpLocks/>
            </p:cNvGrpSpPr>
            <p:nvPr/>
          </p:nvGrpSpPr>
          <p:grpSpPr bwMode="auto">
            <a:xfrm flipV="1">
              <a:off x="5628" y="1689"/>
              <a:ext cx="797" cy="430"/>
              <a:chOff x="5004" y="13474"/>
              <a:chExt cx="797" cy="368"/>
            </a:xfrm>
          </p:grpSpPr>
          <p:grpSp>
            <p:nvGrpSpPr>
              <p:cNvPr id="19487" name="Group 96">
                <a:extLst>
                  <a:ext uri="{FF2B5EF4-FFF2-40B4-BE49-F238E27FC236}">
                    <a16:creationId xmlns:a16="http://schemas.microsoft.com/office/drawing/2014/main" id="{17D859BA-5E34-49A9-86C4-D8AE22EC89F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flipV="1">
                <a:off x="5004" y="13477"/>
                <a:ext cx="797" cy="365"/>
                <a:chOff x="7056" y="5541"/>
                <a:chExt cx="1008" cy="507"/>
              </a:xfrm>
            </p:grpSpPr>
            <p:sp>
              <p:nvSpPr>
                <p:cNvPr id="19490" name="AutoShape 97">
                  <a:extLst>
                    <a:ext uri="{FF2B5EF4-FFF2-40B4-BE49-F238E27FC236}">
                      <a16:creationId xmlns:a16="http://schemas.microsoft.com/office/drawing/2014/main" id="{94E9810E-7C46-4A38-8EDD-CC24EC612A1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056" y="5564"/>
                  <a:ext cx="1008" cy="483"/>
                </a:xfrm>
                <a:custGeom>
                  <a:avLst/>
                  <a:gdLst>
                    <a:gd name="T0" fmla="*/ 921 w 21600"/>
                    <a:gd name="T1" fmla="*/ 241 h 21600"/>
                    <a:gd name="T2" fmla="*/ 504 w 21600"/>
                    <a:gd name="T3" fmla="*/ 483 h 21600"/>
                    <a:gd name="T4" fmla="*/ 88 w 21600"/>
                    <a:gd name="T5" fmla="*/ 241 h 21600"/>
                    <a:gd name="T6" fmla="*/ 504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3686 w 21600"/>
                    <a:gd name="T13" fmla="*/ 3667 h 21600"/>
                    <a:gd name="T14" fmla="*/ 17936 w 21600"/>
                    <a:gd name="T15" fmla="*/ 17933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0" y="0"/>
                      </a:moveTo>
                      <a:lnTo>
                        <a:pt x="3750" y="21600"/>
                      </a:lnTo>
                      <a:lnTo>
                        <a:pt x="17850" y="21600"/>
                      </a:lnTo>
                      <a:lnTo>
                        <a:pt x="2160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38100" cmpd="dbl">
                  <a:solidFill>
                    <a:srgbClr val="00000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9491" name="Line 98">
                  <a:extLst>
                    <a:ext uri="{FF2B5EF4-FFF2-40B4-BE49-F238E27FC236}">
                      <a16:creationId xmlns:a16="http://schemas.microsoft.com/office/drawing/2014/main" id="{E1E078BE-1CE3-4208-9943-DF2B754C1A6A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V="1">
                  <a:off x="7554" y="5541"/>
                  <a:ext cx="0" cy="507"/>
                </a:xfrm>
                <a:prstGeom prst="line">
                  <a:avLst/>
                </a:prstGeom>
                <a:noFill/>
                <a:ln w="38100" cmpd="dbl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19488" name="Line 99">
                <a:extLst>
                  <a:ext uri="{FF2B5EF4-FFF2-40B4-BE49-F238E27FC236}">
                    <a16:creationId xmlns:a16="http://schemas.microsoft.com/office/drawing/2014/main" id="{A776CEA0-0C93-43E5-A081-1688F2CE23A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027" y="13474"/>
                <a:ext cx="373" cy="283"/>
              </a:xfrm>
              <a:prstGeom prst="line">
                <a:avLst/>
              </a:prstGeom>
              <a:noFill/>
              <a:ln w="38100" cmpd="dbl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489" name="Line 100">
                <a:extLst>
                  <a:ext uri="{FF2B5EF4-FFF2-40B4-BE49-F238E27FC236}">
                    <a16:creationId xmlns:a16="http://schemas.microsoft.com/office/drawing/2014/main" id="{8031BB93-55E9-4183-9852-3A94DB69E69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374" y="13474"/>
                <a:ext cx="386" cy="283"/>
              </a:xfrm>
              <a:prstGeom prst="line">
                <a:avLst/>
              </a:prstGeom>
              <a:noFill/>
              <a:ln w="38100" cmpd="dbl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9476" name="Rectangle 101">
              <a:extLst>
                <a:ext uri="{FF2B5EF4-FFF2-40B4-BE49-F238E27FC236}">
                  <a16:creationId xmlns:a16="http://schemas.microsoft.com/office/drawing/2014/main" id="{19B0F6EA-A5AB-4FC1-A534-F17ECED94BDC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5609" y="2120"/>
              <a:ext cx="822" cy="2841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9477" name="AutoShape 102">
              <a:extLst>
                <a:ext uri="{FF2B5EF4-FFF2-40B4-BE49-F238E27FC236}">
                  <a16:creationId xmlns:a16="http://schemas.microsoft.com/office/drawing/2014/main" id="{8DD28386-0D41-4DF0-A1E1-1EAE810AB66F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5090" y="3299"/>
              <a:ext cx="347" cy="1584"/>
            </a:xfrm>
            <a:prstGeom prst="roundRect">
              <a:avLst>
                <a:gd name="adj" fmla="val 27954"/>
              </a:avLst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9478" name="AutoShape 103">
              <a:extLst>
                <a:ext uri="{FF2B5EF4-FFF2-40B4-BE49-F238E27FC236}">
                  <a16:creationId xmlns:a16="http://schemas.microsoft.com/office/drawing/2014/main" id="{7728B2FA-A4E5-43D9-8897-191D22C1B15D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6622" y="3312"/>
              <a:ext cx="347" cy="1584"/>
            </a:xfrm>
            <a:prstGeom prst="roundRect">
              <a:avLst>
                <a:gd name="adj" fmla="val 31412"/>
              </a:avLst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9479" name="AutoShape 104">
              <a:extLst>
                <a:ext uri="{FF2B5EF4-FFF2-40B4-BE49-F238E27FC236}">
                  <a16:creationId xmlns:a16="http://schemas.microsoft.com/office/drawing/2014/main" id="{4BDC74A6-0C2F-4D72-9AE1-2F6824C8270A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6337" flipV="1">
              <a:off x="6649" y="1797"/>
              <a:ext cx="311" cy="1227"/>
            </a:xfrm>
            <a:prstGeom prst="roundRect">
              <a:avLst>
                <a:gd name="adj" fmla="val 28093"/>
              </a:avLst>
            </a:prstGeom>
            <a:solidFill>
              <a:srgbClr val="FFFFFF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9480" name="Rectangle 105">
              <a:extLst>
                <a:ext uri="{FF2B5EF4-FFF2-40B4-BE49-F238E27FC236}">
                  <a16:creationId xmlns:a16="http://schemas.microsoft.com/office/drawing/2014/main" id="{A8AC8707-956D-40E0-9B00-54EAD6F47C22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5437" y="3417"/>
              <a:ext cx="1178" cy="1152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9481" name="Line 106">
              <a:extLst>
                <a:ext uri="{FF2B5EF4-FFF2-40B4-BE49-F238E27FC236}">
                  <a16:creationId xmlns:a16="http://schemas.microsoft.com/office/drawing/2014/main" id="{39B2971E-3852-42E1-8779-912E07C7E1B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809" y="4102"/>
              <a:ext cx="234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lgDash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82" name="Oval 107">
              <a:extLst>
                <a:ext uri="{FF2B5EF4-FFF2-40B4-BE49-F238E27FC236}">
                  <a16:creationId xmlns:a16="http://schemas.microsoft.com/office/drawing/2014/main" id="{DD8CEA7D-0DB4-4838-8547-3966AF3659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74" y="4055"/>
              <a:ext cx="90" cy="82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9483" name="Rectangle 108">
              <a:extLst>
                <a:ext uri="{FF2B5EF4-FFF2-40B4-BE49-F238E27FC236}">
                  <a16:creationId xmlns:a16="http://schemas.microsoft.com/office/drawing/2014/main" id="{BAA3E83C-272E-4BF1-BDFC-F43CB10AAE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0" y="824"/>
              <a:ext cx="4320" cy="864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9484" name="Line 109">
              <a:extLst>
                <a:ext uri="{FF2B5EF4-FFF2-40B4-BE49-F238E27FC236}">
                  <a16:creationId xmlns:a16="http://schemas.microsoft.com/office/drawing/2014/main" id="{04910780-6BAE-419A-AA24-73EE809C52F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016" y="720"/>
              <a:ext cx="5" cy="49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lgDash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9485" name="AutoShape 110">
              <a:extLst>
                <a:ext uri="{FF2B5EF4-FFF2-40B4-BE49-F238E27FC236}">
                  <a16:creationId xmlns:a16="http://schemas.microsoft.com/office/drawing/2014/main" id="{32A822BE-D6D5-41DA-9C7C-DC66EAD19CF8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1594421" flipV="1">
              <a:off x="5111" y="1797"/>
              <a:ext cx="311" cy="1227"/>
            </a:xfrm>
            <a:prstGeom prst="roundRect">
              <a:avLst>
                <a:gd name="adj" fmla="val 33324"/>
              </a:avLst>
            </a:prstGeom>
            <a:solidFill>
              <a:srgbClr val="FFFFFF"/>
            </a:solidFill>
            <a:ln w="1270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9486" name="Line 111">
              <a:extLst>
                <a:ext uri="{FF2B5EF4-FFF2-40B4-BE49-F238E27FC236}">
                  <a16:creationId xmlns:a16="http://schemas.microsoft.com/office/drawing/2014/main" id="{EE8F378B-D7F0-478E-8F9D-F6F3A191785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027" y="2385"/>
              <a:ext cx="201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2B8C3A1C-0EE9-4377-90EB-1F6D5A103AE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 sz="3800"/>
              <a:t>Класифікація сільськогосподарських агрегатів</a:t>
            </a:r>
            <a:endParaRPr lang="ru-RU" altLang="ru-RU" sz="3800"/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C3852EA7-EBF6-42CA-8F5B-B0CF247F7BE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1600200"/>
            <a:ext cx="7772400" cy="9144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uk-UA" altLang="ru-RU"/>
              <a:t>по розташуванню робочих машин щодо зчіпки</a:t>
            </a:r>
            <a:endParaRPr lang="ru-RU" altLang="ru-RU"/>
          </a:p>
        </p:txBody>
      </p:sp>
      <p:sp>
        <p:nvSpPr>
          <p:cNvPr id="20484" name="Text Box 4">
            <a:extLst>
              <a:ext uri="{FF2B5EF4-FFF2-40B4-BE49-F238E27FC236}">
                <a16:creationId xmlns:a16="http://schemas.microsoft.com/office/drawing/2014/main" id="{CA05BA61-2D00-4190-9064-73047BC555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5791200"/>
            <a:ext cx="3149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None/>
            </a:pPr>
            <a:r>
              <a:rPr lang="uk-UA" altLang="ru-RU"/>
              <a:t>ешелонірованим (шаховим)</a:t>
            </a:r>
            <a:endParaRPr lang="ru-RU" altLang="ru-RU"/>
          </a:p>
        </p:txBody>
      </p:sp>
      <p:sp>
        <p:nvSpPr>
          <p:cNvPr id="20485" name="Text Box 5">
            <a:extLst>
              <a:ext uri="{FF2B5EF4-FFF2-40B4-BE49-F238E27FC236}">
                <a16:creationId xmlns:a16="http://schemas.microsoft.com/office/drawing/2014/main" id="{0C928CE8-4DF1-48AC-B66C-DAFB0F97CF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0" y="5715000"/>
            <a:ext cx="31734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uk-UA" altLang="ru-RU"/>
              <a:t>шеренговим (фронтальним)</a:t>
            </a:r>
            <a:endParaRPr lang="ru-RU" altLang="ru-RU"/>
          </a:p>
        </p:txBody>
      </p:sp>
      <p:pic>
        <p:nvPicPr>
          <p:cNvPr id="106502" name="Picture 6" descr="3ККш-6_СГ-21">
            <a:extLst>
              <a:ext uri="{FF2B5EF4-FFF2-40B4-BE49-F238E27FC236}">
                <a16:creationId xmlns:a16="http://schemas.microsoft.com/office/drawing/2014/main" id="{0D22E4A9-364E-4659-9BC5-9C2C8682A2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581400"/>
            <a:ext cx="4886325" cy="205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7" descr="БН-4-5-6">
            <a:extLst>
              <a:ext uri="{FF2B5EF4-FFF2-40B4-BE49-F238E27FC236}">
                <a16:creationId xmlns:a16="http://schemas.microsoft.com/office/drawing/2014/main" id="{7DEE53C4-5D4C-4686-93DD-890B93FE5E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2644775"/>
            <a:ext cx="3962400" cy="291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65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65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7997723B-0EBA-4700-81C9-AEFF502167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 sz="3800"/>
              <a:t>Класифікація сільськогосподарських агрегатів</a:t>
            </a:r>
            <a:endParaRPr lang="ru-RU" altLang="ru-RU" sz="3800"/>
          </a:p>
        </p:txBody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2B60B5B5-2516-44C7-9B08-8D5DA746064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1600200"/>
            <a:ext cx="7772400" cy="990600"/>
          </a:xfrm>
        </p:spPr>
        <p:txBody>
          <a:bodyPr/>
          <a:lstStyle/>
          <a:p>
            <a:pPr eaLnBrk="1" hangingPunct="1"/>
            <a:r>
              <a:rPr lang="uk-UA" altLang="ru-RU"/>
              <a:t>по виду виконуваних робіт - орні, посівні, боронувальні, збиральні і т.д.</a:t>
            </a:r>
            <a:r>
              <a:rPr lang="ru-RU" altLang="ru-RU"/>
              <a:t> </a:t>
            </a:r>
          </a:p>
        </p:txBody>
      </p:sp>
      <p:pic>
        <p:nvPicPr>
          <p:cNvPr id="21508" name="Picture 4" descr="PIC_0541">
            <a:extLst>
              <a:ext uri="{FF2B5EF4-FFF2-40B4-BE49-F238E27FC236}">
                <a16:creationId xmlns:a16="http://schemas.microsoft.com/office/drawing/2014/main" id="{CE73F954-87DA-4AF0-915C-EAAFC66519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200400"/>
            <a:ext cx="2286000" cy="126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5" descr="ПЛ-5-25 тит">
            <a:extLst>
              <a:ext uri="{FF2B5EF4-FFF2-40B4-BE49-F238E27FC236}">
                <a16:creationId xmlns:a16="http://schemas.microsoft.com/office/drawing/2014/main" id="{767978B5-CBEF-49B7-8BC8-95C4E3AEEB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200400"/>
            <a:ext cx="18288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6" descr="risunok27">
            <a:extLst>
              <a:ext uri="{FF2B5EF4-FFF2-40B4-BE49-F238E27FC236}">
                <a16:creationId xmlns:a16="http://schemas.microsoft.com/office/drawing/2014/main" id="{B4269D26-C7AA-4C5C-A92F-11E17CA406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276600"/>
            <a:ext cx="243840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Picture 7">
            <a:extLst>
              <a:ext uri="{FF2B5EF4-FFF2-40B4-BE49-F238E27FC236}">
                <a16:creationId xmlns:a16="http://schemas.microsoft.com/office/drawing/2014/main" id="{8EAD9B96-59F3-43F9-853C-13F6A0959B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4953000"/>
            <a:ext cx="2143125" cy="133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12" name="Picture 8">
            <a:extLst>
              <a:ext uri="{FF2B5EF4-FFF2-40B4-BE49-F238E27FC236}">
                <a16:creationId xmlns:a16="http://schemas.microsoft.com/office/drawing/2014/main" id="{55CEA5BF-4FD2-4068-A3BA-62E3749BFA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4724400"/>
            <a:ext cx="312420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9189426A-1484-4F75-8944-D63FB4EFACA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 sz="3800"/>
              <a:t>Експлуатаційні властивості сільськогосподарських агрегатів </a:t>
            </a:r>
            <a:endParaRPr lang="ru-RU" altLang="ru-RU" sz="3800"/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EDF686D9-D906-4A22-8B97-451D60193AD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 eaLnBrk="1" hangingPunct="1"/>
            <a:r>
              <a:rPr lang="uk-UA" altLang="ru-RU" sz="3200"/>
              <a:t>Агротехнологічні</a:t>
            </a:r>
          </a:p>
          <a:p>
            <a:pPr marL="533400" indent="-533400" eaLnBrk="1" hangingPunct="1"/>
            <a:r>
              <a:rPr lang="uk-UA" altLang="ru-RU" sz="3200"/>
              <a:t>Енергетичні </a:t>
            </a:r>
          </a:p>
          <a:p>
            <a:pPr marL="533400" indent="-533400" eaLnBrk="1" hangingPunct="1"/>
            <a:r>
              <a:rPr lang="uk-UA" altLang="ru-RU" sz="3200"/>
              <a:t>Маневрові</a:t>
            </a:r>
          </a:p>
          <a:p>
            <a:pPr marL="533400" indent="-533400" eaLnBrk="1" hangingPunct="1"/>
            <a:r>
              <a:rPr lang="uk-UA" altLang="ru-RU" sz="3200"/>
              <a:t>Технічні </a:t>
            </a:r>
          </a:p>
          <a:p>
            <a:pPr marL="533400" indent="-533400" eaLnBrk="1" hangingPunct="1"/>
            <a:r>
              <a:rPr lang="uk-UA" altLang="ru-RU" sz="3200"/>
              <a:t>Ергономічні</a:t>
            </a:r>
          </a:p>
          <a:p>
            <a:pPr marL="533400" indent="-533400" eaLnBrk="1" hangingPunct="1"/>
            <a:r>
              <a:rPr lang="uk-UA" altLang="ru-RU" sz="3200"/>
              <a:t>Техніко-економічні</a:t>
            </a:r>
            <a:endParaRPr lang="ru-RU" altLang="ru-RU" sz="320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D100660B-1C74-4124-948A-9D703036AD7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 sz="3800"/>
              <a:t>Експлуатаційні властивості сільськогосподарських агрегатів</a:t>
            </a:r>
            <a:endParaRPr lang="ru-RU" altLang="ru-RU" sz="3800"/>
          </a:p>
        </p:txBody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E37A5530-6C1D-475D-8591-51C07585C78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1752600"/>
            <a:ext cx="7772400" cy="4267200"/>
          </a:xfrm>
        </p:spPr>
        <p:txBody>
          <a:bodyPr/>
          <a:lstStyle/>
          <a:p>
            <a:pPr marL="533400" indent="-5334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uk-UA" altLang="ru-RU"/>
              <a:t>АГРОТЕХНОЛОГІЧНІ, тобто спроможність агрегату виконувати технологічні операції (оранку, посів і ін.) відповідно до заданих агротехнічних вимог. </a:t>
            </a:r>
          </a:p>
          <a:p>
            <a:pPr marL="533400" indent="-533400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uk-UA" altLang="ru-RU"/>
              <a:t>ЕНЕРГЕТИЧНІ - спроможність розвивати визначену потужність для подолання опорів робочих машин, зміни властивостей або положення оброблюваного матеріалу (розпушування ґрунту, зріз і обмолот колосків і т.д.). </a:t>
            </a:r>
            <a:endParaRPr lang="ru-RU" altLang="ru-RU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CD079F7A-6F46-4AFA-A028-5419224E5F3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 sz="3800"/>
              <a:t>Експлуатаційні властивості сільськогосподарських агрегатів</a:t>
            </a:r>
            <a:endParaRPr lang="ru-RU" altLang="ru-RU" sz="3800"/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037BB595-3FB0-4217-B513-1D5F8B02923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 eaLnBrk="1" hangingPunct="1">
              <a:buFont typeface="Wingdings" panose="05000000000000000000" pitchFamily="2" charset="2"/>
              <a:buNone/>
            </a:pPr>
            <a:r>
              <a:rPr lang="uk-UA" altLang="ru-RU"/>
              <a:t>МАНЕВРОВІ - повороткість, прохідність, стійкість руху, пристосованість агрегату до транспортування. </a:t>
            </a:r>
          </a:p>
          <a:p>
            <a:pPr marL="533400" indent="-533400" eaLnBrk="1" hangingPunct="1">
              <a:buFont typeface="Wingdings" panose="05000000000000000000" pitchFamily="2" charset="2"/>
              <a:buNone/>
            </a:pPr>
            <a:r>
              <a:rPr lang="uk-UA" altLang="ru-RU"/>
              <a:t>ТЕХНІЧНІ - надійність машин в агрегаті (довговічність, ремонтнопригідність, безвідмовність, зберігаємость), а також маса або вага машини, ємність кузова, бункера, ширини захвату й ін. </a:t>
            </a:r>
            <a:endParaRPr lang="ru-RU" altLang="ru-RU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4663570B-EF69-45CC-AB26-046120A7B9D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ru-RU" sz="3800"/>
              <a:t>Експлуатаційні властивості сільськогосподарських агрегатів</a:t>
            </a:r>
            <a:endParaRPr lang="ru-RU" altLang="ru-RU" sz="3800"/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FE3EE69C-6466-4506-8A69-16F97F1A3B2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 eaLnBrk="1" hangingPunct="1">
              <a:buFont typeface="Wingdings" panose="05000000000000000000" pitchFamily="2" charset="2"/>
              <a:buNone/>
            </a:pPr>
            <a:r>
              <a:rPr lang="uk-UA" altLang="ru-RU"/>
              <a:t>ЕРГОНОМІЧНІ - санітарно-фізіологічні умови праці, що обумовлюють, зручність обслуговування, безпеку праці, естетичні показники і тощо. </a:t>
            </a:r>
          </a:p>
          <a:p>
            <a:pPr marL="533400" indent="-533400" eaLnBrk="1" hangingPunct="1">
              <a:buFont typeface="Wingdings" panose="05000000000000000000" pitchFamily="2" charset="2"/>
              <a:buNone/>
            </a:pPr>
            <a:r>
              <a:rPr lang="uk-UA" altLang="ru-RU"/>
              <a:t>ТЕХНІКО-ЕКОНОМІЧНІ властивості, що характеризуються такими показниками: продуктивність агрегату, витрати праці, палива, механічної енергії, а також прямі і приведені витрати на одиницю роботи. </a:t>
            </a:r>
            <a:endParaRPr lang="ru-RU" altLang="ru-RU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9B42776A-56D6-4005-A595-F3222434B64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85800" y="2514600"/>
            <a:ext cx="8153400" cy="1143000"/>
          </a:xfrm>
        </p:spPr>
        <p:txBody>
          <a:bodyPr/>
          <a:lstStyle/>
          <a:p>
            <a:pPr eaLnBrk="1" hangingPunct="1"/>
            <a:r>
              <a:rPr lang="uk-UA" altLang="ru-RU" sz="8000"/>
              <a:t>Дякую за увагу!!!</a:t>
            </a:r>
            <a:endParaRPr lang="ru-RU" altLang="ru-RU" sz="8000"/>
          </a:p>
        </p:txBody>
      </p:sp>
      <p:sp>
        <p:nvSpPr>
          <p:cNvPr id="26627" name="Text Box 5">
            <a:extLst>
              <a:ext uri="{FF2B5EF4-FFF2-40B4-BE49-F238E27FC236}">
                <a16:creationId xmlns:a16="http://schemas.microsoft.com/office/drawing/2014/main" id="{AB5C1FAF-40D3-4C13-96F2-06D0C688B0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5762625"/>
            <a:ext cx="4953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3200" b="1" i="1"/>
              <a:t>http://</a:t>
            </a:r>
            <a:r>
              <a:rPr lang="en-US" altLang="ru-RU" sz="3200" b="1" i="1"/>
              <a:t>mvz.tsatu.edu.ua</a:t>
            </a:r>
            <a:endParaRPr lang="ru-RU" altLang="ru-RU" sz="3200" b="1" i="1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Слои">
  <a:themeElements>
    <a:clrScheme name="Слои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Слои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лои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лои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лои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Layers</Template>
  <TotalTime>407</TotalTime>
  <Words>625</Words>
  <Application>Microsoft Office PowerPoint</Application>
  <PresentationFormat>Экран (4:3)</PresentationFormat>
  <Paragraphs>90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9" baseType="lpstr">
      <vt:lpstr>Arial</vt:lpstr>
      <vt:lpstr>Times New Roman</vt:lpstr>
      <vt:lpstr>Wingdings</vt:lpstr>
      <vt:lpstr>Calibri</vt:lpstr>
      <vt:lpstr>Слои</vt:lpstr>
      <vt:lpstr>Лекція №5</vt:lpstr>
      <vt:lpstr>Особливості використання сільськогосподарської техніки </vt:lpstr>
      <vt:lpstr>Виробничий процес</vt:lpstr>
      <vt:lpstr>Виробнича операція </vt:lpstr>
      <vt:lpstr>Технологічна операція </vt:lpstr>
      <vt:lpstr>Транспортна операція </vt:lpstr>
      <vt:lpstr>Допоміжні операції</vt:lpstr>
      <vt:lpstr>Машинотракторні агрегати</vt:lpstr>
      <vt:lpstr>Машинотракторні агрегати</vt:lpstr>
      <vt:lpstr>Машинотракторні агрегати</vt:lpstr>
      <vt:lpstr>Система машин</vt:lpstr>
      <vt:lpstr>Класифікація сільськогосподарських агрегатів </vt:lpstr>
      <vt:lpstr>Класифікація сільськогосподарських агрегатів </vt:lpstr>
      <vt:lpstr>Класифікація сільськогосподарських агрегатів </vt:lpstr>
      <vt:lpstr>Класифікація сільськогосподарських агрегатів </vt:lpstr>
      <vt:lpstr>Класифікація сільськогосподарських агрегатів</vt:lpstr>
      <vt:lpstr>Класифікація сільськогосподарських агрегатів</vt:lpstr>
      <vt:lpstr>Класифікація сільськогосподарських агрегатів</vt:lpstr>
      <vt:lpstr>Класифікація сільськогосподарських агрегатів</vt:lpstr>
      <vt:lpstr>Експлуатаційні властивості сільськогосподарських агрегатів </vt:lpstr>
      <vt:lpstr>Експлуатаційні властивості сільськогосподарських агрегатів</vt:lpstr>
      <vt:lpstr>Експлуатаційні властивості сільськогосподарських агрегатів</vt:lpstr>
      <vt:lpstr>Експлуатаційні властивості сільськогосподарських агрегатів</vt:lpstr>
      <vt:lpstr>Дякую за увагу!!!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ЗЭР</dc:creator>
  <cp:lastModifiedBy>ЗЭР</cp:lastModifiedBy>
  <cp:revision>39</cp:revision>
  <cp:lastPrinted>1601-01-01T00:00:00Z</cp:lastPrinted>
  <dcterms:created xsi:type="dcterms:W3CDTF">1601-01-01T00:00:00Z</dcterms:created>
  <dcterms:modified xsi:type="dcterms:W3CDTF">2019-06-11T10:33:18Z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