
<file path=[Content_Types].xml><?xml version="1.0" encoding="utf-8"?>
<Types xmlns="http://schemas.openxmlformats.org/package/2006/content-types">
  <Default Extension="bin" ContentType="application/vnd.ms-office.activeX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activeX/activeX1.xml" ContentType="application/vnd.ms-office.activeX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6" r:id="rId2"/>
    <p:sldId id="302" r:id="rId3"/>
    <p:sldId id="303" r:id="rId4"/>
    <p:sldId id="305" r:id="rId5"/>
    <p:sldId id="301" r:id="rId6"/>
    <p:sldId id="296" r:id="rId7"/>
    <p:sldId id="300" r:id="rId8"/>
    <p:sldId id="299" r:id="rId9"/>
    <p:sldId id="298" r:id="rId10"/>
    <p:sldId id="297" r:id="rId11"/>
    <p:sldId id="304" r:id="rId12"/>
    <p:sldId id="306" r:id="rId13"/>
    <p:sldId id="311" r:id="rId14"/>
    <p:sldId id="310" r:id="rId15"/>
    <p:sldId id="309" r:id="rId16"/>
    <p:sldId id="312" r:id="rId17"/>
    <p:sldId id="313" r:id="rId18"/>
    <p:sldId id="295" r:id="rId1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94" autoAdjust="0"/>
    <p:restoredTop sz="94667" autoAdjust="0"/>
  </p:normalViewPr>
  <p:slideViewPr>
    <p:cSldViewPr>
      <p:cViewPr varScale="1">
        <p:scale>
          <a:sx n="64" d="100"/>
          <a:sy n="64" d="100"/>
        </p:scale>
        <p:origin x="1572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Group 2">
            <a:extLst>
              <a:ext uri="{FF2B5EF4-FFF2-40B4-BE49-F238E27FC236}">
                <a16:creationId xmlns:a16="http://schemas.microsoft.com/office/drawing/2014/main" id="{2428A000-8A5D-4B72-B2D8-7F394ED6EDAB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13315" name="Rectangle 3">
              <a:extLst>
                <a:ext uri="{FF2B5EF4-FFF2-40B4-BE49-F238E27FC236}">
                  <a16:creationId xmlns:a16="http://schemas.microsoft.com/office/drawing/2014/main" id="{20D71152-2023-4C3A-9A27-371034C215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ru-RU" altLang="ru-RU" sz="2400">
                <a:latin typeface="Times New Roman" panose="02020603050405020304" pitchFamily="18" charset="0"/>
              </a:endParaRPr>
            </a:p>
          </p:txBody>
        </p:sp>
        <p:grpSp>
          <p:nvGrpSpPr>
            <p:cNvPr id="13316" name="Group 4">
              <a:extLst>
                <a:ext uri="{FF2B5EF4-FFF2-40B4-BE49-F238E27FC236}">
                  <a16:creationId xmlns:a16="http://schemas.microsoft.com/office/drawing/2014/main" id="{05655C0A-C10E-47B1-8435-081785C5885E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13317" name="Rectangle 5">
                <a:extLst>
                  <a:ext uri="{FF2B5EF4-FFF2-40B4-BE49-F238E27FC236}">
                    <a16:creationId xmlns:a16="http://schemas.microsoft.com/office/drawing/2014/main" id="{F65F2F71-3E42-4F50-B86F-A5D244220013}"/>
                  </a:ext>
                </a:extLst>
              </p:cNvPr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ru-RU" altLang="ru-RU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3318" name="Rectangle 6">
                <a:extLst>
                  <a:ext uri="{FF2B5EF4-FFF2-40B4-BE49-F238E27FC236}">
                    <a16:creationId xmlns:a16="http://schemas.microsoft.com/office/drawing/2014/main" id="{C6BA5F24-F9C6-4329-9327-BDC058A2E499}"/>
                  </a:ext>
                </a:extLst>
              </p:cNvPr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ru-RU" altLang="ru-RU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3319" name="Line 7">
                <a:extLst>
                  <a:ext uri="{FF2B5EF4-FFF2-40B4-BE49-F238E27FC236}">
                    <a16:creationId xmlns:a16="http://schemas.microsoft.com/office/drawing/2014/main" id="{1BAAC253-354D-4F72-A2CC-D0F1AF899B0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3320" name="Group 8">
              <a:extLst>
                <a:ext uri="{FF2B5EF4-FFF2-40B4-BE49-F238E27FC236}">
                  <a16:creationId xmlns:a16="http://schemas.microsoft.com/office/drawing/2014/main" id="{2A33AACB-4AAC-45C4-815B-08D8A5C77416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13321" name="Rectangle 9">
                <a:extLst>
                  <a:ext uri="{FF2B5EF4-FFF2-40B4-BE49-F238E27FC236}">
                    <a16:creationId xmlns:a16="http://schemas.microsoft.com/office/drawing/2014/main" id="{5B4557F2-A32F-4E8F-8DAC-9069E8FB619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ru-RU" altLang="ru-RU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3322" name="Line 10">
                <a:extLst>
                  <a:ext uri="{FF2B5EF4-FFF2-40B4-BE49-F238E27FC236}">
                    <a16:creationId xmlns:a16="http://schemas.microsoft.com/office/drawing/2014/main" id="{1B58273B-5115-4132-900B-3B088562133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</p:grpSp>
      <p:sp>
        <p:nvSpPr>
          <p:cNvPr id="13323" name="Rectangle 11">
            <a:extLst>
              <a:ext uri="{FF2B5EF4-FFF2-40B4-BE49-F238E27FC236}">
                <a16:creationId xmlns:a16="http://schemas.microsoft.com/office/drawing/2014/main" id="{173147BD-B53F-40CA-9CF9-8A2460B80871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4800"/>
            </a:lvl1pPr>
          </a:lstStyle>
          <a:p>
            <a:pPr lvl="0"/>
            <a:r>
              <a:rPr lang="ru-RU" altLang="ru-RU" noProof="0"/>
              <a:t>Образец заголовка</a:t>
            </a:r>
          </a:p>
        </p:txBody>
      </p:sp>
      <p:sp>
        <p:nvSpPr>
          <p:cNvPr id="13324" name="Rectangle 12">
            <a:extLst>
              <a:ext uri="{FF2B5EF4-FFF2-40B4-BE49-F238E27FC236}">
                <a16:creationId xmlns:a16="http://schemas.microsoft.com/office/drawing/2014/main" id="{DCBDA0E7-3FDD-456D-AF0D-A822578773DC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ru-RU" altLang="ru-RU" noProof="0"/>
              <a:t>Образец подзаголовка</a:t>
            </a:r>
          </a:p>
        </p:txBody>
      </p:sp>
      <p:sp>
        <p:nvSpPr>
          <p:cNvPr id="13325" name="Rectangle 13">
            <a:extLst>
              <a:ext uri="{FF2B5EF4-FFF2-40B4-BE49-F238E27FC236}">
                <a16:creationId xmlns:a16="http://schemas.microsoft.com/office/drawing/2014/main" id="{11732140-9CB1-4599-AAE9-298318113983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>
          <a:xfrm>
            <a:off x="912813" y="6251575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13326" name="Rectangle 14">
            <a:extLst>
              <a:ext uri="{FF2B5EF4-FFF2-40B4-BE49-F238E27FC236}">
                <a16:creationId xmlns:a16="http://schemas.microsoft.com/office/drawing/2014/main" id="{6E42D12B-56C0-40E7-858A-0D9C719C7F90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>
          <a:xfrm>
            <a:off x="3354388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13327" name="Rectangle 15">
            <a:extLst>
              <a:ext uri="{FF2B5EF4-FFF2-40B4-BE49-F238E27FC236}">
                <a16:creationId xmlns:a16="http://schemas.microsoft.com/office/drawing/2014/main" id="{B31C5F4F-4CF5-4E2F-8764-D5DB1E422867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045FDCD3-E1F9-47FD-AFFE-F0BA0CA5DBCC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EF7E7B-AF65-4CEB-924A-5C5CE8A806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DA7FC33-DF31-4CDD-A9B8-90CD6397A7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6FD8230-904C-4AB1-8E6D-90A6117426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C01A33B-4E55-4D06-BA73-B984D0B27C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D26D6EB-4B3C-4ACA-8AD1-AFAD0EDAB2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DE8248-F868-4471-8B07-2BA0EE7A101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248851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06DA091-888D-4113-A0D2-8DA437C3A9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9656EEC-DADB-4B92-9975-4CBF8167FC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6924DB2-37A7-4250-BB3C-839903F7C6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7F98D65-439E-479B-87DF-3503B288DA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9AAF4B6-E7AE-4272-AF10-58706E5E7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3E200C-7D51-4988-B3DF-BCBED64EACE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838609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A22776-7D4F-40FB-9EAA-18E7A78909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9ABD66C-A99C-4562-9A67-E7B115491A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AA6EC50-E5C5-4D27-ABB5-9499A5F34A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E5D7CAA-579F-43AB-845D-6CA2D42301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70CBFCB-FAEC-4FDA-B426-2BF9B0F99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31F924A-C97C-4B64-9A81-5AD9CDDB66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928DE6-07C9-486F-8360-705C8C5A8B5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215009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F9389B-915E-4AAE-BE09-40BF2AD1E5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C972E06-D535-49F1-91F4-412FD87A5E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CCFB2BA-D1E8-45DD-B6D5-F05626DB9A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8FA924A5-BE77-4356-9113-70A62A51549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28B33C3B-72FC-4058-BD57-A61166E078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46DA730-B230-4B97-8D09-C225FF57E1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04A64D0C-18AA-42A1-A860-D759492D8D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EB1A9429-B589-46C1-A58B-C943D225C4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A5296E-4ED3-49B6-B165-0F5519901EB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028115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FB94EC-E3E5-456A-A454-0113405235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C84068C-3893-48C2-8F41-D455FFDAC9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08AB7471-95B1-4EE6-9851-F2503EF25F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9084E59-7930-403B-8B7E-B276461878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A53684-9A80-475A-A4BA-5A5EBB49027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348724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CA99C14A-97AF-4FAE-AF90-00A7A188D9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BD6E9324-C2D0-4AE5-9B94-C845328C09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9CCAB38-F3E2-45B1-9675-89E0094080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49AD7C-FCF5-43DF-BE92-E032E466618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256583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47EABE3-3EEF-44A8-B53F-E0C68BAC6B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4994A56-E67F-4514-B702-A67D69C687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B3608D8-C479-4FEA-AB75-C0B10B6DA9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2B9CD00-0A01-46B2-AC56-3F5C3693C0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085FDBF-F564-46EF-B1D9-C5D475B1D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B9B3C62-13DD-4194-994D-0C9A6E98A1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785630-93C0-4087-8F5D-9ABD58BADC2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6311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5A71D39-F035-4CB0-9D4F-BD3720797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9E4CF13B-4CC3-4A00-8610-93562EBC2FF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76E6572-5E27-48DD-9879-1C59A627FD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4D5CC66-6A7E-466C-9156-B706134C60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8A13979-3E99-4295-BBEA-671CB9605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705F109-B756-4915-8841-272EFE0582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D58C09-CD11-46F2-9727-2B856F5E128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68726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534558-0481-4AAA-876E-82C3B74301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0913B34-E842-4326-96FB-6AC75E7AFA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7BDCA76-AC94-4E2C-B4A9-B7684CE01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794570C-3D78-4038-982F-F8218DB700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347D658-5992-4B08-A705-0566962468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FF5153-796B-4F84-8D82-EF17F9472EC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372043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97029EF5-9229-40C8-AF28-42D03E0EBB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C8C685B-FBBF-46BF-813B-93815943CF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2A52BF8-E701-4CAF-9EC2-B10F68FD9F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536C403-E2D5-4172-A3BA-B9B6AC384E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36E3401-976C-4D43-ACBA-97AA2C9EB9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6D667F-5018-4CD7-AB34-07D84247D51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20857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0" name="Group 2">
            <a:extLst>
              <a:ext uri="{FF2B5EF4-FFF2-40B4-BE49-F238E27FC236}">
                <a16:creationId xmlns:a16="http://schemas.microsoft.com/office/drawing/2014/main" id="{5EB5C6F0-FA2C-4749-B031-72B6AFC274AE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12291" name="Rectangle 3">
              <a:extLst>
                <a:ext uri="{FF2B5EF4-FFF2-40B4-BE49-F238E27FC236}">
                  <a16:creationId xmlns:a16="http://schemas.microsoft.com/office/drawing/2014/main" id="{8724039A-6954-486B-BF38-057ED36590A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ru-RU" altLang="ru-RU" sz="2400">
                <a:latin typeface="Times New Roman" panose="02020603050405020304" pitchFamily="18" charset="0"/>
              </a:endParaRPr>
            </a:p>
          </p:txBody>
        </p:sp>
        <p:grpSp>
          <p:nvGrpSpPr>
            <p:cNvPr id="12292" name="Group 4">
              <a:extLst>
                <a:ext uri="{FF2B5EF4-FFF2-40B4-BE49-F238E27FC236}">
                  <a16:creationId xmlns:a16="http://schemas.microsoft.com/office/drawing/2014/main" id="{459833BA-6B7B-4120-9B6F-1A487518082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12293" name="Rectangle 5">
                <a:extLst>
                  <a:ext uri="{FF2B5EF4-FFF2-40B4-BE49-F238E27FC236}">
                    <a16:creationId xmlns:a16="http://schemas.microsoft.com/office/drawing/2014/main" id="{F6625A4B-E3B4-431D-B263-665D0E7E8FD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ru-RU" altLang="ru-RU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2294" name="Line 6">
                <a:extLst>
                  <a:ext uri="{FF2B5EF4-FFF2-40B4-BE49-F238E27FC236}">
                    <a16:creationId xmlns:a16="http://schemas.microsoft.com/office/drawing/2014/main" id="{9BFA0CD2-ED89-4142-8B98-B025A7B6290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</p:grpSp>
      <p:sp>
        <p:nvSpPr>
          <p:cNvPr id="12295" name="Rectangle 7">
            <a:extLst>
              <a:ext uri="{FF2B5EF4-FFF2-40B4-BE49-F238E27FC236}">
                <a16:creationId xmlns:a16="http://schemas.microsoft.com/office/drawing/2014/main" id="{A6F761D1-FCA7-479D-8D81-958F3A27CDE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7813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2296" name="Rectangle 8">
            <a:extLst>
              <a:ext uri="{FF2B5EF4-FFF2-40B4-BE49-F238E27FC236}">
                <a16:creationId xmlns:a16="http://schemas.microsoft.com/office/drawing/2014/main" id="{59D22349-1C1E-4CAE-98EE-C85FB1166A0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12297" name="Rectangle 9">
            <a:extLst>
              <a:ext uri="{FF2B5EF4-FFF2-40B4-BE49-F238E27FC236}">
                <a16:creationId xmlns:a16="http://schemas.microsoft.com/office/drawing/2014/main" id="{7E5B94DF-A496-4158-8582-1D1C20B9871A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endParaRPr lang="ru-RU" altLang="ru-RU"/>
          </a:p>
        </p:txBody>
      </p:sp>
      <p:sp>
        <p:nvSpPr>
          <p:cNvPr id="12298" name="Rectangle 10">
            <a:extLst>
              <a:ext uri="{FF2B5EF4-FFF2-40B4-BE49-F238E27FC236}">
                <a16:creationId xmlns:a16="http://schemas.microsoft.com/office/drawing/2014/main" id="{790ADF2A-8B05-4627-B6A5-F2A24C106A4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endParaRPr lang="ru-RU" altLang="ru-RU"/>
          </a:p>
        </p:txBody>
      </p:sp>
      <p:sp>
        <p:nvSpPr>
          <p:cNvPr id="12299" name="Rectangle 11">
            <a:extLst>
              <a:ext uri="{FF2B5EF4-FFF2-40B4-BE49-F238E27FC236}">
                <a16:creationId xmlns:a16="http://schemas.microsoft.com/office/drawing/2014/main" id="{D8B0C55D-E10F-4B31-BC23-0C19A3615007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fld id="{0FC12CCE-B02C-477C-94BD-5471097A1940}" type="slidenum">
              <a:rPr lang="ru-RU" altLang="ru-RU"/>
              <a:pPr/>
              <a:t>‹#›</a:t>
            </a:fld>
            <a:endParaRPr lang="ru-RU" altLang="ru-RU"/>
          </a:p>
        </p:txBody>
      </p:sp>
      <p:sp>
        <p:nvSpPr>
          <p:cNvPr id="12300" name="Line 12">
            <a:extLst>
              <a:ext uri="{FF2B5EF4-FFF2-40B4-BE49-F238E27FC236}">
                <a16:creationId xmlns:a16="http://schemas.microsoft.com/office/drawing/2014/main" id="{E4744552-05C7-4899-B28F-1420ACC661B0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anose="02020603050405020304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anose="02020603050405020304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anose="02020603050405020304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anose="02020603050405020304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anose="02020603050405020304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anose="02020603050405020304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anose="02020603050405020304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anose="05000000000000000000" pitchFamily="2" charset="2"/>
        <a:buChar char="n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n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5000"/>
        <a:buFont typeface="Wingdings" panose="05000000000000000000" pitchFamily="2" charset="2"/>
        <a:buChar char="n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9.w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A7CD7D93-9344-4709-BAE9-3F1E0A26DF9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altLang="ru-RU" sz="3800"/>
              <a:t>Лекція №3</a:t>
            </a:r>
            <a:endParaRPr lang="ru-RU" altLang="ru-RU" sz="3800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6C0E64D8-FB5A-4BA9-9BEF-25747565948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90600" y="1981200"/>
            <a:ext cx="7772400" cy="2209800"/>
          </a:xfrm>
        </p:spPr>
        <p:txBody>
          <a:bodyPr/>
          <a:lstStyle/>
          <a:p>
            <a:pPr algn="ctr">
              <a:buFont typeface="Wingdings" panose="05000000000000000000" pitchFamily="2" charset="2"/>
              <a:buNone/>
            </a:pPr>
            <a:r>
              <a:rPr lang="uk-UA" altLang="ru-RU" sz="4000"/>
              <a:t>ОПТИМИЗАЦІЯ КОМПЛЕКСІВ МАШИН І СТРУКТУРИ МАШИНО-ТРАКТОРНОГО ПАРКУ</a:t>
            </a:r>
            <a:endParaRPr lang="ru-RU" altLang="ru-RU" sz="4000"/>
          </a:p>
        </p:txBody>
      </p:sp>
      <p:sp>
        <p:nvSpPr>
          <p:cNvPr id="4103" name="Text Box 7">
            <a:extLst>
              <a:ext uri="{FF2B5EF4-FFF2-40B4-BE49-F238E27FC236}">
                <a16:creationId xmlns:a16="http://schemas.microsoft.com/office/drawing/2014/main" id="{B401732F-A630-4CE6-BBF8-BB70C2ECEC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0" y="5715000"/>
            <a:ext cx="5867400" cy="116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altLang="ru-RU" sz="2800"/>
              <a:t>Доц. Мовчан Віталій Федорович</a:t>
            </a:r>
          </a:p>
          <a:p>
            <a:pPr>
              <a:spcBef>
                <a:spcPct val="50000"/>
              </a:spcBef>
            </a:pPr>
            <a:r>
              <a:rPr lang="uk-UA" altLang="ru-RU" sz="2800"/>
              <a:t>Ас. Ігнатьєв Є.І.</a:t>
            </a:r>
            <a:endParaRPr lang="ru-RU" altLang="ru-RU" sz="28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>
            <a:extLst>
              <a:ext uri="{FF2B5EF4-FFF2-40B4-BE49-F238E27FC236}">
                <a16:creationId xmlns:a16="http://schemas.microsoft.com/office/drawing/2014/main" id="{504A5D74-398E-4370-BC46-8490CC7209C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14400" y="228600"/>
            <a:ext cx="7772400" cy="1143000"/>
          </a:xfrm>
        </p:spPr>
        <p:txBody>
          <a:bodyPr/>
          <a:lstStyle/>
          <a:p>
            <a:r>
              <a:rPr lang="uk-UA" altLang="ru-RU" sz="3200"/>
              <a:t>Оцінка сільськогосподарських машин і знарядь повинна проводитися з різних точок зору  як-то:</a:t>
            </a:r>
            <a:r>
              <a:rPr lang="ru-RU" altLang="ru-RU" sz="3800"/>
              <a:t> </a:t>
            </a:r>
          </a:p>
        </p:txBody>
      </p:sp>
      <p:sp>
        <p:nvSpPr>
          <p:cNvPr id="63491" name="Rectangle 3">
            <a:extLst>
              <a:ext uri="{FF2B5EF4-FFF2-40B4-BE49-F238E27FC236}">
                <a16:creationId xmlns:a16="http://schemas.microsoft.com/office/drawing/2014/main" id="{B5C3E3CB-8721-46F0-80F5-C1BE35B73C2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/>
            <a:r>
              <a:rPr lang="uk-UA" altLang="ru-RU"/>
              <a:t> агрономічна;</a:t>
            </a:r>
          </a:p>
          <a:p>
            <a:pPr marL="533400" indent="-533400"/>
            <a:r>
              <a:rPr lang="uk-UA" altLang="ru-RU"/>
              <a:t> механічна (теоретична);</a:t>
            </a:r>
          </a:p>
          <a:p>
            <a:pPr marL="533400" indent="-533400"/>
            <a:r>
              <a:rPr lang="uk-UA" altLang="ru-RU"/>
              <a:t> технічна (конструкційна);</a:t>
            </a:r>
          </a:p>
          <a:p>
            <a:pPr marL="533400" indent="-533400"/>
            <a:r>
              <a:rPr lang="uk-UA" altLang="ru-RU"/>
              <a:t> економічна;</a:t>
            </a:r>
          </a:p>
          <a:p>
            <a:pPr marL="533400" indent="-533400"/>
            <a:r>
              <a:rPr lang="uk-UA" altLang="ru-RU"/>
              <a:t> виробнича;</a:t>
            </a:r>
          </a:p>
          <a:p>
            <a:pPr marL="533400" indent="-533400"/>
            <a:r>
              <a:rPr lang="uk-UA" altLang="ru-RU"/>
              <a:t> експлуатаційна.</a:t>
            </a:r>
            <a:endParaRPr lang="ru-RU" alt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>
            <a:extLst>
              <a:ext uri="{FF2B5EF4-FFF2-40B4-BE49-F238E27FC236}">
                <a16:creationId xmlns:a16="http://schemas.microsoft.com/office/drawing/2014/main" id="{618CF4C0-273E-4C7D-964B-79001901795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14400" y="152400"/>
            <a:ext cx="7772400" cy="1143000"/>
          </a:xfrm>
        </p:spPr>
        <p:txBody>
          <a:bodyPr/>
          <a:lstStyle/>
          <a:p>
            <a:r>
              <a:rPr lang="uk-UA" altLang="ru-RU" sz="3200"/>
              <a:t>Причинно-наслідкова діаграма в розрізі ієрархії відношень "технологія —► техніка”</a:t>
            </a:r>
            <a:r>
              <a:rPr lang="ru-RU" altLang="ru-RU" sz="3800"/>
              <a:t> </a:t>
            </a:r>
          </a:p>
        </p:txBody>
      </p:sp>
      <p:pic>
        <p:nvPicPr>
          <p:cNvPr id="64516" name="Picture 4">
            <a:extLst>
              <a:ext uri="{FF2B5EF4-FFF2-40B4-BE49-F238E27FC236}">
                <a16:creationId xmlns:a16="http://schemas.microsoft.com/office/drawing/2014/main" id="{455D8221-D24B-4D81-8998-BE21AE429F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676400"/>
            <a:ext cx="7010400" cy="494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>
            <a:extLst>
              <a:ext uri="{FF2B5EF4-FFF2-40B4-BE49-F238E27FC236}">
                <a16:creationId xmlns:a16="http://schemas.microsoft.com/office/drawing/2014/main" id="{F1762661-56A2-4E01-B59B-805C1C59BC2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ru-RU" sz="3800"/>
              <a:t>Основи моделювання сівозмін господарств</a:t>
            </a:r>
            <a:endParaRPr lang="ru-RU" altLang="ru-RU" sz="3800"/>
          </a:p>
        </p:txBody>
      </p:sp>
      <p:sp>
        <p:nvSpPr>
          <p:cNvPr id="66563" name="Rectangle 3">
            <a:extLst>
              <a:ext uri="{FF2B5EF4-FFF2-40B4-BE49-F238E27FC236}">
                <a16:creationId xmlns:a16="http://schemas.microsoft.com/office/drawing/2014/main" id="{A6E93238-959B-450D-BF8D-D4718F4C374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>
              <a:buFont typeface="Wingdings" panose="05000000000000000000" pitchFamily="2" charset="2"/>
              <a:buNone/>
            </a:pPr>
            <a:r>
              <a:rPr lang="uk-UA" altLang="ru-RU"/>
              <a:t>Чинники які впливають на с.-г. культури:</a:t>
            </a:r>
          </a:p>
          <a:p>
            <a:pPr marL="533400" indent="-533400"/>
            <a:r>
              <a:rPr lang="uk-UA" altLang="ru-RU"/>
              <a:t>хімічні (</a:t>
            </a:r>
            <a:r>
              <a:rPr lang="en-US" altLang="ru-RU"/>
              <a:t>X</a:t>
            </a:r>
            <a:r>
              <a:rPr lang="uk-UA" altLang="ru-RU"/>
              <a:t>)</a:t>
            </a:r>
          </a:p>
          <a:p>
            <a:pPr marL="533400" indent="-533400"/>
            <a:r>
              <a:rPr lang="uk-UA" altLang="ru-RU"/>
              <a:t>фізичні (Ф)</a:t>
            </a:r>
          </a:p>
          <a:p>
            <a:pPr marL="533400" indent="-533400"/>
            <a:r>
              <a:rPr lang="uk-UA" altLang="ru-RU"/>
              <a:t>біологічні (Б)</a:t>
            </a:r>
          </a:p>
          <a:p>
            <a:pPr marL="533400" indent="-533400"/>
            <a:r>
              <a:rPr lang="uk-UA" altLang="ru-RU"/>
              <a:t>економічні (Е)</a:t>
            </a:r>
            <a:r>
              <a:rPr lang="ru-RU" altLang="ru-RU"/>
              <a:t>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>
            <a:extLst>
              <a:ext uri="{FF2B5EF4-FFF2-40B4-BE49-F238E27FC236}">
                <a16:creationId xmlns:a16="http://schemas.microsoft.com/office/drawing/2014/main" id="{0F5CFCE6-E9F4-4B9E-A9F3-B9170B1086A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ru-RU" sz="2800"/>
              <a:t>Виявлення причинно-наслідкових зв'язків між системами сівозмін та обробітку ґрунту.</a:t>
            </a:r>
            <a:r>
              <a:rPr lang="ru-RU" altLang="ru-RU" sz="3800"/>
              <a:t> </a:t>
            </a:r>
          </a:p>
        </p:txBody>
      </p:sp>
      <p:pic>
        <p:nvPicPr>
          <p:cNvPr id="62468" name="Picture 4">
            <a:extLst>
              <a:ext uri="{FF2B5EF4-FFF2-40B4-BE49-F238E27FC236}">
                <a16:creationId xmlns:a16="http://schemas.microsoft.com/office/drawing/2014/main" id="{CCEA4B93-DB8E-4C5C-AD58-FF9CAF8545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676400"/>
            <a:ext cx="7696200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>
            <a:extLst>
              <a:ext uri="{FF2B5EF4-FFF2-40B4-BE49-F238E27FC236}">
                <a16:creationId xmlns:a16="http://schemas.microsoft.com/office/drawing/2014/main" id="{4BBF1A02-E33D-4271-9EF1-1E851E67856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14400" y="152400"/>
            <a:ext cx="7772400" cy="1143000"/>
          </a:xfrm>
        </p:spPr>
        <p:txBody>
          <a:bodyPr/>
          <a:lstStyle/>
          <a:p>
            <a:r>
              <a:rPr lang="uk-UA" altLang="ru-RU" sz="3200"/>
              <a:t>Основні поняття оптимізації МТП та методи моделювання машиновикористання в рослинництві</a:t>
            </a:r>
            <a:r>
              <a:rPr lang="ru-RU" altLang="ru-RU" sz="3800"/>
              <a:t> </a:t>
            </a:r>
          </a:p>
        </p:txBody>
      </p:sp>
      <p:sp>
        <p:nvSpPr>
          <p:cNvPr id="57347" name="Rectangle 3">
            <a:extLst>
              <a:ext uri="{FF2B5EF4-FFF2-40B4-BE49-F238E27FC236}">
                <a16:creationId xmlns:a16="http://schemas.microsoft.com/office/drawing/2014/main" id="{1F6FE72D-70AF-41BD-8EDC-C4D40D488EC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uk-UA" altLang="ru-RU"/>
              <a:t>У більшості випадків поняття "найкращий" може бути виражене кількісно:</a:t>
            </a:r>
          </a:p>
          <a:p>
            <a:r>
              <a:rPr lang="uk-UA" altLang="ru-RU"/>
              <a:t>максимальна продуктивність;</a:t>
            </a:r>
          </a:p>
          <a:p>
            <a:r>
              <a:rPr lang="uk-UA" altLang="ru-RU"/>
              <a:t>мінімальні втрати врожаю;</a:t>
            </a:r>
          </a:p>
          <a:p>
            <a:r>
              <a:rPr lang="uk-UA" altLang="ru-RU"/>
              <a:t>мінімальні витрати;</a:t>
            </a:r>
          </a:p>
          <a:p>
            <a:r>
              <a:rPr lang="uk-UA" altLang="ru-RU"/>
              <a:t>максимальний коефіцієнт корисної дії тощо.</a:t>
            </a:r>
            <a:endParaRPr lang="ru-RU" altLang="ru-R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>
            <a:extLst>
              <a:ext uri="{FF2B5EF4-FFF2-40B4-BE49-F238E27FC236}">
                <a16:creationId xmlns:a16="http://schemas.microsoft.com/office/drawing/2014/main" id="{721C13F9-989B-4F25-B1E4-C02EBE848CA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ru-RU" sz="3800"/>
              <a:t>Методи обґрунтування та оптимізації МТП поділяються на:</a:t>
            </a:r>
            <a:r>
              <a:rPr lang="ru-RU" altLang="ru-RU" sz="3800"/>
              <a:t> </a:t>
            </a:r>
          </a:p>
        </p:txBody>
      </p:sp>
      <p:sp>
        <p:nvSpPr>
          <p:cNvPr id="61443" name="Rectangle 3">
            <a:extLst>
              <a:ext uri="{FF2B5EF4-FFF2-40B4-BE49-F238E27FC236}">
                <a16:creationId xmlns:a16="http://schemas.microsoft.com/office/drawing/2014/main" id="{D008E189-BFD0-43B8-B844-95FC3AA22AF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2895600"/>
            <a:ext cx="7772400" cy="2209800"/>
          </a:xfrm>
        </p:spPr>
        <p:txBody>
          <a:bodyPr/>
          <a:lstStyle/>
          <a:p>
            <a:pPr marL="533400" indent="-533400"/>
            <a:r>
              <a:rPr lang="uk-UA" altLang="ru-RU"/>
              <a:t>аналітичні;</a:t>
            </a:r>
          </a:p>
          <a:p>
            <a:pPr marL="533400" indent="-533400"/>
            <a:r>
              <a:rPr lang="uk-UA" altLang="ru-RU"/>
              <a:t>чисельні;</a:t>
            </a:r>
          </a:p>
          <a:p>
            <a:pPr marL="533400" indent="-533400"/>
            <a:r>
              <a:rPr lang="uk-UA" altLang="ru-RU"/>
              <a:t>графічні.</a:t>
            </a:r>
            <a:endParaRPr lang="ru-RU" altLang="ru-RU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>
            <a:extLst>
              <a:ext uri="{FF2B5EF4-FFF2-40B4-BE49-F238E27FC236}">
                <a16:creationId xmlns:a16="http://schemas.microsoft.com/office/drawing/2014/main" id="{34947708-DE34-491C-BF5E-0DA10A55EED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ru-RU" sz="3200"/>
              <a:t>Економіко-математична модель задачі обґрунтування оптимального складу МТП</a:t>
            </a:r>
            <a:r>
              <a:rPr lang="ru-RU" altLang="ru-RU" sz="3800"/>
              <a:t> </a:t>
            </a:r>
          </a:p>
        </p:txBody>
      </p:sp>
      <p:sp>
        <p:nvSpPr>
          <p:cNvPr id="60419" name="Rectangle 3">
            <a:extLst>
              <a:ext uri="{FF2B5EF4-FFF2-40B4-BE49-F238E27FC236}">
                <a16:creationId xmlns:a16="http://schemas.microsoft.com/office/drawing/2014/main" id="{8554ECA4-53B2-49D0-9711-6B4163F1F6B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uk-UA" altLang="ru-RU"/>
              <a:t>Має наступні обмеження:</a:t>
            </a:r>
          </a:p>
          <a:p>
            <a:pPr>
              <a:lnSpc>
                <a:spcPct val="90000"/>
              </a:lnSpc>
            </a:pPr>
            <a:r>
              <a:rPr lang="uk-UA" altLang="ru-RU"/>
              <a:t>виконання річного обсягу робіт в оптимальний термін відповідно до агротехнічних, зоотехнічних та інших вимог;</a:t>
            </a:r>
          </a:p>
          <a:p>
            <a:pPr>
              <a:lnSpc>
                <a:spcPct val="90000"/>
              </a:lnSpc>
            </a:pPr>
            <a:r>
              <a:rPr lang="uk-UA" altLang="ru-RU"/>
              <a:t>кількість використовуваних машин не повинна перевищувати їх загального числа;</a:t>
            </a:r>
          </a:p>
          <a:p>
            <a:pPr>
              <a:lnSpc>
                <a:spcPct val="90000"/>
              </a:lnSpc>
            </a:pPr>
            <a:r>
              <a:rPr lang="uk-UA" altLang="ru-RU"/>
              <a:t>чисельність механізаторів повинна бути точно визначеною.</a:t>
            </a:r>
            <a:endParaRPr lang="ru-RU" altLang="ru-RU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>
            <a:extLst>
              <a:ext uri="{FF2B5EF4-FFF2-40B4-BE49-F238E27FC236}">
                <a16:creationId xmlns:a16="http://schemas.microsoft.com/office/drawing/2014/main" id="{0B11B798-BCA4-4A9F-BA09-33DCA15B8C9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ru-RU" sz="3800"/>
              <a:t>Графічний метод розрахунку складу МТП </a:t>
            </a:r>
            <a:endParaRPr lang="ru-RU" altLang="ru-RU" sz="3800"/>
          </a:p>
        </p:txBody>
      </p:sp>
      <p:sp>
        <p:nvSpPr>
          <p:cNvPr id="59395" name="Rectangle 3">
            <a:extLst>
              <a:ext uri="{FF2B5EF4-FFF2-40B4-BE49-F238E27FC236}">
                <a16:creationId xmlns:a16="http://schemas.microsoft.com/office/drawing/2014/main" id="{F3FA7552-5AA4-4EF1-8524-FA77D5C77CB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uk-UA" altLang="ru-RU"/>
              <a:t>Графічному методові розрахунку складу МТП відповідають моделі процесу його використання, в яких критерій мінімуму приведених затрат змінений вимогою максимально рівномірного завантаження тракторів протягом виробничого циклу вирощування сільськогосподарських культур.</a:t>
            </a:r>
            <a:r>
              <a:rPr lang="ru-RU" altLang="ru-RU"/>
              <a:t>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>
            <a:extLst>
              <a:ext uri="{FF2B5EF4-FFF2-40B4-BE49-F238E27FC236}">
                <a16:creationId xmlns:a16="http://schemas.microsoft.com/office/drawing/2014/main" id="{F355D5ED-D679-4946-AEDD-525CAB61748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ru-RU" sz="3200"/>
              <a:t>Визначення раціонального складу МТП господарства графічним методом</a:t>
            </a:r>
            <a:r>
              <a:rPr lang="uk-UA" altLang="ru-RU" sz="3800"/>
              <a:t> </a:t>
            </a:r>
            <a:endParaRPr lang="ru-RU" altLang="ru-RU" sz="3800"/>
          </a:p>
        </p:txBody>
      </p:sp>
      <p:sp>
        <p:nvSpPr>
          <p:cNvPr id="58371" name="Rectangle 3">
            <a:extLst>
              <a:ext uri="{FF2B5EF4-FFF2-40B4-BE49-F238E27FC236}">
                <a16:creationId xmlns:a16="http://schemas.microsoft.com/office/drawing/2014/main" id="{17322166-C9DB-40D2-8302-2B4F488C66F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uk-UA" altLang="ru-RU"/>
              <a:t>Виконують у такій послідовності:</a:t>
            </a:r>
          </a:p>
          <a:p>
            <a:pPr>
              <a:lnSpc>
                <a:spcPct val="90000"/>
              </a:lnSpc>
            </a:pPr>
            <a:r>
              <a:rPr lang="uk-UA" altLang="ru-RU"/>
              <a:t>визначають обсяг та строки проведення польових механізованих робіт;</a:t>
            </a:r>
          </a:p>
          <a:p>
            <a:pPr>
              <a:lnSpc>
                <a:spcPct val="90000"/>
              </a:lnSpc>
            </a:pPr>
            <a:r>
              <a:rPr lang="uk-UA" altLang="ru-RU"/>
              <a:t>розраховують потребу в агрегатах для виконання окремих технологічних операцій запланованого обсягу робіт;</a:t>
            </a:r>
          </a:p>
          <a:p>
            <a:pPr>
              <a:lnSpc>
                <a:spcPct val="90000"/>
              </a:lnSpc>
            </a:pPr>
            <a:r>
              <a:rPr lang="uk-UA" altLang="ru-RU"/>
              <a:t>будують графіки використання тракторів та сільськогосподарських машин;</a:t>
            </a:r>
          </a:p>
          <a:p>
            <a:pPr>
              <a:lnSpc>
                <a:spcPct val="90000"/>
              </a:lnSpc>
            </a:pPr>
            <a:r>
              <a:rPr lang="uk-UA" altLang="ru-RU"/>
              <a:t>визначають потребу господарства в техніці.</a:t>
            </a:r>
            <a:endParaRPr lang="ru-RU" altLang="ru-RU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68D04F01-02D3-44AE-A51A-9C9E7F2C4BE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ru-RU" sz="3800"/>
              <a:t>Затрати праці, коштів, енергії та ін. на виконання технологічної операції </a:t>
            </a:r>
            <a:endParaRPr lang="ru-RU" altLang="ru-RU" sz="3800"/>
          </a:p>
        </p:txBody>
      </p:sp>
      <p:pic>
        <p:nvPicPr>
          <p:cNvPr id="65540" name="Picture 4">
            <a:extLst>
              <a:ext uri="{FF2B5EF4-FFF2-40B4-BE49-F238E27FC236}">
                <a16:creationId xmlns:a16="http://schemas.microsoft.com/office/drawing/2014/main" id="{D50D0867-1C4C-4B41-AE0D-052527C16DD3}"/>
              </a:ext>
            </a:extLst>
          </p:cNvPr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429000" y="1600200"/>
            <a:ext cx="2286000" cy="10747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5541" name="Text Box 5">
            <a:extLst>
              <a:ext uri="{FF2B5EF4-FFF2-40B4-BE49-F238E27FC236}">
                <a16:creationId xmlns:a16="http://schemas.microsoft.com/office/drawing/2014/main" id="{A1492863-83E4-4115-9D7A-0523560B93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6800" y="2514600"/>
            <a:ext cx="7772400" cy="2282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uk-UA" altLang="ru-RU" sz="2400">
                <a:latin typeface="Times New Roman" panose="02020603050405020304" pitchFamily="18" charset="0"/>
              </a:rPr>
              <a:t>де: </a:t>
            </a:r>
            <a:r>
              <a:rPr lang="en-US" altLang="ru-RU" sz="2400">
                <a:latin typeface="Times New Roman" panose="02020603050405020304" pitchFamily="18" charset="0"/>
              </a:rPr>
              <a:t>R</a:t>
            </a:r>
            <a:r>
              <a:rPr lang="en-US" altLang="ru-RU" sz="1400">
                <a:latin typeface="Times New Roman" panose="02020603050405020304" pitchFamily="18" charset="0"/>
              </a:rPr>
              <a:t>j</a:t>
            </a:r>
            <a:r>
              <a:rPr lang="uk-UA" altLang="ru-RU" sz="2400">
                <a:latin typeface="Times New Roman" panose="02020603050405020304" pitchFamily="18" charset="0"/>
              </a:rPr>
              <a:t>	-	затрати на весь обсяг робіт на j операції;</a:t>
            </a:r>
            <a:endParaRPr lang="en-US" altLang="ru-RU" sz="2400">
              <a:latin typeface="Times New Roman" panose="02020603050405020304" pitchFamily="18" charset="0"/>
            </a:endParaRPr>
          </a:p>
          <a:p>
            <a:r>
              <a:rPr lang="en-US" altLang="ru-RU" sz="2400">
                <a:latin typeface="Times New Roman" panose="02020603050405020304" pitchFamily="18" charset="0"/>
              </a:rPr>
              <a:t>r</a:t>
            </a:r>
            <a:r>
              <a:rPr lang="en-US" altLang="ru-RU" sz="1600">
                <a:latin typeface="Times New Roman" panose="02020603050405020304" pitchFamily="18" charset="0"/>
              </a:rPr>
              <a:t>ij</a:t>
            </a:r>
            <a:r>
              <a:rPr lang="uk-UA" altLang="ru-RU" sz="2400">
                <a:latin typeface="Times New Roman" panose="02020603050405020304" pitchFamily="18" charset="0"/>
              </a:rPr>
              <a:t>	-	годинні затрати при роботі </a:t>
            </a:r>
            <a:r>
              <a:rPr lang="ru-RU" altLang="ru-RU" sz="2400">
                <a:latin typeface="Times New Roman" panose="02020603050405020304" pitchFamily="18" charset="0"/>
              </a:rPr>
              <a:t>йо</a:t>
            </a:r>
            <a:r>
              <a:rPr lang="uk-UA" altLang="ru-RU" sz="2400">
                <a:latin typeface="Times New Roman" panose="02020603050405020304" pitchFamily="18" charset="0"/>
              </a:rPr>
              <a:t>го агрегату на </a:t>
            </a:r>
            <a:r>
              <a:rPr lang="en-US" altLang="ru-RU" sz="2400">
                <a:latin typeface="Times New Roman" panose="02020603050405020304" pitchFamily="18" charset="0"/>
              </a:rPr>
              <a:t>j</a:t>
            </a:r>
            <a:r>
              <a:rPr lang="uk-UA" altLang="ru-RU" sz="2400">
                <a:latin typeface="Times New Roman" panose="02020603050405020304" pitchFamily="18" charset="0"/>
              </a:rPr>
              <a:t>-й операції;</a:t>
            </a:r>
            <a:endParaRPr lang="en-US" altLang="ru-RU" sz="2400">
              <a:latin typeface="Times New Roman" panose="02020603050405020304" pitchFamily="18" charset="0"/>
            </a:endParaRPr>
          </a:p>
          <a:p>
            <a:r>
              <a:rPr lang="en-US" altLang="ru-RU" sz="2400">
                <a:latin typeface="Times New Roman" panose="02020603050405020304" pitchFamily="18" charset="0"/>
              </a:rPr>
              <a:t>W</a:t>
            </a:r>
            <a:r>
              <a:rPr lang="en-US" altLang="ru-RU" sz="1600">
                <a:latin typeface="Times New Roman" panose="02020603050405020304" pitchFamily="18" charset="0"/>
              </a:rPr>
              <a:t>ij</a:t>
            </a:r>
            <a:r>
              <a:rPr lang="uk-UA" altLang="ru-RU" sz="2400">
                <a:latin typeface="Times New Roman" panose="02020603050405020304" pitchFamily="18" charset="0"/>
              </a:rPr>
              <a:t>	-	годинна продуктивність </a:t>
            </a:r>
            <a:r>
              <a:rPr lang="en-US" altLang="ru-RU" sz="2400">
                <a:latin typeface="Times New Roman" panose="02020603050405020304" pitchFamily="18" charset="0"/>
              </a:rPr>
              <a:t>j</a:t>
            </a:r>
            <a:r>
              <a:rPr lang="ru-RU" altLang="ru-RU" sz="2400">
                <a:latin typeface="Times New Roman" panose="02020603050405020304" pitchFamily="18" charset="0"/>
              </a:rPr>
              <a:t>-</a:t>
            </a:r>
            <a:r>
              <a:rPr lang="uk-UA" altLang="ru-RU" sz="2400">
                <a:latin typeface="Times New Roman" panose="02020603050405020304" pitchFamily="18" charset="0"/>
              </a:rPr>
              <a:t>го агрегата на </a:t>
            </a:r>
            <a:r>
              <a:rPr lang="en-US" altLang="ru-RU" sz="2400">
                <a:latin typeface="Times New Roman" panose="02020603050405020304" pitchFamily="18" charset="0"/>
              </a:rPr>
              <a:t>j</a:t>
            </a:r>
            <a:r>
              <a:rPr lang="ru-RU" altLang="ru-RU" sz="2400">
                <a:latin typeface="Times New Roman" panose="02020603050405020304" pitchFamily="18" charset="0"/>
              </a:rPr>
              <a:t>-</a:t>
            </a:r>
            <a:r>
              <a:rPr lang="uk-UA" altLang="ru-RU" sz="2400">
                <a:latin typeface="Times New Roman" panose="02020603050405020304" pitchFamily="18" charset="0"/>
              </a:rPr>
              <a:t>й операції, га (т, ткм);</a:t>
            </a:r>
          </a:p>
          <a:p>
            <a: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Ө</a:t>
            </a:r>
            <a:r>
              <a:rPr lang="en-US" altLang="ru-RU" sz="1600"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r>
              <a:rPr lang="uk-UA" altLang="ru-RU" sz="2400">
                <a:latin typeface="Times New Roman" panose="02020603050405020304" pitchFamily="18" charset="0"/>
              </a:rPr>
              <a:t>	-	обсяг робіт на </a:t>
            </a:r>
            <a:r>
              <a:rPr lang="en-US" altLang="ru-RU" sz="2400">
                <a:latin typeface="Times New Roman" panose="02020603050405020304" pitchFamily="18" charset="0"/>
              </a:rPr>
              <a:t>j</a:t>
            </a:r>
            <a:r>
              <a:rPr lang="ru-RU" altLang="ru-RU" sz="2400">
                <a:latin typeface="Times New Roman" panose="02020603050405020304" pitchFamily="18" charset="0"/>
              </a:rPr>
              <a:t>- </a:t>
            </a:r>
            <a:r>
              <a:rPr lang="uk-UA" altLang="ru-RU" sz="2400">
                <a:latin typeface="Times New Roman" panose="02020603050405020304" pitchFamily="18" charset="0"/>
              </a:rPr>
              <a:t>ш операції, га (т, т-км).</a:t>
            </a:r>
            <a:r>
              <a:rPr lang="ru-RU" altLang="ru-RU" sz="2400">
                <a:latin typeface="Times New Roman" panose="02020603050405020304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>
            <a:extLst>
              <a:ext uri="{FF2B5EF4-FFF2-40B4-BE49-F238E27FC236}">
                <a16:creationId xmlns:a16="http://schemas.microsoft.com/office/drawing/2014/main" id="{1C836A67-AC11-46DE-94A3-857425F278C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14400" y="152400"/>
            <a:ext cx="7772400" cy="1143000"/>
          </a:xfrm>
        </p:spPr>
        <p:txBody>
          <a:bodyPr/>
          <a:lstStyle/>
          <a:p>
            <a:r>
              <a:rPr lang="uk-UA" altLang="ru-RU" sz="3200"/>
              <a:t>Фактори впливу на експлуатаційні параметри машинних агрегатів та комплексів машин.</a:t>
            </a:r>
            <a:r>
              <a:rPr lang="ru-RU" altLang="ru-RU" sz="3800"/>
              <a:t> </a:t>
            </a:r>
          </a:p>
        </p:txBody>
      </p:sp>
      <p:pic>
        <p:nvPicPr>
          <p:cNvPr id="67588" name="Picture 4">
            <a:extLst>
              <a:ext uri="{FF2B5EF4-FFF2-40B4-BE49-F238E27FC236}">
                <a16:creationId xmlns:a16="http://schemas.microsoft.com/office/drawing/2014/main" id="{454030C3-5AB7-436D-9A88-3D2F4F9D18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92" r="8978" b="65396"/>
          <a:stretch>
            <a:fillRect/>
          </a:stretch>
        </p:blipFill>
        <p:spPr bwMode="auto">
          <a:xfrm>
            <a:off x="0" y="2133600"/>
            <a:ext cx="9144000" cy="417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589" name="Text Box 5">
            <a:extLst>
              <a:ext uri="{FF2B5EF4-FFF2-40B4-BE49-F238E27FC236}">
                <a16:creationId xmlns:a16="http://schemas.microsoft.com/office/drawing/2014/main" id="{62B2C1A8-EE88-4707-94B4-6F6B96E514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1800" y="1676400"/>
            <a:ext cx="28035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uk-UA" altLang="ru-RU" sz="2400" b="1"/>
              <a:t>Технічні фактори</a:t>
            </a:r>
            <a:endParaRPr lang="ru-RU" altLang="ru-RU" sz="2400" b="1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>
            <a:extLst>
              <a:ext uri="{FF2B5EF4-FFF2-40B4-BE49-F238E27FC236}">
                <a16:creationId xmlns:a16="http://schemas.microsoft.com/office/drawing/2014/main" id="{0F1A07B3-C7F1-4F78-83CA-8A3F1B8AE72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14400" y="152400"/>
            <a:ext cx="7772400" cy="1143000"/>
          </a:xfrm>
        </p:spPr>
        <p:txBody>
          <a:bodyPr/>
          <a:lstStyle/>
          <a:p>
            <a:r>
              <a:rPr lang="uk-UA" altLang="ru-RU" sz="3200"/>
              <a:t>Фактори впливу на експлуатаційні параметри машинних агрегатів та комплексів машин.</a:t>
            </a:r>
            <a:r>
              <a:rPr lang="ru-RU" altLang="ru-RU" sz="3800"/>
              <a:t> </a:t>
            </a:r>
          </a:p>
        </p:txBody>
      </p:sp>
      <p:pic>
        <p:nvPicPr>
          <p:cNvPr id="72707" name="Picture 3">
            <a:extLst>
              <a:ext uri="{FF2B5EF4-FFF2-40B4-BE49-F238E27FC236}">
                <a16:creationId xmlns:a16="http://schemas.microsoft.com/office/drawing/2014/main" id="{06E4BEF9-22A0-4F70-B4EB-9E28C1C729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49" t="40286" r="5615" b="29497"/>
          <a:stretch>
            <a:fillRect/>
          </a:stretch>
        </p:blipFill>
        <p:spPr bwMode="auto">
          <a:xfrm>
            <a:off x="0" y="2057400"/>
            <a:ext cx="9144000" cy="420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708" name="Text Box 4">
            <a:extLst>
              <a:ext uri="{FF2B5EF4-FFF2-40B4-BE49-F238E27FC236}">
                <a16:creationId xmlns:a16="http://schemas.microsoft.com/office/drawing/2014/main" id="{BD6D325A-60F7-415A-BF0E-F9002DE444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2200" y="1600200"/>
            <a:ext cx="44307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uk-UA" altLang="ru-RU" sz="2400" b="1"/>
              <a:t>Техніко-економічні фактори</a:t>
            </a:r>
            <a:endParaRPr lang="ru-RU" altLang="ru-RU" sz="2400" b="1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>
            <a:extLst>
              <a:ext uri="{FF2B5EF4-FFF2-40B4-BE49-F238E27FC236}">
                <a16:creationId xmlns:a16="http://schemas.microsoft.com/office/drawing/2014/main" id="{07D89D25-9CAE-4D22-B7D7-0BC74C5C3E1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14400" y="152400"/>
            <a:ext cx="7772400" cy="1143000"/>
          </a:xfrm>
        </p:spPr>
        <p:txBody>
          <a:bodyPr/>
          <a:lstStyle/>
          <a:p>
            <a:r>
              <a:rPr lang="uk-UA" altLang="ru-RU" sz="3200"/>
              <a:t>Фактори впливу на експлуатаційні параметри машинних агрегатів та комплексів машин.</a:t>
            </a:r>
            <a:r>
              <a:rPr lang="ru-RU" altLang="ru-RU" sz="3800"/>
              <a:t> </a:t>
            </a:r>
          </a:p>
        </p:txBody>
      </p:sp>
      <p:pic>
        <p:nvPicPr>
          <p:cNvPr id="71683" name="Picture 3">
            <a:extLst>
              <a:ext uri="{FF2B5EF4-FFF2-40B4-BE49-F238E27FC236}">
                <a16:creationId xmlns:a16="http://schemas.microsoft.com/office/drawing/2014/main" id="{0F1E8908-C046-44B0-B1B1-92D7F36681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07" t="73280" r="6085" b="1317"/>
          <a:stretch>
            <a:fillRect/>
          </a:stretch>
        </p:blipFill>
        <p:spPr bwMode="auto">
          <a:xfrm>
            <a:off x="0" y="1676400"/>
            <a:ext cx="9144000" cy="3887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>
            <a:extLst>
              <a:ext uri="{FF2B5EF4-FFF2-40B4-BE49-F238E27FC236}">
                <a16:creationId xmlns:a16="http://schemas.microsoft.com/office/drawing/2014/main" id="{8D3CFC49-DEA2-496B-996E-6E4F5199EEC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ru-RU" sz="3800"/>
              <a:t>Обсяг робіт при виконанні </a:t>
            </a:r>
            <a:r>
              <a:rPr lang="en-US" altLang="ru-RU" sz="3800"/>
              <a:t>j</a:t>
            </a:r>
            <a:r>
              <a:rPr lang="ru-RU" altLang="ru-RU" sz="3800"/>
              <a:t>-</a:t>
            </a:r>
            <a:r>
              <a:rPr lang="en-US" altLang="ru-RU" sz="3800"/>
              <a:t>o</a:t>
            </a:r>
            <a:r>
              <a:rPr lang="uk-UA" altLang="ru-RU" sz="3800"/>
              <a:t>ї операції дорівнює:</a:t>
            </a:r>
            <a:br>
              <a:rPr lang="ru-RU" altLang="ru-RU" sz="3800"/>
            </a:br>
            <a:endParaRPr lang="ru-RU" altLang="ru-RU" sz="3800"/>
          </a:p>
        </p:txBody>
      </p:sp>
      <p:sp>
        <p:nvSpPr>
          <p:cNvPr id="70659" name="Rectangle 3">
            <a:extLst>
              <a:ext uri="{FF2B5EF4-FFF2-40B4-BE49-F238E27FC236}">
                <a16:creationId xmlns:a16="http://schemas.microsoft.com/office/drawing/2014/main" id="{B6CB13AA-CF61-4798-A090-5D1AA0895B8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2667000"/>
            <a:ext cx="7772400" cy="3463925"/>
          </a:xfrm>
        </p:spPr>
        <p:txBody>
          <a:bodyPr/>
          <a:lstStyle/>
          <a:p>
            <a:r>
              <a:rPr lang="uk-UA" altLang="ru-RU"/>
              <a:t>де: </a:t>
            </a:r>
            <a:r>
              <a:rPr lang="en-US" altLang="ru-RU"/>
              <a:t>S</a:t>
            </a:r>
            <a:r>
              <a:rPr lang="en-US" altLang="ru-RU" sz="1800"/>
              <a:t>k</a:t>
            </a:r>
            <a:r>
              <a:rPr lang="uk-UA" altLang="ru-RU"/>
              <a:t>    -   площа вирощування даної сільськогосподарської культури, га;</a:t>
            </a:r>
          </a:p>
          <a:p>
            <a:r>
              <a:rPr lang="en-US" altLang="ru-RU"/>
              <a:t>k</a:t>
            </a:r>
            <a:r>
              <a:rPr lang="en-US" altLang="ru-RU" sz="1800"/>
              <a:t>j</a:t>
            </a:r>
            <a:r>
              <a:rPr lang="uk-UA" altLang="ru-RU"/>
              <a:t>     -   коефіцієнт, який враховує обсяг робіт на одиниці площі.</a:t>
            </a:r>
            <a:r>
              <a:rPr lang="ru-RU" altLang="ru-RU"/>
              <a:t> </a:t>
            </a:r>
          </a:p>
        </p:txBody>
      </p:sp>
      <p:pic>
        <p:nvPicPr>
          <p:cNvPr id="70660" name="Picture 4">
            <a:extLst>
              <a:ext uri="{FF2B5EF4-FFF2-40B4-BE49-F238E27FC236}">
                <a16:creationId xmlns:a16="http://schemas.microsoft.com/office/drawing/2014/main" id="{2643B901-F8D9-4428-B462-DB4D3C42F6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1600200"/>
            <a:ext cx="2971800" cy="106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>
            <a:extLst>
              <a:ext uri="{FF2B5EF4-FFF2-40B4-BE49-F238E27FC236}">
                <a16:creationId xmlns:a16="http://schemas.microsoft.com/office/drawing/2014/main" id="{30C09ACD-01BD-441B-9E41-09B1C541350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ru-RU" sz="3800"/>
              <a:t>Коефіцієнт </a:t>
            </a:r>
            <a:r>
              <a:rPr lang="en-US" altLang="ru-RU" sz="3800"/>
              <a:t>k</a:t>
            </a:r>
            <a:r>
              <a:rPr lang="en-US" altLang="ru-RU" sz="2000"/>
              <a:t>j</a:t>
            </a:r>
            <a:r>
              <a:rPr lang="uk-UA" altLang="ru-RU" sz="3800"/>
              <a:t> визначається таким чином:   для технологічних операцій</a:t>
            </a:r>
            <a:r>
              <a:rPr lang="ru-RU" altLang="ru-RU" sz="3800"/>
              <a:t> </a:t>
            </a:r>
          </a:p>
        </p:txBody>
      </p:sp>
      <p:pic>
        <p:nvPicPr>
          <p:cNvPr id="73740" name="Picture 12">
            <a:extLst>
              <a:ext uri="{FF2B5EF4-FFF2-40B4-BE49-F238E27FC236}">
                <a16:creationId xmlns:a16="http://schemas.microsoft.com/office/drawing/2014/main" id="{E21677BF-C4EC-4591-9400-6138CD60DC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1676400"/>
            <a:ext cx="2209800" cy="108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739" name="Picture 11">
            <a:extLst>
              <a:ext uri="{FF2B5EF4-FFF2-40B4-BE49-F238E27FC236}">
                <a16:creationId xmlns:a16="http://schemas.microsoft.com/office/drawing/2014/main" id="{EC5CAB2E-9FEE-4C2E-B394-E8E3758DBF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3429000"/>
            <a:ext cx="3124200" cy="1104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738" name="Picture 10">
            <a:extLst>
              <a:ext uri="{FF2B5EF4-FFF2-40B4-BE49-F238E27FC236}">
                <a16:creationId xmlns:a16="http://schemas.microsoft.com/office/drawing/2014/main" id="{2BF67C99-0D9D-44A5-8BDA-6587830E05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5562600"/>
            <a:ext cx="2819400" cy="827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741" name="Rectangle 13">
            <a:extLst>
              <a:ext uri="{FF2B5EF4-FFF2-40B4-BE49-F238E27FC236}">
                <a16:creationId xmlns:a16="http://schemas.microsoft.com/office/drawing/2014/main" id="{981B1DEA-4C5D-4669-B950-451AD40BDF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4447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73742" name="Rectangle 14">
            <a:extLst>
              <a:ext uri="{FF2B5EF4-FFF2-40B4-BE49-F238E27FC236}">
                <a16:creationId xmlns:a16="http://schemas.microsoft.com/office/drawing/2014/main" id="{81364579-6080-4474-AD2D-B3EFC19C43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2438400"/>
            <a:ext cx="8382000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indent="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uk-UA" altLang="ru-RU" sz="3200">
                <a:cs typeface="Times New Roman" panose="02020603050405020304" pitchFamily="18" charset="0"/>
              </a:rPr>
              <a:t>•   для навантажувально-розвантажувальних</a:t>
            </a:r>
            <a:endParaRPr lang="en-US" altLang="ru-RU" sz="3200">
              <a:cs typeface="Times New Roman" panose="02020603050405020304" pitchFamily="18" charset="0"/>
            </a:endParaRPr>
          </a:p>
          <a:p>
            <a:r>
              <a:rPr lang="uk-UA" altLang="ru-RU" sz="3200">
                <a:cs typeface="Times New Roman" panose="02020603050405020304" pitchFamily="18" charset="0"/>
              </a:rPr>
              <a:t>операцій:</a:t>
            </a:r>
            <a:endParaRPr lang="ru-RU" altLang="ru-RU" sz="3200"/>
          </a:p>
          <a:p>
            <a:pPr eaLnBrk="0" hangingPunct="0"/>
            <a:endParaRPr lang="ru-RU" altLang="ru-RU" sz="3200"/>
          </a:p>
        </p:txBody>
      </p:sp>
      <p:sp>
        <p:nvSpPr>
          <p:cNvPr id="73743" name="Rectangle 15">
            <a:extLst>
              <a:ext uri="{FF2B5EF4-FFF2-40B4-BE49-F238E27FC236}">
                <a16:creationId xmlns:a16="http://schemas.microsoft.com/office/drawing/2014/main" id="{84BC00A2-6921-4831-9546-165D3533C2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00200" y="4495800"/>
            <a:ext cx="599122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indent="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uk-UA" altLang="ru-RU" sz="3200">
                <a:cs typeface="Times New Roman" panose="02020603050405020304" pitchFamily="18" charset="0"/>
              </a:rPr>
              <a:t>•   для транспортних операцій:</a:t>
            </a:r>
            <a:endParaRPr lang="ru-RU" altLang="ru-RU" sz="3200"/>
          </a:p>
          <a:p>
            <a:pPr eaLnBrk="0" hangingPunct="0"/>
            <a:endParaRPr lang="ru-RU" altLang="ru-RU" sz="320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>
            <a:extLst>
              <a:ext uri="{FF2B5EF4-FFF2-40B4-BE49-F238E27FC236}">
                <a16:creationId xmlns:a16="http://schemas.microsoft.com/office/drawing/2014/main" id="{D433B398-7744-448D-9E1F-0E258B12C21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ru-RU"/>
              <a:t>Визначення кількості агрегатів</a:t>
            </a:r>
            <a:endParaRPr lang="ru-RU" altLang="ru-RU"/>
          </a:p>
        </p:txBody>
      </p:sp>
      <p:sp>
        <p:nvSpPr>
          <p:cNvPr id="74757" name="Text Box 5">
            <a:extLst>
              <a:ext uri="{FF2B5EF4-FFF2-40B4-BE49-F238E27FC236}">
                <a16:creationId xmlns:a16="http://schemas.microsoft.com/office/drawing/2014/main" id="{9B988B2F-F7EF-4D55-91DD-B7E2B54C90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0" y="5762625"/>
            <a:ext cx="4953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ru-RU" sz="3200" b="1" i="1"/>
              <a:t>http://</a:t>
            </a:r>
            <a:r>
              <a:rPr lang="en-US" altLang="ru-RU" sz="3200" b="1" i="1"/>
              <a:t>mvz.inf.ua</a:t>
            </a:r>
            <a:endParaRPr lang="ru-RU" altLang="ru-RU" sz="3200" b="1" i="1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74758" r:id="rId2" imgW="2438280" imgH="990720"/>
        </mc:Choice>
        <mc:Fallback>
          <p:control r:id="rId2" imgW="2438280" imgH="990720">
            <p:pic>
              <p:nvPicPr>
                <p:cNvPr id="74756" name="CommandButton1">
                  <a:extLst>
                    <a:ext uri="{FF2B5EF4-FFF2-40B4-BE49-F238E27FC236}">
                      <a16:creationId xmlns:a16="http://schemas.microsoft.com/office/drawing/2014/main" id="{C32BF887-2A57-4C74-9CC6-6889380CA051}"/>
                    </a:ext>
                  </a:extLst>
                </p:cNvPr>
                <p:cNvPicPr preferRelativeResize="0">
                  <a:picLocks noChangeArrowheads="1" noChangeShapeType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048000" y="2895600"/>
                  <a:ext cx="2438400" cy="9906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>
            <a:extLst>
              <a:ext uri="{FF2B5EF4-FFF2-40B4-BE49-F238E27FC236}">
                <a16:creationId xmlns:a16="http://schemas.microsoft.com/office/drawing/2014/main" id="{03531C65-CB2A-47EA-847B-5C6F91F10A0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2743200"/>
            <a:ext cx="8153400" cy="1143000"/>
          </a:xfrm>
        </p:spPr>
        <p:txBody>
          <a:bodyPr/>
          <a:lstStyle/>
          <a:p>
            <a:r>
              <a:rPr lang="uk-UA" altLang="ru-RU" sz="8000"/>
              <a:t>Дякую за увагу!!!</a:t>
            </a:r>
            <a:endParaRPr lang="ru-RU" altLang="ru-RU" sz="8000"/>
          </a:p>
        </p:txBody>
      </p:sp>
      <p:sp>
        <p:nvSpPr>
          <p:cNvPr id="53252" name="Text Box 4">
            <a:extLst>
              <a:ext uri="{FF2B5EF4-FFF2-40B4-BE49-F238E27FC236}">
                <a16:creationId xmlns:a16="http://schemas.microsoft.com/office/drawing/2014/main" id="{90A1A28F-A552-4643-824C-74EE4BE0A8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0" y="5762625"/>
            <a:ext cx="4953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ru-RU" sz="3200" b="1" i="1"/>
              <a:t>http://</a:t>
            </a:r>
            <a:r>
              <a:rPr lang="en-US" altLang="ru-RU" sz="3200" b="1" i="1"/>
              <a:t>mvz.tsatu.edu.ua</a:t>
            </a:r>
            <a:endParaRPr lang="ru-RU" altLang="ru-RU" sz="3200" b="1" i="1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Слои">
  <a:themeElements>
    <a:clrScheme name="Слои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Слои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Слои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Layers</Template>
  <TotalTime>242</TotalTime>
  <Words>418</Words>
  <Application>Microsoft Office PowerPoint</Application>
  <PresentationFormat>Экран (4:3)</PresentationFormat>
  <Paragraphs>63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2" baseType="lpstr">
      <vt:lpstr>Arial</vt:lpstr>
      <vt:lpstr>Times New Roman</vt:lpstr>
      <vt:lpstr>Wingdings</vt:lpstr>
      <vt:lpstr>Слои</vt:lpstr>
      <vt:lpstr>Лекція №3</vt:lpstr>
      <vt:lpstr>Оцінка сільськогосподарських машин і знарядь повинна проводитися з різних точок зору  як-то: </vt:lpstr>
      <vt:lpstr>Причинно-наслідкова діаграма в розрізі ієрархії відношень "технологія —► техніка” </vt:lpstr>
      <vt:lpstr>Основи моделювання сівозмін господарств</vt:lpstr>
      <vt:lpstr>Виявлення причинно-наслідкових зв'язків між системами сівозмін та обробітку ґрунту. </vt:lpstr>
      <vt:lpstr>Основні поняття оптимізації МТП та методи моделювання машиновикористання в рослинництві </vt:lpstr>
      <vt:lpstr>Методи обґрунтування та оптимізації МТП поділяються на: </vt:lpstr>
      <vt:lpstr>Економіко-математична модель задачі обґрунтування оптимального складу МТП </vt:lpstr>
      <vt:lpstr>Графічний метод розрахунку складу МТП </vt:lpstr>
      <vt:lpstr>Визначення раціонального складу МТП господарства графічним методом </vt:lpstr>
      <vt:lpstr>Затрати праці, коштів, енергії та ін. на виконання технологічної операції </vt:lpstr>
      <vt:lpstr>Фактори впливу на експлуатаційні параметри машинних агрегатів та комплексів машин. </vt:lpstr>
      <vt:lpstr>Фактори впливу на експлуатаційні параметри машинних агрегатів та комплексів машин. </vt:lpstr>
      <vt:lpstr>Фактори впливу на експлуатаційні параметри машинних агрегатів та комплексів машин. </vt:lpstr>
      <vt:lpstr>Обсяг робіт при виконанні j-oї операції дорівнює: </vt:lpstr>
      <vt:lpstr>Коефіцієнт kj визначається таким чином:   для технологічних операцій </vt:lpstr>
      <vt:lpstr>Визначення кількості агрегатів</vt:lpstr>
      <vt:lpstr>Дякую за увагу!!!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ЗЭР</dc:creator>
  <cp:lastModifiedBy>ЗЭР</cp:lastModifiedBy>
  <cp:revision>21</cp:revision>
  <cp:lastPrinted>1601-01-01T00:00:00Z</cp:lastPrinted>
  <dcterms:created xsi:type="dcterms:W3CDTF">1601-01-01T00:00:00Z</dcterms:created>
  <dcterms:modified xsi:type="dcterms:W3CDTF">2019-06-11T10:31:07Z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