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67" r:id="rId4"/>
    <p:sldId id="268" r:id="rId5"/>
    <p:sldId id="269" r:id="rId6"/>
    <p:sldId id="270" r:id="rId7"/>
    <p:sldId id="271" r:id="rId8"/>
    <p:sldId id="272" r:id="rId9"/>
    <p:sldId id="287" r:id="rId10"/>
    <p:sldId id="276" r:id="rId11"/>
    <p:sldId id="273" r:id="rId12"/>
    <p:sldId id="274" r:id="rId13"/>
    <p:sldId id="277" r:id="rId14"/>
    <p:sldId id="275" r:id="rId15"/>
    <p:sldId id="278" r:id="rId16"/>
    <p:sldId id="279" r:id="rId17"/>
    <p:sldId id="280" r:id="rId18"/>
    <p:sldId id="281" r:id="rId19"/>
    <p:sldId id="284" r:id="rId20"/>
    <p:sldId id="28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800000"/>
    <a:srgbClr val="660066"/>
    <a:srgbClr val="8505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28" autoAdjust="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microsoft.com/office/2007/relationships/hdphoto" Target="../media/hdphoto3.wdp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6.wdp"/><Relationship Id="rId5" Type="http://schemas.openxmlformats.org/officeDocument/2006/relationships/image" Target="../media/image23.png"/><Relationship Id="rId4" Type="http://schemas.microsoft.com/office/2007/relationships/hdphoto" Target="../media/hdphoto5.wdp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microsoft.com/office/2007/relationships/hdphoto" Target="../media/hdphoto7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24"/>
          <a:stretch/>
        </p:blipFill>
        <p:spPr bwMode="auto">
          <a:xfrm>
            <a:off x="0" y="0"/>
            <a:ext cx="9216007" cy="6912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83768" y="1484784"/>
            <a:ext cx="4320480" cy="504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5759" y="741132"/>
            <a:ext cx="889248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rgbClr val="85054E"/>
                </a:solidFill>
                <a:latin typeface="Book Antiqua" panose="02040602050305030304" pitchFamily="18" charset="0"/>
              </a:rPr>
              <a:t>ЖИТТЄВИЙ</a:t>
            </a:r>
          </a:p>
          <a:p>
            <a:pPr algn="ctr"/>
            <a:r>
              <a:rPr lang="ru-RU" sz="8000" b="1" dirty="0">
                <a:solidFill>
                  <a:srgbClr val="85054E"/>
                </a:solidFill>
                <a:latin typeface="Book Antiqua" panose="02040602050305030304" pitchFamily="18" charset="0"/>
              </a:rPr>
              <a:t>ШЛЯХ НА </a:t>
            </a:r>
          </a:p>
          <a:p>
            <a:pPr algn="ctr"/>
            <a:r>
              <a:rPr lang="ru-RU" sz="8000" b="1" dirty="0">
                <a:solidFill>
                  <a:srgbClr val="85054E"/>
                </a:solidFill>
                <a:latin typeface="Book Antiqua" panose="02040602050305030304" pitchFamily="18" charset="0"/>
              </a:rPr>
              <a:t>ОСВІТЯНСЬКІЙ</a:t>
            </a:r>
          </a:p>
          <a:p>
            <a:pPr algn="ctr"/>
            <a:r>
              <a:rPr lang="ru-RU" sz="8000" b="1" dirty="0">
                <a:solidFill>
                  <a:srgbClr val="85054E"/>
                </a:solidFill>
                <a:latin typeface="Book Antiqua" panose="02040602050305030304" pitchFamily="18" charset="0"/>
              </a:rPr>
              <a:t>НИВІ</a:t>
            </a:r>
          </a:p>
        </p:txBody>
      </p:sp>
    </p:spTree>
    <p:extLst>
      <p:ext uri="{BB962C8B-B14F-4D97-AF65-F5344CB8AC3E}">
        <p14:creationId xmlns:p14="http://schemas.microsoft.com/office/powerpoint/2010/main" val="2080030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42FBD9B-CAA1-4106-B21B-0469A84F7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19" y="260648"/>
            <a:ext cx="3849155" cy="5472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54C8D6C-AE4F-47EA-8BE2-850595A35D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967" y="2060848"/>
            <a:ext cx="4713579" cy="4536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09065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5F1C3F8-AA7C-4115-949D-2B2FBAE6BE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40574" y="2006726"/>
            <a:ext cx="2893599" cy="455588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5FB9B94-ABEF-49A8-A44E-C1ADA2892D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751" y="295394"/>
            <a:ext cx="2673386" cy="3793768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A7B7F06-05F6-4CB8-A8EE-41C964DE3D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34370" y="295394"/>
            <a:ext cx="2854716" cy="3793768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F2B8308-CD20-42C3-91D3-97E316708AC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59340" y="2636912"/>
            <a:ext cx="2716198" cy="4126533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523964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0D0FC70-58FE-4EF9-AA98-F03E1D4E27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88640"/>
            <a:ext cx="2533333" cy="3361905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2CBF547-6EE5-4BBA-BE84-BD4988C4CD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9893" y="3084620"/>
            <a:ext cx="4211303" cy="3084495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22CC786-25E5-49A2-8B32-A912B4E698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4292" y="132369"/>
            <a:ext cx="2561905" cy="3428571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E57FCBE-E18A-4482-975A-44E5DB4C420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63348" y="3429000"/>
            <a:ext cx="4001140" cy="3084495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001677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B58D7F9-4EC0-47B0-BFC4-75BF87807B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83949" y="2699194"/>
            <a:ext cx="2695238" cy="4057143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E8E3A99-A69E-40DC-8F95-A87B7A7B0B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31281" y="2671059"/>
            <a:ext cx="2726193" cy="4113414"/>
          </a:xfrm>
          <a:prstGeom prst="rect">
            <a:avLst/>
          </a:prstGeom>
          <a:ln>
            <a:solidFill>
              <a:srgbClr val="85054E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8B90BFD-7DE0-469F-90BF-125FB9C5C60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28778" y="260648"/>
            <a:ext cx="2410260" cy="3334194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6F734A0-7D8D-4CDE-B0E5-9A602748EF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4813" y="260648"/>
            <a:ext cx="2404466" cy="3334194"/>
          </a:xfrm>
          <a:prstGeom prst="rect">
            <a:avLst/>
          </a:prstGeom>
          <a:ln>
            <a:solidFill>
              <a:srgbClr val="85054E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28451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68" y="-11601"/>
            <a:ext cx="9144000" cy="686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C86309F-8CCE-4C94-9C1E-0D51DB8BC9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74045" y="2784310"/>
            <a:ext cx="2466666" cy="3899867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48DFA7D-1A5C-435F-8B65-5105FEAFEA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890" y="260648"/>
            <a:ext cx="2466667" cy="3628571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46CA7E0-1579-4C53-9DAF-59D41087C0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0660" y="282392"/>
            <a:ext cx="2466667" cy="3751749"/>
          </a:xfrm>
          <a:prstGeom prst="rect">
            <a:avLst/>
          </a:prstGeom>
          <a:ln w="12700">
            <a:solidFill>
              <a:srgbClr val="0070C0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F3140B2-453B-4D1F-9FFE-671B59331F8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97525" y="2332076"/>
            <a:ext cx="2879585" cy="4352101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3685690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17B04AB-15F0-47E8-8CE6-5A79230F8D46}"/>
              </a:ext>
            </a:extLst>
          </p:cNvPr>
          <p:cNvSpPr/>
          <p:nvPr/>
        </p:nvSpPr>
        <p:spPr>
          <a:xfrm>
            <a:off x="251520" y="260648"/>
            <a:ext cx="8640960" cy="640871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ідеї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справи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А. С. Коноваленко, Л. О. Болтянська, Д. М.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Трачова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…,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 І.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Яворська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; ТДАТУ. -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Мелітополь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Люкс, 2017. - 279 с. : табл.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кросвордів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Методологія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/ ТДАТУ ; за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ред. Л. В.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Синяєвої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;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рец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 І.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Яворська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-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Мелітополь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2017. - 148 с.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Яворська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Т. І.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становлення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селянських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господарств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підприємницької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Т. І.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Яворська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//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малого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середнього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підприємництва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мат.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регіон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наук.-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практ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конф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(12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грудня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2017 р., м.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Мелітополь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/ ТДАТУ. -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Мелітополь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2017. - С. 89-90.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Яворська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Т. І.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Удосконалення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фахівців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Підприємництво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торгівля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біржова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/ Т. І.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Яворська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//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Удосконалення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навчально-виховного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вищому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навчальному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наук.-метод.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ТДАТУ; гол. ред. В. М.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Кюрчев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-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Мелітополь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2016. -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19. - С. 294-299.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Яворська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Т. І.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ролі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селянських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господарств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Т. І.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Яворська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//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Фінансово-економічні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тези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наук.-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практ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(6-7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травня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2014 р., м.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Мелітополь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/ ТДАТУ. -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Мелітополь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Видавничий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будинок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ММД, 2014. - С. 160-162.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50547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08C46E-2096-4494-BB08-AD244FA1F78D}"/>
              </a:ext>
            </a:extLst>
          </p:cNvPr>
          <p:cNvSpPr txBox="1"/>
          <p:nvPr/>
        </p:nvSpPr>
        <p:spPr>
          <a:xfrm>
            <a:off x="1188040" y="5545"/>
            <a:ext cx="6264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solidFill>
                  <a:srgbClr val="85054E"/>
                </a:solidFill>
                <a:latin typeface="Book Antiqua" panose="02040602050305030304" pitchFamily="18" charset="0"/>
              </a:rPr>
              <a:t>ФОТОГАЛЕРЕЯ</a:t>
            </a:r>
            <a:endParaRPr lang="ru-RU" sz="4000" b="1" dirty="0">
              <a:solidFill>
                <a:srgbClr val="85054E"/>
              </a:solidFill>
              <a:latin typeface="Book Antiqua" panose="0204060205030503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946759A-C30D-485D-A8C6-0A652F14C3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172" y="756305"/>
            <a:ext cx="3587261" cy="22195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28BCA2B-D736-40C2-B526-C74B574763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0566" y="779732"/>
            <a:ext cx="3281262" cy="21961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F60E7D9-E34C-491F-8CA7-08B0ABCC82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126" y="2561659"/>
            <a:ext cx="3587262" cy="22601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9077BED-6738-428A-9077-D65A988407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03962" y="2547496"/>
            <a:ext cx="3587262" cy="22885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1019297-BD01-47C5-BB70-98F1881840E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48000" y="4419446"/>
            <a:ext cx="3447999" cy="23606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853114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61C0A6E-C2A5-487F-B772-F2A672618D2F}"/>
              </a:ext>
            </a:extLst>
          </p:cNvPr>
          <p:cNvSpPr txBox="1"/>
          <p:nvPr/>
        </p:nvSpPr>
        <p:spPr>
          <a:xfrm>
            <a:off x="899593" y="90146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solidFill>
                  <a:srgbClr val="85054E"/>
                </a:solidFill>
                <a:latin typeface="Book Antiqua" panose="02040602050305030304" pitchFamily="18" charset="0"/>
              </a:rPr>
              <a:t>ТРУДОВІ БУДНІ</a:t>
            </a:r>
            <a:endParaRPr lang="ru-RU" sz="4000" b="1" dirty="0">
              <a:solidFill>
                <a:srgbClr val="85054E"/>
              </a:solidFill>
              <a:latin typeface="Book Antiqua" panose="0204060205030503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AD1CC2C-9EF9-49DD-837B-89E81DCB10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4549" y="962813"/>
            <a:ext cx="3926164" cy="2877561"/>
          </a:xfrm>
          <a:prstGeom prst="rect">
            <a:avLst/>
          </a:prstGeom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130227C-CB40-4D1A-8186-EA7E6F6141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98436">
            <a:off x="1656539" y="3947149"/>
            <a:ext cx="4253416" cy="28336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FFFFFF"/>
            </a:solidFill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CCE7852-1144-4DE2-8D7C-66864942BF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768" y="1077105"/>
            <a:ext cx="2308837" cy="34687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FFFFFF"/>
            </a:solidFill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08D816C-4758-4A55-AB4F-9435AB1414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941780">
            <a:off x="6288571" y="2918421"/>
            <a:ext cx="2471517" cy="37044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FFFFFF"/>
            </a:solidFill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754323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1825AB3-3E22-400F-BB4B-3CB115A1C4F3}"/>
              </a:ext>
            </a:extLst>
          </p:cNvPr>
          <p:cNvSpPr txBox="1"/>
          <p:nvPr/>
        </p:nvSpPr>
        <p:spPr>
          <a:xfrm>
            <a:off x="1727684" y="123556"/>
            <a:ext cx="5688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solidFill>
                  <a:srgbClr val="85054E"/>
                </a:solidFill>
                <a:latin typeface="Book Antiqua" panose="02040602050305030304" pitchFamily="18" charset="0"/>
              </a:rPr>
              <a:t>ВІДЗНАКИ</a:t>
            </a:r>
            <a:endParaRPr lang="ru-RU" sz="4000" b="1" dirty="0">
              <a:solidFill>
                <a:srgbClr val="85054E"/>
              </a:solidFill>
              <a:latin typeface="Book Antiqua" panose="0204060205030503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F6B38E9-7311-4DEB-AD86-6CCA2CECB3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244725"/>
            <a:ext cx="2376264" cy="33003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1566853-EC6A-4B53-A334-65E5C600CB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0302" y="1211661"/>
            <a:ext cx="4335767" cy="32660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26E271D4-75E9-4588-BB08-133351A162AB}"/>
              </a:ext>
            </a:extLst>
          </p:cNvPr>
          <p:cNvSpPr/>
          <p:nvPr/>
        </p:nvSpPr>
        <p:spPr>
          <a:xfrm>
            <a:off x="107504" y="4974202"/>
            <a:ext cx="4112101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000" b="1" dirty="0" err="1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Нагрудний</a:t>
            </a:r>
            <a:r>
              <a:rPr lang="ru-RU" sz="2000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знак МОН </a:t>
            </a:r>
            <a:r>
              <a:rPr lang="ru-RU" sz="2000" b="1" dirty="0" err="1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2000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000" b="1" dirty="0" err="1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Відмінник</a:t>
            </a:r>
            <a:r>
              <a:rPr lang="ru-RU" sz="2000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ru-RU" sz="2000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B26D647F-D711-4CD3-8EC4-AEEFB2E2638F}"/>
              </a:ext>
            </a:extLst>
          </p:cNvPr>
          <p:cNvSpPr/>
          <p:nvPr/>
        </p:nvSpPr>
        <p:spPr>
          <a:xfrm>
            <a:off x="4556475" y="4974202"/>
            <a:ext cx="3975965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uk-UA" sz="2000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Посвідчення</a:t>
            </a:r>
            <a:r>
              <a:rPr lang="ru-RU" sz="2000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нагрудного знаку</a:t>
            </a:r>
          </a:p>
        </p:txBody>
      </p:sp>
    </p:spTree>
    <p:extLst>
      <p:ext uri="{BB962C8B-B14F-4D97-AF65-F5344CB8AC3E}">
        <p14:creationId xmlns:p14="http://schemas.microsoft.com/office/powerpoint/2010/main" val="35726473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24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83768" y="1484784"/>
            <a:ext cx="4320480" cy="504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483768" y="908720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059832" y="167151"/>
            <a:ext cx="608416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>
                <a:solidFill>
                  <a:srgbClr val="85054E"/>
                </a:solidFill>
                <a:latin typeface="Book Antiqua" pitchFamily="18" charset="0"/>
              </a:rPr>
              <a:t>Шановна</a:t>
            </a:r>
            <a:r>
              <a:rPr lang="ru-RU" sz="3200" b="1" dirty="0">
                <a:solidFill>
                  <a:srgbClr val="85054E"/>
                </a:solidFill>
                <a:latin typeface="Book Antiqua" pitchFamily="18" charset="0"/>
              </a:rPr>
              <a:t> </a:t>
            </a:r>
          </a:p>
          <a:p>
            <a:pPr algn="ctr"/>
            <a:r>
              <a:rPr lang="ru-RU" sz="3200" b="1" dirty="0" err="1">
                <a:solidFill>
                  <a:srgbClr val="85054E"/>
                </a:solidFill>
                <a:latin typeface="Book Antiqua" pitchFamily="18" charset="0"/>
              </a:rPr>
              <a:t>Тетяна</a:t>
            </a:r>
            <a:r>
              <a:rPr lang="ru-RU" sz="3200" b="1" dirty="0">
                <a:solidFill>
                  <a:srgbClr val="85054E"/>
                </a:solidFill>
                <a:latin typeface="Book Antiqua" pitchFamily="18" charset="0"/>
              </a:rPr>
              <a:t> </a:t>
            </a:r>
            <a:r>
              <a:rPr lang="ru-RU" sz="3200" b="1" dirty="0" err="1">
                <a:solidFill>
                  <a:srgbClr val="85054E"/>
                </a:solidFill>
                <a:latin typeface="Book Antiqua" pitchFamily="18" charset="0"/>
              </a:rPr>
              <a:t>Іванівна</a:t>
            </a:r>
            <a:r>
              <a:rPr lang="ru-RU" sz="3200" b="1" dirty="0">
                <a:solidFill>
                  <a:srgbClr val="85054E"/>
                </a:solidFill>
                <a:latin typeface="Book Antiqua" pitchFamily="18" charset="0"/>
              </a:rPr>
              <a:t>!</a:t>
            </a:r>
          </a:p>
          <a:p>
            <a:pPr algn="ctr"/>
            <a:r>
              <a:rPr lang="uk-UA" sz="2800" b="1" dirty="0">
                <a:solidFill>
                  <a:srgbClr val="85054E"/>
                </a:solidFill>
                <a:latin typeface="Book Antiqua" pitchFamily="18" charset="0"/>
              </a:rPr>
              <a:t>Нам дуже приємно привітати</a:t>
            </a:r>
          </a:p>
          <a:p>
            <a:pPr algn="ctr"/>
            <a:r>
              <a:rPr lang="uk-UA" sz="2800" b="1" dirty="0">
                <a:solidFill>
                  <a:srgbClr val="85054E"/>
                </a:solidFill>
                <a:latin typeface="Book Antiqua" pitchFamily="18" charset="0"/>
              </a:rPr>
              <a:t>Вас з Ювілеєм!</a:t>
            </a:r>
            <a:endParaRPr lang="ru-RU" sz="2800" b="1" dirty="0">
              <a:solidFill>
                <a:srgbClr val="85054E"/>
              </a:solidFill>
              <a:latin typeface="Book Antiqua" pitchFamily="18" charset="0"/>
            </a:endParaRPr>
          </a:p>
          <a:p>
            <a:pPr algn="ctr"/>
            <a:r>
              <a:rPr lang="uk-UA" sz="2800" b="1" dirty="0">
                <a:solidFill>
                  <a:srgbClr val="85054E"/>
                </a:solidFill>
                <a:latin typeface="Book Antiqua" pitchFamily="18" charset="0"/>
              </a:rPr>
              <a:t>Від душі бажаємо благополуччя, радості, світла, затишку, тепла, достатку! </a:t>
            </a:r>
          </a:p>
          <a:p>
            <a:pPr algn="ctr"/>
            <a:r>
              <a:rPr lang="uk-UA" sz="2800" b="1" dirty="0">
                <a:solidFill>
                  <a:srgbClr val="85054E"/>
                </a:solidFill>
                <a:latin typeface="Book Antiqua" pitchFamily="18" charset="0"/>
              </a:rPr>
              <a:t>Нехай всі Ваші дні будуть наповнені натхненням і спрагою до життя!</a:t>
            </a:r>
          </a:p>
          <a:p>
            <a:pPr algn="ctr"/>
            <a:r>
              <a:rPr lang="uk-UA" sz="2800" b="1" dirty="0">
                <a:solidFill>
                  <a:srgbClr val="85054E"/>
                </a:solidFill>
                <a:latin typeface="Book Antiqua" pitchFamily="18" charset="0"/>
              </a:rPr>
              <a:t>Всього Вам самого найкращого!</a:t>
            </a:r>
          </a:p>
          <a:p>
            <a:pPr algn="ctr"/>
            <a:endParaRPr lang="uk-UA" sz="2800" b="1" dirty="0">
              <a:solidFill>
                <a:srgbClr val="85054E"/>
              </a:solidFill>
              <a:latin typeface="Book Antiqua" pitchFamily="18" charset="0"/>
            </a:endParaRPr>
          </a:p>
          <a:p>
            <a:pPr algn="ctr"/>
            <a:r>
              <a:rPr lang="uk-UA" sz="2800" b="1" dirty="0">
                <a:solidFill>
                  <a:srgbClr val="85054E"/>
                </a:solidFill>
                <a:latin typeface="Book Antiqua" pitchFamily="18" charset="0"/>
              </a:rPr>
              <a:t>З повагою наукова бібліотека ТДАТУ</a:t>
            </a:r>
            <a:endParaRPr lang="ru-RU" sz="2800" b="1" dirty="0">
              <a:solidFill>
                <a:srgbClr val="85054E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449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199" y="463174"/>
            <a:ext cx="3175345" cy="4117953"/>
          </a:xfrm>
          <a:prstGeom prst="rect">
            <a:avLst/>
          </a:prstGeom>
          <a:ln w="88900" cap="sq" cmpd="thickThin">
            <a:solidFill>
              <a:srgbClr val="85054E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33056" y="620688"/>
            <a:ext cx="446449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85054E"/>
                </a:solidFill>
                <a:latin typeface="Book Antiqua" panose="02040602050305030304" pitchFamily="18" charset="0"/>
              </a:rPr>
              <a:t>До </a:t>
            </a:r>
            <a:r>
              <a:rPr lang="ru-RU" sz="4000" b="1" dirty="0" err="1">
                <a:solidFill>
                  <a:srgbClr val="85054E"/>
                </a:solidFill>
                <a:latin typeface="Book Antiqua" panose="02040602050305030304" pitchFamily="18" charset="0"/>
              </a:rPr>
              <a:t>ювілею</a:t>
            </a:r>
            <a:r>
              <a:rPr lang="ru-RU" sz="4000" b="1" dirty="0">
                <a:solidFill>
                  <a:srgbClr val="85054E"/>
                </a:solidFill>
                <a:latin typeface="Book Antiqua" panose="02040602050305030304" pitchFamily="18" charset="0"/>
              </a:rPr>
              <a:t> від Дня народження доктора е</a:t>
            </a:r>
            <a:r>
              <a:rPr lang="uk-UA" sz="4000" b="1" dirty="0">
                <a:solidFill>
                  <a:srgbClr val="85054E"/>
                </a:solidFill>
                <a:latin typeface="Book Antiqua" panose="02040602050305030304" pitchFamily="18" charset="0"/>
              </a:rPr>
              <a:t>кономічних</a:t>
            </a:r>
            <a:r>
              <a:rPr lang="ru-RU" sz="4000" b="1" dirty="0">
                <a:solidFill>
                  <a:srgbClr val="85054E"/>
                </a:solidFill>
                <a:latin typeface="Book Antiqua" panose="02040602050305030304" pitchFamily="18" charset="0"/>
              </a:rPr>
              <a:t> наук, професора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07813" y="4293096"/>
            <a:ext cx="51287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>
                <a:solidFill>
                  <a:srgbClr val="85054E"/>
                </a:solidFill>
                <a:latin typeface="Book Antiqua" panose="02040602050305030304" pitchFamily="18" charset="0"/>
              </a:rPr>
              <a:t>Яворської</a:t>
            </a:r>
            <a:r>
              <a:rPr lang="ru-RU" sz="4000" b="1" dirty="0">
                <a:solidFill>
                  <a:srgbClr val="85054E"/>
                </a:solidFill>
                <a:latin typeface="Book Antiqua" panose="02040602050305030304" pitchFamily="18" charset="0"/>
              </a:rPr>
              <a:t>  </a:t>
            </a:r>
            <a:r>
              <a:rPr lang="ru-RU" sz="4000" b="1" dirty="0" err="1">
                <a:solidFill>
                  <a:srgbClr val="85054E"/>
                </a:solidFill>
                <a:latin typeface="Book Antiqua" panose="02040602050305030304" pitchFamily="18" charset="0"/>
              </a:rPr>
              <a:t>Тетяни</a:t>
            </a:r>
            <a:r>
              <a:rPr lang="ru-RU" sz="4000" b="1" dirty="0">
                <a:solidFill>
                  <a:srgbClr val="85054E"/>
                </a:solidFill>
                <a:latin typeface="Book Antiqua" panose="02040602050305030304" pitchFamily="18" charset="0"/>
              </a:rPr>
              <a:t>  </a:t>
            </a:r>
            <a:r>
              <a:rPr lang="ru-RU" sz="4000" b="1" dirty="0" err="1">
                <a:solidFill>
                  <a:srgbClr val="85054E"/>
                </a:solidFill>
                <a:latin typeface="Book Antiqua" panose="02040602050305030304" pitchFamily="18" charset="0"/>
              </a:rPr>
              <a:t>Іванівни</a:t>
            </a:r>
            <a:endParaRPr lang="ru-RU" sz="4000" b="1" dirty="0">
              <a:solidFill>
                <a:srgbClr val="85054E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2584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24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83768" y="1484784"/>
            <a:ext cx="4320480" cy="504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987824" y="620688"/>
            <a:ext cx="60486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ln w="11430"/>
                <a:solidFill>
                  <a:srgbClr val="85054E"/>
                </a:solidFill>
                <a:latin typeface="Book Antiqua" pitchFamily="18" charset="0"/>
              </a:rPr>
              <a:t>У підготовці виставки</a:t>
            </a:r>
          </a:p>
          <a:p>
            <a:pPr algn="ctr"/>
            <a:r>
              <a:rPr lang="uk-UA" sz="4000" b="1" dirty="0">
                <a:ln w="11430"/>
                <a:solidFill>
                  <a:srgbClr val="85054E"/>
                </a:solidFill>
                <a:latin typeface="Book Antiqua" pitchFamily="18" charset="0"/>
              </a:rPr>
              <a:t>використані матеріали</a:t>
            </a:r>
          </a:p>
          <a:p>
            <a:pPr algn="ctr"/>
            <a:r>
              <a:rPr lang="uk-UA" sz="4000" b="1" dirty="0">
                <a:ln w="11430"/>
                <a:solidFill>
                  <a:srgbClr val="85054E"/>
                </a:solidFill>
                <a:latin typeface="Book Antiqua" pitchFamily="18" charset="0"/>
              </a:rPr>
              <a:t>фондів та каталогів наукової</a:t>
            </a:r>
          </a:p>
          <a:p>
            <a:pPr algn="ctr"/>
            <a:r>
              <a:rPr lang="uk-UA" sz="4000" b="1" dirty="0">
                <a:ln w="11430"/>
                <a:solidFill>
                  <a:srgbClr val="85054E"/>
                </a:solidFill>
                <a:latin typeface="Book Antiqua" pitchFamily="18" charset="0"/>
              </a:rPr>
              <a:t>бібліотеки ТДАТУ, Інтернет-ресурси</a:t>
            </a:r>
            <a:endParaRPr lang="ru-RU" sz="4000" b="1" dirty="0">
              <a:ln w="11430"/>
              <a:solidFill>
                <a:srgbClr val="85054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4008" y="5373216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solidFill>
                  <a:srgbClr val="85054E"/>
                </a:solidFill>
                <a:latin typeface="Book Antiqua" pitchFamily="18" charset="0"/>
              </a:rPr>
              <a:t>Розробник : провідний бібліотекар</a:t>
            </a:r>
          </a:p>
          <a:p>
            <a:r>
              <a:rPr lang="uk-UA" b="1" dirty="0">
                <a:solidFill>
                  <a:srgbClr val="85054E"/>
                </a:solidFill>
                <a:latin typeface="Book Antiqua" pitchFamily="18" charset="0"/>
              </a:rPr>
              <a:t>наукової бібліотеки ТДАТУ</a:t>
            </a:r>
          </a:p>
          <a:p>
            <a:r>
              <a:rPr lang="uk-UA" b="1" dirty="0">
                <a:solidFill>
                  <a:srgbClr val="85054E"/>
                </a:solidFill>
                <a:latin typeface="Book Antiqua" pitchFamily="18" charset="0"/>
              </a:rPr>
              <a:t>Шульга Н. В. </a:t>
            </a:r>
            <a:endParaRPr lang="ru-RU" b="1" dirty="0">
              <a:solidFill>
                <a:srgbClr val="85054E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683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63985" y="99914"/>
            <a:ext cx="698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solidFill>
                  <a:srgbClr val="85054E"/>
                </a:solidFill>
                <a:latin typeface="Book Antiqua" pitchFamily="18" charset="0"/>
              </a:rPr>
              <a:t>ВІХИ ЖИТТЯ</a:t>
            </a:r>
            <a:endParaRPr lang="ru-RU" sz="4000" b="1" dirty="0">
              <a:solidFill>
                <a:srgbClr val="85054E"/>
              </a:solidFill>
              <a:latin typeface="Book Antiqu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3885" y="692696"/>
            <a:ext cx="8784976" cy="58615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uk-UA" sz="2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Яворська Тетяна Іванівна народилася 6 грудня 1963 року в селі Бояни, </a:t>
            </a:r>
            <a:r>
              <a:rPr lang="uk-UA" sz="2000" dirty="0" err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Новоселицького</a:t>
            </a:r>
            <a:r>
              <a:rPr lang="uk-UA" sz="2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району Чернівецької області.</a:t>
            </a:r>
            <a:endParaRPr lang="ru-RU" sz="20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uk-UA" sz="2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Трудова діяльність у Таврійській державній агротехнічній академії розпочалася в 1994 році з посади асистента кафедри Управління в агропромисловому комплексі, після закінчення аспірантури в інституті аграрної економіки імені О. Г. </a:t>
            </a:r>
            <a:r>
              <a:rPr lang="uk-UA" sz="2000" dirty="0" err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Шліхтера</a:t>
            </a:r>
            <a:r>
              <a:rPr lang="uk-UA" sz="2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20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uk-UA" sz="2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18 листопада 1994 року Тетяні Іванівні рішенням спеціалізованої вченої ради Інституту аграрної економіки Української академії аграрних наук присуджено науковий ступінь кандидата економічних наук.</a:t>
            </a:r>
            <a:endParaRPr lang="ru-RU" sz="20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uk-UA" sz="2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У 1995 році вона переведена на посаду старшого викладача кафедри аграрного менеджменту, у 1998 році призначена на посаду доцента цієї ж кафедри.</a:t>
            </a:r>
            <a:endParaRPr lang="ru-RU" sz="20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uk-UA" sz="2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У листопаді 1999 року Тетяна Іванівна очолює кафедру Економіка підприємств.</a:t>
            </a:r>
            <a:endParaRPr lang="ru-RU" sz="2000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85535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16632"/>
            <a:ext cx="8712968" cy="66247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uk-UA" sz="2000" dirty="0">
                <a:latin typeface="Times New Roman"/>
                <a:ea typeface="Calibri"/>
                <a:cs typeface="Times New Roman"/>
              </a:rPr>
              <a:t>У квітні 2001 року рішенням Атестаційної колегії їй присвоєно вчене звання доцента.</a:t>
            </a:r>
            <a:endParaRPr lang="ru-RU" sz="2000" dirty="0"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uk-UA" sz="2000" dirty="0">
                <a:latin typeface="Times New Roman"/>
                <a:ea typeface="Calibri"/>
                <a:cs typeface="Times New Roman"/>
              </a:rPr>
              <a:t>З 2002 року по 2008 рік Яворська Т. І. декан  економічного факультету ТДАТУ.</a:t>
            </a:r>
            <a:endParaRPr lang="ru-RU" sz="2000" dirty="0"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uk-UA" sz="2000" dirty="0">
                <a:latin typeface="Times New Roman"/>
                <a:ea typeface="Calibri"/>
                <a:cs typeface="Times New Roman"/>
              </a:rPr>
              <a:t>З 1 квітня 2009 року по 31 березня 2012 рік Тетяну Іванівну зараховано до докторантури за спеціальністю 08.00.04 «Економіка та управління підприємствами», «Економіка сільського господарства і агропромислового комплексу» інституту аграрної економіки Української академії аграрних наук.</a:t>
            </a:r>
            <a:endParaRPr lang="ru-RU" sz="2000" dirty="0"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uk-UA" sz="2000" dirty="0">
                <a:latin typeface="Times New Roman"/>
                <a:ea typeface="Calibri"/>
                <a:cs typeface="Times New Roman"/>
              </a:rPr>
              <a:t>У листопаді 2012 року Тетяна Іванівна успішно захистила докторську дисертацію. Науковий ступінь доктора економічних наук зі спеціальності «Економіка та управління підприємствами» (за видами економічної діяльності) отримала 1 березня 2013 року.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45213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332656"/>
            <a:ext cx="8640960" cy="61926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uk-UA" sz="2000" dirty="0">
                <a:latin typeface="Times New Roman"/>
                <a:ea typeface="Calibri"/>
                <a:cs typeface="Times New Roman"/>
              </a:rPr>
              <a:t>З 1 липня 2013 року вона знову очолює  кафедру Економіки підприємств.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З 2018 року - професор кафедри Підприємництва, торгівлі та біржової діяльності.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uk-UA" sz="2000" dirty="0">
                <a:latin typeface="Times New Roman"/>
                <a:ea typeface="Calibri"/>
                <a:cs typeface="Times New Roman"/>
              </a:rPr>
              <a:t>За 19 років праці в університеті Тетяна Іванівна видала до друку монографію та розділи монографій, наукові статті у фахових виданнях більше 70.</a:t>
            </a:r>
            <a:endParaRPr lang="ru-RU" sz="2000" dirty="0"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uk-UA" sz="2000" dirty="0">
                <a:latin typeface="Times New Roman"/>
                <a:ea typeface="Calibri"/>
                <a:cs typeface="Times New Roman"/>
              </a:rPr>
              <a:t>Тетяна Іванівна користується великою повагою серед професорсько-викладацького складу та студентів університету.</a:t>
            </a:r>
            <a:endParaRPr lang="ru-RU" sz="2000" dirty="0"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uk-UA" sz="2000" dirty="0">
                <a:latin typeface="Times New Roman"/>
                <a:ea typeface="Calibri"/>
                <a:cs typeface="Times New Roman"/>
              </a:rPr>
              <a:t>ЇЇ праця 42 рази відзначалася в наказах ректора по університету.</a:t>
            </a:r>
            <a:endParaRPr lang="ru-RU" sz="2000" dirty="0"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uk-UA" sz="2000" dirty="0">
                <a:latin typeface="Times New Roman"/>
                <a:ea typeface="Calibri"/>
                <a:cs typeface="Times New Roman"/>
              </a:rPr>
              <a:t>Доктор економічних наук, професор Яворська Т. І. </a:t>
            </a:r>
            <a:r>
              <a:rPr lang="uk-UA" sz="2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-  «Відмінник аграрної освіти та науки» </a:t>
            </a:r>
            <a:r>
              <a:rPr lang="en-US" sz="2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III</a:t>
            </a:r>
            <a:r>
              <a:rPr lang="uk-UA" sz="2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та </a:t>
            </a:r>
            <a:r>
              <a:rPr lang="en-US" sz="2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II</a:t>
            </a:r>
            <a:r>
              <a:rPr lang="uk-UA" sz="2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uk-UA" sz="2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ступеня, та має Подяку міністра </a:t>
            </a:r>
            <a:r>
              <a:rPr lang="uk-UA" sz="2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аграрної політики та продовольства України.</a:t>
            </a:r>
            <a:endParaRPr lang="ru-RU" sz="2000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1965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601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2" name="TextBox 1"/>
          <p:cNvSpPr txBox="1"/>
          <p:nvPr/>
        </p:nvSpPr>
        <p:spPr>
          <a:xfrm>
            <a:off x="971600" y="446076"/>
            <a:ext cx="7920880" cy="1014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85054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Автореферат дисертації на </a:t>
            </a:r>
            <a:r>
              <a:rPr lang="ru-RU" sz="2800" b="1" dirty="0" err="1">
                <a:solidFill>
                  <a:srgbClr val="85054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здобуття</a:t>
            </a:r>
            <a:r>
              <a:rPr lang="ru-RU" sz="2800" b="1" dirty="0">
                <a:solidFill>
                  <a:srgbClr val="85054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85054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наукового</a:t>
            </a:r>
            <a:r>
              <a:rPr lang="ru-RU" sz="2800" b="1" dirty="0">
                <a:solidFill>
                  <a:srgbClr val="85054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ступеня доктора </a:t>
            </a:r>
            <a:r>
              <a:rPr lang="uk-UA" sz="2800" b="1" dirty="0">
                <a:solidFill>
                  <a:srgbClr val="85054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економічних </a:t>
            </a:r>
            <a:r>
              <a:rPr lang="ru-RU" sz="2800" b="1" dirty="0">
                <a:solidFill>
                  <a:srgbClr val="85054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</a:t>
            </a:r>
            <a:endParaRPr lang="ru-RU" sz="2800" b="1" dirty="0">
              <a:solidFill>
                <a:srgbClr val="85054E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Блок-схема: документ 2"/>
          <p:cNvSpPr/>
          <p:nvPr/>
        </p:nvSpPr>
        <p:spPr>
          <a:xfrm>
            <a:off x="4261335" y="4581506"/>
            <a:ext cx="4828424" cy="1973543"/>
          </a:xfrm>
          <a:prstGeom prst="flowChartDocumen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Захист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дисертації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малого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бізнесу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сільському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господарстві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відбувся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 листопада  2012 року на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засіданні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спеціалізованої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ради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Національного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наукового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центру «Інститут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аграрної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економіки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(м.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3968" y="1883769"/>
            <a:ext cx="4828424" cy="16595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Яворська Т. І.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Розвиток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малого </a:t>
            </a:r>
            <a:r>
              <a:rPr lang="ru-RU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бізнесу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сільському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господарстві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: автореф. дис. ... д-ра екон. наук : 08.00.04 / Т. І. Яворська ; НААН </a:t>
            </a:r>
            <a:r>
              <a:rPr lang="ru-RU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України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ННЦ "</a:t>
            </a:r>
            <a:r>
              <a:rPr lang="ru-RU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Ін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-т </a:t>
            </a:r>
            <a:r>
              <a:rPr lang="ru-RU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аграр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економіки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". - К., 2012. - 35 с.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23729" y="3223557"/>
            <a:ext cx="1008112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b="1" dirty="0">
                <a:latin typeface="Times New Roman"/>
                <a:ea typeface="Calibri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1ACFE3E-FBC4-4422-974D-B3A0235D9E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707" y="1883769"/>
            <a:ext cx="3219048" cy="4657143"/>
          </a:xfrm>
          <a:prstGeom prst="rect">
            <a:avLst/>
          </a:prstGeom>
          <a:ln w="28575">
            <a:solidFill>
              <a:srgbClr val="85054E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87699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1005785-0495-4F19-8663-E78F2CEB077E}"/>
              </a:ext>
            </a:extLst>
          </p:cNvPr>
          <p:cNvSpPr txBox="1"/>
          <p:nvPr/>
        </p:nvSpPr>
        <p:spPr>
          <a:xfrm>
            <a:off x="287016" y="332656"/>
            <a:ext cx="8856984" cy="76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rgbClr val="85054E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МОНОГРАФІЇ ТА ПІДРУЧНИКИ</a:t>
            </a:r>
            <a:endParaRPr lang="ru-RU" sz="4000" dirty="0">
              <a:solidFill>
                <a:srgbClr val="85054E"/>
              </a:solidFill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6C48D0D-1E8C-4572-B5C8-D9FFA3C58D7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5536" y="1427766"/>
            <a:ext cx="2346702" cy="2977002"/>
          </a:xfrm>
          <a:prstGeom prst="rect">
            <a:avLst/>
          </a:prstGeom>
          <a:ln w="19050"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6EC498C-8C70-4119-BA18-D87C0351BBC4}"/>
              </a:ext>
            </a:extLst>
          </p:cNvPr>
          <p:cNvSpPr txBox="1"/>
          <p:nvPr/>
        </p:nvSpPr>
        <p:spPr>
          <a:xfrm>
            <a:off x="3707904" y="1620567"/>
            <a:ext cx="48245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Яворська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Т. І.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бізнес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сільському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господарстві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теорія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практика: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монографія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Т. І.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Яворська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К. : ННЦ ІАЕ, 2012. – 386 с.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560EFE2-A069-414A-A563-140FF1B01701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696614" y="3469464"/>
            <a:ext cx="2270760" cy="3219450"/>
          </a:xfrm>
          <a:prstGeom prst="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AFB83F6-EA6D-4AC3-BBC1-66E83BC8471D}"/>
              </a:ext>
            </a:extLst>
          </p:cNvPr>
          <p:cNvSpPr txBox="1"/>
          <p:nvPr/>
        </p:nvSpPr>
        <p:spPr>
          <a:xfrm>
            <a:off x="4283968" y="3913995"/>
            <a:ext cx="46805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Петрига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О. М.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аграрного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посібник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О.М.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Петрига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Т.І.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Яворська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Ю.О. Прус; за ред. О.М.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Петриги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Т.І.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Яворської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Мелітополь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Видавничо-поліграфічний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центр «Люкс», 2016. – 498 с.</a:t>
            </a:r>
          </a:p>
        </p:txBody>
      </p:sp>
    </p:spTree>
    <p:extLst>
      <p:ext uri="{BB962C8B-B14F-4D97-AF65-F5344CB8AC3E}">
        <p14:creationId xmlns:p14="http://schemas.microsoft.com/office/powerpoint/2010/main" val="143475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2504AFC-C181-4010-B1EE-1D7C338349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953" y="132299"/>
            <a:ext cx="2314286" cy="2809524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8DB0BAD-77E8-487D-A840-DB4B74463E8D}"/>
              </a:ext>
            </a:extLst>
          </p:cNvPr>
          <p:cNvSpPr txBox="1"/>
          <p:nvPr/>
        </p:nvSpPr>
        <p:spPr>
          <a:xfrm>
            <a:off x="3242408" y="290467"/>
            <a:ext cx="446449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Економіка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П. П.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Руснак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В. Г.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Андрійчук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…,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 І.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Яворська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.; за ред. П. П.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Руснака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Церква, 2003. – 256 с.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021E43-6151-46C4-9552-B3DFBF548C94}"/>
              </a:ext>
            </a:extLst>
          </p:cNvPr>
          <p:cNvSpPr txBox="1"/>
          <p:nvPr/>
        </p:nvSpPr>
        <p:spPr>
          <a:xfrm>
            <a:off x="4277546" y="1597842"/>
            <a:ext cx="44644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і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зміст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діагностики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вищої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фахівців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напряму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(у 2-х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частинах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/ Г. І.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Грицаєнко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 І.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Яворська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В. М.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Тебенко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редакцією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 І.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Грицаєнко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Мелітополь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ТДАТУ, 2008. – Ч. 1: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атестація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бакалаврів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256 с.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2B41733-9F60-4277-B91A-912FC5E1985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21220" y="3682034"/>
            <a:ext cx="2200275" cy="308165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CC9CEC0-BC39-4163-9156-74C21ADF968D}"/>
              </a:ext>
            </a:extLst>
          </p:cNvPr>
          <p:cNvSpPr txBox="1"/>
          <p:nvPr/>
        </p:nvSpPr>
        <p:spPr>
          <a:xfrm>
            <a:off x="2771800" y="4373610"/>
            <a:ext cx="56166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і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зміст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діагностики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вищої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фахівців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напряму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(у 2-х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частинах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/ Г. І.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Грицаєнко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 І.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Яворська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В. М.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Тебенко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редакцією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 І.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Грицаєнко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Мелітополь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ТДАТУ, 2008. – Ч. 2: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атестація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магістрів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160 с.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E41C96C-EE5B-483F-B870-FB95FDBB65E4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1945273" y="1537061"/>
            <a:ext cx="2160240" cy="280952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63745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6825"/>
            <a:ext cx="9144000" cy="686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8DB0BAD-77E8-487D-A840-DB4B74463E8D}"/>
              </a:ext>
            </a:extLst>
          </p:cNvPr>
          <p:cNvSpPr txBox="1"/>
          <p:nvPr/>
        </p:nvSpPr>
        <p:spPr>
          <a:xfrm>
            <a:off x="3242408" y="290467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00157C-CC8E-48F9-B387-90BC78BD7C8F}"/>
              </a:ext>
            </a:extLst>
          </p:cNvPr>
          <p:cNvSpPr txBox="1"/>
          <p:nvPr/>
        </p:nvSpPr>
        <p:spPr>
          <a:xfrm>
            <a:off x="1151620" y="99629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sz="4000" b="1" dirty="0">
                <a:solidFill>
                  <a:srgbClr val="85054E"/>
                </a:solidFill>
                <a:latin typeface="Book Antiqua" panose="02040602050305030304" pitchFamily="18" charset="0"/>
              </a:rPr>
              <a:t>НАУКОВІ ПУБЛІКАЦІЇ</a:t>
            </a:r>
            <a:endParaRPr lang="ru-RU" sz="4000" b="1" dirty="0">
              <a:solidFill>
                <a:srgbClr val="85054E"/>
              </a:solidFill>
              <a:latin typeface="Book Antiqua" panose="0204060205030503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F94A560-E6B2-4AA5-8061-545E23B66A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760" y="808513"/>
            <a:ext cx="2286000" cy="3274018"/>
          </a:xfrm>
          <a:prstGeom prst="rect">
            <a:avLst/>
          </a:prstGeom>
          <a:ln>
            <a:solidFill>
              <a:srgbClr val="85054E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E43A7D6-D5E8-49B8-92FE-B7086CBFB552}"/>
              </a:ext>
            </a:extLst>
          </p:cNvPr>
          <p:cNvSpPr txBox="1"/>
          <p:nvPr/>
        </p:nvSpPr>
        <p:spPr>
          <a:xfrm>
            <a:off x="2867697" y="1132201"/>
            <a:ext cx="5797152" cy="1870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Яворська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Т. І.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Дуальна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освіта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при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підготовці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фахівців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економічного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профілю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/ Т. І.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Яворська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//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Удосконалення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освітньо-виховного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вищому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навчальному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закладі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: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зб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науково-методичних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праць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/ ТДАТУ. -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Мелітополь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2018. -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Вип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21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- С. 80-83.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221CFE2-4FB2-4391-92B1-B9110C4E6C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1172" y="3146415"/>
            <a:ext cx="2376264" cy="3442644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8F78C5C-E12F-400B-A37A-F4182D0CF5C4}"/>
              </a:ext>
            </a:extLst>
          </p:cNvPr>
          <p:cNvSpPr txBox="1"/>
          <p:nvPr/>
        </p:nvSpPr>
        <p:spPr>
          <a:xfrm>
            <a:off x="4211960" y="3645024"/>
            <a:ext cx="4824536" cy="2151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Яворська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Т. І.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стану малого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підприємництва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місті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/ Т. І.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Яворська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//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Збірник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наукових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праць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Таврійського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державного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агротехнологічного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університету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економічні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науки) / ТДАТУ. -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Мелітополь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: ТДАТУ, 2017. -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3 (35)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- С. 174-182.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Arial CYR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1129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2133</TotalTime>
  <Words>1171</Words>
  <Application>Microsoft Office PowerPoint</Application>
  <PresentationFormat>Экран (4:3)</PresentationFormat>
  <Paragraphs>68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Arial CYR</vt:lpstr>
      <vt:lpstr>Book Antiqua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Максим Рудаметкин</cp:lastModifiedBy>
  <cp:revision>87</cp:revision>
  <dcterms:modified xsi:type="dcterms:W3CDTF">2018-12-12T07:51:43Z</dcterms:modified>
</cp:coreProperties>
</file>