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86" r:id="rId6"/>
    <p:sldId id="260" r:id="rId7"/>
    <p:sldId id="261" r:id="rId8"/>
    <p:sldId id="262" r:id="rId9"/>
    <p:sldId id="265" r:id="rId10"/>
    <p:sldId id="264" r:id="rId11"/>
    <p:sldId id="263" r:id="rId12"/>
    <p:sldId id="266" r:id="rId13"/>
    <p:sldId id="275" r:id="rId14"/>
    <p:sldId id="267" r:id="rId15"/>
    <p:sldId id="268" r:id="rId16"/>
    <p:sldId id="269" r:id="rId17"/>
    <p:sldId id="276" r:id="rId18"/>
    <p:sldId id="277" r:id="rId19"/>
    <p:sldId id="288" r:id="rId20"/>
    <p:sldId id="287" r:id="rId21"/>
    <p:sldId id="273" r:id="rId22"/>
    <p:sldId id="274" r:id="rId23"/>
    <p:sldId id="278" r:id="rId24"/>
    <p:sldId id="279" r:id="rId25"/>
    <p:sldId id="280" r:id="rId26"/>
    <p:sldId id="281" r:id="rId27"/>
    <p:sldId id="282" r:id="rId28"/>
    <p:sldId id="289" r:id="rId29"/>
    <p:sldId id="291" r:id="rId30"/>
    <p:sldId id="292" r:id="rId31"/>
    <p:sldId id="296" r:id="rId32"/>
    <p:sldId id="290" r:id="rId33"/>
    <p:sldId id="293" r:id="rId34"/>
    <p:sldId id="294" r:id="rId35"/>
    <p:sldId id="295" r:id="rId36"/>
    <p:sldId id="297" r:id="rId37"/>
    <p:sldId id="298" r:id="rId38"/>
    <p:sldId id="299" r:id="rId39"/>
    <p:sldId id="300" r:id="rId40"/>
    <p:sldId id="301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37" autoAdjust="0"/>
  </p:normalViewPr>
  <p:slideViewPr>
    <p:cSldViewPr>
      <p:cViewPr varScale="1">
        <p:scale>
          <a:sx n="66" d="100"/>
          <a:sy n="66" d="100"/>
        </p:scale>
        <p:origin x="193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B1890-324E-415D-897F-FE1791F238B1}" type="datetimeFigureOut">
              <a:rPr lang="uk-UA" smtClean="0"/>
              <a:t>04.05.2025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64513-26E3-4CBE-BBCF-BFF33C0164A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07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4513-26E3-4CBE-BBCF-BFF33C0164A8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6804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64513-26E3-4CBE-BBCF-BFF33C0164A8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90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4513-26E3-4CBE-BBCF-BFF33C0164A8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758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4513-26E3-4CBE-BBCF-BFF33C0164A8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520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64513-26E3-4CBE-BBCF-BFF33C0164A8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470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6" y="0"/>
            <a:ext cx="4716016" cy="2420482"/>
          </a:xfrm>
        </p:spPr>
        <p:txBody>
          <a:bodyPr>
            <a:normAutofit/>
          </a:bodyPr>
          <a:lstStyle/>
          <a:p>
            <a:r>
              <a:rPr lang="ru-RU" cap="none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Винаходи</a:t>
            </a:r>
            <a:r>
              <a:rPr lang="ru-RU" cap="none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cap="none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українців</a:t>
            </a:r>
            <a:r>
              <a:rPr lang="ru-RU" cap="none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cap="none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cap="none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cap="none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змінили</a:t>
            </a:r>
            <a:r>
              <a:rPr lang="ru-RU" cap="none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cap="none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</a:t>
            </a:r>
            <a:endParaRPr lang="uk-UA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883561"/>
            <a:ext cx="4312568" cy="1800200"/>
          </a:xfrm>
        </p:spPr>
        <p:txBody>
          <a:bodyPr/>
          <a:lstStyle/>
          <a:p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Внесок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українських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винахідників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світову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науку та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техніку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48579"/>
            <a:ext cx="4293096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4262873" cy="4262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522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Батько науки про імунітет і борець зі старіст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56" y="4077072"/>
            <a:ext cx="3767472" cy="251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Ілля Мечников. Треба подовжувати життя, а не старість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6" y="836712"/>
            <a:ext cx="3797430" cy="309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9237" y="836712"/>
            <a:ext cx="5214764" cy="6103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Ілля Ілліч Мечников (1845–1916) — український мікробіолог, лауреат Нобелівської премії з фізіології та медицини (1908), один із засновників імунології.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Відкрив здатність спеціальних клітин — фагоцитів поглинати й знищувати хвороботворні мікроорганізми.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організму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забезпечують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клітини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не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лише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антитіла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боротьби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інфекціями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через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зміцнення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імунітету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Першим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Нобелівську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премію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будучи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українцем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походженням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077"/>
            <a:ext cx="7391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Засновник науки про імунітет</a:t>
            </a:r>
          </a:p>
        </p:txBody>
      </p:sp>
    </p:spTree>
    <p:extLst>
      <p:ext uri="{BB962C8B-B14F-4D97-AF65-F5344CB8AC3E}">
        <p14:creationId xmlns:p14="http://schemas.microsoft.com/office/powerpoint/2010/main" val="3212574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5" y="4160025"/>
            <a:ext cx="2909013" cy="2690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283" y="48393"/>
            <a:ext cx="9023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Мобільний </a:t>
            </a:r>
            <a:r>
              <a:rPr lang="uk-UA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неінвазивний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глюкометр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39" y="1052736"/>
            <a:ext cx="592893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Петро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Бобонич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(19 червня 1942) - вчений із Закарпаття у 2011 році  знайшов спосіб суттєво полегшити життя людям, які хворіють на діабет. 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 портативний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неінвазивний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глюкометр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пристрій у вигляді наручного годинника, що вимірює рівень цукру у крові. </a:t>
            </a: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Важливо, що для цього не потрібно проколювати палець та набирати кров.</a:t>
            </a:r>
          </a:p>
        </p:txBody>
      </p:sp>
      <p:pic>
        <p:nvPicPr>
          <p:cNvPr id="8194" name="Picture 2" descr="Петро Бобонич створив неінвазивний глюкометр у вигляді наручного годинни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" b="4469"/>
          <a:stretch/>
        </p:blipFill>
        <p:spPr bwMode="auto">
          <a:xfrm>
            <a:off x="76283" y="641324"/>
            <a:ext cx="2911541" cy="3623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481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Гамов Георгій Антонович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704330"/>
            <a:ext cx="2901611" cy="388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Генетичний код - Біологія. 9 клас. Андерсо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72618"/>
            <a:ext cx="5112569" cy="210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24824" y="670390"/>
            <a:ext cx="59116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Гамов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Георгій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Антонович (1904–1968)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українсько-американський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фізик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-теоретик,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біофізик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популяризатор науки.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перших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вчених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хто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припустив,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послідовність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нуклеотидів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ДНК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кодує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структуру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білків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стрворив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генетичний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код).</a:t>
            </a:r>
          </a:p>
          <a:p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Пояснив механізм альфа-розпаду атомного ядра через тунельний ефект, що стало одним із ключових проривів у ядерній фізиці.</a:t>
            </a:r>
            <a:b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uk-UA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37317" y="-18662"/>
            <a:ext cx="40190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Генетичний код</a:t>
            </a:r>
          </a:p>
        </p:txBody>
      </p:sp>
    </p:spTree>
    <p:extLst>
      <p:ext uri="{BB962C8B-B14F-4D97-AF65-F5344CB8AC3E}">
        <p14:creationId xmlns:p14="http://schemas.microsoft.com/office/powerpoint/2010/main" val="3512155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29017" y="1200329"/>
            <a:ext cx="58149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Борис Євгенович Патон (1918–2020) - легенда науки і техніки, тричі Герой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Патон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вперше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історії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застосував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електрозварювання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з'єднання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тканин (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судин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керівництвом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зварювання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металів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невагомості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Патон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серію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автоматизо-ваних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зварювання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авіа-будування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суднобудування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будівництва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трубопроводів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керівництвом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Академія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наук стала одним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провідних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Східної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Європи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6" name="Picture 6" descr="Зварювання в медицині — Енциклопедія Сучасної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9" y="4437112"/>
            <a:ext cx="3305587" cy="224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884" y="0"/>
            <a:ext cx="82072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Електрозварювання м’яких тканин</a:t>
            </a:r>
          </a:p>
        </p:txBody>
      </p:sp>
      <p:pic>
        <p:nvPicPr>
          <p:cNvPr id="4098" name="Picture 2" descr="Президент Національної академії наук України Патон Борис Євгенович  відсвяткував день народження - Вища освіт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 r="4675"/>
          <a:stretch/>
        </p:blipFill>
        <p:spPr bwMode="auto">
          <a:xfrm>
            <a:off x="39791" y="1200329"/>
            <a:ext cx="3298185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927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nable Talk - український винахід у списку кращих за 2012 рі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91" y="1591156"/>
            <a:ext cx="5028286" cy="331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44437"/>
            <a:ext cx="3136456" cy="454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986106"/>
            <a:ext cx="138728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400" dirty="0"/>
              <a:t>КОНТРОЛЕР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66036" y="1730984"/>
            <a:ext cx="122413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200" dirty="0"/>
              <a:t>ОСНОВА РУКАВИЧКИ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66550" y="1558080"/>
            <a:ext cx="120483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400" dirty="0"/>
              <a:t>КОНТАКТНІ ДАТЧИКИ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9354" y="4390951"/>
            <a:ext cx="122413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1400" dirty="0"/>
              <a:t>ДАТЧИКИ ЗГИНАННЯ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93491" y="1176986"/>
            <a:ext cx="3310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Розробники: Українські інженери та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стартап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EnableTalk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3520" y="4909826"/>
            <a:ext cx="51890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Рукавичка дозволяє людям з інвалідністю спілкуватися з оточуючими, долаючи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мовний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бар’єр. Винахід здобув міжнародне визнання, зокрема перемогу на конкурсі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Imagine Cup.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1564" y="-23343"/>
            <a:ext cx="86197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Рукавичка для людей з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обмеженими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можливостями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824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0"/>
          <a:stretch/>
        </p:blipFill>
        <p:spPr bwMode="auto">
          <a:xfrm>
            <a:off x="683568" y="1047496"/>
            <a:ext cx="7632848" cy="5798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14877" y="188640"/>
            <a:ext cx="4871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Інженерія і техніка</a:t>
            </a:r>
          </a:p>
        </p:txBody>
      </p:sp>
    </p:spTree>
    <p:extLst>
      <p:ext uri="{BB962C8B-B14F-4D97-AF65-F5344CB8AC3E}">
        <p14:creationId xmlns:p14="http://schemas.microsoft.com/office/powerpoint/2010/main" val="3660700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Ігор Сікорський – людина, яка підкорила небо – Чернівецька обласна  універсальна наукова бібліотека ім. М. Івасю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5737"/>
            <a:ext cx="3520279" cy="3460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1939 - гелікоптер Сікорського піднявся у повітр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" y="3928438"/>
            <a:ext cx="3362708" cy="180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2028"/>
            <a:ext cx="4878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Перший гелікоптер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26426" y="836709"/>
            <a:ext cx="571757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Ігор Іванович Сікорський (1889–1972) — український авіаконструктор, народився в Києві. 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Створив перший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чотиримоторний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Ілля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Муромець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(1913).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Перший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серійний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гелікоптер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VS-300 (1939).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Розробляв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гідроплани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літаючі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човни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перетинали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Атлантику й перевозили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пасажирів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далекі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балансувальну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схему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гелікоптера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одним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головним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хвостовим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гвинтом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4" descr="Свій перший політ здійснив літак «Ілля Муромець», створений  авіаконструктором Ігорем Сікорськи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" y="5498294"/>
            <a:ext cx="3369262" cy="13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298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Люлька Архип Михайлович — Вікіпеді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2"/>
          <a:stretch/>
        </p:blipFill>
        <p:spPr bwMode="auto">
          <a:xfrm>
            <a:off x="9128" y="823603"/>
            <a:ext cx="3110599" cy="2829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4801"/>
            <a:ext cx="6253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Турбореактивний двигун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836712"/>
            <a:ext cx="59401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Архип Люлька (1908–1984) - у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країнський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авіаінженер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академік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доктор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технічних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наук.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1939–1941 роках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спроєктував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перший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радянський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турбореактивний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двигун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РД-1.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1946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році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створив ТР-1 — перший у СРСР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серійний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турбореактивний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двигун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встановлювався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винищувачі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Су-11.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Поклав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початок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реактивній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авіації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СРСР.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Створив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лінійку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потужних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турбореактивних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двигунів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літаків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Су-15, Су-17, Су-27.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Винайшов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кільцеву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камеру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згоряння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новаторське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рішення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підвищення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ефективності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uk-UA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0" r="1803" b="7258"/>
          <a:stretch/>
        </p:blipFill>
        <p:spPr bwMode="auto">
          <a:xfrm>
            <a:off x="28212" y="3969152"/>
            <a:ext cx="3203848" cy="226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699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thumb/0/0d/%D0%91%D1%83%D1%80%D0%B0%D0%BD_-_%D0%94%D0%BE%D0%BD%D0%BE%D1%80.svg/330px-%D0%91%D1%83%D1%80%D0%B0%D0%BD_-_%D0%94%D0%BE%D0%BD%D0%BE%D1%80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653136"/>
            <a:ext cx="4694264" cy="190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Старт комплекса «Энергия — Буран» 15 ноября 1988 года с космодрома Байкону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58" y="1815438"/>
            <a:ext cx="3267406" cy="495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2" y="2060848"/>
            <a:ext cx="55446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«Буран»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багаторазовий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орбітальний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космічний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1980-х роках як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американський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шатл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Space Shuttle.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Єдиний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політ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здійснив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15 листопада 1988 року, без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екіпажу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автоматичному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режимі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Проєкт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радянської космічної програми.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1296" y="47226"/>
            <a:ext cx="8743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«Буран» —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радянський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космічний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корабель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багаторазового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768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Євген Пат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5" b="18566"/>
          <a:stretch/>
        </p:blipFill>
        <p:spPr bwMode="auto">
          <a:xfrm>
            <a:off x="94521" y="1008404"/>
            <a:ext cx="3072365" cy="3148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0"/>
            <a:ext cx="57422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Електрозварювання та</a:t>
            </a:r>
            <a:b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мостобудування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200329"/>
            <a:ext cx="547260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Євген Оскарович Патон (1870–1953)-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науковець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галузі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зварювальних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металургії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металів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доктор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технічних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наук. 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Винайшов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автоматичне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дугове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зварювання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яке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революціонізувало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промисловість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Побудував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перший 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суцільно-зварний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Патона 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Києві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Основоположник української зварювальної школи.</a:t>
            </a:r>
          </a:p>
          <a:p>
            <a:b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Засновник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Інституту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електрозварювання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Києві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(1934).</a:t>
            </a:r>
            <a:endParaRPr lang="uk-UA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4896"/>
          <a:stretch/>
        </p:blipFill>
        <p:spPr bwMode="auto">
          <a:xfrm>
            <a:off x="0" y="4072427"/>
            <a:ext cx="3635896" cy="2675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904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036496" cy="1512168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Україна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батьківщина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багатьох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видатних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винахідників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чиї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розробки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вплинули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розвиток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світової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науки,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техніки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медицини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368" y="1628800"/>
            <a:ext cx="4601222" cy="4846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6728" y="1628800"/>
            <a:ext cx="48053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Українські винаходи поділено на чотири розділи:</a:t>
            </a:r>
            <a:b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і медицина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Інженерія і техніка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ІТ та </a:t>
            </a: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цифрові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Новий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час – </a:t>
            </a: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нові</a:t>
            </a:r>
            <a:r>
              <a:rPr lang="ru-RU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1837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3707" y="118933"/>
            <a:ext cx="5381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Піонер космонавтики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92798" y="908720"/>
            <a:ext cx="55512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Юрій Кондратюк (1897–1942)— український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учений-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винахідник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один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піонерів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космонавтики.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Обґрунтував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розрахував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найекономнішу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схему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польоту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Місяць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поверненням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Землю.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 теорію багатоступеневих ракет.</a:t>
            </a: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Запропонував використовувати для ракетного палива метали і неметали та їхні водневі сполуки. </a:t>
            </a: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«Трасу Кондратюка»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найбільш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енергетично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вигідна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траса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космічного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польоту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Місяць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планети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Земля.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6" name="Picture 8" descr="Чому на космодромі ім.Кенеді (Флорида, США) на стеллі найвидатнішим ученим  у галузі астронавтики золотими літерами викарбувано ім'я українця Юрія  Кондратюка. - Alpha Centaur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8" y="4319115"/>
            <a:ext cx="3592798" cy="249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Реставрація фото | Ретуш | ЮРІЙ КОНДРАТЮК – УКРАЇНЕЦЬ, ІМ'Я ЯКОГО НАПИСАНО  ЗОЛОТИМИ ЛІТЕРАМИ В МУЗЕЇ NASA. 21 червня 1897 р. у Полтаві народився Юрій  Васильович... | Instagra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07"/>
          <a:stretch/>
        </p:blipFill>
        <p:spPr bwMode="auto">
          <a:xfrm>
            <a:off x="42729" y="950039"/>
            <a:ext cx="3489122" cy="323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885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8" t="6390" r="9110" b="9147"/>
          <a:stretch/>
        </p:blipFill>
        <p:spPr bwMode="auto">
          <a:xfrm>
            <a:off x="3620942" y="3628765"/>
            <a:ext cx="5050162" cy="332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84578" y="766443"/>
            <a:ext cx="5389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Українські підприємства були базовими в СРСР для виробництва космічних апаратів</a:t>
            </a:r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uk-UA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ракет-носіїв, </a:t>
            </a:r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</a:t>
            </a:r>
            <a:r>
              <a:rPr lang="uk-UA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міжконтинентальних балістичних ракет.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Після 1991 р. Україна розпочала власну космічну програму і розробляла ракети-носії «Зеніт», «Циклон», «Дніпро»</a:t>
            </a:r>
          </a:p>
        </p:txBody>
      </p:sp>
      <p:pic>
        <p:nvPicPr>
          <p:cNvPr id="9218" name="Picture 2" descr="УКРАЇНСЬКА КОСМІЧНА ПРОГРАМА – Інститут аерокосмічних технологі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25" y="684877"/>
            <a:ext cx="3419872" cy="495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36657"/>
            <a:ext cx="7563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Українська космічна програма</a:t>
            </a:r>
          </a:p>
        </p:txBody>
      </p:sp>
    </p:spTree>
    <p:extLst>
      <p:ext uri="{BB962C8B-B14F-4D97-AF65-F5344CB8AC3E}">
        <p14:creationId xmlns:p14="http://schemas.microsoft.com/office/powerpoint/2010/main" val="2245401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ui.org.ua/wp-content/uploads/2022/06/photo_2022-05-03-12.03.25-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" y="3861048"/>
            <a:ext cx="4591217" cy="292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02" y="1225683"/>
            <a:ext cx="456603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4403" y="1300677"/>
            <a:ext cx="44995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АН-225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Мрія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найбільший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найпотужніший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авіаконструкторами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Києві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спочатку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створили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перевезення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космічного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корабля «Буран».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02538" y="4506849"/>
            <a:ext cx="42864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2022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знищено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час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заявила про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намір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відновити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Мрію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як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національний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символ.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995" y="-7303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АН-225 «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Мрія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найбільший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літак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13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53281"/>
            <a:ext cx="7632848" cy="5665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332656"/>
            <a:ext cx="6094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ІТ та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цифрові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43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Міжнародна співпраця кафедри ІМР: Любомир Романків і Львівська політехніка  | Національний університет «Львівська політехнік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59" y="1288940"/>
            <a:ext cx="4005343" cy="23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s://upload.wikimedia.org/wikipedia/commons/thumb/4/49/Hdd_od_srodka.jpg/250px-Hdd_od_srod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58" y="3936682"/>
            <a:ext cx="4080102" cy="288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8640" y="-57218"/>
            <a:ext cx="8866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Накопичувач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магнітних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дисках (HDD)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62100" y="1147261"/>
            <a:ext cx="47880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Любомир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Романків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(нар. 1931)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українець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походженням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інженер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науковець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IBM,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народився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Жовкві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Львівська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область. 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технологію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електро-хімічного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осадження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тонких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металевих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шарів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основа для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запису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HDD.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Завдяки його технології стало можливим зменшення розміру комп’ютерів та зберігання великих обсягів даних. </a:t>
            </a:r>
          </a:p>
          <a:p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Саме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працюють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жорсткі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диски, хмари,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сервери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ноутбуки та ПК.</a:t>
            </a:r>
            <a:endParaRPr lang="uk-UA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7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Ян Кум: приложение, которое почти бросили (WhatsApp) | Пикаб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4168159" cy="25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03096" y="1322986"/>
            <a:ext cx="48409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Ян Кум –мільярдер, народився у місті Фастів, Київщина, у 1976 р. </a:t>
            </a: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1992 році емігрував із матір’ю до США. Самостійно вивчив програмування, працював в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Yahoo,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згодом разом із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Брайа-ном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Ектоном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створив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WhatsApp.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WhatsApp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став найпопулярнішим месенджером у світі, яким користуються понад 2 мільярди людей. 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березні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2022 року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розгорнув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широку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кампанію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житла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одягу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допомоги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392" name="Picture 8" descr="WhatsApp Chats Will Soon Work With Other Encrypted Messaging Apps | WIR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27776"/>
            <a:ext cx="4195592" cy="279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0"/>
            <a:ext cx="72234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WhatsApp — 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сервіс миттєвих </a:t>
            </a:r>
            <a:b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повідомлень</a:t>
            </a:r>
          </a:p>
        </p:txBody>
      </p:sp>
    </p:spTree>
    <p:extLst>
      <p:ext uri="{BB962C8B-B14F-4D97-AF65-F5344CB8AC3E}">
        <p14:creationId xmlns:p14="http://schemas.microsoft.com/office/powerpoint/2010/main" val="122260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at.kpi.ua/wp-content/uploads/2020/06/imax-suchasnyj-kinoformat-706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" y="820596"/>
            <a:ext cx="4032448" cy="584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46416" y="820596"/>
            <a:ext cx="49975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засновників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компанії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IMAX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Іван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Малкович (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Іво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Малкович),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українець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походженням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іммігрував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Канади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Сьогодні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IMAX —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золотий стандарт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кіноформатів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світі, що використовується в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наймасшта-бніших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фільмах, зокрема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Marvel, Nolan,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документальних стрічках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NASA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тощо.</a:t>
            </a:r>
          </a:p>
        </p:txBody>
      </p:sp>
      <p:pic>
        <p:nvPicPr>
          <p:cNvPr id="17414" name="Picture 6" descr="Чем отличается IMAX от обычного кинотеатра | РЕДПОС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845" y="4307904"/>
            <a:ext cx="3473628" cy="252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4506"/>
            <a:ext cx="73532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IMAX – 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сучасний </a:t>
            </a:r>
            <a:r>
              <a:rPr lang="uk-UA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кіноформат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8477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Логоти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237312"/>
            <a:ext cx="2381250" cy="34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Купити Електронна книга PocketBook 740 Pro ліцензію в інтернет-магазині  Softkey.U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4" r="12103" b="2501"/>
          <a:stretch/>
        </p:blipFill>
        <p:spPr bwMode="auto">
          <a:xfrm>
            <a:off x="107504" y="980728"/>
            <a:ext cx="3957458" cy="495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05481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ІТ-продукт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глобальним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успіхом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38" name="Picture 6" descr="Нет описания фото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6"/>
          <a:stretch/>
        </p:blipFill>
        <p:spPr bwMode="auto">
          <a:xfrm>
            <a:off x="4462679" y="3278589"/>
            <a:ext cx="3957458" cy="285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81450" y="727561"/>
            <a:ext cx="48550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PocketBook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із провідних брендів електронних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рідерів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світі, створений в Україні у 2007 році. </a:t>
            </a: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 пристрої дозволяють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комфортно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читати електронні книги завдяки технології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Ink,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імітує папір.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575" y="0"/>
            <a:ext cx="74142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Електронна книга </a:t>
            </a:r>
            <a:r>
              <a:rPr lang="en-US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PocketBook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74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7992887" cy="593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9489"/>
            <a:ext cx="68210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Новий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час –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нові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технології</a:t>
            </a:r>
            <a:endParaRPr lang="ru-RU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727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2"/>
          <a:stretch/>
        </p:blipFill>
        <p:spPr bwMode="auto">
          <a:xfrm>
            <a:off x="119876" y="3646517"/>
            <a:ext cx="3660036" cy="312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5694"/>
            <a:ext cx="3672408" cy="244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13218" y="-17092"/>
            <a:ext cx="69012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Esper</a:t>
            </a:r>
            <a:r>
              <a:rPr lang="en-US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Hand — 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біонічна рука </a:t>
            </a:r>
            <a:b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майбутнього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1268760"/>
            <a:ext cx="52200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Інноваційний біонічний протез руки, розроблений українською компанією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Esper Bionics.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Керується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допомогою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електромі-ографічних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сигналів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рухи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користувача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розпізнаються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електричною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активністю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м'язів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Відновлює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здатність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повноцінного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життя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людей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після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ампутацій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Створено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визнано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одним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найбільш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інноваційних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рішень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76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49" y="1116566"/>
            <a:ext cx="7200800" cy="5605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1756" y="332655"/>
            <a:ext cx="4445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Наука і медицина</a:t>
            </a:r>
          </a:p>
        </p:txBody>
      </p:sp>
    </p:spTree>
    <p:extLst>
      <p:ext uri="{BB962C8B-B14F-4D97-AF65-F5344CB8AC3E}">
        <p14:creationId xmlns:p14="http://schemas.microsoft.com/office/powerpoint/2010/main" val="2667442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16632"/>
            <a:ext cx="82205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Легендарна серія — </a:t>
            </a:r>
            <a:r>
              <a:rPr lang="en-US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S.T.A.L.K.E.R.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5" y="980728"/>
            <a:ext cx="54360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Серія культових українських відеоігор, створена студією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GSC Game World.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грі відчутно український дух: архітектура, мова, фольклор і навіть натяк на українські народні вірування.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розгортаються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альтернативній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реальності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навколо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Чорнобильської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відчуження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GSC Game World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зробила Україну помітною на карті світової індустрії відеоігор.</a:t>
            </a:r>
          </a:p>
        </p:txBody>
      </p:sp>
      <p:pic>
        <p:nvPicPr>
          <p:cNvPr id="4098" name="Picture 2" descr="S.T.A.L.K.E.R. 2: Heart of Chornobyl Ultim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908720"/>
            <a:ext cx="356439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69"/>
          <a:stretch/>
        </p:blipFill>
        <p:spPr bwMode="auto">
          <a:xfrm>
            <a:off x="1710212" y="5229200"/>
            <a:ext cx="7433789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635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4048" y="980728"/>
            <a:ext cx="41399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бренд </a:t>
            </a:r>
            <a:r>
              <a:rPr lang="ru-RU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HardRide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виготовив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рукавичку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дронів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Завдяки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такому рукаву,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БПЛА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будуть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теплі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навіть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 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морозну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погоду.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Виріб пошитий з мембранної тканини, має змінні прозору та непрозору панелі, всередині —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фліс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утеплювач.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93303"/>
            <a:ext cx="8267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Рукавичка для операторів </a:t>
            </a:r>
            <a:r>
              <a:rPr lang="uk-UA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дронів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6" name="Picture 4" descr="https://shotam.info/wp-content/uploads/2023/02/121bd9899c5e8f8fb35b305bc8876b1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5" y="863369"/>
            <a:ext cx="4788024" cy="359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Операторы смогут управлять дронами в мороз и дождь при помощи специальной  муфты (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5" y="4581128"/>
            <a:ext cx="4815056" cy="199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2783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8723" y="39350"/>
            <a:ext cx="26933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Дрон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PD-2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836712"/>
            <a:ext cx="49320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PD-2 (People's Drone 2) —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безпілотний авіаційний комплекс нового покоління, розроблений компанією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Ukrspecsystems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розвідки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коригування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артилерії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аерофото-зйомки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спостереження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PD-2 активно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військовими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точного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збору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розвідувальної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1" y="927857"/>
            <a:ext cx="4060339" cy="258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4" y="3863475"/>
            <a:ext cx="4056916" cy="261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088" y="4884794"/>
            <a:ext cx="3126375" cy="182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873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Ракета - </a:t>
            </a:r>
            <a:r>
              <a:rPr lang="uk-UA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дрон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паляниця</a:t>
            </a:r>
            <a:endParaRPr lang="uk-UA" sz="3600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Україна вперше застосувала вітчизняну ракету-дрон Паляниця -  Korrespondent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9" y="1401534"/>
            <a:ext cx="4855406" cy="306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81480" y="1340767"/>
            <a:ext cx="426251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«Паляниця» —унікальний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проєкт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українських інженерів, що поєднує в собі риси безпілотника і керованої ракети. </a:t>
            </a:r>
          </a:p>
          <a:p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Створена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ураження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важливих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військових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цілей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противника на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середніх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великих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відстанях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5" name="Picture 5" descr="Дрон-ракета Паляниця — яку загрозу становить українська розробка для  літаків РФ — Укрaїн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26780"/>
            <a:ext cx="4672987" cy="223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452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0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Vampire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дрон-камікадзе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нового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покоління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1432" y="1210186"/>
            <a:ext cx="51125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Vampire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високоточний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баражуючий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боєприпас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(дрон-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камікадзе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ураження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сили противника. </a:t>
            </a:r>
          </a:p>
          <a:p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Висока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мобільність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дозволяє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використовувати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Vampire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без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прив'язки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великих баз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аеродромів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8" name="Picture 4" descr="Файл:UA Vampire UCAV 01.jpg — Вікіпедія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2" t="8420" r="9728" b="9177"/>
          <a:stretch/>
        </p:blipFill>
        <p:spPr bwMode="auto">
          <a:xfrm>
            <a:off x="9223" y="1210186"/>
            <a:ext cx="4009024" cy="30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4" b="17936"/>
          <a:stretch/>
        </p:blipFill>
        <p:spPr bwMode="auto">
          <a:xfrm>
            <a:off x="4211960" y="4413294"/>
            <a:ext cx="4472020" cy="223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990" y="4581128"/>
            <a:ext cx="3969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урахуванням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умов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сучасної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війни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мобільність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прихованість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висока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точність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3073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РСЗВ “Буревій” | Військове телебачення України - Military Referenc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93" y="1272671"/>
            <a:ext cx="5229556" cy="28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360" y="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Буревій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Українська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реактивна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система залпового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вогню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527" y="4797152"/>
            <a:ext cx="898964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Буревій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модернізована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реактивна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система залпового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вогню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(РСЗВ),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заміни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застарілих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радянських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 типу Ураган.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Розробник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Київське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конструкторське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бюро "Луч"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співпраці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іншими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підприємствами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оборонного комплексу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 descr="РСЗВ «Буревій» Збройних сил Україн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94" y="1690851"/>
            <a:ext cx="4230013" cy="282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8225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2798" y="116630"/>
            <a:ext cx="89739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Наземний роботизований комплекс </a:t>
            </a:r>
          </a:p>
          <a:p>
            <a:pPr algn="ctr"/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«Лють»</a:t>
            </a:r>
          </a:p>
        </p:txBody>
      </p:sp>
      <p:pic>
        <p:nvPicPr>
          <p:cNvPr id="2050" name="Picture 2" descr="ЗСУ дозволили використовувати роботизований комплекс ''Лють'', оснащений  кулеметом | Українська правд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5" y="1597413"/>
            <a:ext cx="4213026" cy="236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36892" y="1442287"/>
            <a:ext cx="470710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«Лють» — це сучасний український безпілотний наземний роботизований комплекс (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UGV)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Створений для участі в бойових діях, розвідці та підтримці підрозділів на передовій. </a:t>
            </a:r>
          </a:p>
          <a:p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Спроєктований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умов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інтенсивних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де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потрібна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автономія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потужність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2" name="Picture 4" descr="Український бойовий робот “Лють” успішно пройшов польові випробування -  портал новин LB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85" y="4034477"/>
            <a:ext cx="4283968" cy="26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195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8024" y="980728"/>
            <a:ext cx="4355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Shark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високотехно-логічний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розвідувальний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безпілотник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тактичного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 компанією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Ukrspecsystems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провідним українським виробником безпілотних авіаційних комплексів.</a:t>
            </a:r>
          </a:p>
          <a:p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Shark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здатен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точно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виявляти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ворожі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позиції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навіть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глибоко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тилу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663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en-US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Shark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-акули проти ворога</a:t>
            </a:r>
          </a:p>
        </p:txBody>
      </p:sp>
      <p:pic>
        <p:nvPicPr>
          <p:cNvPr id="3078" name="Picture 6" descr="Дрон Shark — це iPhone серед дронів такого типу — відгуки українських  військовослужбовців про використання БпЛА - Freed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6" y="3845024"/>
            <a:ext cx="4636186" cy="28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Беспилотник Шарк - производители показали, как работает БПЛА | РБК Украи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6" y="847016"/>
            <a:ext cx="4664182" cy="294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606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1901" y="31480"/>
            <a:ext cx="4028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 «Тарган»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5297" y="980728"/>
            <a:ext cx="475320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Тарган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безпілотний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наземний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комплекс,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розвідки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доставки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вантажів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евакуації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поранених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навіть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штурмових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екстремальних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умовах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Названий на честь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таргана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через свою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витривалість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здатність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перешкоди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працювати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там, де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інша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техніка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пасує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Розроблений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інженерною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командою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співпраці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військовими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експертами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орієнтованою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потреби фронту.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7" name="Picture 3" descr="Украинские инженеры создали компактного и бесшумного наземного робота  «Тарган» для транспортировки тяжелых грузов и установки ми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30" y="1050954"/>
            <a:ext cx="4028667" cy="481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397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188640"/>
            <a:ext cx="418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 «</a:t>
            </a:r>
            <a:r>
              <a:rPr lang="en-US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</a:t>
            </a:r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124744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TerМІТ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роботизований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наземний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комплекс,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розвідки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розмінування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підтримки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МІТа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»: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розвідки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небезпечних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зонах;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Доставка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боєприпасів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води,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медикаментів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Евакуація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поранених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поля бою;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нейтралізація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вибухових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пристроїв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Луцьк вперше придбає для ЗСУ евакуаційний робот TerMIT - Insider-M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5" y="834972"/>
            <a:ext cx="3851920" cy="370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4" y="4593858"/>
            <a:ext cx="3851921" cy="216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505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 цікавих фактів про Івана Пулю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3" b="28720"/>
          <a:stretch/>
        </p:blipFill>
        <p:spPr bwMode="auto">
          <a:xfrm>
            <a:off x="93831" y="664178"/>
            <a:ext cx="3398291" cy="241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18124" y="836712"/>
            <a:ext cx="55258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Іван Пулюй (1845-1918) — український фізик, електротехнік, один із піонерів дослідження катодних променів. 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Створив «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пулюєву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лампу» —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унікальне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джерело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катодних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променів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Першим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зображення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внутрішніх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людини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кісток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за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допомогою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променевого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випромінювання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1881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опублікував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своїх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досліджень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фактично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стали основою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рентгенографії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uk-UA" sz="2000" b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7847"/>
            <a:ext cx="6944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Рентгенівська трубка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37" y="3252245"/>
            <a:ext cx="3497393" cy="3576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1410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F3B5C-F240-2E0A-C3B5-D9A77C4DF1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solidFill>
                  <a:srgbClr val="FFC000"/>
                </a:solidFill>
              </a:rPr>
              <a:t>ДЯКУЄМО ЗА УВАГУ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5C7D0A3-EC01-4505-AEE4-138DD6D5B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3808" y="5229200"/>
            <a:ext cx="5807822" cy="1080120"/>
          </a:xfrm>
        </p:spPr>
        <p:txBody>
          <a:bodyPr>
            <a:normAutofit/>
          </a:bodyPr>
          <a:lstStyle/>
          <a:p>
            <a:r>
              <a:rPr lang="uk-UA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Презентацію підготувала  Ірина Завгородня, бібліотекар І категорії НБ ТДАТУ</a:t>
            </a:r>
          </a:p>
        </p:txBody>
      </p:sp>
    </p:spTree>
    <p:extLst>
      <p:ext uri="{BB962C8B-B14F-4D97-AF65-F5344CB8AC3E}">
        <p14:creationId xmlns:p14="http://schemas.microsoft.com/office/powerpoint/2010/main" val="380701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13016"/>
            <a:ext cx="5673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Легенда кардіохірургії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674400"/>
            <a:ext cx="605580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Микола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Михайлович Амосов (1913-2002) —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кардіохірург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світового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академік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доктор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наук, автор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численних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філософських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праць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Першим у СРСР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здійснив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успішну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серці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використанням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апарата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штучного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кровообігу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🔹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понад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30 моделей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техніки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включаючи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апарати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штучного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кровообігу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легенів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унікальної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самовдосконалення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поєднує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фізичні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вправи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інтелектуальну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медитацію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🔹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Інститут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серцево-судинної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хірургії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Києві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носить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ім’я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/>
          <a:stretch/>
        </p:blipFill>
        <p:spPr bwMode="auto">
          <a:xfrm>
            <a:off x="107503" y="2914494"/>
            <a:ext cx="2795409" cy="391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9" r="11869"/>
          <a:stretch/>
        </p:blipFill>
        <p:spPr bwMode="auto">
          <a:xfrm>
            <a:off x="107502" y="595102"/>
            <a:ext cx="2795410" cy="2319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678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" y="4684114"/>
            <a:ext cx="3112332" cy="211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 descr="Біографія М. І. Пирогова |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6" y="634265"/>
            <a:ext cx="3068334" cy="4093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9507" y="22150"/>
            <a:ext cx="4172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Гіпсова пов’язка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87002" y="668482"/>
            <a:ext cx="605699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Микола Пирогов -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видатний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хірург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анатом, педагог і новатор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світового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Вперше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застосував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гіпс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фіксації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переломів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польових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умовах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час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Кримської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війни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Один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перших,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хто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застосував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етеровий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наркоз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бойових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умовах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Створив атлас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анатомії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тривимірними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розрізами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людського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тіла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Засновник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принципів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сучасної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деонтології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Вважається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основоположником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хірургії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освіти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Східній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Європі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3" b="32906"/>
          <a:stretch/>
        </p:blipFill>
        <p:spPr bwMode="auto">
          <a:xfrm>
            <a:off x="-11644" y="765556"/>
            <a:ext cx="3107039" cy="2535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0"/>
            <a:ext cx="7664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Вакцини проти чуми та холери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836712"/>
            <a:ext cx="606163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Володимир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Хавкін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(1860–1930) - українець, що врятував мільйони життів.</a:t>
            </a: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Хавкін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створив першу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ефективну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вакцину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холери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 вакцину проти бубонної чуми (1897).</a:t>
            </a:r>
          </a:p>
          <a:p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Один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перших 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застосував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живі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ослаблені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культури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бактерій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вакцинації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Його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лабораторія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функціонує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як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міжнародний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медичний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центр.</a:t>
            </a:r>
          </a:p>
          <a:p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 flipH="1">
            <a:off x="224980" y="3300645"/>
            <a:ext cx="2903922" cy="3296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918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Філатов Володимир Петрович (1875-195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743494"/>
            <a:ext cx="2808313" cy="3510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ВОЛОДИМИР ФІЛАТОВ — ВІДОМИЙ УКРАЇНСЬКИЙ ОФТАЛЬМОЛОГ І ХІРУРГ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" r="2475"/>
          <a:stretch/>
        </p:blipFill>
        <p:spPr bwMode="auto">
          <a:xfrm>
            <a:off x="-85458" y="4108063"/>
            <a:ext cx="3433322" cy="2749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59924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Пересадка рогівки ока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836712"/>
            <a:ext cx="58681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Володимир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Петрович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Філатов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(1875–1956)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український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офтальмолог,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професор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академік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засновник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всесвітньо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відомої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школи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хірургії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ока в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Одесі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b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Уперше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успішно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застосував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метод пересадки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рогівки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ока.</a:t>
            </a:r>
          </a:p>
          <a:p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Розробив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методику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лікування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запальних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дистрофічних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хвороб очей.</a:t>
            </a:r>
          </a:p>
          <a:p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практику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тканинну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терапію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біологічно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тканин для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відновлення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Засновав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Інститут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хвороб і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тканинної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терапії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Одесі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нині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Інститут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Філатова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-один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провідних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офтальмо-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логічних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центрів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світу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94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ТРЕПТОМИЦИН порошок для приготовления ин. р-ра 1 г фл. №1, инструкция |  отзывы | цена | купить в аптек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9" r="27841" b="10970"/>
          <a:stretch/>
        </p:blipFill>
        <p:spPr bwMode="auto">
          <a:xfrm>
            <a:off x="827584" y="4478018"/>
            <a:ext cx="2151745" cy="213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-8195"/>
            <a:ext cx="9108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Стрептоміцин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боротьба</a:t>
            </a:r>
            <a: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br>
              <a:rPr lang="ru-RU" sz="3600" b="1" dirty="0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 err="1">
                <a:solidFill>
                  <a:srgbClr val="FFC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туберкульозом</a:t>
            </a:r>
            <a:endParaRPr lang="uk-UA" sz="3600" b="1" dirty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Ваксман, Зельман Абрахам - Wikiw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8333"/>
            <a:ext cx="3066520" cy="3760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67336" y="1339320"/>
            <a:ext cx="58691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Зельман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Ваксман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(1888–1973) -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мікробіолог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українського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походження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Нобелівський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лауреат.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Ваксман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перший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антибіотик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туберкульозу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стрептоміцин.</a:t>
            </a:r>
          </a:p>
          <a:p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Саме </a:t>
            </a:r>
            <a:r>
              <a:rPr lang="uk-UA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Ваксман</a:t>
            </a: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ввів у науковий обіг термін «антибіотик» — речовина, що виробляється мікроорганізмами для знищення інших мікроорганізмів.</a:t>
            </a:r>
          </a:p>
          <a:p>
            <a:b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Запровадив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систему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скринінгу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мікроорганізмів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ґрунтів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Створив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наукову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школу, яка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навчала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покоління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мікробіологів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177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3091</TotalTime>
  <Words>2178</Words>
  <Application>Microsoft Office PowerPoint</Application>
  <PresentationFormat>Екран (4:3)</PresentationFormat>
  <Paragraphs>196</Paragraphs>
  <Slides>40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40</vt:i4>
      </vt:variant>
    </vt:vector>
  </HeadingPairs>
  <TitlesOfParts>
    <vt:vector size="50" baseType="lpstr">
      <vt:lpstr>Arial</vt:lpstr>
      <vt:lpstr>Book Antiqua</vt:lpstr>
      <vt:lpstr>Calibri</vt:lpstr>
      <vt:lpstr>Lucida Sans</vt:lpstr>
      <vt:lpstr>Tahoma</vt:lpstr>
      <vt:lpstr>Times New Roman</vt:lpstr>
      <vt:lpstr>Wingdings</vt:lpstr>
      <vt:lpstr>Wingdings 2</vt:lpstr>
      <vt:lpstr>Wingdings 3</vt:lpstr>
      <vt:lpstr>Апекс</vt:lpstr>
      <vt:lpstr>Винаходи українців, що змінили світ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ДЯКУЄМО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Винаходи українців, що змінили світ</dc:title>
  <dc:creator>ACER</dc:creator>
  <cp:lastModifiedBy>Olga Belotska</cp:lastModifiedBy>
  <cp:revision>114</cp:revision>
  <dcterms:created xsi:type="dcterms:W3CDTF">2025-04-22T06:03:40Z</dcterms:created>
  <dcterms:modified xsi:type="dcterms:W3CDTF">2025-05-04T17:35:07Z</dcterms:modified>
</cp:coreProperties>
</file>