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487" r:id="rId2"/>
    <p:sldId id="519" r:id="rId3"/>
    <p:sldId id="523" r:id="rId4"/>
    <p:sldId id="524" r:id="rId5"/>
    <p:sldId id="525" r:id="rId6"/>
    <p:sldId id="526" r:id="rId7"/>
    <p:sldId id="528" r:id="rId8"/>
    <p:sldId id="531" r:id="rId9"/>
    <p:sldId id="532" r:id="rId10"/>
    <p:sldId id="527" r:id="rId11"/>
    <p:sldId id="534" r:id="rId12"/>
    <p:sldId id="535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A7"/>
    <a:srgbClr val="6EE8AE"/>
    <a:srgbClr val="FFB3FF"/>
    <a:srgbClr val="E91BE4"/>
    <a:srgbClr val="FFC9FF"/>
    <a:srgbClr val="FFFF9B"/>
    <a:srgbClr val="FFFF79"/>
    <a:srgbClr val="EC38E8"/>
    <a:srgbClr val="FFFF8B"/>
    <a:srgbClr val="FFFF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14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5C748-EE36-4C93-B6AA-721A900B04E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8699E-B12C-4FB3-AE2B-9A7C8DBABD1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1585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8664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4113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3810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6339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090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8351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9987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9027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6123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6835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9335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5279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CADC3-2E92-4E54-A899-715874B839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A2E4213-6986-4F38-B075-04DE3B6900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5D7311C-06DE-4050-9BDA-2E7DB4765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3A32EF2-7576-44CA-B796-07DABE1EA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4A2E485-2DF0-4A7C-9ABC-5272CDA33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5082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2403F-4CF3-4CB8-ACFC-B5FF3AFE4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2B46A427-2423-4273-9371-34F2C6FBEE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E254F30-C121-44F5-B9B8-380F5B343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7F1A85D-2B41-4C1D-B4AF-BED19F492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4A7D47A-ADA1-42A9-AD28-B4045409F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0321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65D5DCBD-CF5B-4BA2-9B3F-0F5C7B3C88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DE3C614-0C3B-466D-8EE5-C6FA0EEEE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F26586B-8F8E-4A68-A3B1-7F10B8A4C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6C750F7-3AAB-40B6-BDDA-88213CD6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75163D9-7857-44D4-9C8F-E7BC6F44E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032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38D680-23B3-47BC-A024-03F5BE5EC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4AC20FD-9CD3-46DE-9D60-9AC8B0186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8DE78DA-E119-4443-8F3C-B3220148F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3F366A8-ED5A-4447-8EF5-35D4EEA03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2937B1F-9236-43BA-882A-EF0AD9C1F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370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52011B-BF24-4017-8AEA-F74CC5918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41BC0A4-AC00-4E0E-822C-319471ADD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185E622-C892-4DBC-AA7A-15CA015F8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56101A7-C59A-4A29-BE00-B2302DDD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D5ED6A7-3F78-4CDF-8980-2AAC9D4A3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67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265BD5-2CEF-4861-BCD3-D019BB1B1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1B4F7E4-332E-4BF9-B3C7-153A4A3CB2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1E2019B-97B8-4784-9FA7-94ACAF05E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B06C2D3-6039-4BF2-BB53-0FEEC4650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40DE098-851E-4287-B312-71E26D61A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511C9E2-D751-48AF-B6EB-624EF6B38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664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C32F4-2791-44D1-A551-0F43CEC6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0A0C857-7F54-4698-86C1-FBA6ADF90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C28C75A6-44C1-467A-9055-D832D1DC3E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5ED9CD30-D130-4B44-A029-417F5D125D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84C2D0D-8050-4F6E-A2D0-BABA7CD855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D379BEB3-E01D-4C7C-820E-348EA46A9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9B92D0E7-0D4D-4313-92EC-6544C831D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3EB0A448-E416-4E27-B92D-F840CF977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6179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94828-B451-4A04-B1D0-2D8277AD7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32AB0D98-984C-4067-8DF0-0688B9391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6F2E4C2A-479E-49B4-86D8-D272030D5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5EE555F6-701C-4411-95C4-F46D970F1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7061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62862550-6605-4190-94AA-CE8812210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D6ADC74F-C080-4766-BCE8-E112B58DE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A2CC88C7-156F-47E5-A264-0D260AFC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934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3540F-44A6-40EC-9D00-707A2B8C5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2F78715-9107-4C19-9A8F-891468142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A8C066C1-414B-44B4-94F1-3194211AB1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DE781AA-C442-4EB5-905B-24DA34F9E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D4F5FD7-5F7D-4562-96FC-830E11374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68DB6DC-5B23-4F23-B4E1-B3A2142F4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0255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75A8C-B5A6-4F2E-94EB-D38222233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2E51ED4-A720-4BFF-9541-2BAB1428E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CFF3EC41-963B-43BF-B48F-E8F0122C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B239B37-E290-43D1-8D92-0C22BCFCD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07D5467-B0DA-4D4C-ADEC-606C1CEE7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58D11E9-209C-41C2-BABF-B53BF78D4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429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9856D249-C65D-45A3-8882-64E506436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5D092F6-A3D2-4CB8-B0EF-58F63935E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01B4F87-1CF2-4718-9D7C-1BF800F1F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386BD-A53B-47ED-95C2-9A6A42CF1B99}" type="datetimeFigureOut">
              <a:rPr lang="uk-UA" smtClean="0"/>
              <a:t>23.10.2025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0D0A8AB-0F07-478B-B459-F0ABB2134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370B8CD-4E9B-4851-BB72-BA5966935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77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0.jpeg"/><Relationship Id="rId18" Type="http://schemas.openxmlformats.org/officeDocument/2006/relationships/image" Target="../media/image15.jpe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9.jpeg"/><Relationship Id="rId1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23" Type="http://schemas.openxmlformats.org/officeDocument/2006/relationships/image" Target="../media/image20.jpeg"/><Relationship Id="rId10" Type="http://schemas.openxmlformats.org/officeDocument/2006/relationships/image" Target="../media/image7.jpeg"/><Relationship Id="rId19" Type="http://schemas.openxmlformats.org/officeDocument/2006/relationships/image" Target="../media/image16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11.jpeg"/><Relationship Id="rId22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1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17.png"/><Relationship Id="rId9" Type="http://schemas.openxmlformats.org/officeDocument/2006/relationships/image" Target="../media/image6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1.pn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3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.png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3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.png"/><Relationship Id="rId9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microsoft.com/office/2007/relationships/hdphoto" Target="../media/hdphoto2.wdp"/><Relationship Id="rId5" Type="http://schemas.microsoft.com/office/2007/relationships/hdphoto" Target="../media/hdphoto1.wdp"/><Relationship Id="rId10" Type="http://schemas.openxmlformats.org/officeDocument/2006/relationships/image" Target="../media/image27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microsoft.com/office/2007/relationships/hdphoto" Target="../media/hdphoto2.wdp"/><Relationship Id="rId5" Type="http://schemas.openxmlformats.org/officeDocument/2006/relationships/image" Target="../media/image29.png"/><Relationship Id="rId10" Type="http://schemas.openxmlformats.org/officeDocument/2006/relationships/image" Target="../media/image27.png"/><Relationship Id="rId4" Type="http://schemas.openxmlformats.org/officeDocument/2006/relationships/image" Target="../media/image28.pn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32.jpeg"/><Relationship Id="rId10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40.png"/><Relationship Id="rId3" Type="http://schemas.openxmlformats.org/officeDocument/2006/relationships/image" Target="../media/image4.png"/><Relationship Id="rId7" Type="http://schemas.openxmlformats.org/officeDocument/2006/relationships/image" Target="../media/image14.jpe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8.png"/><Relationship Id="rId5" Type="http://schemas.openxmlformats.org/officeDocument/2006/relationships/image" Target="../media/image12.png"/><Relationship Id="rId10" Type="http://schemas.openxmlformats.org/officeDocument/2006/relationships/image" Target="../media/image37.png"/><Relationship Id="rId4" Type="http://schemas.openxmlformats.org/officeDocument/2006/relationships/image" Target="../media/image35.png"/><Relationship Id="rId9" Type="http://schemas.openxmlformats.org/officeDocument/2006/relationships/image" Target="../media/image36.jpeg"/><Relationship Id="rId1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16.png"/><Relationship Id="rId4" Type="http://schemas.openxmlformats.org/officeDocument/2006/relationships/image" Target="../media/image4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11" Type="http://schemas.openxmlformats.org/officeDocument/2006/relationships/image" Target="../media/image53.png"/><Relationship Id="rId5" Type="http://schemas.openxmlformats.org/officeDocument/2006/relationships/image" Target="../media/image47.jpeg"/><Relationship Id="rId10" Type="http://schemas.openxmlformats.org/officeDocument/2006/relationships/image" Target="../media/image52.pn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4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313BAFD7-CB62-4DDE-BC05-E4D2576ECD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415" y="4288"/>
            <a:ext cx="8463583" cy="6842074"/>
          </a:xfrm>
          <a:prstGeom prst="rect">
            <a:avLst/>
          </a:prstGeom>
        </p:spPr>
      </p:pic>
      <p:pic>
        <p:nvPicPr>
          <p:cNvPr id="25" name="Місце для вмісту 4">
            <a:extLst>
              <a:ext uri="{FF2B5EF4-FFF2-40B4-BE49-F238E27FC236}">
                <a16:creationId xmlns:a16="http://schemas.microsoft.com/office/drawing/2014/main" id="{A065A15C-DAC3-4788-8D77-26409E41A4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07" y="-23274"/>
            <a:ext cx="3581400" cy="3309399"/>
          </a:xfrm>
          <a:prstGeom prst="rect">
            <a:avLst/>
          </a:prstGeom>
        </p:spPr>
      </p:pic>
      <p:grpSp>
        <p:nvGrpSpPr>
          <p:cNvPr id="8" name="Групувати 7">
            <a:extLst>
              <a:ext uri="{FF2B5EF4-FFF2-40B4-BE49-F238E27FC236}">
                <a16:creationId xmlns:a16="http://schemas.microsoft.com/office/drawing/2014/main" id="{51B95026-1B18-498B-8C05-AD99DEB29A30}"/>
              </a:ext>
            </a:extLst>
          </p:cNvPr>
          <p:cNvGrpSpPr/>
          <p:nvPr/>
        </p:nvGrpSpPr>
        <p:grpSpPr>
          <a:xfrm>
            <a:off x="9010650" y="197176"/>
            <a:ext cx="2764275" cy="1630105"/>
            <a:chOff x="2151085" y="942975"/>
            <a:chExt cx="4675912" cy="2706245"/>
          </a:xfrm>
        </p:grpSpPr>
        <p:sp>
          <p:nvSpPr>
            <p:cNvPr id="9" name="Заголовок 1">
              <a:extLst>
                <a:ext uri="{FF2B5EF4-FFF2-40B4-BE49-F238E27FC236}">
                  <a16:creationId xmlns:a16="http://schemas.microsoft.com/office/drawing/2014/main" id="{06472A1C-0B1E-48E3-9A80-6F4805FD1657}"/>
                </a:ext>
              </a:extLst>
            </p:cNvPr>
            <p:cNvSpPr txBox="1">
              <a:spLocks/>
            </p:cNvSpPr>
            <p:nvPr/>
          </p:nvSpPr>
          <p:spPr>
            <a:xfrm>
              <a:off x="2151085" y="2010919"/>
              <a:ext cx="4675912" cy="1638301"/>
            </a:xfrm>
            <a:prstGeom prst="rect">
              <a:avLst/>
            </a:prstGeom>
            <a:ln>
              <a:noFill/>
            </a:ln>
            <a:effectLst>
              <a:glow>
                <a:schemeClr val="accent1"/>
              </a:glow>
            </a:effectLst>
          </p:spPr>
          <p:txBody>
            <a:bodyPr vert="horz" wrap="square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uk-UA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______                ______</a:t>
              </a:r>
            </a:p>
            <a:p>
              <a:pPr algn="ctr"/>
              <a:r>
                <a:rPr lang="uk-UA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uk-UA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НАУКОВА БІБЛІОТЕКА</a:t>
              </a:r>
            </a:p>
            <a:p>
              <a:pPr algn="ctr"/>
              <a:r>
                <a:rPr lang="uk-UA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ТДАТУ</a:t>
              </a:r>
              <a:endParaRPr lang="uk-UA" sz="2000" b="1" dirty="0">
                <a:ln w="9525">
                  <a:solidFill>
                    <a:schemeClr val="bg1"/>
                  </a:solidFill>
                </a:ln>
                <a:effectLst>
                  <a:glow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CCCD0DC8-34FD-48E7-A2F5-C74AE5F68065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8057" y="942975"/>
              <a:ext cx="1897898" cy="1438275"/>
            </a:xfrm>
            <a:prstGeom prst="rect">
              <a:avLst/>
            </a:prstGeom>
            <a:effectLst>
              <a:glow rad="38100">
                <a:schemeClr val="bg1">
                  <a:alpha val="31000"/>
                </a:schemeClr>
              </a:glow>
            </a:effectLst>
          </p:spPr>
        </p:pic>
      </p:grpSp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F7EB48AE-8159-426F-8F56-AD4837D2B7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858" y="2008256"/>
            <a:ext cx="8460140" cy="447159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9153B5F7-C0B6-4E17-91BB-18E77E5B59E5}"/>
              </a:ext>
            </a:extLst>
          </p:cNvPr>
          <p:cNvSpPr txBox="1">
            <a:spLocks/>
          </p:cNvSpPr>
          <p:nvPr/>
        </p:nvSpPr>
        <p:spPr>
          <a:xfrm>
            <a:off x="3668924" y="2212521"/>
            <a:ext cx="8627851" cy="414065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3600" b="1" spc="200" dirty="0">
                <a:ln w="19050">
                  <a:noFill/>
                </a:ln>
                <a:solidFill>
                  <a:srgbClr val="FFFF9B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У ВИРІЇ ІНФОРМАЦІЇ.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3600" b="1" spc="200" dirty="0">
                <a:ln w="19050">
                  <a:noFill/>
                </a:ln>
                <a:solidFill>
                  <a:srgbClr val="FFFF9B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ПЕРІОДИЧНІ ВИДАННЯ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uk-UA" sz="4000" b="1" spc="200" dirty="0">
                <a:ln w="22225">
                  <a:solidFill>
                    <a:schemeClr val="bg1"/>
                  </a:solidFill>
                </a:ln>
                <a:solidFill>
                  <a:srgbClr val="EC38E8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Екологія</a:t>
            </a:r>
            <a:r>
              <a:rPr lang="uk-UA" sz="3500" b="1" spc="200" dirty="0">
                <a:ln w="22225">
                  <a:solidFill>
                    <a:schemeClr val="bg1"/>
                  </a:solidFill>
                </a:ln>
                <a:solidFill>
                  <a:srgbClr val="EC38E8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. </a:t>
            </a:r>
            <a:r>
              <a:rPr lang="uk-UA" sz="4000" b="1" spc="200" dirty="0">
                <a:ln w="22225">
                  <a:solidFill>
                    <a:schemeClr val="bg1"/>
                  </a:solidFill>
                </a:ln>
                <a:solidFill>
                  <a:srgbClr val="EC38E8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Харчові технології</a:t>
            </a:r>
            <a:r>
              <a:rPr lang="uk-UA" sz="3500" b="1" spc="200" dirty="0">
                <a:ln w="22225">
                  <a:solidFill>
                    <a:schemeClr val="bg1"/>
                  </a:solidFill>
                </a:ln>
                <a:solidFill>
                  <a:srgbClr val="EC38E8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uk-UA" sz="4000" b="1" spc="200" dirty="0">
                <a:ln w="22225">
                  <a:solidFill>
                    <a:schemeClr val="bg1"/>
                  </a:solidFill>
                </a:ln>
                <a:solidFill>
                  <a:srgbClr val="EC38E8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Геодезія і землеустрій</a:t>
            </a:r>
            <a:r>
              <a:rPr lang="uk-UA" sz="3500" b="1" spc="200" dirty="0">
                <a:ln w="22225">
                  <a:solidFill>
                    <a:schemeClr val="bg1"/>
                  </a:solidFill>
                </a:ln>
                <a:solidFill>
                  <a:srgbClr val="EC38E8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uk-UA" sz="4000" b="1" spc="200" dirty="0">
                <a:ln w="158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05EE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Віртуальна виставка. Випуск</a:t>
            </a:r>
            <a:r>
              <a:rPr lang="ru-RU" sz="4000" b="1" spc="200" dirty="0">
                <a:ln w="158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05EE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 3</a:t>
            </a:r>
          </a:p>
        </p:txBody>
      </p:sp>
      <p:pic>
        <p:nvPicPr>
          <p:cNvPr id="22" name="Місце для вмісту 4">
            <a:extLst>
              <a:ext uri="{FF2B5EF4-FFF2-40B4-BE49-F238E27FC236}">
                <a16:creationId xmlns:a16="http://schemas.microsoft.com/office/drawing/2014/main" id="{6D1B2EA3-2093-4530-B9CB-32FC1CE5B7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84" y="0"/>
            <a:ext cx="3679691" cy="6846362"/>
          </a:xfr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6735FE66-FB73-48ED-BC65-F27A7683C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639" y="1109054"/>
            <a:ext cx="1335608" cy="188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id="{70B088E0-C67B-4426-8F78-0AD3B7A02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640" y="2992261"/>
            <a:ext cx="1358692" cy="181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     Вид № 16 (2019)&#10;    ">
            <a:extLst>
              <a:ext uri="{FF2B5EF4-FFF2-40B4-BE49-F238E27FC236}">
                <a16:creationId xmlns:a16="http://schemas.microsoft.com/office/drawing/2014/main" id="{4B60856C-A699-4404-8B70-215A83B39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484" y="551851"/>
            <a:ext cx="1257154" cy="1777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3AF5DB3-2A44-4B3F-BBDC-B95807B29C7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89484" y="2329562"/>
            <a:ext cx="1257154" cy="1743147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C9D837CF-46C9-46D1-934A-C5B56D31C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11" y="4072709"/>
            <a:ext cx="1234087" cy="174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>
            <a:extLst>
              <a:ext uri="{FF2B5EF4-FFF2-40B4-BE49-F238E27FC236}">
                <a16:creationId xmlns:a16="http://schemas.microsoft.com/office/drawing/2014/main" id="{234D55AA-47EF-475C-B01E-0E7D0BC75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134240"/>
            <a:ext cx="1104884" cy="159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>
            <a:extLst>
              <a:ext uri="{FF2B5EF4-FFF2-40B4-BE49-F238E27FC236}">
                <a16:creationId xmlns:a16="http://schemas.microsoft.com/office/drawing/2014/main" id="{F5F38B34-E5A0-42F5-B732-009375ABB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29865"/>
            <a:ext cx="1089482" cy="1556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Групувати 20">
            <a:extLst>
              <a:ext uri="{FF2B5EF4-FFF2-40B4-BE49-F238E27FC236}">
                <a16:creationId xmlns:a16="http://schemas.microsoft.com/office/drawing/2014/main" id="{341B59FB-39FC-4A17-9DC3-6FE2D536A5EC}"/>
              </a:ext>
            </a:extLst>
          </p:cNvPr>
          <p:cNvGrpSpPr/>
          <p:nvPr/>
        </p:nvGrpSpPr>
        <p:grpSpPr>
          <a:xfrm>
            <a:off x="1089482" y="556508"/>
            <a:ext cx="1257154" cy="1838866"/>
            <a:chOff x="4061855" y="895482"/>
            <a:chExt cx="1910350" cy="2794310"/>
          </a:xfrm>
        </p:grpSpPr>
        <p:pic>
          <p:nvPicPr>
            <p:cNvPr id="26" name="Рисунок 25">
              <a:extLst>
                <a:ext uri="{FF2B5EF4-FFF2-40B4-BE49-F238E27FC236}">
                  <a16:creationId xmlns:a16="http://schemas.microsoft.com/office/drawing/2014/main" id="{F4A7D338-7C0D-4D8F-BFF5-19F0D21396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r="3839"/>
            <a:stretch/>
          </p:blipFill>
          <p:spPr>
            <a:xfrm>
              <a:off x="4061855" y="895482"/>
              <a:ext cx="1910285" cy="813842"/>
            </a:xfrm>
            <a:prstGeom prst="rect">
              <a:avLst/>
            </a:prstGeom>
          </p:spPr>
        </p:pic>
        <p:pic>
          <p:nvPicPr>
            <p:cNvPr id="27" name="Рисунок 26">
              <a:extLst>
                <a:ext uri="{FF2B5EF4-FFF2-40B4-BE49-F238E27FC236}">
                  <a16:creationId xmlns:a16="http://schemas.microsoft.com/office/drawing/2014/main" id="{670F22A6-2751-4932-956B-614CD6D106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4079007" y="2287411"/>
              <a:ext cx="1881746" cy="756724"/>
            </a:xfrm>
            <a:prstGeom prst="rect">
              <a:avLst/>
            </a:prstGeom>
          </p:spPr>
        </p:pic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92426404-97D9-4BA8-8589-A1A629D46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554" y="2927932"/>
              <a:ext cx="1904651" cy="7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>
              <a:extLst>
                <a:ext uri="{FF2B5EF4-FFF2-40B4-BE49-F238E27FC236}">
                  <a16:creationId xmlns:a16="http://schemas.microsoft.com/office/drawing/2014/main" id="{16BE8435-0F94-408E-A0A1-E3C6B50861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9006" y="1650923"/>
              <a:ext cx="1881746" cy="752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" name="Picture 6" descr="Тваринництво та харчові технології">
            <a:extLst>
              <a:ext uri="{FF2B5EF4-FFF2-40B4-BE49-F238E27FC236}">
                <a16:creationId xmlns:a16="http://schemas.microsoft.com/office/drawing/2014/main" id="{09312199-FC2E-4D18-9A8F-DE86E9A5B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593" y="2992261"/>
            <a:ext cx="1322329" cy="1870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F02A7B3B-31EE-4ABE-B89B-30D8A28CA3C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91182" y="603224"/>
            <a:ext cx="1255411" cy="1787573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732C6635-989C-486D-8F3B-96AD4D9287D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-24991" y="3528947"/>
            <a:ext cx="1132066" cy="1609802"/>
          </a:xfrm>
          <a:prstGeom prst="rect">
            <a:avLst/>
          </a:prstGeom>
        </p:spPr>
      </p:pic>
      <p:pic>
        <p:nvPicPr>
          <p:cNvPr id="18" name="Picture 2" descr="     ##issue.viewIssueIdentification##&#10;    ">
            <a:extLst>
              <a:ext uri="{FF2B5EF4-FFF2-40B4-BE49-F238E27FC236}">
                <a16:creationId xmlns:a16="http://schemas.microsoft.com/office/drawing/2014/main" id="{A59B3279-3805-48A9-91BC-D22A332C8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61" y="1831521"/>
            <a:ext cx="1241214" cy="174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C229AF5F-1B82-4F33-9FC8-5C8D41944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214"/>
            <a:ext cx="1094707" cy="169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723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2C9C253A-D9D1-4560-ABDC-9131F8B1DD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110"/>
            <a:ext cx="12192000" cy="6869495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F2BBCE-EC58-4FF0-8E36-404EA7121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50BFB7-9871-426F-89AF-B8907E08C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AutoShape 8" descr="     View Vol. 68 No. 9(766) (2025): Economy of Ukraine&#10;    ">
            <a:extLst>
              <a:ext uri="{FF2B5EF4-FFF2-40B4-BE49-F238E27FC236}">
                <a16:creationId xmlns:a16="http://schemas.microsoft.com/office/drawing/2014/main" id="{F1324703-7022-4338-A1F5-C2144861C8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" name="AutoShape 10" descr="     View Vol. 68 No. 9(766) (2025): Economy of Ukraine&#10;    ">
            <a:extLst>
              <a:ext uri="{FF2B5EF4-FFF2-40B4-BE49-F238E27FC236}">
                <a16:creationId xmlns:a16="http://schemas.microsoft.com/office/drawing/2014/main" id="{9E92874A-E4B2-40EC-8D2C-17CF571F89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53F624FF-D7F9-40DB-A4DF-C3622807B532}"/>
              </a:ext>
            </a:extLst>
          </p:cNvPr>
          <p:cNvSpPr/>
          <p:nvPr/>
        </p:nvSpPr>
        <p:spPr>
          <a:xfrm>
            <a:off x="3998566" y="714372"/>
            <a:ext cx="1945033" cy="2936312"/>
          </a:xfrm>
          <a:prstGeom prst="rect">
            <a:avLst/>
          </a:prstGeom>
          <a:solidFill>
            <a:srgbClr val="FF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Прямокутник 32">
            <a:extLst>
              <a:ext uri="{FF2B5EF4-FFF2-40B4-BE49-F238E27FC236}">
                <a16:creationId xmlns:a16="http://schemas.microsoft.com/office/drawing/2014/main" id="{C9954212-0992-43A7-B502-D1A64BA83379}"/>
              </a:ext>
            </a:extLst>
          </p:cNvPr>
          <p:cNvSpPr/>
          <p:nvPr/>
        </p:nvSpPr>
        <p:spPr>
          <a:xfrm>
            <a:off x="6278599" y="705945"/>
            <a:ext cx="2143928" cy="2956079"/>
          </a:xfrm>
          <a:prstGeom prst="rect">
            <a:avLst/>
          </a:prstGeom>
          <a:solidFill>
            <a:srgbClr val="FF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Прямокутник 21">
            <a:extLst>
              <a:ext uri="{FF2B5EF4-FFF2-40B4-BE49-F238E27FC236}">
                <a16:creationId xmlns:a16="http://schemas.microsoft.com/office/drawing/2014/main" id="{89028400-6477-4830-B3AF-0A3029D1D463}"/>
              </a:ext>
            </a:extLst>
          </p:cNvPr>
          <p:cNvSpPr/>
          <p:nvPr/>
        </p:nvSpPr>
        <p:spPr>
          <a:xfrm>
            <a:off x="1685927" y="705944"/>
            <a:ext cx="2078878" cy="2956078"/>
          </a:xfrm>
          <a:prstGeom prst="rect">
            <a:avLst/>
          </a:prstGeom>
          <a:solidFill>
            <a:srgbClr val="FF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: округлені кути 7">
            <a:extLst>
              <a:ext uri="{FF2B5EF4-FFF2-40B4-BE49-F238E27FC236}">
                <a16:creationId xmlns:a16="http://schemas.microsoft.com/office/drawing/2014/main" id="{1925CEC5-CA58-4373-B12A-37BE152AB1D4}"/>
              </a:ext>
            </a:extLst>
          </p:cNvPr>
          <p:cNvSpPr/>
          <p:nvPr/>
        </p:nvSpPr>
        <p:spPr>
          <a:xfrm>
            <a:off x="1247774" y="-21109"/>
            <a:ext cx="10310889" cy="802177"/>
          </a:xfrm>
          <a:prstGeom prst="roundRect">
            <a:avLst/>
          </a:prstGeom>
          <a:solidFill>
            <a:srgbClr val="FFFF9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34FEA67C-B0F5-42C9-8902-4D9F5327EA85}"/>
              </a:ext>
            </a:extLst>
          </p:cNvPr>
          <p:cNvSpPr txBox="1">
            <a:spLocks/>
          </p:cNvSpPr>
          <p:nvPr/>
        </p:nvSpPr>
        <p:spPr>
          <a:xfrm>
            <a:off x="1598296" y="-13744"/>
            <a:ext cx="9960368" cy="81384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uk-UA" sz="4800" b="1" spc="100" dirty="0">
                <a:ln w="25400">
                  <a:solidFill>
                    <a:srgbClr val="E91BE4"/>
                  </a:solidFill>
                </a:ln>
                <a:solidFill>
                  <a:srgbClr val="6EE8AE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Геодезія і землеустрій</a:t>
            </a:r>
            <a:endParaRPr lang="uk-UA" sz="4800" b="1" spc="100" dirty="0">
              <a:ln w="25400">
                <a:solidFill>
                  <a:srgbClr val="E91BE4"/>
                </a:solidFill>
              </a:ln>
              <a:solidFill>
                <a:srgbClr val="6EE8AE"/>
              </a:solidFill>
              <a:latin typeface="Arial Black" panose="020B0A040201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A6E792-9404-4171-A699-F27B1AF7B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2893" y="877710"/>
            <a:ext cx="1935166" cy="2755475"/>
          </a:xfrm>
          <a:prstGeom prst="rect">
            <a:avLst/>
          </a:prstGeom>
        </p:spPr>
      </p:pic>
      <p:pic>
        <p:nvPicPr>
          <p:cNvPr id="37" name="Місце для вмісту 8">
            <a:extLst>
              <a:ext uri="{FF2B5EF4-FFF2-40B4-BE49-F238E27FC236}">
                <a16:creationId xmlns:a16="http://schemas.microsoft.com/office/drawing/2014/main" id="{1B3CD264-607B-428E-B6E4-FB050328AE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88" y="97754"/>
            <a:ext cx="1578144" cy="1367923"/>
          </a:xfrm>
          <a:prstGeom prst="rect">
            <a:avLst/>
          </a:prstGeom>
          <a:effectLst>
            <a:glow rad="63500">
              <a:schemeClr val="bg1">
                <a:alpha val="97000"/>
              </a:schemeClr>
            </a:glow>
            <a:outerShdw blurRad="50800" dist="50800" dir="5400000" sx="6000" sy="6000" algn="ctr" rotWithShape="0">
              <a:srgbClr val="000000">
                <a:alpha val="97000"/>
              </a:srgbClr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FF8E1A9-689D-486C-A849-B178F9FDA2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2248" y="898683"/>
            <a:ext cx="1784386" cy="2752001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80E51F6C-57CB-4893-B5B6-E63855A7B4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5565" y="854743"/>
            <a:ext cx="1969427" cy="2795941"/>
          </a:xfrm>
          <a:prstGeom prst="rect">
            <a:avLst/>
          </a:prstGeom>
        </p:spPr>
      </p:pic>
      <p:sp>
        <p:nvSpPr>
          <p:cNvPr id="34" name="Прямокутник 33">
            <a:extLst>
              <a:ext uri="{FF2B5EF4-FFF2-40B4-BE49-F238E27FC236}">
                <a16:creationId xmlns:a16="http://schemas.microsoft.com/office/drawing/2014/main" id="{0DBC3A76-1A5C-4600-B32D-35D15EB66AE9}"/>
              </a:ext>
            </a:extLst>
          </p:cNvPr>
          <p:cNvSpPr/>
          <p:nvPr/>
        </p:nvSpPr>
        <p:spPr>
          <a:xfrm>
            <a:off x="8624179" y="714372"/>
            <a:ext cx="2253371" cy="2947652"/>
          </a:xfrm>
          <a:prstGeom prst="rect">
            <a:avLst/>
          </a:prstGeom>
          <a:solidFill>
            <a:srgbClr val="FF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9" name="Picture 8">
            <a:extLst>
              <a:ext uri="{FF2B5EF4-FFF2-40B4-BE49-F238E27FC236}">
                <a16:creationId xmlns:a16="http://schemas.microsoft.com/office/drawing/2014/main" id="{178F6865-DAD5-4EA8-92B8-92347DE2E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280" y="854744"/>
            <a:ext cx="2083544" cy="285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814CEE5E-FAE2-40EA-A7E4-AA885289CFA8}"/>
              </a:ext>
            </a:extLst>
          </p:cNvPr>
          <p:cNvSpPr/>
          <p:nvPr/>
        </p:nvSpPr>
        <p:spPr>
          <a:xfrm>
            <a:off x="356329" y="3561414"/>
            <a:ext cx="11340460" cy="2496488"/>
          </a:xfrm>
          <a:prstGeom prst="rect">
            <a:avLst/>
          </a:prstGeom>
          <a:solidFill>
            <a:srgbClr val="6EE8A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F35F9379-9A9F-4E2A-8861-72EBAE8721F2}"/>
              </a:ext>
            </a:extLst>
          </p:cNvPr>
          <p:cNvSpPr/>
          <p:nvPr/>
        </p:nvSpPr>
        <p:spPr>
          <a:xfrm>
            <a:off x="342810" y="5677137"/>
            <a:ext cx="11340460" cy="1083109"/>
          </a:xfrm>
          <a:prstGeom prst="rect">
            <a:avLst/>
          </a:prstGeom>
          <a:solidFill>
            <a:srgbClr val="FF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Місце для вмісту 7">
            <a:extLst>
              <a:ext uri="{FF2B5EF4-FFF2-40B4-BE49-F238E27FC236}">
                <a16:creationId xmlns:a16="http://schemas.microsoft.com/office/drawing/2014/main" id="{5FFC49C4-1E0A-4781-B801-4B091BA05E5E}"/>
              </a:ext>
            </a:extLst>
          </p:cNvPr>
          <p:cNvSpPr txBox="1">
            <a:spLocks/>
          </p:cNvSpPr>
          <p:nvPr/>
        </p:nvSpPr>
        <p:spPr>
          <a:xfrm>
            <a:off x="428625" y="5804651"/>
            <a:ext cx="11254645" cy="9009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1700" b="1" dirty="0">
                <a:effectLst/>
                <a:highlight>
                  <a:srgbClr val="EC38E8"/>
                </a:highlight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</a:t>
            </a:r>
            <a:r>
              <a:rPr lang="uk-UA" sz="17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http://umj.metrology.kharkov.ua/about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http://vidbir.ipm.lviv.ua/indexua.htm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uk-UA" sz="155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https://science.lpnu.ua/uk/jgd</a:t>
            </a:r>
            <a:r>
              <a:rPr lang="uk-UA" sz="155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http://www.geology.com.ua/UK/</a:t>
            </a:r>
            <a:endParaRPr lang="uk-UA" sz="1550" b="1" u="sng" dirty="0">
              <a:solidFill>
                <a:srgbClr val="00206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5" name="Місце для вмісту 4">
            <a:extLst>
              <a:ext uri="{FF2B5EF4-FFF2-40B4-BE49-F238E27FC236}">
                <a16:creationId xmlns:a16="http://schemas.microsoft.com/office/drawing/2014/main" id="{8E2584CC-B4C7-463B-A69D-3A093C7BC03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637"/>
          <a:stretch/>
        </p:blipFill>
        <p:spPr>
          <a:xfrm>
            <a:off x="10353675" y="5187526"/>
            <a:ext cx="1866900" cy="1665078"/>
          </a:xfrm>
          <a:prstGeom prst="rect">
            <a:avLst/>
          </a:prstGeom>
        </p:spPr>
      </p:pic>
      <p:sp>
        <p:nvSpPr>
          <p:cNvPr id="19" name="Місце для вмісту 7">
            <a:extLst>
              <a:ext uri="{FF2B5EF4-FFF2-40B4-BE49-F238E27FC236}">
                <a16:creationId xmlns:a16="http://schemas.microsoft.com/office/drawing/2014/main" id="{35CE9F75-D1EC-4DE3-8A43-AA325BEDE220}"/>
              </a:ext>
            </a:extLst>
          </p:cNvPr>
          <p:cNvSpPr txBox="1">
            <a:spLocks/>
          </p:cNvSpPr>
          <p:nvPr/>
        </p:nvSpPr>
        <p:spPr>
          <a:xfrm>
            <a:off x="508729" y="3705329"/>
            <a:ext cx="11049935" cy="21776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Український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метрологічний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журнал», «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Відбір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і 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обробка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інформації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», «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Геодинаміка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та «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Геоінформатика</a:t>
            </a:r>
            <a:r>
              <a:rPr lang="uk-UA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</a:t>
            </a:r>
            <a:r>
              <a:rPr lang="uk-UA" sz="1670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архів до 2022 р.</a:t>
            </a:r>
            <a:r>
              <a:rPr lang="uk-UA" sz="167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67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наукові періодичні видання, що висвітлюють актуальні проблеми метрології, обробки даних, геодезії, геодинаміки та геоінформаційних технологій. </a:t>
            </a:r>
            <a:r>
              <a:rPr lang="uk-UA" sz="167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</a:t>
            </a:r>
            <a:r>
              <a:rPr lang="uk-UA" sz="167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идання висвітлюють результати теоретичних і прикладних досліджень, аналітичні матеріали та методичні розробки, спрямовані на удосконалення технологій вимірювань, аналізу просторових даних, моніторингу геодинамічних процесів та впровадження інновацій у геоінформаційні системи.</a:t>
            </a:r>
            <a:endParaRPr lang="uk-UA" sz="167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66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2C9C253A-D9D1-4560-ABDC-9131F8B1DD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110"/>
            <a:ext cx="12192000" cy="6869495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F2BBCE-EC58-4FF0-8E36-404EA7121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50BFB7-9871-426F-89AF-B8907E08C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AutoShape 8" descr="     View Vol. 68 No. 9(766) (2025): Economy of Ukraine&#10;    ">
            <a:extLst>
              <a:ext uri="{FF2B5EF4-FFF2-40B4-BE49-F238E27FC236}">
                <a16:creationId xmlns:a16="http://schemas.microsoft.com/office/drawing/2014/main" id="{F1324703-7022-4338-A1F5-C2144861C8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" name="AutoShape 10" descr="     View Vol. 68 No. 9(766) (2025): Economy of Ukraine&#10;    ">
            <a:extLst>
              <a:ext uri="{FF2B5EF4-FFF2-40B4-BE49-F238E27FC236}">
                <a16:creationId xmlns:a16="http://schemas.microsoft.com/office/drawing/2014/main" id="{9E92874A-E4B2-40EC-8D2C-17CF571F89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53F624FF-D7F9-40DB-A4DF-C3622807B532}"/>
              </a:ext>
            </a:extLst>
          </p:cNvPr>
          <p:cNvSpPr/>
          <p:nvPr/>
        </p:nvSpPr>
        <p:spPr>
          <a:xfrm>
            <a:off x="3848100" y="80623"/>
            <a:ext cx="2379290" cy="3570061"/>
          </a:xfrm>
          <a:prstGeom prst="rect">
            <a:avLst/>
          </a:prstGeom>
          <a:solidFill>
            <a:srgbClr val="FF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Прямокутник 32">
            <a:extLst>
              <a:ext uri="{FF2B5EF4-FFF2-40B4-BE49-F238E27FC236}">
                <a16:creationId xmlns:a16="http://schemas.microsoft.com/office/drawing/2014/main" id="{C9954212-0992-43A7-B502-D1A64BA83379}"/>
              </a:ext>
            </a:extLst>
          </p:cNvPr>
          <p:cNvSpPr/>
          <p:nvPr/>
        </p:nvSpPr>
        <p:spPr>
          <a:xfrm>
            <a:off x="6360913" y="77481"/>
            <a:ext cx="2379289" cy="3573203"/>
          </a:xfrm>
          <a:prstGeom prst="rect">
            <a:avLst/>
          </a:prstGeom>
          <a:solidFill>
            <a:srgbClr val="FF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Прямокутник 21">
            <a:extLst>
              <a:ext uri="{FF2B5EF4-FFF2-40B4-BE49-F238E27FC236}">
                <a16:creationId xmlns:a16="http://schemas.microsoft.com/office/drawing/2014/main" id="{89028400-6477-4830-B3AF-0A3029D1D463}"/>
              </a:ext>
            </a:extLst>
          </p:cNvPr>
          <p:cNvSpPr/>
          <p:nvPr/>
        </p:nvSpPr>
        <p:spPr>
          <a:xfrm>
            <a:off x="1304928" y="80629"/>
            <a:ext cx="2379290" cy="3581393"/>
          </a:xfrm>
          <a:prstGeom prst="rect">
            <a:avLst/>
          </a:prstGeom>
          <a:solidFill>
            <a:srgbClr val="FF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D6608DA-A67B-45C3-ABED-D8AA110412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554" y="172500"/>
            <a:ext cx="2195444" cy="310206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99B4102-6E27-40D0-8531-81F834D62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8290" y="172501"/>
            <a:ext cx="2213291" cy="30751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13CE637-8054-43FB-999C-FEBCD696E2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3744" y="147228"/>
            <a:ext cx="2143978" cy="3048744"/>
          </a:xfrm>
          <a:prstGeom prst="rect">
            <a:avLst/>
          </a:prstGeom>
        </p:spPr>
      </p:pic>
      <p:sp>
        <p:nvSpPr>
          <p:cNvPr id="38" name="Прямокутник 37">
            <a:extLst>
              <a:ext uri="{FF2B5EF4-FFF2-40B4-BE49-F238E27FC236}">
                <a16:creationId xmlns:a16="http://schemas.microsoft.com/office/drawing/2014/main" id="{419C8E5D-655B-4CE9-A5D6-FAC73D452E91}"/>
              </a:ext>
            </a:extLst>
          </p:cNvPr>
          <p:cNvSpPr/>
          <p:nvPr/>
        </p:nvSpPr>
        <p:spPr>
          <a:xfrm>
            <a:off x="8885845" y="68056"/>
            <a:ext cx="2379289" cy="3573203"/>
          </a:xfrm>
          <a:prstGeom prst="rect">
            <a:avLst/>
          </a:prstGeom>
          <a:solidFill>
            <a:srgbClr val="FF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id="{0BC1310D-3CA2-4701-A557-A3B157785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2782" y="157575"/>
            <a:ext cx="2126878" cy="303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814CEE5E-FAE2-40EA-A7E4-AA885289CFA8}"/>
              </a:ext>
            </a:extLst>
          </p:cNvPr>
          <p:cNvSpPr/>
          <p:nvPr/>
        </p:nvSpPr>
        <p:spPr>
          <a:xfrm>
            <a:off x="356329" y="3216071"/>
            <a:ext cx="11340460" cy="2841831"/>
          </a:xfrm>
          <a:prstGeom prst="rect">
            <a:avLst/>
          </a:prstGeom>
          <a:solidFill>
            <a:srgbClr val="6EE8A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Місце для вмісту 7">
            <a:extLst>
              <a:ext uri="{FF2B5EF4-FFF2-40B4-BE49-F238E27FC236}">
                <a16:creationId xmlns:a16="http://schemas.microsoft.com/office/drawing/2014/main" id="{35CE9F75-D1EC-4DE3-8A43-AA325BEDE220}"/>
              </a:ext>
            </a:extLst>
          </p:cNvPr>
          <p:cNvSpPr txBox="1">
            <a:spLocks/>
          </p:cNvSpPr>
          <p:nvPr/>
        </p:nvSpPr>
        <p:spPr>
          <a:xfrm>
            <a:off x="508729" y="3426965"/>
            <a:ext cx="11049935" cy="20862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1200"/>
              </a:spcBef>
              <a:buNone/>
            </a:pP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Інженерна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геодезія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</a:t>
            </a:r>
            <a:r>
              <a:rPr lang="ru-RU" sz="1670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архів</a:t>
            </a:r>
            <a:r>
              <a:rPr lang="ru-RU" sz="1670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до 2019р.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«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Комунальне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господарство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міст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», «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Науковий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вісник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будівництва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та «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Землеустрій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кадастр та </a:t>
            </a:r>
            <a:r>
              <a:rPr lang="ru-RU" sz="167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моніторинг</a:t>
            </a:r>
            <a:r>
              <a:rPr lang="ru-RU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земель</a:t>
            </a:r>
            <a:r>
              <a:rPr lang="uk-UA" sz="167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uk-UA" sz="167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67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фахові наукові видання, що висвітлюють результати досліджень у сфері геодезії, будівництва, урбаністики, землевпорядкування та управління територіями.</a:t>
            </a: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buNone/>
            </a:pPr>
            <a:r>
              <a:rPr lang="uk-UA" sz="167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Публікації присвячені питанням просторового планування, містобудівного розвитку, кадастрових систем, моніторингу земель і впровадженню сучасних технологій у геодезичну та будівельну галузі.</a:t>
            </a:r>
            <a:endParaRPr lang="uk-UA" sz="167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F35F9379-9A9F-4E2A-8861-72EBAE8721F2}"/>
              </a:ext>
            </a:extLst>
          </p:cNvPr>
          <p:cNvSpPr/>
          <p:nvPr/>
        </p:nvSpPr>
        <p:spPr>
          <a:xfrm>
            <a:off x="342810" y="5534025"/>
            <a:ext cx="11340460" cy="1314364"/>
          </a:xfrm>
          <a:prstGeom prst="rect">
            <a:avLst/>
          </a:prstGeom>
          <a:solidFill>
            <a:srgbClr val="FF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Місце для вмісту 7">
            <a:extLst>
              <a:ext uri="{FF2B5EF4-FFF2-40B4-BE49-F238E27FC236}">
                <a16:creationId xmlns:a16="http://schemas.microsoft.com/office/drawing/2014/main" id="{5FFC49C4-1E0A-4781-B801-4B091BA05E5E}"/>
              </a:ext>
            </a:extLst>
          </p:cNvPr>
          <p:cNvSpPr txBox="1">
            <a:spLocks/>
          </p:cNvSpPr>
          <p:nvPr/>
        </p:nvSpPr>
        <p:spPr>
          <a:xfrm>
            <a:off x="428625" y="5617141"/>
            <a:ext cx="11254645" cy="1152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1700" b="1" dirty="0">
                <a:effectLst/>
                <a:highlight>
                  <a:srgbClr val="EC38E8"/>
                </a:highlight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</a:t>
            </a:r>
            <a:r>
              <a:rPr lang="uk-UA" sz="17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http://geodesy.knuba.edu.ua/about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https://khg.kname.edu.ua/index.php/khg/uk/about/editorialMasthead</a:t>
            </a:r>
            <a:r>
              <a:rPr lang="uk-UA" sz="155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https://svc.kname.edu.ua/index.php/svc/uk</a:t>
            </a:r>
            <a:r>
              <a:rPr lang="uk-UA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https://journals.nubip.edu.ua/index.php/Zemleustriy/en/about</a:t>
            </a:r>
            <a:endParaRPr lang="uk-UA" sz="1550" b="1" u="sng" dirty="0">
              <a:solidFill>
                <a:srgbClr val="00206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6" name="Місце для вмісту 24">
            <a:extLst>
              <a:ext uri="{FF2B5EF4-FFF2-40B4-BE49-F238E27FC236}">
                <a16:creationId xmlns:a16="http://schemas.microsoft.com/office/drawing/2014/main" id="{A652AAB9-E844-4DB5-B3D3-C4ECE4B2F6B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57"/>
          <a:stretch/>
        </p:blipFill>
        <p:spPr>
          <a:xfrm>
            <a:off x="10382251" y="5221243"/>
            <a:ext cx="1743074" cy="1598131"/>
          </a:xfrm>
          <a:prstGeom prst="rect">
            <a:avLst/>
          </a:prstGeom>
          <a:ln w="28575">
            <a:noFill/>
          </a:ln>
          <a:effectLst>
            <a:glow rad="88900">
              <a:schemeClr val="bg1">
                <a:alpha val="98000"/>
              </a:schemeClr>
            </a:glow>
          </a:effectLst>
        </p:spPr>
      </p:pic>
      <p:pic>
        <p:nvPicPr>
          <p:cNvPr id="30" name="Місце для вмісту 12">
            <a:extLst>
              <a:ext uri="{FF2B5EF4-FFF2-40B4-BE49-F238E27FC236}">
                <a16:creationId xmlns:a16="http://schemas.microsoft.com/office/drawing/2014/main" id="{086671BB-BB0C-431C-8B5E-B2BBB83316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7" y="1593431"/>
            <a:ext cx="1828304" cy="1811932"/>
          </a:xfrm>
          <a:prstGeom prst="rect">
            <a:avLst/>
          </a:prstGeom>
          <a:ln>
            <a:noFill/>
          </a:ln>
          <a:effectLst>
            <a:glow rad="76200">
              <a:schemeClr val="bg1">
                <a:alpha val="93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780037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Місце для вмісту 4">
            <a:extLst>
              <a:ext uri="{FF2B5EF4-FFF2-40B4-BE49-F238E27FC236}">
                <a16:creationId xmlns:a16="http://schemas.microsoft.com/office/drawing/2014/main" id="{87AFF658-2037-4271-86CF-3421B2B82B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52192"/>
          </a:xfrm>
        </p:spPr>
      </p:pic>
      <p:sp>
        <p:nvSpPr>
          <p:cNvPr id="5" name="Прямокутник: округлені кути 4">
            <a:extLst>
              <a:ext uri="{FF2B5EF4-FFF2-40B4-BE49-F238E27FC236}">
                <a16:creationId xmlns:a16="http://schemas.microsoft.com/office/drawing/2014/main" id="{17BD86A3-8785-4458-BF03-D28448F7F300}"/>
              </a:ext>
            </a:extLst>
          </p:cNvPr>
          <p:cNvSpPr/>
          <p:nvPr/>
        </p:nvSpPr>
        <p:spPr>
          <a:xfrm>
            <a:off x="628649" y="228600"/>
            <a:ext cx="11049002" cy="4304301"/>
          </a:xfrm>
          <a:prstGeom prst="roundRect">
            <a:avLst/>
          </a:prstGeom>
          <a:solidFill>
            <a:srgbClr val="FFFF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Місце для вмісту 7">
            <a:extLst>
              <a:ext uri="{FF2B5EF4-FFF2-40B4-BE49-F238E27FC236}">
                <a16:creationId xmlns:a16="http://schemas.microsoft.com/office/drawing/2014/main" id="{C4A254C2-97E0-4B2E-9373-71B40300AB49}"/>
              </a:ext>
            </a:extLst>
          </p:cNvPr>
          <p:cNvSpPr txBox="1">
            <a:spLocks/>
          </p:cNvSpPr>
          <p:nvPr/>
        </p:nvSpPr>
        <p:spPr>
          <a:xfrm>
            <a:off x="1362077" y="333376"/>
            <a:ext cx="9867898" cy="3283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uk-UA" sz="1750" b="1" dirty="0">
                <a:latin typeface="Arial" panose="020B0604020202020204" pitchFamily="34" charset="0"/>
                <a:cs typeface="Arial" panose="020B0604020202020204" pitchFamily="34" charset="0"/>
              </a:rPr>
              <a:t>Сучасна наукова періодика є важливим джерелом достовірної інформації, інноваційних ідей та практичних рішень у різних галузях знань. Представлені у третьому випуску віртуальної виставки видання з екології, харчових технологій, геодезії та землеустрою сприяють поширенню наукових досягнень, підтримці сталого розвитку та впровадженню екологічно орієнтованих і технологічних інновацій у виробництво й управління.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uk-UA" sz="1750" b="1" dirty="0">
                <a:latin typeface="Arial" panose="020B0604020202020204" pitchFamily="34" charset="0"/>
                <a:cs typeface="Arial" panose="020B0604020202020204" pitchFamily="34" charset="0"/>
              </a:rPr>
              <a:t>Вони об’єднують науковців, викладачів, студентів і практиків, формуючи простір для фахової комунікації та обміну досвідом.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uk-UA" sz="1750" b="1" dirty="0">
                <a:latin typeface="Arial" panose="020B0604020202020204" pitchFamily="34" charset="0"/>
                <a:cs typeface="Arial" panose="020B0604020202020204" pitchFamily="34" charset="0"/>
              </a:rPr>
              <a:t>Запрошуємо дослідників і здобувачів освіти активно користуватися електронними періодичними ресурсами, адже саме вони допомагають орієнтуватися у вирії сучасної наукової інформації та відкривати нові горизонти знань.</a:t>
            </a:r>
          </a:p>
        </p:txBody>
      </p:sp>
      <p:pic>
        <p:nvPicPr>
          <p:cNvPr id="14" name="Місце для вмісту 4">
            <a:extLst>
              <a:ext uri="{FF2B5EF4-FFF2-40B4-BE49-F238E27FC236}">
                <a16:creationId xmlns:a16="http://schemas.microsoft.com/office/drawing/2014/main" id="{E7E78CF8-34EF-4D88-B384-59D18478B4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4852"/>
            <a:ext cx="12192000" cy="1677339"/>
          </a:xfrm>
          <a:prstGeom prst="rect">
            <a:avLst/>
          </a:prstGeom>
        </p:spPr>
      </p:pic>
      <p:pic>
        <p:nvPicPr>
          <p:cNvPr id="17" name="Місце для вмісту 8">
            <a:extLst>
              <a:ext uri="{FF2B5EF4-FFF2-40B4-BE49-F238E27FC236}">
                <a16:creationId xmlns:a16="http://schemas.microsoft.com/office/drawing/2014/main" id="{787B0ECB-4689-4C39-B095-885512201E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6" y="98775"/>
            <a:ext cx="1266825" cy="946160"/>
          </a:xfrm>
          <a:prstGeom prst="rect">
            <a:avLst/>
          </a:prstGeom>
        </p:spPr>
      </p:pic>
      <p:pic>
        <p:nvPicPr>
          <p:cNvPr id="3" name="Графіка 2" descr="Cloud with solid fill">
            <a:extLst>
              <a:ext uri="{FF2B5EF4-FFF2-40B4-BE49-F238E27FC236}">
                <a16:creationId xmlns:a16="http://schemas.microsoft.com/office/drawing/2014/main" id="{DF290AF0-C611-4249-A37C-EE90250B06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99064" y="3988177"/>
            <a:ext cx="615661" cy="615661"/>
          </a:xfrm>
          <a:prstGeom prst="rect">
            <a:avLst/>
          </a:prstGeom>
        </p:spPr>
      </p:pic>
      <p:pic>
        <p:nvPicPr>
          <p:cNvPr id="15" name="Графіка 14" descr="Cloud with solid fill">
            <a:extLst>
              <a:ext uri="{FF2B5EF4-FFF2-40B4-BE49-F238E27FC236}">
                <a16:creationId xmlns:a16="http://schemas.microsoft.com/office/drawing/2014/main" id="{23BBD377-BF74-4EF9-8525-EFC7A9E5B7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41710" y="3680346"/>
            <a:ext cx="710679" cy="710679"/>
          </a:xfrm>
          <a:prstGeom prst="rect">
            <a:avLst/>
          </a:prstGeom>
        </p:spPr>
      </p:pic>
      <p:grpSp>
        <p:nvGrpSpPr>
          <p:cNvPr id="6" name="Групувати 5">
            <a:extLst>
              <a:ext uri="{FF2B5EF4-FFF2-40B4-BE49-F238E27FC236}">
                <a16:creationId xmlns:a16="http://schemas.microsoft.com/office/drawing/2014/main" id="{1763F1C9-D332-4AFF-8DD0-33BFBA2DA8D6}"/>
              </a:ext>
            </a:extLst>
          </p:cNvPr>
          <p:cNvGrpSpPr/>
          <p:nvPr/>
        </p:nvGrpSpPr>
        <p:grpSpPr>
          <a:xfrm>
            <a:off x="291619" y="2957306"/>
            <a:ext cx="11557386" cy="3994886"/>
            <a:chOff x="291619" y="2871581"/>
            <a:chExt cx="11557386" cy="3994886"/>
          </a:xfrm>
        </p:grpSpPr>
        <p:pic>
          <p:nvPicPr>
            <p:cNvPr id="16" name="Місце для вмісту 8">
              <a:extLst>
                <a:ext uri="{FF2B5EF4-FFF2-40B4-BE49-F238E27FC236}">
                  <a16:creationId xmlns:a16="http://schemas.microsoft.com/office/drawing/2014/main" id="{E08E14C1-240B-4686-9700-709EFEE9FF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033"/>
            <a:stretch/>
          </p:blipFill>
          <p:spPr>
            <a:xfrm>
              <a:off x="291619" y="3429001"/>
              <a:ext cx="6052339" cy="3437466"/>
            </a:xfrm>
            <a:prstGeom prst="rect">
              <a:avLst/>
            </a:prstGeom>
          </p:spPr>
        </p:pic>
        <p:pic>
          <p:nvPicPr>
            <p:cNvPr id="18" name="Місце для вмісту 4">
              <a:extLst>
                <a:ext uri="{FF2B5EF4-FFF2-40B4-BE49-F238E27FC236}">
                  <a16:creationId xmlns:a16="http://schemas.microsoft.com/office/drawing/2014/main" id="{C72BE92D-49A9-43F2-B86B-04133623B2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" b="8192"/>
            <a:stretch/>
          </p:blipFill>
          <p:spPr>
            <a:xfrm flipH="1">
              <a:off x="4656330" y="2871581"/>
              <a:ext cx="7192675" cy="3994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3892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Місце для вмісту 4">
            <a:extLst>
              <a:ext uri="{FF2B5EF4-FFF2-40B4-BE49-F238E27FC236}">
                <a16:creationId xmlns:a16="http://schemas.microsoft.com/office/drawing/2014/main" id="{87AFF658-2037-4271-86CF-3421B2B82B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52192"/>
          </a:xfrm>
        </p:spPr>
      </p:pic>
      <p:sp>
        <p:nvSpPr>
          <p:cNvPr id="5" name="Прямокутник: округлені кути 4">
            <a:extLst>
              <a:ext uri="{FF2B5EF4-FFF2-40B4-BE49-F238E27FC236}">
                <a16:creationId xmlns:a16="http://schemas.microsoft.com/office/drawing/2014/main" id="{17BD86A3-8785-4458-BF03-D28448F7F300}"/>
              </a:ext>
            </a:extLst>
          </p:cNvPr>
          <p:cNvSpPr/>
          <p:nvPr/>
        </p:nvSpPr>
        <p:spPr>
          <a:xfrm>
            <a:off x="628649" y="228600"/>
            <a:ext cx="11049002" cy="4304301"/>
          </a:xfrm>
          <a:prstGeom prst="roundRect">
            <a:avLst/>
          </a:prstGeom>
          <a:solidFill>
            <a:srgbClr val="FFFF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Місце для вмісту 7">
            <a:extLst>
              <a:ext uri="{FF2B5EF4-FFF2-40B4-BE49-F238E27FC236}">
                <a16:creationId xmlns:a16="http://schemas.microsoft.com/office/drawing/2014/main" id="{C4A254C2-97E0-4B2E-9373-71B40300AB49}"/>
              </a:ext>
            </a:extLst>
          </p:cNvPr>
          <p:cNvSpPr txBox="1">
            <a:spLocks/>
          </p:cNvSpPr>
          <p:nvPr/>
        </p:nvSpPr>
        <p:spPr>
          <a:xfrm>
            <a:off x="1171574" y="742950"/>
            <a:ext cx="10058401" cy="2874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sz="2100" b="1" dirty="0">
                <a:solidFill>
                  <a:srgbClr val="002060"/>
                </a:solidFill>
                <a:highlight>
                  <a:srgbClr val="6EE8AE"/>
                </a:highlight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uk-UA" sz="2100" b="1" dirty="0">
                <a:solidFill>
                  <a:srgbClr val="002060"/>
                </a:solidFill>
                <a:highlight>
                  <a:srgbClr val="6EE8AE"/>
                </a:highlight>
                <a:latin typeface="Arial Black" panose="020B0A04020102020204" pitchFamily="34" charset="0"/>
                <a:cs typeface="Arial" panose="020B0604020202020204" pitchFamily="34" charset="0"/>
              </a:rPr>
              <a:t>Віртуальна виставка  </a:t>
            </a:r>
            <a:endParaRPr lang="uk-UA" sz="17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uk-UA" sz="1750" b="1" dirty="0">
                <a:latin typeface="Arial" panose="020B0604020202020204" pitchFamily="34" charset="0"/>
                <a:cs typeface="Arial" panose="020B0604020202020204" pitchFamily="34" charset="0"/>
              </a:rPr>
              <a:t>Продовжуємо серію віртуальних виставок періодичних видань у рамках інформаційного </a:t>
            </a:r>
            <a:r>
              <a:rPr lang="uk-UA" sz="1750" b="1" dirty="0" err="1">
                <a:latin typeface="Arial" panose="020B0604020202020204" pitchFamily="34" charset="0"/>
                <a:cs typeface="Arial" panose="020B0604020202020204" pitchFamily="34" charset="0"/>
              </a:rPr>
              <a:t>проєкту</a:t>
            </a:r>
            <a:r>
              <a:rPr lang="uk-UA" sz="1750" b="1" dirty="0">
                <a:latin typeface="Arial" panose="020B0604020202020204" pitchFamily="34" charset="0"/>
                <a:cs typeface="Arial" panose="020B0604020202020204" pitchFamily="34" charset="0"/>
              </a:rPr>
              <a:t> «У вирії інформації. Періодичні видання»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uk-UA" sz="1750" b="1" dirty="0">
                <a:latin typeface="Arial" panose="020B0604020202020204" pitchFamily="34" charset="0"/>
                <a:cs typeface="Arial" panose="020B0604020202020204" pitchFamily="34" charset="0"/>
              </a:rPr>
              <a:t>Третій випуск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lang="uk-UA" sz="1750" b="1" dirty="0">
                <a:latin typeface="Arial" panose="020B0604020202020204" pitchFamily="34" charset="0"/>
                <a:cs typeface="Arial" panose="020B0604020202020204" pitchFamily="34" charset="0"/>
              </a:rPr>
              <a:t> «Електронна періодика. Екологія. Харчові технології. Геодезія і землеустрій» знайомить користувачів із сучасними науковими журналами, що висвітлюють актуальні дослідження у сфері екології, раціонального природокористування, харчової промисловості, геодезії та землеустрою.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uk-UA" sz="1750" b="1" dirty="0">
                <a:latin typeface="Arial" panose="020B0604020202020204" pitchFamily="34" charset="0"/>
                <a:cs typeface="Arial" panose="020B0604020202020204" pitchFamily="34" charset="0"/>
              </a:rPr>
              <a:t>Видання покликані підтримувати науковий обмін, популяризувати інноваційні підходи й сприяти розвитку міждисциплінарних досліджень у цих галузях.</a:t>
            </a:r>
          </a:p>
        </p:txBody>
      </p:sp>
      <p:pic>
        <p:nvPicPr>
          <p:cNvPr id="14" name="Місце для вмісту 4">
            <a:extLst>
              <a:ext uri="{FF2B5EF4-FFF2-40B4-BE49-F238E27FC236}">
                <a16:creationId xmlns:a16="http://schemas.microsoft.com/office/drawing/2014/main" id="{E7E78CF8-34EF-4D88-B384-59D18478B4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4852"/>
            <a:ext cx="12192000" cy="1677339"/>
          </a:xfrm>
          <a:prstGeom prst="rect">
            <a:avLst/>
          </a:prstGeom>
        </p:spPr>
      </p:pic>
      <p:pic>
        <p:nvPicPr>
          <p:cNvPr id="17" name="Місце для вмісту 8">
            <a:extLst>
              <a:ext uri="{FF2B5EF4-FFF2-40B4-BE49-F238E27FC236}">
                <a16:creationId xmlns:a16="http://schemas.microsoft.com/office/drawing/2014/main" id="{787B0ECB-4689-4C39-B095-885512201E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6" y="98775"/>
            <a:ext cx="1266825" cy="946160"/>
          </a:xfrm>
          <a:prstGeom prst="rect">
            <a:avLst/>
          </a:prstGeom>
        </p:spPr>
      </p:pic>
      <p:pic>
        <p:nvPicPr>
          <p:cNvPr id="3" name="Графіка 2" descr="Cloud with solid fill">
            <a:extLst>
              <a:ext uri="{FF2B5EF4-FFF2-40B4-BE49-F238E27FC236}">
                <a16:creationId xmlns:a16="http://schemas.microsoft.com/office/drawing/2014/main" id="{DF290AF0-C611-4249-A37C-EE90250B06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99064" y="3988177"/>
            <a:ext cx="615661" cy="615661"/>
          </a:xfrm>
          <a:prstGeom prst="rect">
            <a:avLst/>
          </a:prstGeom>
        </p:spPr>
      </p:pic>
      <p:pic>
        <p:nvPicPr>
          <p:cNvPr id="15" name="Графіка 14" descr="Cloud with solid fill">
            <a:extLst>
              <a:ext uri="{FF2B5EF4-FFF2-40B4-BE49-F238E27FC236}">
                <a16:creationId xmlns:a16="http://schemas.microsoft.com/office/drawing/2014/main" id="{23BBD377-BF74-4EF9-8525-EFC7A9E5B7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41710" y="3680346"/>
            <a:ext cx="710679" cy="710679"/>
          </a:xfrm>
          <a:prstGeom prst="rect">
            <a:avLst/>
          </a:prstGeom>
        </p:spPr>
      </p:pic>
      <p:grpSp>
        <p:nvGrpSpPr>
          <p:cNvPr id="6" name="Групувати 5">
            <a:extLst>
              <a:ext uri="{FF2B5EF4-FFF2-40B4-BE49-F238E27FC236}">
                <a16:creationId xmlns:a16="http://schemas.microsoft.com/office/drawing/2014/main" id="{1763F1C9-D332-4AFF-8DD0-33BFBA2DA8D6}"/>
              </a:ext>
            </a:extLst>
          </p:cNvPr>
          <p:cNvGrpSpPr/>
          <p:nvPr/>
        </p:nvGrpSpPr>
        <p:grpSpPr>
          <a:xfrm>
            <a:off x="291619" y="2881106"/>
            <a:ext cx="11557387" cy="4071086"/>
            <a:chOff x="291619" y="2871581"/>
            <a:chExt cx="11557387" cy="4071086"/>
          </a:xfrm>
        </p:grpSpPr>
        <p:pic>
          <p:nvPicPr>
            <p:cNvPr id="16" name="Місце для вмісту 8">
              <a:extLst>
                <a:ext uri="{FF2B5EF4-FFF2-40B4-BE49-F238E27FC236}">
                  <a16:creationId xmlns:a16="http://schemas.microsoft.com/office/drawing/2014/main" id="{E08E14C1-240B-4686-9700-709EFEE9FF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017"/>
            <a:stretch/>
          </p:blipFill>
          <p:spPr>
            <a:xfrm>
              <a:off x="291619" y="3429000"/>
              <a:ext cx="6052339" cy="3513667"/>
            </a:xfrm>
            <a:prstGeom prst="rect">
              <a:avLst/>
            </a:prstGeom>
          </p:spPr>
        </p:pic>
        <p:pic>
          <p:nvPicPr>
            <p:cNvPr id="18" name="Місце для вмісту 4">
              <a:extLst>
                <a:ext uri="{FF2B5EF4-FFF2-40B4-BE49-F238E27FC236}">
                  <a16:creationId xmlns:a16="http://schemas.microsoft.com/office/drawing/2014/main" id="{C72BE92D-49A9-43F2-B86B-04133623B2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" b="6441"/>
            <a:stretch/>
          </p:blipFill>
          <p:spPr>
            <a:xfrm flipH="1">
              <a:off x="4656331" y="2871581"/>
              <a:ext cx="7192675" cy="40710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8785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Місце для вмісту 4">
            <a:extLst>
              <a:ext uri="{FF2B5EF4-FFF2-40B4-BE49-F238E27FC236}">
                <a16:creationId xmlns:a16="http://schemas.microsoft.com/office/drawing/2014/main" id="{EB3C6113-925F-4CAA-85F3-2993AD959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F2BBCE-EC58-4FF0-8E36-404EA7121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50BFB7-9871-426F-89AF-B8907E08C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AutoShape 8" descr="     View Vol. 68 No. 9(766) (2025): Economy of Ukraine&#10;    ">
            <a:extLst>
              <a:ext uri="{FF2B5EF4-FFF2-40B4-BE49-F238E27FC236}">
                <a16:creationId xmlns:a16="http://schemas.microsoft.com/office/drawing/2014/main" id="{F1324703-7022-4338-A1F5-C2144861C8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" name="AutoShape 10" descr="     View Vol. 68 No. 9(766) (2025): Economy of Ukraine&#10;    ">
            <a:extLst>
              <a:ext uri="{FF2B5EF4-FFF2-40B4-BE49-F238E27FC236}">
                <a16:creationId xmlns:a16="http://schemas.microsoft.com/office/drawing/2014/main" id="{9E92874A-E4B2-40EC-8D2C-17CF571F89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6" name="Прямокутник 15">
            <a:extLst>
              <a:ext uri="{FF2B5EF4-FFF2-40B4-BE49-F238E27FC236}">
                <a16:creationId xmlns:a16="http://schemas.microsoft.com/office/drawing/2014/main" id="{3B7D1E13-D38C-4B63-A651-7212A05AD927}"/>
              </a:ext>
            </a:extLst>
          </p:cNvPr>
          <p:cNvSpPr/>
          <p:nvPr/>
        </p:nvSpPr>
        <p:spPr>
          <a:xfrm>
            <a:off x="1624869" y="781069"/>
            <a:ext cx="1995373" cy="2800330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53F624FF-D7F9-40DB-A4DF-C3622807B532}"/>
              </a:ext>
            </a:extLst>
          </p:cNvPr>
          <p:cNvSpPr/>
          <p:nvPr/>
        </p:nvSpPr>
        <p:spPr>
          <a:xfrm>
            <a:off x="3982190" y="714372"/>
            <a:ext cx="2111913" cy="2857499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Прямокутник 32">
            <a:extLst>
              <a:ext uri="{FF2B5EF4-FFF2-40B4-BE49-F238E27FC236}">
                <a16:creationId xmlns:a16="http://schemas.microsoft.com/office/drawing/2014/main" id="{C9954212-0992-43A7-B502-D1A64BA83379}"/>
              </a:ext>
            </a:extLst>
          </p:cNvPr>
          <p:cNvSpPr/>
          <p:nvPr/>
        </p:nvSpPr>
        <p:spPr>
          <a:xfrm>
            <a:off x="6411950" y="705945"/>
            <a:ext cx="1944556" cy="2857499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4" name="Прямокутник 33">
            <a:extLst>
              <a:ext uri="{FF2B5EF4-FFF2-40B4-BE49-F238E27FC236}">
                <a16:creationId xmlns:a16="http://schemas.microsoft.com/office/drawing/2014/main" id="{0DBC3A76-1A5C-4600-B32D-35D15EB66AE9}"/>
              </a:ext>
            </a:extLst>
          </p:cNvPr>
          <p:cNvSpPr/>
          <p:nvPr/>
        </p:nvSpPr>
        <p:spPr>
          <a:xfrm>
            <a:off x="8596158" y="714372"/>
            <a:ext cx="1944556" cy="2857499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DB0F06A-5C35-427F-8164-517237240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93" y="938125"/>
            <a:ext cx="1737611" cy="245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кутник: округлені кути 7">
            <a:extLst>
              <a:ext uri="{FF2B5EF4-FFF2-40B4-BE49-F238E27FC236}">
                <a16:creationId xmlns:a16="http://schemas.microsoft.com/office/drawing/2014/main" id="{1925CEC5-CA58-4373-B12A-37BE152AB1D4}"/>
              </a:ext>
            </a:extLst>
          </p:cNvPr>
          <p:cNvSpPr/>
          <p:nvPr/>
        </p:nvSpPr>
        <p:spPr>
          <a:xfrm>
            <a:off x="1247775" y="-21109"/>
            <a:ext cx="9734550" cy="802177"/>
          </a:xfrm>
          <a:prstGeom prst="roundRect">
            <a:avLst/>
          </a:prstGeom>
          <a:solidFill>
            <a:srgbClr val="6EE8A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34FEA67C-B0F5-42C9-8902-4D9F5327EA85}"/>
              </a:ext>
            </a:extLst>
          </p:cNvPr>
          <p:cNvSpPr txBox="1">
            <a:spLocks/>
          </p:cNvSpPr>
          <p:nvPr/>
        </p:nvSpPr>
        <p:spPr>
          <a:xfrm>
            <a:off x="1333500" y="-13744"/>
            <a:ext cx="9207213" cy="81384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uk-UA" sz="5000" b="1" spc="500" dirty="0">
                <a:ln w="25400">
                  <a:solidFill>
                    <a:srgbClr val="E91BE4"/>
                  </a:solidFill>
                </a:ln>
                <a:solidFill>
                  <a:srgbClr val="FFFF9B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Екологія</a:t>
            </a:r>
            <a:endParaRPr lang="uk-UA" sz="5000" b="1" spc="500" dirty="0">
              <a:ln w="25400">
                <a:solidFill>
                  <a:srgbClr val="E91BE4"/>
                </a:solidFill>
              </a:ln>
              <a:solidFill>
                <a:srgbClr val="FFFF9B"/>
              </a:solidFill>
              <a:latin typeface="Arial Black" panose="020B0A04020102020204" pitchFamily="34" charset="0"/>
            </a:endParaRPr>
          </a:p>
        </p:txBody>
      </p:sp>
      <p:pic>
        <p:nvPicPr>
          <p:cNvPr id="28" name="Місце для вмісту 16">
            <a:extLst>
              <a:ext uri="{FF2B5EF4-FFF2-40B4-BE49-F238E27FC236}">
                <a16:creationId xmlns:a16="http://schemas.microsoft.com/office/drawing/2014/main" id="{14341F30-A272-42F9-B53C-4EEA0BF5BD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55" y="-11889"/>
            <a:ext cx="1400069" cy="1364451"/>
          </a:xfrm>
          <a:prstGeom prst="rect">
            <a:avLst/>
          </a:prstGeom>
          <a:effectLst>
            <a:glow rad="38100">
              <a:schemeClr val="bg1">
                <a:alpha val="95000"/>
              </a:schemeClr>
            </a:glow>
          </a:effectLst>
        </p:spPr>
      </p:pic>
      <p:pic>
        <p:nvPicPr>
          <p:cNvPr id="31" name="Picture 6">
            <a:extLst>
              <a:ext uri="{FF2B5EF4-FFF2-40B4-BE49-F238E27FC236}">
                <a16:creationId xmlns:a16="http://schemas.microsoft.com/office/drawing/2014/main" id="{7D651024-2A14-4F99-9033-1E844BA57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004" y="933448"/>
            <a:ext cx="1854797" cy="247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     Вид № 16 (2019)&#10;    ">
            <a:extLst>
              <a:ext uri="{FF2B5EF4-FFF2-40B4-BE49-F238E27FC236}">
                <a16:creationId xmlns:a16="http://schemas.microsoft.com/office/drawing/2014/main" id="{294509D1-74E8-4A50-9B30-8D87343D4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063" y="933447"/>
            <a:ext cx="1739690" cy="246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5E218716-7F7F-4F6F-BCAB-FCE00ACB42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03073" y="933446"/>
            <a:ext cx="1745851" cy="2420765"/>
          </a:xfrm>
          <a:prstGeom prst="rect">
            <a:avLst/>
          </a:prstGeom>
        </p:spPr>
      </p:pic>
      <p:pic>
        <p:nvPicPr>
          <p:cNvPr id="29" name="Місце для вмісту 4">
            <a:extLst>
              <a:ext uri="{FF2B5EF4-FFF2-40B4-BE49-F238E27FC236}">
                <a16:creationId xmlns:a16="http://schemas.microsoft.com/office/drawing/2014/main" id="{3EEED4A7-DD74-4361-93E0-B92CB17A5D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0" y="3354211"/>
            <a:ext cx="11340460" cy="265926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9" name="Місце для вмісту 7">
            <a:extLst>
              <a:ext uri="{FF2B5EF4-FFF2-40B4-BE49-F238E27FC236}">
                <a16:creationId xmlns:a16="http://schemas.microsoft.com/office/drawing/2014/main" id="{35CE9F75-D1EC-4DE3-8A43-AA325BEDE220}"/>
              </a:ext>
            </a:extLst>
          </p:cNvPr>
          <p:cNvSpPr txBox="1">
            <a:spLocks/>
          </p:cNvSpPr>
          <p:nvPr/>
        </p:nvSpPr>
        <p:spPr>
          <a:xfrm>
            <a:off x="508729" y="3388157"/>
            <a:ext cx="11049935" cy="23839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Агроекологічний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журнал», «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Бранта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</a:t>
            </a:r>
            <a:r>
              <a:rPr lang="ru-RU" sz="1600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архів</a:t>
            </a:r>
            <a:r>
              <a:rPr lang="ru-RU" sz="1600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до 2020 р.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«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Лісівництво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ландшафтне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садівництво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</a:t>
            </a:r>
            <a:r>
              <a:rPr lang="ru-RU" sz="1600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архів</a:t>
            </a:r>
            <a:r>
              <a:rPr lang="ru-RU" sz="1600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до 2019 р.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«Людина та 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довкілля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Проблеми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неоекології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uk-UA" sz="16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наукові видання, що висвітлюють результати досліджень у галузях екології, природокористування, аграрних і біологічних наук.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Журнали присвячені питанням охорони навколишнього середовища, раціонального використання природних ресурсів, відновлення біорізноманіття, сталого розвитку </a:t>
            </a:r>
            <a:r>
              <a:rPr lang="uk-UA" sz="16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агроекосистем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лісового господарства та ландшафтного дизайну.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Публікації містять результати теоретичних і прикладних досліджень, аналітичні огляди та практичні рекомендації, спрямовані на розв’язання екологічних проблем, збереження природної рівноваги та впровадження інноваційних підходів до управління довкіллям.</a:t>
            </a:r>
            <a:endParaRPr lang="uk-UA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F35F9379-9A9F-4E2A-8861-72EBAE8721F2}"/>
              </a:ext>
            </a:extLst>
          </p:cNvPr>
          <p:cNvSpPr/>
          <p:nvPr/>
        </p:nvSpPr>
        <p:spPr>
          <a:xfrm>
            <a:off x="342810" y="5919875"/>
            <a:ext cx="11340460" cy="928513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Місце для вмісту 7">
            <a:extLst>
              <a:ext uri="{FF2B5EF4-FFF2-40B4-BE49-F238E27FC236}">
                <a16:creationId xmlns:a16="http://schemas.microsoft.com/office/drawing/2014/main" id="{5FFC49C4-1E0A-4781-B801-4B091BA05E5E}"/>
              </a:ext>
            </a:extLst>
          </p:cNvPr>
          <p:cNvSpPr txBox="1">
            <a:spLocks/>
          </p:cNvSpPr>
          <p:nvPr/>
        </p:nvSpPr>
        <p:spPr>
          <a:xfrm>
            <a:off x="428625" y="5943599"/>
            <a:ext cx="11254646" cy="8446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1700" b="1" dirty="0">
                <a:effectLst/>
                <a:highlight>
                  <a:srgbClr val="EC38E8"/>
                </a:highlight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</a:t>
            </a:r>
            <a:r>
              <a:rPr lang="uk-UA" sz="17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http://journalagroeco.org.ua/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https://branta.org.ua/ru/branta-issues/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de-DE" sz="1550" b="1" u="sng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https://journals.nubip.edu.ua/index.php/Lis/en/about</a:t>
            </a:r>
            <a:r>
              <a:rPr lang="uk-UA" sz="155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https://periodicals.karazin.ua/humanenviron/issue/view/1565</a:t>
            </a:r>
            <a:endParaRPr lang="uk-UA" sz="1550" b="1" u="sng" dirty="0">
              <a:solidFill>
                <a:srgbClr val="00206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25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Місце для вмісту 4">
            <a:extLst>
              <a:ext uri="{FF2B5EF4-FFF2-40B4-BE49-F238E27FC236}">
                <a16:creationId xmlns:a16="http://schemas.microsoft.com/office/drawing/2014/main" id="{EB3C6113-925F-4CAA-85F3-2993AD959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F2BBCE-EC58-4FF0-8E36-404EA7121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50BFB7-9871-426F-89AF-B8907E08C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AutoShape 8" descr="     View Vol. 68 No. 9(766) (2025): Economy of Ukraine&#10;    ">
            <a:extLst>
              <a:ext uri="{FF2B5EF4-FFF2-40B4-BE49-F238E27FC236}">
                <a16:creationId xmlns:a16="http://schemas.microsoft.com/office/drawing/2014/main" id="{F1324703-7022-4338-A1F5-C2144861C8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" name="AutoShape 10" descr="     View Vol. 68 No. 9(766) (2025): Economy of Ukraine&#10;    ">
            <a:extLst>
              <a:ext uri="{FF2B5EF4-FFF2-40B4-BE49-F238E27FC236}">
                <a16:creationId xmlns:a16="http://schemas.microsoft.com/office/drawing/2014/main" id="{9E92874A-E4B2-40EC-8D2C-17CF571F89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6" name="Прямокутник 15">
            <a:extLst>
              <a:ext uri="{FF2B5EF4-FFF2-40B4-BE49-F238E27FC236}">
                <a16:creationId xmlns:a16="http://schemas.microsoft.com/office/drawing/2014/main" id="{3B7D1E13-D38C-4B63-A651-7212A05AD927}"/>
              </a:ext>
            </a:extLst>
          </p:cNvPr>
          <p:cNvSpPr/>
          <p:nvPr/>
        </p:nvSpPr>
        <p:spPr>
          <a:xfrm>
            <a:off x="633336" y="60483"/>
            <a:ext cx="2391557" cy="3473291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53F624FF-D7F9-40DB-A4DF-C3622807B532}"/>
              </a:ext>
            </a:extLst>
          </p:cNvPr>
          <p:cNvSpPr/>
          <p:nvPr/>
        </p:nvSpPr>
        <p:spPr>
          <a:xfrm>
            <a:off x="3367702" y="60483"/>
            <a:ext cx="2304301" cy="3463763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Прямокутник 32">
            <a:extLst>
              <a:ext uri="{FF2B5EF4-FFF2-40B4-BE49-F238E27FC236}">
                <a16:creationId xmlns:a16="http://schemas.microsoft.com/office/drawing/2014/main" id="{C9954212-0992-43A7-B502-D1A64BA83379}"/>
              </a:ext>
            </a:extLst>
          </p:cNvPr>
          <p:cNvSpPr/>
          <p:nvPr/>
        </p:nvSpPr>
        <p:spPr>
          <a:xfrm>
            <a:off x="6032915" y="60483"/>
            <a:ext cx="2426849" cy="3455337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4" name="Прямокутник 33">
            <a:extLst>
              <a:ext uri="{FF2B5EF4-FFF2-40B4-BE49-F238E27FC236}">
                <a16:creationId xmlns:a16="http://schemas.microsoft.com/office/drawing/2014/main" id="{0DBC3A76-1A5C-4600-B32D-35D15EB66AE9}"/>
              </a:ext>
            </a:extLst>
          </p:cNvPr>
          <p:cNvSpPr/>
          <p:nvPr/>
        </p:nvSpPr>
        <p:spPr>
          <a:xfrm>
            <a:off x="8805155" y="50958"/>
            <a:ext cx="2567316" cy="3463763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12" name="Групувати 11">
            <a:extLst>
              <a:ext uri="{FF2B5EF4-FFF2-40B4-BE49-F238E27FC236}">
                <a16:creationId xmlns:a16="http://schemas.microsoft.com/office/drawing/2014/main" id="{FA46B370-E2D5-4F39-AFE8-9CD16AD75D2D}"/>
              </a:ext>
            </a:extLst>
          </p:cNvPr>
          <p:cNvGrpSpPr/>
          <p:nvPr/>
        </p:nvGrpSpPr>
        <p:grpSpPr>
          <a:xfrm>
            <a:off x="743581" y="110188"/>
            <a:ext cx="2161844" cy="3191547"/>
            <a:chOff x="6105862" y="162663"/>
            <a:chExt cx="2190564" cy="3233946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92070839-0178-475D-9E62-C4F788F66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8829" y="274942"/>
              <a:ext cx="2177597" cy="3121667"/>
            </a:xfrm>
            <a:prstGeom prst="rect">
              <a:avLst/>
            </a:prstGeom>
          </p:spPr>
        </p:pic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105F10E9-42EE-4A06-9EE5-917E5A8A5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05862" y="162663"/>
              <a:ext cx="2190564" cy="275245"/>
            </a:xfrm>
            <a:prstGeom prst="rect">
              <a:avLst/>
            </a:prstGeom>
          </p:spPr>
        </p:pic>
      </p:grpSp>
      <p:pic>
        <p:nvPicPr>
          <p:cNvPr id="2052" name="Picture 4">
            <a:extLst>
              <a:ext uri="{FF2B5EF4-FFF2-40B4-BE49-F238E27FC236}">
                <a16:creationId xmlns:a16="http://schemas.microsoft.com/office/drawing/2014/main" id="{81A72602-0FC6-4E43-8092-972C614D5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603" y="124140"/>
            <a:ext cx="2064997" cy="319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4AA5CE58-4C52-4520-A953-8BB6E3268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698" y="121657"/>
            <a:ext cx="2199123" cy="310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увати 26">
            <a:extLst>
              <a:ext uri="{FF2B5EF4-FFF2-40B4-BE49-F238E27FC236}">
                <a16:creationId xmlns:a16="http://schemas.microsoft.com/office/drawing/2014/main" id="{E198233A-4133-4916-8600-3105D2837BBE}"/>
              </a:ext>
            </a:extLst>
          </p:cNvPr>
          <p:cNvGrpSpPr/>
          <p:nvPr/>
        </p:nvGrpSpPr>
        <p:grpSpPr>
          <a:xfrm>
            <a:off x="9012557" y="113794"/>
            <a:ext cx="2160268" cy="3099337"/>
            <a:chOff x="8936357" y="147726"/>
            <a:chExt cx="2229564" cy="3198756"/>
          </a:xfrm>
        </p:grpSpPr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id="{F26BF438-063A-43F9-B30A-C1BF324FB63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46671" y="176125"/>
              <a:ext cx="2219250" cy="3170357"/>
            </a:xfrm>
            <a:prstGeom prst="rect">
              <a:avLst/>
            </a:prstGeom>
          </p:spPr>
        </p:pic>
        <p:pic>
          <p:nvPicPr>
            <p:cNvPr id="26" name="Рисунок 25">
              <a:extLst>
                <a:ext uri="{FF2B5EF4-FFF2-40B4-BE49-F238E27FC236}">
                  <a16:creationId xmlns:a16="http://schemas.microsoft.com/office/drawing/2014/main" id="{CCE75984-9D7E-4D51-BC41-0D3D5F4376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40702" r="6465"/>
            <a:stretch/>
          </p:blipFill>
          <p:spPr>
            <a:xfrm>
              <a:off x="8994296" y="1024199"/>
              <a:ext cx="2111854" cy="937941"/>
            </a:xfrm>
            <a:prstGeom prst="rect">
              <a:avLst/>
            </a:prstGeom>
          </p:spPr>
        </p:pic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id="{46AB4172-C8FC-46D7-B32F-43094EFADC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5852" b="80013"/>
            <a:stretch/>
          </p:blipFill>
          <p:spPr>
            <a:xfrm>
              <a:off x="8936357" y="147726"/>
              <a:ext cx="2229563" cy="450226"/>
            </a:xfrm>
            <a:prstGeom prst="rect">
              <a:avLst/>
            </a:prstGeom>
          </p:spPr>
        </p:pic>
        <p:pic>
          <p:nvPicPr>
            <p:cNvPr id="39" name="Рисунок 38">
              <a:extLst>
                <a:ext uri="{FF2B5EF4-FFF2-40B4-BE49-F238E27FC236}">
                  <a16:creationId xmlns:a16="http://schemas.microsoft.com/office/drawing/2014/main" id="{19791341-6F3D-422C-9820-A4427998D6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753" r="68617"/>
            <a:stretch/>
          </p:blipFill>
          <p:spPr>
            <a:xfrm>
              <a:off x="9601200" y="406271"/>
              <a:ext cx="895350" cy="685904"/>
            </a:xfrm>
            <a:prstGeom prst="rect">
              <a:avLst/>
            </a:prstGeom>
          </p:spPr>
        </p:pic>
      </p:grpSp>
      <p:pic>
        <p:nvPicPr>
          <p:cNvPr id="29" name="Місце для вмісту 4">
            <a:extLst>
              <a:ext uri="{FF2B5EF4-FFF2-40B4-BE49-F238E27FC236}">
                <a16:creationId xmlns:a16="http://schemas.microsoft.com/office/drawing/2014/main" id="{3EEED4A7-DD74-4361-93E0-B92CB17A5D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0" y="3152778"/>
            <a:ext cx="11340460" cy="2852967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9" name="Місце для вмісту 7">
            <a:extLst>
              <a:ext uri="{FF2B5EF4-FFF2-40B4-BE49-F238E27FC236}">
                <a16:creationId xmlns:a16="http://schemas.microsoft.com/office/drawing/2014/main" id="{35CE9F75-D1EC-4DE3-8A43-AA325BEDE220}"/>
              </a:ext>
            </a:extLst>
          </p:cNvPr>
          <p:cNvSpPr txBox="1">
            <a:spLocks/>
          </p:cNvSpPr>
          <p:nvPr/>
        </p:nvSpPr>
        <p:spPr>
          <a:xfrm>
            <a:off x="508729" y="3370205"/>
            <a:ext cx="11049935" cy="25317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de-DE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Ukrainian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Journal </a:t>
            </a:r>
            <a:r>
              <a:rPr lang="de-DE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Ecology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uk-UA" sz="1600" b="1" kern="100" dirty="0">
                <a:solidFill>
                  <a:srgbClr val="000000"/>
                </a:solidFill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Український екологічний журнал</a:t>
            </a:r>
            <a:r>
              <a:rPr lang="ru-RU" sz="1600" b="1" kern="100" dirty="0">
                <a:solidFill>
                  <a:srgbClr val="000000"/>
                </a:solidFill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«</a:t>
            </a:r>
            <a:r>
              <a:rPr lang="en-US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Zoodiversity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(</a:t>
            </a:r>
            <a:r>
              <a:rPr lang="uk-UA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Зоорізноманіття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«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Збалансоване природокористування» та «Український журнал природничих наук» (</a:t>
            </a:r>
            <a:r>
              <a:rPr lang="en-US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Ukrainian Journal of Natural Sciences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uk-UA" sz="16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це наукові періодичні видання, присвячені актуальним проблемам екології, природничих наук, охорони біорізноманіття та сталого розвитку.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виданнях висвітлюються результати сучасних досліджень із питань екологічного моніторингу, збереження флори та фауни, раціонального використання природних ресурсів і відновлення екосистем. Матеріали публікацій спрямовані на формування екологічної свідомості, поширення інноваційних підходів до природокористування та підтримку наукового діалогу між вітчизняними й міжнародними дослідниками.</a:t>
            </a:r>
            <a:endParaRPr lang="uk-UA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F35F9379-9A9F-4E2A-8861-72EBAE8721F2}"/>
              </a:ext>
            </a:extLst>
          </p:cNvPr>
          <p:cNvSpPr/>
          <p:nvPr/>
        </p:nvSpPr>
        <p:spPr>
          <a:xfrm>
            <a:off x="342810" y="5901921"/>
            <a:ext cx="11340460" cy="946468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Місце для вмісту 7">
            <a:extLst>
              <a:ext uri="{FF2B5EF4-FFF2-40B4-BE49-F238E27FC236}">
                <a16:creationId xmlns:a16="http://schemas.microsoft.com/office/drawing/2014/main" id="{5FFC49C4-1E0A-4781-B801-4B091BA05E5E}"/>
              </a:ext>
            </a:extLst>
          </p:cNvPr>
          <p:cNvSpPr txBox="1">
            <a:spLocks/>
          </p:cNvSpPr>
          <p:nvPr/>
        </p:nvSpPr>
        <p:spPr>
          <a:xfrm>
            <a:off x="428625" y="5943599"/>
            <a:ext cx="11254645" cy="8446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1700" b="1" dirty="0">
                <a:effectLst/>
                <a:highlight>
                  <a:srgbClr val="EC38E8"/>
                </a:highlight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</a:t>
            </a:r>
            <a:r>
              <a:rPr lang="uk-UA" sz="17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https://www.ujecology.com/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https://ojs.akademperiodyka.org.ua/index.php/Zoodiversity/about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uk-UA" sz="155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https://journals.uran.ua/bnusing/about</a:t>
            </a:r>
            <a:r>
              <a:rPr lang="uk-UA" sz="155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https://naturaljournal.zu.edu.ua/index.php/ujns/aims</a:t>
            </a:r>
            <a:endParaRPr lang="uk-UA" sz="1550" b="1" u="sng" dirty="0">
              <a:solidFill>
                <a:srgbClr val="00206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197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Місце для вмісту 4">
            <a:extLst>
              <a:ext uri="{FF2B5EF4-FFF2-40B4-BE49-F238E27FC236}">
                <a16:creationId xmlns:a16="http://schemas.microsoft.com/office/drawing/2014/main" id="{EB3C6113-925F-4CAA-85F3-2993AD959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F2BBCE-EC58-4FF0-8E36-404EA7121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50BFB7-9871-426F-89AF-B8907E08C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AutoShape 8" descr="     View Vol. 68 No. 9(766) (2025): Economy of Ukraine&#10;    ">
            <a:extLst>
              <a:ext uri="{FF2B5EF4-FFF2-40B4-BE49-F238E27FC236}">
                <a16:creationId xmlns:a16="http://schemas.microsoft.com/office/drawing/2014/main" id="{F1324703-7022-4338-A1F5-C2144861C8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" name="AutoShape 10" descr="     View Vol. 68 No. 9(766) (2025): Economy of Ukraine&#10;    ">
            <a:extLst>
              <a:ext uri="{FF2B5EF4-FFF2-40B4-BE49-F238E27FC236}">
                <a16:creationId xmlns:a16="http://schemas.microsoft.com/office/drawing/2014/main" id="{9E92874A-E4B2-40EC-8D2C-17CF571F89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6" name="Прямокутник 15">
            <a:extLst>
              <a:ext uri="{FF2B5EF4-FFF2-40B4-BE49-F238E27FC236}">
                <a16:creationId xmlns:a16="http://schemas.microsoft.com/office/drawing/2014/main" id="{3B7D1E13-D38C-4B63-A651-7212A05AD927}"/>
              </a:ext>
            </a:extLst>
          </p:cNvPr>
          <p:cNvSpPr/>
          <p:nvPr/>
        </p:nvSpPr>
        <p:spPr>
          <a:xfrm>
            <a:off x="2453543" y="108108"/>
            <a:ext cx="2427231" cy="3473291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53F624FF-D7F9-40DB-A4DF-C3622807B532}"/>
              </a:ext>
            </a:extLst>
          </p:cNvPr>
          <p:cNvSpPr/>
          <p:nvPr/>
        </p:nvSpPr>
        <p:spPr>
          <a:xfrm>
            <a:off x="4953106" y="108108"/>
            <a:ext cx="2250832" cy="3463763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Прямокутник 32">
            <a:extLst>
              <a:ext uri="{FF2B5EF4-FFF2-40B4-BE49-F238E27FC236}">
                <a16:creationId xmlns:a16="http://schemas.microsoft.com/office/drawing/2014/main" id="{C9954212-0992-43A7-B502-D1A64BA83379}"/>
              </a:ext>
            </a:extLst>
          </p:cNvPr>
          <p:cNvSpPr/>
          <p:nvPr/>
        </p:nvSpPr>
        <p:spPr>
          <a:xfrm>
            <a:off x="7311226" y="108108"/>
            <a:ext cx="2349104" cy="3455337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098" name="Picture 2" descr="     ##issue.viewIssueIdentification##&#10;    ">
            <a:extLst>
              <a:ext uri="{FF2B5EF4-FFF2-40B4-BE49-F238E27FC236}">
                <a16:creationId xmlns:a16="http://schemas.microsoft.com/office/drawing/2014/main" id="{BADB5043-ECD8-4ADE-AC72-DE3854455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970" y="30132"/>
            <a:ext cx="2427231" cy="340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40ECF233-C6C6-4D30-8638-6DC3AEE62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058" y="227189"/>
            <a:ext cx="2197488" cy="316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182ED207-0477-40E5-B257-A92F74539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11" y="202175"/>
            <a:ext cx="2053284" cy="293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Місце для вмісту 12">
            <a:extLst>
              <a:ext uri="{FF2B5EF4-FFF2-40B4-BE49-F238E27FC236}">
                <a16:creationId xmlns:a16="http://schemas.microsoft.com/office/drawing/2014/main" id="{472DA377-BA96-4089-ACFF-03F4E1BB5D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262" y="1646385"/>
            <a:ext cx="2292905" cy="1666882"/>
          </a:xfrm>
          <a:prstGeom prst="rect">
            <a:avLst/>
          </a:prstGeom>
        </p:spPr>
      </p:pic>
      <p:pic>
        <p:nvPicPr>
          <p:cNvPr id="29" name="Місце для вмісту 4">
            <a:extLst>
              <a:ext uri="{FF2B5EF4-FFF2-40B4-BE49-F238E27FC236}">
                <a16:creationId xmlns:a16="http://schemas.microsoft.com/office/drawing/2014/main" id="{3EEED4A7-DD74-4361-93E0-B92CB17A5D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0" y="3354211"/>
            <a:ext cx="11340460" cy="265926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9" name="Місце для вмісту 7">
            <a:extLst>
              <a:ext uri="{FF2B5EF4-FFF2-40B4-BE49-F238E27FC236}">
                <a16:creationId xmlns:a16="http://schemas.microsoft.com/office/drawing/2014/main" id="{35CE9F75-D1EC-4DE3-8A43-AA325BEDE220}"/>
              </a:ext>
            </a:extLst>
          </p:cNvPr>
          <p:cNvSpPr txBox="1">
            <a:spLocks/>
          </p:cNvSpPr>
          <p:nvPr/>
        </p:nvSpPr>
        <p:spPr>
          <a:xfrm>
            <a:off x="508729" y="3560514"/>
            <a:ext cx="11049935" cy="23414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Проблеми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хімії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сталого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розвитку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», «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Екологія та </a:t>
            </a:r>
            <a:r>
              <a:rPr lang="uk-UA" sz="1600" b="1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ноосферологія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</a:t>
            </a:r>
            <a:r>
              <a:rPr lang="ru-RU" sz="1600" kern="100" dirty="0" err="1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архів</a:t>
            </a:r>
            <a:r>
              <a:rPr lang="ru-RU" sz="1600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до 2017р.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«</a:t>
            </a:r>
            <a:r>
              <a:rPr lang="en-US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Geodesy, Cartography and aerial Photography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FFFF79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(Геодезія, картографія і аерофотознімання) </a:t>
            </a:r>
            <a:r>
              <a:rPr lang="uk-UA" sz="16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наукові видання, що об’єднують результати досліджень у галузях хімії, екології, </a:t>
            </a:r>
            <a:r>
              <a:rPr lang="uk-UA" sz="16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геонаук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сталого розвитку.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Видання відображають сучасні досягнення у сфері екологічно безпечних технологій, </a:t>
            </a:r>
            <a:r>
              <a:rPr lang="uk-UA" sz="16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ноосферного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мислення, просторового аналізу та моніторингу навколишнього середовища. На сторінках публікуються результати фундаментальних і прикладних досліджень, аналітичні матеріали та рекомендації, спрямовані на збереження природних ресурсів, підвищення екологічної безпеки та розвиток наукових підходів до управління довкіллям і територіями.</a:t>
            </a:r>
            <a:endParaRPr lang="uk-UA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F35F9379-9A9F-4E2A-8861-72EBAE8721F2}"/>
              </a:ext>
            </a:extLst>
          </p:cNvPr>
          <p:cNvSpPr/>
          <p:nvPr/>
        </p:nvSpPr>
        <p:spPr>
          <a:xfrm>
            <a:off x="342810" y="5919875"/>
            <a:ext cx="11340460" cy="928513"/>
          </a:xfrm>
          <a:prstGeom prst="rect">
            <a:avLst/>
          </a:prstGeom>
          <a:solidFill>
            <a:srgbClr val="6EE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Місце для вмісту 7">
            <a:extLst>
              <a:ext uri="{FF2B5EF4-FFF2-40B4-BE49-F238E27FC236}">
                <a16:creationId xmlns:a16="http://schemas.microsoft.com/office/drawing/2014/main" id="{5FFC49C4-1E0A-4781-B801-4B091BA05E5E}"/>
              </a:ext>
            </a:extLst>
          </p:cNvPr>
          <p:cNvSpPr txBox="1">
            <a:spLocks/>
          </p:cNvSpPr>
          <p:nvPr/>
        </p:nvSpPr>
        <p:spPr>
          <a:xfrm>
            <a:off x="428625" y="6068751"/>
            <a:ext cx="11254645" cy="7194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1700" b="1" dirty="0">
                <a:effectLst/>
                <a:highlight>
                  <a:srgbClr val="EC38E8"/>
                </a:highlight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</a:t>
            </a:r>
            <a:r>
              <a:rPr lang="uk-UA" sz="17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http://journals.vnu.volyn.ua/index.php/chemistry/homepage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http://www.uenj.cv.ua/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uk-UA" sz="155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https://science.lpnu.ua/uk/istcgcap</a:t>
            </a:r>
            <a:endParaRPr lang="uk-UA" sz="1550" b="1" u="sng" dirty="0">
              <a:solidFill>
                <a:srgbClr val="00206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F166EB89-F7D3-4285-BC02-ECF8A8CF96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26" y="1304927"/>
            <a:ext cx="2045886" cy="2050655"/>
          </a:xfrm>
        </p:spPr>
      </p:pic>
    </p:spTree>
    <p:extLst>
      <p:ext uri="{BB962C8B-B14F-4D97-AF65-F5344CB8AC3E}">
        <p14:creationId xmlns:p14="http://schemas.microsoft.com/office/powerpoint/2010/main" val="2841682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Місце для вмісту 4">
            <a:extLst>
              <a:ext uri="{FF2B5EF4-FFF2-40B4-BE49-F238E27FC236}">
                <a16:creationId xmlns:a16="http://schemas.microsoft.com/office/drawing/2014/main" id="{F8685483-6E78-4207-8604-C9B3BF1382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110"/>
            <a:ext cx="12192000" cy="6906355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F2BBCE-EC58-4FF0-8E36-404EA7121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50BFB7-9871-426F-89AF-B8907E08C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AutoShape 8" descr="     View Vol. 68 No. 9(766) (2025): Economy of Ukraine&#10;    ">
            <a:extLst>
              <a:ext uri="{FF2B5EF4-FFF2-40B4-BE49-F238E27FC236}">
                <a16:creationId xmlns:a16="http://schemas.microsoft.com/office/drawing/2014/main" id="{F1324703-7022-4338-A1F5-C2144861C8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" name="AutoShape 10" descr="     View Vol. 68 No. 9(766) (2025): Economy of Ukraine&#10;    ">
            <a:extLst>
              <a:ext uri="{FF2B5EF4-FFF2-40B4-BE49-F238E27FC236}">
                <a16:creationId xmlns:a16="http://schemas.microsoft.com/office/drawing/2014/main" id="{9E92874A-E4B2-40EC-8D2C-17CF571F89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53F624FF-D7F9-40DB-A4DF-C3622807B532}"/>
              </a:ext>
            </a:extLst>
          </p:cNvPr>
          <p:cNvSpPr/>
          <p:nvPr/>
        </p:nvSpPr>
        <p:spPr>
          <a:xfrm>
            <a:off x="4076550" y="714372"/>
            <a:ext cx="2051686" cy="2857499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Прямокутник 32">
            <a:extLst>
              <a:ext uri="{FF2B5EF4-FFF2-40B4-BE49-F238E27FC236}">
                <a16:creationId xmlns:a16="http://schemas.microsoft.com/office/drawing/2014/main" id="{C9954212-0992-43A7-B502-D1A64BA83379}"/>
              </a:ext>
            </a:extLst>
          </p:cNvPr>
          <p:cNvSpPr/>
          <p:nvPr/>
        </p:nvSpPr>
        <p:spPr>
          <a:xfrm>
            <a:off x="6478757" y="705945"/>
            <a:ext cx="1937682" cy="2857499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4" name="Прямокутник 33">
            <a:extLst>
              <a:ext uri="{FF2B5EF4-FFF2-40B4-BE49-F238E27FC236}">
                <a16:creationId xmlns:a16="http://schemas.microsoft.com/office/drawing/2014/main" id="{0DBC3A76-1A5C-4600-B32D-35D15EB66AE9}"/>
              </a:ext>
            </a:extLst>
          </p:cNvPr>
          <p:cNvSpPr/>
          <p:nvPr/>
        </p:nvSpPr>
        <p:spPr>
          <a:xfrm>
            <a:off x="8713936" y="714372"/>
            <a:ext cx="2077890" cy="2857499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Прямокутник 21">
            <a:extLst>
              <a:ext uri="{FF2B5EF4-FFF2-40B4-BE49-F238E27FC236}">
                <a16:creationId xmlns:a16="http://schemas.microsoft.com/office/drawing/2014/main" id="{89028400-6477-4830-B3AF-0A3029D1D463}"/>
              </a:ext>
            </a:extLst>
          </p:cNvPr>
          <p:cNvSpPr/>
          <p:nvPr/>
        </p:nvSpPr>
        <p:spPr>
          <a:xfrm>
            <a:off x="1684022" y="705944"/>
            <a:ext cx="1988574" cy="2857499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: округлені кути 7">
            <a:extLst>
              <a:ext uri="{FF2B5EF4-FFF2-40B4-BE49-F238E27FC236}">
                <a16:creationId xmlns:a16="http://schemas.microsoft.com/office/drawing/2014/main" id="{1925CEC5-CA58-4373-B12A-37BE152AB1D4}"/>
              </a:ext>
            </a:extLst>
          </p:cNvPr>
          <p:cNvSpPr/>
          <p:nvPr/>
        </p:nvSpPr>
        <p:spPr>
          <a:xfrm>
            <a:off x="1247775" y="-21109"/>
            <a:ext cx="9734550" cy="802177"/>
          </a:xfrm>
          <a:prstGeom prst="roundRect">
            <a:avLst/>
          </a:prstGeom>
          <a:solidFill>
            <a:srgbClr val="E91BE4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34FEA67C-B0F5-42C9-8902-4D9F5327EA85}"/>
              </a:ext>
            </a:extLst>
          </p:cNvPr>
          <p:cNvSpPr txBox="1">
            <a:spLocks/>
          </p:cNvSpPr>
          <p:nvPr/>
        </p:nvSpPr>
        <p:spPr>
          <a:xfrm>
            <a:off x="1598296" y="-13744"/>
            <a:ext cx="9467685" cy="81384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uk-UA" sz="4800" b="1" spc="300" dirty="0">
                <a:ln w="25400">
                  <a:solidFill>
                    <a:srgbClr val="FFFFA7"/>
                  </a:solidFill>
                </a:ln>
                <a:solidFill>
                  <a:srgbClr val="6EE8AE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Харчові технології</a:t>
            </a:r>
            <a:endParaRPr lang="uk-UA" sz="4800" b="1" spc="300" dirty="0">
              <a:ln w="25400">
                <a:solidFill>
                  <a:srgbClr val="FFFFA7"/>
                </a:solidFill>
              </a:ln>
              <a:solidFill>
                <a:srgbClr val="6EE8AE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88622D-8BF1-4EA6-AEB5-DBB064EEC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0697" y="873423"/>
            <a:ext cx="1874484" cy="2507015"/>
          </a:xfrm>
          <a:prstGeom prst="rect">
            <a:avLst/>
          </a:prstGeom>
        </p:spPr>
      </p:pic>
      <p:grpSp>
        <p:nvGrpSpPr>
          <p:cNvPr id="17" name="Групувати 16">
            <a:extLst>
              <a:ext uri="{FF2B5EF4-FFF2-40B4-BE49-F238E27FC236}">
                <a16:creationId xmlns:a16="http://schemas.microsoft.com/office/drawing/2014/main" id="{73DCCC2F-0F25-4CA7-ADA4-90BCD5356532}"/>
              </a:ext>
            </a:extLst>
          </p:cNvPr>
          <p:cNvGrpSpPr/>
          <p:nvPr/>
        </p:nvGrpSpPr>
        <p:grpSpPr>
          <a:xfrm>
            <a:off x="4136218" y="873423"/>
            <a:ext cx="1910350" cy="2794310"/>
            <a:chOff x="4061855" y="895482"/>
            <a:chExt cx="1910350" cy="2794310"/>
          </a:xfrm>
        </p:grpSpPr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C9788246-B243-42E6-A851-DB3B61BF95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839"/>
            <a:stretch/>
          </p:blipFill>
          <p:spPr>
            <a:xfrm>
              <a:off x="4061855" y="895482"/>
              <a:ext cx="1910285" cy="813842"/>
            </a:xfrm>
            <a:prstGeom prst="rect">
              <a:avLst/>
            </a:prstGeom>
          </p:spPr>
        </p:pic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id="{0629A496-A54D-4DBE-A675-58139EC8B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79007" y="2287411"/>
              <a:ext cx="1881746" cy="756724"/>
            </a:xfrm>
            <a:prstGeom prst="rect">
              <a:avLst/>
            </a:prstGeom>
          </p:spPr>
        </p:pic>
        <p:pic>
          <p:nvPicPr>
            <p:cNvPr id="5122" name="Picture 2">
              <a:extLst>
                <a:ext uri="{FF2B5EF4-FFF2-40B4-BE49-F238E27FC236}">
                  <a16:creationId xmlns:a16="http://schemas.microsoft.com/office/drawing/2014/main" id="{A47DCCE5-0230-4BD9-B8E0-8279CD35D7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554" y="2927932"/>
              <a:ext cx="1904651" cy="7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>
              <a:extLst>
                <a:ext uri="{FF2B5EF4-FFF2-40B4-BE49-F238E27FC236}">
                  <a16:creationId xmlns:a16="http://schemas.microsoft.com/office/drawing/2014/main" id="{E1896B3E-0F5A-415C-B873-D21F724626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9006" y="1650923"/>
              <a:ext cx="1881746" cy="752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Групувати 40">
            <a:extLst>
              <a:ext uri="{FF2B5EF4-FFF2-40B4-BE49-F238E27FC236}">
                <a16:creationId xmlns:a16="http://schemas.microsoft.com/office/drawing/2014/main" id="{C5250E02-4A8B-416C-9498-DF79472AA16A}"/>
              </a:ext>
            </a:extLst>
          </p:cNvPr>
          <p:cNvGrpSpPr/>
          <p:nvPr/>
        </p:nvGrpSpPr>
        <p:grpSpPr>
          <a:xfrm>
            <a:off x="6564213" y="850565"/>
            <a:ext cx="1739741" cy="2469630"/>
            <a:chOff x="6421338" y="917240"/>
            <a:chExt cx="1739741" cy="2469630"/>
          </a:xfrm>
        </p:grpSpPr>
        <p:pic>
          <p:nvPicPr>
            <p:cNvPr id="5126" name="Picture 6">
              <a:extLst>
                <a:ext uri="{FF2B5EF4-FFF2-40B4-BE49-F238E27FC236}">
                  <a16:creationId xmlns:a16="http://schemas.microsoft.com/office/drawing/2014/main" id="{0471CB89-CFC5-4604-B8C5-8EEA490C4B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1338" y="917240"/>
              <a:ext cx="1739690" cy="2469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Рисунок 26">
              <a:extLst>
                <a:ext uri="{FF2B5EF4-FFF2-40B4-BE49-F238E27FC236}">
                  <a16:creationId xmlns:a16="http://schemas.microsoft.com/office/drawing/2014/main" id="{332CAAA9-01CC-478E-B4C1-112489F31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432946" y="1549538"/>
              <a:ext cx="1728133" cy="460256"/>
            </a:xfrm>
            <a:prstGeom prst="rect">
              <a:avLst/>
            </a:prstGeom>
          </p:spPr>
        </p:pic>
        <p:pic>
          <p:nvPicPr>
            <p:cNvPr id="35" name="Рисунок 34">
              <a:extLst>
                <a:ext uri="{FF2B5EF4-FFF2-40B4-BE49-F238E27FC236}">
                  <a16:creationId xmlns:a16="http://schemas.microsoft.com/office/drawing/2014/main" id="{52592C35-916B-4F37-BBB6-18514253B2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867525" y="1895997"/>
              <a:ext cx="1293237" cy="538849"/>
            </a:xfrm>
            <a:prstGeom prst="rect">
              <a:avLst/>
            </a:prstGeom>
          </p:spPr>
        </p:pic>
        <p:pic>
          <p:nvPicPr>
            <p:cNvPr id="44" name="Місце для вмісту 4">
              <a:extLst>
                <a:ext uri="{FF2B5EF4-FFF2-40B4-BE49-F238E27FC236}">
                  <a16:creationId xmlns:a16="http://schemas.microsoft.com/office/drawing/2014/main" id="{66874328-A4F3-4B19-BB1E-3C73A61D3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3223" y="1075938"/>
              <a:ext cx="596765" cy="526432"/>
            </a:xfrm>
            <a:prstGeom prst="rect">
              <a:avLst/>
            </a:prstGeom>
          </p:spPr>
        </p:pic>
      </p:grpSp>
      <p:pic>
        <p:nvPicPr>
          <p:cNvPr id="5128" name="Picture 8">
            <a:extLst>
              <a:ext uri="{FF2B5EF4-FFF2-40B4-BE49-F238E27FC236}">
                <a16:creationId xmlns:a16="http://schemas.microsoft.com/office/drawing/2014/main" id="{25A0071B-9FA3-4BC7-A278-4308D7436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032" y="860880"/>
            <a:ext cx="1883541" cy="257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814CEE5E-FAE2-40EA-A7E4-AA885289CFA8}"/>
              </a:ext>
            </a:extLst>
          </p:cNvPr>
          <p:cNvSpPr/>
          <p:nvPr/>
        </p:nvSpPr>
        <p:spPr>
          <a:xfrm>
            <a:off x="356329" y="3354212"/>
            <a:ext cx="11340460" cy="2703690"/>
          </a:xfrm>
          <a:prstGeom prst="rect">
            <a:avLst/>
          </a:prstGeom>
          <a:solidFill>
            <a:srgbClr val="FFFF9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Місце для вмісту 7">
            <a:extLst>
              <a:ext uri="{FF2B5EF4-FFF2-40B4-BE49-F238E27FC236}">
                <a16:creationId xmlns:a16="http://schemas.microsoft.com/office/drawing/2014/main" id="{35CE9F75-D1EC-4DE3-8A43-AA325BEDE220}"/>
              </a:ext>
            </a:extLst>
          </p:cNvPr>
          <p:cNvSpPr txBox="1">
            <a:spLocks/>
          </p:cNvSpPr>
          <p:nvPr/>
        </p:nvSpPr>
        <p:spPr>
          <a:xfrm>
            <a:off x="508729" y="3521901"/>
            <a:ext cx="11049935" cy="23611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Економіка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харчової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промисловості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», 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Food Science and Technology (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Харчова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наука і </a:t>
            </a:r>
            <a:r>
              <a:rPr lang="ru-RU" sz="1600" b="1" kern="100" dirty="0" err="1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технологія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«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Innovative Biosystems and Bioengineering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 «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Journal </a:t>
            </a:r>
            <a:r>
              <a:rPr lang="de-DE" sz="1600" b="1" kern="100" dirty="0" err="1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Chemistry and Technologies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uk-UA" sz="16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це сучасні наукові видання, що висвітлюють результати досліджень у галузях харчової науки, біоінженерії, хімічних технологій та економіки підприємств харчової промисловості.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Часописи присвячені питанням інноваційних технологій виробництва і переробки сировини, забезпечення якості та безпечності харчових продуктів, розвитку біотехнологічних процесів, підвищення енергоефективності й сталого розвитку харчової промисловості.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Публікації сприяють поширенню наукових знань, впровадженню сучасних технологічних рішень та підвищенню конкурентоспроможності підприємств харчового сектору України.</a:t>
            </a:r>
            <a:endParaRPr lang="uk-UA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F35F9379-9A9F-4E2A-8861-72EBAE8721F2}"/>
              </a:ext>
            </a:extLst>
          </p:cNvPr>
          <p:cNvSpPr/>
          <p:nvPr/>
        </p:nvSpPr>
        <p:spPr>
          <a:xfrm>
            <a:off x="342810" y="5873771"/>
            <a:ext cx="11340460" cy="974618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Місце для вмісту 7">
            <a:extLst>
              <a:ext uri="{FF2B5EF4-FFF2-40B4-BE49-F238E27FC236}">
                <a16:creationId xmlns:a16="http://schemas.microsoft.com/office/drawing/2014/main" id="{5FFC49C4-1E0A-4781-B801-4B091BA05E5E}"/>
              </a:ext>
            </a:extLst>
          </p:cNvPr>
          <p:cNvSpPr txBox="1">
            <a:spLocks/>
          </p:cNvSpPr>
          <p:nvPr/>
        </p:nvSpPr>
        <p:spPr>
          <a:xfrm>
            <a:off x="428625" y="5943599"/>
            <a:ext cx="11254645" cy="8446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1700" b="1" dirty="0">
                <a:effectLst/>
                <a:highlight>
                  <a:srgbClr val="FFFFA7"/>
                </a:highlight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</a:t>
            </a:r>
            <a:r>
              <a:rPr lang="uk-UA" sz="17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https://journals.ontu.edu.ua/index.php/fie/issue/view/279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https://fst.ontu.edu.ua/uk/site/page/journal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uk-UA" sz="155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https://ibb.kpi.ua/issue/view/19371</a:t>
            </a:r>
            <a:r>
              <a:rPr lang="uk-UA" sz="155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http://chemistry.dnu.dp.ua/about</a:t>
            </a:r>
            <a:endParaRPr lang="uk-UA" sz="1550" b="1" u="sng" dirty="0">
              <a:solidFill>
                <a:srgbClr val="00206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6" name="Місце для вмісту 4">
            <a:extLst>
              <a:ext uri="{FF2B5EF4-FFF2-40B4-BE49-F238E27FC236}">
                <a16:creationId xmlns:a16="http://schemas.microsoft.com/office/drawing/2014/main" id="{5461CA6E-06F3-4F9B-881C-2D839997061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68" y="36037"/>
            <a:ext cx="1529554" cy="1525145"/>
          </a:xfrm>
          <a:prstGeom prst="rect">
            <a:avLst/>
          </a:prstGeom>
          <a:effectLst>
            <a:glow rad="38100">
              <a:srgbClr val="E91BE4">
                <a:alpha val="97000"/>
              </a:srgbClr>
            </a:glow>
          </a:effectLst>
        </p:spPr>
      </p:pic>
    </p:spTree>
    <p:extLst>
      <p:ext uri="{BB962C8B-B14F-4D97-AF65-F5344CB8AC3E}">
        <p14:creationId xmlns:p14="http://schemas.microsoft.com/office/powerpoint/2010/main" val="73903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Місце для вмісту 4">
            <a:extLst>
              <a:ext uri="{FF2B5EF4-FFF2-40B4-BE49-F238E27FC236}">
                <a16:creationId xmlns:a16="http://schemas.microsoft.com/office/drawing/2014/main" id="{F8685483-6E78-4207-8604-C9B3BF1382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110"/>
            <a:ext cx="12192000" cy="6906355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F2BBCE-EC58-4FF0-8E36-404EA7121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50BFB7-9871-426F-89AF-B8907E08C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AutoShape 8" descr="     View Vol. 68 No. 9(766) (2025): Economy of Ukraine&#10;    ">
            <a:extLst>
              <a:ext uri="{FF2B5EF4-FFF2-40B4-BE49-F238E27FC236}">
                <a16:creationId xmlns:a16="http://schemas.microsoft.com/office/drawing/2014/main" id="{F1324703-7022-4338-A1F5-C2144861C8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" name="AutoShape 10" descr="     View Vol. 68 No. 9(766) (2025): Economy of Ukraine&#10;    ">
            <a:extLst>
              <a:ext uri="{FF2B5EF4-FFF2-40B4-BE49-F238E27FC236}">
                <a16:creationId xmlns:a16="http://schemas.microsoft.com/office/drawing/2014/main" id="{9E92874A-E4B2-40EC-8D2C-17CF571F89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0" name="Прямокутник 29">
            <a:extLst>
              <a:ext uri="{FF2B5EF4-FFF2-40B4-BE49-F238E27FC236}">
                <a16:creationId xmlns:a16="http://schemas.microsoft.com/office/drawing/2014/main" id="{84A962FB-DDF3-4C91-A8E3-6C856C67A3EC}"/>
              </a:ext>
            </a:extLst>
          </p:cNvPr>
          <p:cNvSpPr/>
          <p:nvPr/>
        </p:nvSpPr>
        <p:spPr>
          <a:xfrm>
            <a:off x="508729" y="79533"/>
            <a:ext cx="2377061" cy="3473291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6" name="Прямокутник 35">
            <a:extLst>
              <a:ext uri="{FF2B5EF4-FFF2-40B4-BE49-F238E27FC236}">
                <a16:creationId xmlns:a16="http://schemas.microsoft.com/office/drawing/2014/main" id="{1A526810-D66D-4075-B2B0-FA4419044E68}"/>
              </a:ext>
            </a:extLst>
          </p:cNvPr>
          <p:cNvSpPr/>
          <p:nvPr/>
        </p:nvSpPr>
        <p:spPr>
          <a:xfrm>
            <a:off x="3241309" y="108108"/>
            <a:ext cx="2543025" cy="3473291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Прямокутник 36">
            <a:extLst>
              <a:ext uri="{FF2B5EF4-FFF2-40B4-BE49-F238E27FC236}">
                <a16:creationId xmlns:a16="http://schemas.microsoft.com/office/drawing/2014/main" id="{3561BECC-DE22-4A4D-86D0-8D44D13CAADA}"/>
              </a:ext>
            </a:extLst>
          </p:cNvPr>
          <p:cNvSpPr/>
          <p:nvPr/>
        </p:nvSpPr>
        <p:spPr>
          <a:xfrm>
            <a:off x="6070191" y="108108"/>
            <a:ext cx="2344652" cy="3473291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8" name="Прямокутник 37">
            <a:extLst>
              <a:ext uri="{FF2B5EF4-FFF2-40B4-BE49-F238E27FC236}">
                <a16:creationId xmlns:a16="http://schemas.microsoft.com/office/drawing/2014/main" id="{57CA50CA-88C3-4842-B497-BF83DF874F75}"/>
              </a:ext>
            </a:extLst>
          </p:cNvPr>
          <p:cNvSpPr/>
          <p:nvPr/>
        </p:nvSpPr>
        <p:spPr>
          <a:xfrm>
            <a:off x="8878909" y="92902"/>
            <a:ext cx="2446725" cy="3473291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F2BD1C43-10CE-4D27-9799-DE5D94998C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059BFACB-4C12-4097-9E54-BA889DAEE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34" y="203464"/>
            <a:ext cx="2107964" cy="301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Тваринництво та харчові технології">
            <a:extLst>
              <a:ext uri="{FF2B5EF4-FFF2-40B4-BE49-F238E27FC236}">
                <a16:creationId xmlns:a16="http://schemas.microsoft.com/office/drawing/2014/main" id="{FE27E4A1-D7EE-446B-B6B2-44C8E5B57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235" y="211899"/>
            <a:ext cx="2164750" cy="306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D86745D8-34A2-4195-86A5-1576D1525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546" y="85725"/>
            <a:ext cx="2388054" cy="335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Групувати 23">
            <a:extLst>
              <a:ext uri="{FF2B5EF4-FFF2-40B4-BE49-F238E27FC236}">
                <a16:creationId xmlns:a16="http://schemas.microsoft.com/office/drawing/2014/main" id="{A28B01F0-C8DE-4A01-B677-29E01526542E}"/>
              </a:ext>
            </a:extLst>
          </p:cNvPr>
          <p:cNvGrpSpPr/>
          <p:nvPr/>
        </p:nvGrpSpPr>
        <p:grpSpPr>
          <a:xfrm>
            <a:off x="3317330" y="225268"/>
            <a:ext cx="2351415" cy="3115347"/>
            <a:chOff x="3272648" y="245302"/>
            <a:chExt cx="2351415" cy="3115347"/>
          </a:xfrm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4CA4D28F-C061-4910-8289-31E04270CB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5749" r="29353"/>
            <a:stretch/>
          </p:blipFill>
          <p:spPr>
            <a:xfrm>
              <a:off x="3294972" y="245302"/>
              <a:ext cx="2329091" cy="2175387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E5D7B6D4-C058-4FEF-AFBF-2E6AF9F871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5348" r="750" b="67289"/>
            <a:stretch/>
          </p:blipFill>
          <p:spPr>
            <a:xfrm>
              <a:off x="3272648" y="2396830"/>
              <a:ext cx="2351415" cy="951426"/>
            </a:xfrm>
            <a:prstGeom prst="rect">
              <a:avLst/>
            </a:prstGeom>
          </p:spPr>
        </p:pic>
        <p:pic>
          <p:nvPicPr>
            <p:cNvPr id="45" name="Рисунок 44">
              <a:extLst>
                <a:ext uri="{FF2B5EF4-FFF2-40B4-BE49-F238E27FC236}">
                  <a16:creationId xmlns:a16="http://schemas.microsoft.com/office/drawing/2014/main" id="{CEF47657-4CA3-4ECF-B6C1-044C62C37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6147" t="1" r="7851" b="-9447"/>
            <a:stretch/>
          </p:blipFill>
          <p:spPr>
            <a:xfrm>
              <a:off x="3305174" y="800098"/>
              <a:ext cx="2318889" cy="663208"/>
            </a:xfrm>
            <a:prstGeom prst="rect">
              <a:avLst/>
            </a:prstGeom>
          </p:spPr>
        </p:pic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id="{B5EEABCA-8D75-4440-A8D0-86CC724F31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22383" r="53390" b="2155"/>
            <a:stretch/>
          </p:blipFill>
          <p:spPr>
            <a:xfrm>
              <a:off x="3274533" y="628649"/>
              <a:ext cx="2349530" cy="457275"/>
            </a:xfrm>
            <a:prstGeom prst="rect">
              <a:avLst/>
            </a:prstGeom>
          </p:spPr>
        </p:pic>
        <p:pic>
          <p:nvPicPr>
            <p:cNvPr id="46" name="Рисунок 45">
              <a:extLst>
                <a:ext uri="{FF2B5EF4-FFF2-40B4-BE49-F238E27FC236}">
                  <a16:creationId xmlns:a16="http://schemas.microsoft.com/office/drawing/2014/main" id="{06503E87-84DB-4787-83AB-E22B936CE4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-6516" r="53390" b="38707"/>
            <a:stretch/>
          </p:blipFill>
          <p:spPr>
            <a:xfrm>
              <a:off x="3272648" y="2896937"/>
              <a:ext cx="2349530" cy="463712"/>
            </a:xfrm>
            <a:prstGeom prst="rect">
              <a:avLst/>
            </a:prstGeom>
          </p:spPr>
        </p:pic>
      </p:grpSp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814CEE5E-FAE2-40EA-A7E4-AA885289CFA8}"/>
              </a:ext>
            </a:extLst>
          </p:cNvPr>
          <p:cNvSpPr/>
          <p:nvPr/>
        </p:nvSpPr>
        <p:spPr>
          <a:xfrm>
            <a:off x="356329" y="3209926"/>
            <a:ext cx="11340460" cy="2847976"/>
          </a:xfrm>
          <a:prstGeom prst="rect">
            <a:avLst/>
          </a:prstGeom>
          <a:solidFill>
            <a:srgbClr val="FFFF9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Місце для вмісту 7">
            <a:extLst>
              <a:ext uri="{FF2B5EF4-FFF2-40B4-BE49-F238E27FC236}">
                <a16:creationId xmlns:a16="http://schemas.microsoft.com/office/drawing/2014/main" id="{35CE9F75-D1EC-4DE3-8A43-AA325BEDE220}"/>
              </a:ext>
            </a:extLst>
          </p:cNvPr>
          <p:cNvSpPr txBox="1">
            <a:spLocks/>
          </p:cNvSpPr>
          <p:nvPr/>
        </p:nvSpPr>
        <p:spPr>
          <a:xfrm>
            <a:off x="508729" y="3334179"/>
            <a:ext cx="11049935" cy="2548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de-DE" sz="1600" b="1" kern="100" dirty="0" err="1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Ukrainian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Food Journal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«Eastern-European Journal </a:t>
            </a:r>
            <a:r>
              <a:rPr lang="de-DE" sz="1600" b="1" kern="100" dirty="0" err="1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Enterprise Technologies</a:t>
            </a:r>
            <a:r>
              <a:rPr lang="uk-UA" sz="1600" b="1" kern="100" dirty="0">
                <a:solidFill>
                  <a:srgbClr val="000000"/>
                </a:solidFill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(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Східноєвропейський журнал корпоративних технологій</a:t>
            </a:r>
            <a:r>
              <a:rPr lang="ru-RU" sz="1600" b="1" kern="100" dirty="0">
                <a:solidFill>
                  <a:srgbClr val="000000"/>
                </a:solidFill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«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Animal Science and Food Technology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uk-UA" sz="1600" b="1" kern="100" dirty="0">
                <a:solidFill>
                  <a:srgbClr val="000000"/>
                </a:solidFill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Тваринництво та технології харчових продуктів) та «Інновації та технології в сфері послуг харчування»</a:t>
            </a:r>
            <a:r>
              <a:rPr lang="uk-UA" sz="16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це фахові наукові видання, що публікують результати сучасних досліджень у галузях харчових технологій, біотехнологій, тваринництва та інноваційного розвитку підприємств харчової і сервісної індустрії.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16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Журнали висвітлюють питання розроблення нових технологічних процесів і харчових продуктів, підвищення якості та безпечності виробництва, впровадження інновацій у ресторанний і готельний бізнес, а також удосконалення корпоративного управління та цифрової трансформації у харчовій галузі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F35F9379-9A9F-4E2A-8861-72EBAE8721F2}"/>
              </a:ext>
            </a:extLst>
          </p:cNvPr>
          <p:cNvSpPr/>
          <p:nvPr/>
        </p:nvSpPr>
        <p:spPr>
          <a:xfrm>
            <a:off x="361860" y="5919875"/>
            <a:ext cx="11340460" cy="928513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Місце для вмісту 7">
            <a:extLst>
              <a:ext uri="{FF2B5EF4-FFF2-40B4-BE49-F238E27FC236}">
                <a16:creationId xmlns:a16="http://schemas.microsoft.com/office/drawing/2014/main" id="{5FFC49C4-1E0A-4781-B801-4B091BA05E5E}"/>
              </a:ext>
            </a:extLst>
          </p:cNvPr>
          <p:cNvSpPr txBox="1">
            <a:spLocks/>
          </p:cNvSpPr>
          <p:nvPr/>
        </p:nvSpPr>
        <p:spPr>
          <a:xfrm>
            <a:off x="428625" y="5943599"/>
            <a:ext cx="11254645" cy="8446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1700" b="1" dirty="0">
                <a:effectLst/>
                <a:highlight>
                  <a:srgbClr val="FFFFA7"/>
                </a:highlight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</a:t>
            </a:r>
            <a:r>
              <a:rPr lang="uk-UA" sz="17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https://ufj.ho.ua/indexUA.html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https://journals.uran.ua/eejet/about 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uk-UA" sz="155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https://animalscience.com.ua/en</a:t>
            </a:r>
            <a:r>
              <a:rPr lang="uk-UA" sz="1550" b="1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https://journals.chdtu.ck.ua/index.php/itsf</a:t>
            </a:r>
            <a:endParaRPr lang="uk-UA" sz="1550" b="1" u="sng" dirty="0">
              <a:solidFill>
                <a:srgbClr val="00206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000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Місце для вмісту 4">
            <a:extLst>
              <a:ext uri="{FF2B5EF4-FFF2-40B4-BE49-F238E27FC236}">
                <a16:creationId xmlns:a16="http://schemas.microsoft.com/office/drawing/2014/main" id="{F8685483-6E78-4207-8604-C9B3BF1382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110"/>
            <a:ext cx="12192000" cy="6906355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F2BBCE-EC58-4FF0-8E36-404EA7121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50BFB7-9871-426F-89AF-B8907E08C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AutoShape 8" descr="     View Vol. 68 No. 9(766) (2025): Economy of Ukraine&#10;    ">
            <a:extLst>
              <a:ext uri="{FF2B5EF4-FFF2-40B4-BE49-F238E27FC236}">
                <a16:creationId xmlns:a16="http://schemas.microsoft.com/office/drawing/2014/main" id="{F1324703-7022-4338-A1F5-C2144861C8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" name="AutoShape 10" descr="     View Vol. 68 No. 9(766) (2025): Economy of Ukraine&#10;    ">
            <a:extLst>
              <a:ext uri="{FF2B5EF4-FFF2-40B4-BE49-F238E27FC236}">
                <a16:creationId xmlns:a16="http://schemas.microsoft.com/office/drawing/2014/main" id="{9E92874A-E4B2-40EC-8D2C-17CF571F89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0" name="Прямокутник 29">
            <a:extLst>
              <a:ext uri="{FF2B5EF4-FFF2-40B4-BE49-F238E27FC236}">
                <a16:creationId xmlns:a16="http://schemas.microsoft.com/office/drawing/2014/main" id="{84A962FB-DDF3-4C91-A8E3-6C856C67A3EC}"/>
              </a:ext>
            </a:extLst>
          </p:cNvPr>
          <p:cNvSpPr/>
          <p:nvPr/>
        </p:nvSpPr>
        <p:spPr>
          <a:xfrm>
            <a:off x="2175604" y="79533"/>
            <a:ext cx="2313390" cy="3473291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6" name="Прямокутник 35">
            <a:extLst>
              <a:ext uri="{FF2B5EF4-FFF2-40B4-BE49-F238E27FC236}">
                <a16:creationId xmlns:a16="http://schemas.microsoft.com/office/drawing/2014/main" id="{1A526810-D66D-4075-B2B0-FA4419044E68}"/>
              </a:ext>
            </a:extLst>
          </p:cNvPr>
          <p:cNvSpPr/>
          <p:nvPr/>
        </p:nvSpPr>
        <p:spPr>
          <a:xfrm>
            <a:off x="4670059" y="79533"/>
            <a:ext cx="2543025" cy="3473291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Прямокутник 36">
            <a:extLst>
              <a:ext uri="{FF2B5EF4-FFF2-40B4-BE49-F238E27FC236}">
                <a16:creationId xmlns:a16="http://schemas.microsoft.com/office/drawing/2014/main" id="{3561BECC-DE22-4A4D-86D0-8D44D13CAADA}"/>
              </a:ext>
            </a:extLst>
          </p:cNvPr>
          <p:cNvSpPr/>
          <p:nvPr/>
        </p:nvSpPr>
        <p:spPr>
          <a:xfrm>
            <a:off x="7498941" y="79533"/>
            <a:ext cx="2446724" cy="3473291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F2BD1C43-10CE-4D27-9799-DE5D94998C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814CEE5E-FAE2-40EA-A7E4-AA885289CFA8}"/>
              </a:ext>
            </a:extLst>
          </p:cNvPr>
          <p:cNvSpPr/>
          <p:nvPr/>
        </p:nvSpPr>
        <p:spPr>
          <a:xfrm>
            <a:off x="356329" y="3354212"/>
            <a:ext cx="11340460" cy="2703690"/>
          </a:xfrm>
          <a:prstGeom prst="rect">
            <a:avLst/>
          </a:prstGeom>
          <a:solidFill>
            <a:srgbClr val="FFFF9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Місце для вмісту 7">
            <a:extLst>
              <a:ext uri="{FF2B5EF4-FFF2-40B4-BE49-F238E27FC236}">
                <a16:creationId xmlns:a16="http://schemas.microsoft.com/office/drawing/2014/main" id="{35CE9F75-D1EC-4DE3-8A43-AA325BEDE220}"/>
              </a:ext>
            </a:extLst>
          </p:cNvPr>
          <p:cNvSpPr txBox="1">
            <a:spLocks/>
          </p:cNvSpPr>
          <p:nvPr/>
        </p:nvSpPr>
        <p:spPr>
          <a:xfrm>
            <a:off x="508729" y="3560447"/>
            <a:ext cx="11049935" cy="2322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en-US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Ukrainian Journal of Food Science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(Український журнал харчової науки), «</a:t>
            </a:r>
            <a:r>
              <a:rPr lang="de-DE" sz="1600" b="1" kern="100" dirty="0" err="1">
                <a:solidFill>
                  <a:srgbClr val="000000"/>
                </a:solidFill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Grain</a:t>
            </a:r>
            <a:r>
              <a:rPr lang="de-DE" sz="1600" b="1" kern="100" dirty="0">
                <a:solidFill>
                  <a:srgbClr val="000000"/>
                </a:solidFill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Products and Mixed </a:t>
            </a:r>
            <a:r>
              <a:rPr lang="de-DE" sz="1600" b="1" kern="100" dirty="0" err="1">
                <a:solidFill>
                  <a:srgbClr val="000000"/>
                </a:solidFill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Fodder’s</a:t>
            </a:r>
            <a:r>
              <a:rPr lang="uk-UA" sz="1600" b="1" kern="100" dirty="0">
                <a:solidFill>
                  <a:srgbClr val="000000"/>
                </a:solidFill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600" b="1" kern="100" dirty="0">
                <a:solidFill>
                  <a:srgbClr val="000000"/>
                </a:solidFill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(Зернові продукти і комбікорми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)» 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 «Ресторанний і готельний консалтинг. Інновації»</a:t>
            </a:r>
            <a:r>
              <a:rPr lang="uk-UA" sz="16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наукові періодичні видання, що висвітлюють результати досліджень у сфері харчових технологій, виробництва продуктів і кормів, а також управління та інновацій у </a:t>
            </a:r>
            <a:r>
              <a:rPr lang="uk-UA" sz="16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готельно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-ресторанному бізнесі.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16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 сторінках журналів представлено  статті, присвячені технологічним інноваціям, безпечності та якості харчових продуктів, ефективному використанню сировини, підготовці фахівців для індустрії гостинності, а також упровадженню сучасних підходів до організації харчування й розвитку сервісних послуг.</a:t>
            </a:r>
            <a:endParaRPr lang="uk-UA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F35F9379-9A9F-4E2A-8861-72EBAE8721F2}"/>
              </a:ext>
            </a:extLst>
          </p:cNvPr>
          <p:cNvSpPr/>
          <p:nvPr/>
        </p:nvSpPr>
        <p:spPr>
          <a:xfrm>
            <a:off x="361860" y="5919875"/>
            <a:ext cx="11340460" cy="928513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Місце для вмісту 7">
            <a:extLst>
              <a:ext uri="{FF2B5EF4-FFF2-40B4-BE49-F238E27FC236}">
                <a16:creationId xmlns:a16="http://schemas.microsoft.com/office/drawing/2014/main" id="{5FFC49C4-1E0A-4781-B801-4B091BA05E5E}"/>
              </a:ext>
            </a:extLst>
          </p:cNvPr>
          <p:cNvSpPr txBox="1">
            <a:spLocks/>
          </p:cNvSpPr>
          <p:nvPr/>
        </p:nvSpPr>
        <p:spPr>
          <a:xfrm>
            <a:off x="428625" y="5943599"/>
            <a:ext cx="11254645" cy="8446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1700" b="1" dirty="0">
                <a:effectLst/>
                <a:highlight>
                  <a:srgbClr val="FFFFA7"/>
                </a:highlight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</a:t>
            </a:r>
            <a:r>
              <a:rPr lang="uk-UA" sz="17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https://ukrfoodscience.nuft.edu.ua/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https://grain-feed.ontu.edu.ua/uk/site/page/journal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http://restaurant-hotel.knukim.edu.ua/about</a:t>
            </a:r>
            <a:endParaRPr lang="uk-UA" sz="1550" b="1" u="sng" dirty="0">
              <a:solidFill>
                <a:srgbClr val="00206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УФЖ">
            <a:extLst>
              <a:ext uri="{FF2B5EF4-FFF2-40B4-BE49-F238E27FC236}">
                <a16:creationId xmlns:a16="http://schemas.microsoft.com/office/drawing/2014/main" id="{1E14C765-0671-4B80-B337-8EAD47686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074" y="173847"/>
            <a:ext cx="2078376" cy="312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увати 8">
            <a:extLst>
              <a:ext uri="{FF2B5EF4-FFF2-40B4-BE49-F238E27FC236}">
                <a16:creationId xmlns:a16="http://schemas.microsoft.com/office/drawing/2014/main" id="{91BA26F8-31E7-463A-B986-51F5D55B382A}"/>
              </a:ext>
            </a:extLst>
          </p:cNvPr>
          <p:cNvGrpSpPr/>
          <p:nvPr/>
        </p:nvGrpSpPr>
        <p:grpSpPr>
          <a:xfrm>
            <a:off x="4746276" y="144776"/>
            <a:ext cx="2380780" cy="3159910"/>
            <a:chOff x="3327417" y="223175"/>
            <a:chExt cx="2380780" cy="3159910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2970AF73-5530-4828-BF6A-428633481F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5227" y="1048699"/>
              <a:ext cx="2362970" cy="945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>
              <a:extLst>
                <a:ext uri="{FF2B5EF4-FFF2-40B4-BE49-F238E27FC236}">
                  <a16:creationId xmlns:a16="http://schemas.microsoft.com/office/drawing/2014/main" id="{826B3E72-34EA-42B8-B484-D8C25A6675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7417" y="1791768"/>
              <a:ext cx="2370586" cy="94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0598E2F6-3EFD-4E3C-A3BE-7AF511A09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36066" y="223175"/>
              <a:ext cx="2362970" cy="970923"/>
            </a:xfrm>
            <a:prstGeom prst="rect">
              <a:avLst/>
            </a:prstGeom>
          </p:spPr>
        </p:pic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E9030F31-AC79-45BF-9644-4DB976EEF9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6577" y="2438101"/>
              <a:ext cx="2362460" cy="944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8" name="Picture 10">
            <a:extLst>
              <a:ext uri="{FF2B5EF4-FFF2-40B4-BE49-F238E27FC236}">
                <a16:creationId xmlns:a16="http://schemas.microsoft.com/office/drawing/2014/main" id="{592E2BD9-AE97-42AF-8999-5E554C1EC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361" y="181197"/>
            <a:ext cx="2222586" cy="314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Місце для вмісту 54">
            <a:extLst>
              <a:ext uri="{FF2B5EF4-FFF2-40B4-BE49-F238E27FC236}">
                <a16:creationId xmlns:a16="http://schemas.microsoft.com/office/drawing/2014/main" id="{382DE0D6-6E56-4734-9149-C1230FC4E44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0" y="744078"/>
            <a:ext cx="1949490" cy="1878676"/>
          </a:xfrm>
          <a:prstGeom prst="rect">
            <a:avLst/>
          </a:prstGeom>
        </p:spPr>
      </p:pic>
      <p:pic>
        <p:nvPicPr>
          <p:cNvPr id="51" name="Місце для вмісту 62">
            <a:extLst>
              <a:ext uri="{FF2B5EF4-FFF2-40B4-BE49-F238E27FC236}">
                <a16:creationId xmlns:a16="http://schemas.microsoft.com/office/drawing/2014/main" id="{20B2968E-61DB-4446-8BE1-2392F46514A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189" y="1838325"/>
            <a:ext cx="2041911" cy="148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711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Місце для вмісту 4">
            <a:extLst>
              <a:ext uri="{FF2B5EF4-FFF2-40B4-BE49-F238E27FC236}">
                <a16:creationId xmlns:a16="http://schemas.microsoft.com/office/drawing/2014/main" id="{F8685483-6E78-4207-8604-C9B3BF1382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110"/>
            <a:ext cx="12192000" cy="6906355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F2BBCE-EC58-4FF0-8E36-404EA7121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50BFB7-9871-426F-89AF-B8907E08C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AutoShape 8" descr="     View Vol. 68 No. 9(766) (2025): Economy of Ukraine&#10;    ">
            <a:extLst>
              <a:ext uri="{FF2B5EF4-FFF2-40B4-BE49-F238E27FC236}">
                <a16:creationId xmlns:a16="http://schemas.microsoft.com/office/drawing/2014/main" id="{F1324703-7022-4338-A1F5-C2144861C8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" name="AutoShape 10" descr="     View Vol. 68 No. 9(766) (2025): Economy of Ukraine&#10;    ">
            <a:extLst>
              <a:ext uri="{FF2B5EF4-FFF2-40B4-BE49-F238E27FC236}">
                <a16:creationId xmlns:a16="http://schemas.microsoft.com/office/drawing/2014/main" id="{9E92874A-E4B2-40EC-8D2C-17CF571F89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0" name="Прямокутник 29">
            <a:extLst>
              <a:ext uri="{FF2B5EF4-FFF2-40B4-BE49-F238E27FC236}">
                <a16:creationId xmlns:a16="http://schemas.microsoft.com/office/drawing/2014/main" id="{84A962FB-DDF3-4C91-A8E3-6C856C67A3EC}"/>
              </a:ext>
            </a:extLst>
          </p:cNvPr>
          <p:cNvSpPr/>
          <p:nvPr/>
        </p:nvSpPr>
        <p:spPr>
          <a:xfrm>
            <a:off x="2175604" y="79533"/>
            <a:ext cx="2447252" cy="3473291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6" name="Прямокутник 35">
            <a:extLst>
              <a:ext uri="{FF2B5EF4-FFF2-40B4-BE49-F238E27FC236}">
                <a16:creationId xmlns:a16="http://schemas.microsoft.com/office/drawing/2014/main" id="{1A526810-D66D-4075-B2B0-FA4419044E68}"/>
              </a:ext>
            </a:extLst>
          </p:cNvPr>
          <p:cNvSpPr/>
          <p:nvPr/>
        </p:nvSpPr>
        <p:spPr>
          <a:xfrm>
            <a:off x="4831985" y="79533"/>
            <a:ext cx="2446724" cy="3473291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F2BD1C43-10CE-4D27-9799-DE5D94998C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1" name="Прямокутник 30">
            <a:extLst>
              <a:ext uri="{FF2B5EF4-FFF2-40B4-BE49-F238E27FC236}">
                <a16:creationId xmlns:a16="http://schemas.microsoft.com/office/drawing/2014/main" id="{F0FE5C63-7758-44CC-95E1-AC9C1E1AF61F}"/>
              </a:ext>
            </a:extLst>
          </p:cNvPr>
          <p:cNvSpPr/>
          <p:nvPr/>
        </p:nvSpPr>
        <p:spPr>
          <a:xfrm>
            <a:off x="7498940" y="79533"/>
            <a:ext cx="2446725" cy="3473291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9C718E1-6D56-4B24-95E0-2BB3F9F0A9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2361" y="187186"/>
            <a:ext cx="2222586" cy="3149655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C07A579F-18CD-4826-983D-C4FAFECF9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838" y="173511"/>
            <a:ext cx="2232965" cy="3160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8597B66-D801-44D0-BF39-9E627A4160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5632" y="160024"/>
            <a:ext cx="2207643" cy="3183113"/>
          </a:xfrm>
          <a:prstGeom prst="rect">
            <a:avLst/>
          </a:prstGeom>
        </p:spPr>
      </p:pic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814CEE5E-FAE2-40EA-A7E4-AA885289CFA8}"/>
              </a:ext>
            </a:extLst>
          </p:cNvPr>
          <p:cNvSpPr/>
          <p:nvPr/>
        </p:nvSpPr>
        <p:spPr>
          <a:xfrm>
            <a:off x="356329" y="3429000"/>
            <a:ext cx="11340460" cy="2628902"/>
          </a:xfrm>
          <a:prstGeom prst="rect">
            <a:avLst/>
          </a:prstGeom>
          <a:solidFill>
            <a:srgbClr val="FFFF9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Місце для вмісту 7">
            <a:extLst>
              <a:ext uri="{FF2B5EF4-FFF2-40B4-BE49-F238E27FC236}">
                <a16:creationId xmlns:a16="http://schemas.microsoft.com/office/drawing/2014/main" id="{35CE9F75-D1EC-4DE3-8A43-AA325BEDE220}"/>
              </a:ext>
            </a:extLst>
          </p:cNvPr>
          <p:cNvSpPr txBox="1">
            <a:spLocks/>
          </p:cNvSpPr>
          <p:nvPr/>
        </p:nvSpPr>
        <p:spPr>
          <a:xfrm>
            <a:off x="508729" y="3808588"/>
            <a:ext cx="11049935" cy="1930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Технологія виробництва та переробки продукції тваринництва (</a:t>
            </a:r>
            <a:r>
              <a:rPr lang="en-US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Animal Husbandry Products Production and Processing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US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«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Товари і ринки» та «Товарознавчий вісник» (</a:t>
            </a:r>
            <a:r>
              <a:rPr lang="de-DE" sz="1600" b="1" kern="100" dirty="0" err="1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Commodity</a:t>
            </a:r>
            <a:r>
              <a:rPr lang="de-DE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Bulletin</a:t>
            </a:r>
            <a:r>
              <a:rPr lang="uk-UA" sz="1600" b="1" kern="100" dirty="0">
                <a:solidFill>
                  <a:srgbClr val="000000"/>
                </a:solidFill>
                <a:effectLst/>
                <a:highlight>
                  <a:srgbClr val="6EE8AE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uk-UA" sz="16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наукові видання, що висвітлюють результати досліджень у галузях тваринництва, переробної промисловості та товарознавства.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uk-UA" sz="16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Публікації зосереджені на питаннях якості й безпечності продукції, стандартизації, розвитку споживчого ринку та впровадженні інноваційних технологій у виробництво і торгівлю</a:t>
            </a:r>
            <a:r>
              <a:rPr lang="uk-UA" sz="16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F35F9379-9A9F-4E2A-8861-72EBAE8721F2}"/>
              </a:ext>
            </a:extLst>
          </p:cNvPr>
          <p:cNvSpPr/>
          <p:nvPr/>
        </p:nvSpPr>
        <p:spPr>
          <a:xfrm>
            <a:off x="361860" y="5919875"/>
            <a:ext cx="11340460" cy="928513"/>
          </a:xfrm>
          <a:prstGeom prst="rect">
            <a:avLst/>
          </a:prstGeom>
          <a:solidFill>
            <a:srgbClr val="E91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Місце для вмісту 7">
            <a:extLst>
              <a:ext uri="{FF2B5EF4-FFF2-40B4-BE49-F238E27FC236}">
                <a16:creationId xmlns:a16="http://schemas.microsoft.com/office/drawing/2014/main" id="{5FFC49C4-1E0A-4781-B801-4B091BA05E5E}"/>
              </a:ext>
            </a:extLst>
          </p:cNvPr>
          <p:cNvSpPr txBox="1">
            <a:spLocks/>
          </p:cNvSpPr>
          <p:nvPr/>
        </p:nvSpPr>
        <p:spPr>
          <a:xfrm>
            <a:off x="428625" y="5943599"/>
            <a:ext cx="11254645" cy="8446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1700" b="1" dirty="0">
                <a:effectLst/>
                <a:highlight>
                  <a:srgbClr val="FFFFA7"/>
                </a:highlight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</a:t>
            </a:r>
            <a:r>
              <a:rPr lang="uk-UA" sz="17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https://tvppt.btsau.edu.ua/uk/arhiv-vs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https://journals.knute.edu.ua/commodities-and-markets/issue/archive</a:t>
            </a:r>
            <a:r>
              <a:rPr lang="uk-UA" sz="1550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50" b="1" u="sng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https://c-bulletin.com.ua/uk</a:t>
            </a:r>
            <a:endParaRPr lang="uk-UA" sz="1550" b="1" u="sng" dirty="0">
              <a:solidFill>
                <a:srgbClr val="00206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5" name="Місце для вмісту 34">
            <a:extLst>
              <a:ext uri="{FF2B5EF4-FFF2-40B4-BE49-F238E27FC236}">
                <a16:creationId xmlns:a16="http://schemas.microsoft.com/office/drawing/2014/main" id="{7E7FE222-E865-4E8A-940B-87B9341A47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" y="1054094"/>
            <a:ext cx="1679148" cy="1638204"/>
          </a:xfrm>
          <a:prstGeom prst="rect">
            <a:avLst/>
          </a:prstGeom>
        </p:spPr>
      </p:pic>
      <p:pic>
        <p:nvPicPr>
          <p:cNvPr id="41" name="Місце для вмісту 46">
            <a:extLst>
              <a:ext uri="{FF2B5EF4-FFF2-40B4-BE49-F238E27FC236}">
                <a16:creationId xmlns:a16="http://schemas.microsoft.com/office/drawing/2014/main" id="{45ADADAB-2FF5-48E7-9CEF-B461FD4290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9086" y="1368470"/>
            <a:ext cx="2025318" cy="204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142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17698</TotalTime>
  <Words>1582</Words>
  <Application>Microsoft Office PowerPoint</Application>
  <PresentationFormat>Широкий екран</PresentationFormat>
  <Paragraphs>71</Paragraphs>
  <Slides>12</Slides>
  <Notes>12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Pilotka</vt:lpstr>
      <vt:lpstr>Verdana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ТДАТУ</dc:creator>
  <cp:lastModifiedBy>Olga Belotska</cp:lastModifiedBy>
  <cp:revision>1002</cp:revision>
  <dcterms:created xsi:type="dcterms:W3CDTF">2025-04-11T11:10:51Z</dcterms:created>
  <dcterms:modified xsi:type="dcterms:W3CDTF">2025-10-23T11:05:15Z</dcterms:modified>
</cp:coreProperties>
</file>