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0" r:id="rId7"/>
    <p:sldId id="264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5930696"/>
            <a:ext cx="60841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 ЮВІЛЕЇВ ВИДАТНИХ ВЧЕНИХ: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Г.Є. </a:t>
            </a:r>
            <a:r>
              <a:rPr kumimoji="0"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Лозино-Лозинського </a:t>
            </a:r>
            <a:r>
              <a:rPr kumimoji="0"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(1910-2001), І.П. </a:t>
            </a:r>
            <a:r>
              <a:rPr kumimoji="0"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Пулюя </a:t>
            </a:r>
            <a:r>
              <a:rPr kumimoji="0"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(1845-1918),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Є.О. </a:t>
            </a:r>
            <a:r>
              <a:rPr lang="uk-UA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Патона </a:t>
            </a: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(1870-1950)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58399" r="34501" b="2292"/>
          <a:stretch/>
        </p:blipFill>
        <p:spPr>
          <a:xfrm>
            <a:off x="0" y="454662"/>
            <a:ext cx="9144000" cy="4198474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15816" y="4676943"/>
            <a:ext cx="5940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ko-KR" sz="3600" b="1" dirty="0">
                <a:solidFill>
                  <a:srgbClr val="80006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НАУКОВА СПАДЩИНА УКРАЇНИ</a:t>
            </a:r>
            <a:endParaRPr lang="en-US" altLang="ko-KR" sz="3600" b="1" dirty="0">
              <a:solidFill>
                <a:srgbClr val="80006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-73561" y="0"/>
            <a:ext cx="9249537" cy="244827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 В роки першої світової війни виступає за відродження української державності. За свідченням очевидців, Іван Пулюй знав 15 мов, у тому числі давні - грецьку і </a:t>
            </a:r>
            <a:r>
              <a:rPr lang="uk-UA" sz="1400" dirty="0" err="1"/>
              <a:t>гебрейську</a:t>
            </a:r>
            <a:r>
              <a:rPr lang="uk-UA" sz="1400" dirty="0"/>
              <a:t>.</a:t>
            </a:r>
            <a:endParaRPr lang="en-US" sz="1400" dirty="0"/>
          </a:p>
          <a:p>
            <a:r>
              <a:rPr lang="uk-UA" sz="1400" dirty="0"/>
              <a:t>  В галузі електротехніки Іван Пулюй удосконалив технологію виготовлення </a:t>
            </a:r>
            <a:r>
              <a:rPr lang="uk-UA" sz="1400" dirty="0" err="1"/>
              <a:t>розжарювальних</a:t>
            </a:r>
            <a:r>
              <a:rPr lang="uk-UA" sz="1400" dirty="0"/>
              <a:t> ниток для</a:t>
            </a:r>
          </a:p>
          <a:p>
            <a:r>
              <a:rPr lang="uk-UA" sz="1400" dirty="0"/>
              <a:t>освітлювальних ламп, першим дослідив неонове світло. Ряд промислово розвинених країн Європи</a:t>
            </a:r>
          </a:p>
          <a:p>
            <a:r>
              <a:rPr lang="uk-UA" sz="1400" dirty="0"/>
              <a:t>запатентували запропоновану Іваном Пулюєм конструкцію телефонних станцій та абонентських апаратів, зокрема застосування розподільчого трансформатора. За його участю  запущено ряд електростанцій на</a:t>
            </a:r>
          </a:p>
          <a:p>
            <a:r>
              <a:rPr lang="uk-UA" sz="1400" dirty="0"/>
              <a:t>постійному струмі в Австро-Угорщині, а також першу в Європі на змінному струмі. Досі залишається</a:t>
            </a:r>
          </a:p>
          <a:p>
            <a:r>
              <a:rPr lang="uk-UA" sz="1400" dirty="0"/>
              <a:t>спірним питання про відкриття рентгенівських променів. </a:t>
            </a:r>
            <a:endParaRPr lang="en-US" sz="1400" dirty="0"/>
          </a:p>
          <a:p>
            <a:r>
              <a:rPr lang="uk-UA" sz="1400" dirty="0"/>
              <a:t>  Помер І. Пулюй†31 січня 1918році у Празі.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https://static.hromadske.radio/2018/01/rentg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517"/>
            <a:ext cx="1619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atic.ukrinform.com/photos/2020_01/1580475521-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10" y="2465517"/>
            <a:ext cx="3290733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atic.ukrinform.com/photos/2020_01/1580475629-2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5517"/>
            <a:ext cx="3043779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63688" y="620688"/>
            <a:ext cx="6984776" cy="1728192"/>
          </a:xfrm>
        </p:spPr>
        <p:txBody>
          <a:bodyPr/>
          <a:lstStyle/>
          <a:p>
            <a:r>
              <a:rPr lang="uk-UA" b="1" dirty="0" smtClean="0"/>
              <a:t>Укладання</a:t>
            </a:r>
            <a:r>
              <a:rPr lang="uk-UA" b="1" dirty="0"/>
              <a:t>, комп'ютерний набір і </a:t>
            </a:r>
            <a:r>
              <a:rPr lang="uk-UA" b="1" dirty="0" smtClean="0"/>
              <a:t>дизайн - </a:t>
            </a:r>
            <a:r>
              <a:rPr lang="uk-UA" dirty="0" smtClean="0"/>
              <a:t>Наталя </a:t>
            </a:r>
            <a:r>
              <a:rPr lang="uk-UA" dirty="0" err="1" smtClean="0"/>
              <a:t>Ломейко</a:t>
            </a:r>
            <a:r>
              <a:rPr lang="uk-UA" dirty="0" smtClean="0"/>
              <a:t>, бібліотекар</a:t>
            </a:r>
          </a:p>
          <a:p>
            <a:pPr lvl="0"/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Редактор -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Світлана Орлова, провідний бібліотекар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«Наукова спадщина України» - інформаційний дайджест, знайомить широке коло читачів </a:t>
            </a:r>
            <a:r>
              <a:rPr lang="ru-RU" dirty="0"/>
              <a:t>з </a:t>
            </a:r>
            <a:r>
              <a:rPr lang="uk-UA" dirty="0"/>
              <a:t>біографією і науковими досягненнями видатних українських вчених-ювілярів Лозино-Лозинського Г.Є., Патона Є.О., Пулюя І.П</a:t>
            </a:r>
            <a:r>
              <a:rPr lang="uk-UA" dirty="0" smtClean="0"/>
              <a:t>.</a:t>
            </a:r>
            <a:endParaRPr lang="uk-UA" dirty="0"/>
          </a:p>
          <a:p>
            <a:endParaRPr lang="en-US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475656" y="5877272"/>
            <a:ext cx="6563072" cy="72008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Наукова бібліотека Таврійського державного агротехнологічного</a:t>
            </a:r>
          </a:p>
          <a:p>
            <a:r>
              <a:rPr lang="uk-UA" dirty="0"/>
              <a:t>університету імені Дмитра Моторного, 2020р.</a:t>
            </a:r>
          </a:p>
        </p:txBody>
      </p:sp>
    </p:spTree>
    <p:extLst>
      <p:ext uri="{BB962C8B-B14F-4D97-AF65-F5344CB8AC3E}">
        <p14:creationId xmlns:p14="http://schemas.microsoft.com/office/powerpoint/2010/main" val="273513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lkharkov.ua/img/news_cont/news10/2020-01-12_11_cosm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4" y="1268760"/>
            <a:ext cx="7742744" cy="43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r>
              <a:rPr lang="uk-UA" altLang="ko-KR" dirty="0">
                <a:solidFill>
                  <a:srgbClr val="80006E"/>
                </a:solidFill>
                <a:ea typeface="맑은 고딕" pitchFamily="50" charset="-127"/>
              </a:rPr>
              <a:t>Гліб Євгенович</a:t>
            </a:r>
            <a:br>
              <a:rPr lang="uk-UA" altLang="ko-KR" dirty="0">
                <a:solidFill>
                  <a:srgbClr val="80006E"/>
                </a:solidFill>
                <a:ea typeface="맑은 고딕" pitchFamily="50" charset="-127"/>
              </a:rPr>
            </a:br>
            <a:r>
              <a:rPr lang="uk-UA" altLang="ko-KR" dirty="0">
                <a:solidFill>
                  <a:srgbClr val="80006E"/>
                </a:solidFill>
                <a:ea typeface="맑은 고딕" pitchFamily="50" charset="-127"/>
              </a:rPr>
              <a:t>Лозино-Лозинський (1910-2001)</a:t>
            </a:r>
            <a:endParaRPr lang="ko-KR" altLang="en-US" dirty="0">
              <a:solidFill>
                <a:srgbClr val="80006E"/>
              </a:solidFill>
              <a:ea typeface="맑은 고딕" pitchFamily="50" charset="-127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633864"/>
            <a:ext cx="7886760" cy="1224136"/>
          </a:xfrm>
        </p:spPr>
        <p:txBody>
          <a:bodyPr/>
          <a:lstStyle/>
          <a:p>
            <a:pPr marL="360000"/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 січня 2020 року уродженцю Києва, Герою Соціалістичної Праці, лауреату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Ленінської і Сталінської премій, генеральному конструктору ВАТ НВО «</a:t>
            </a:r>
            <a:r>
              <a:rPr lang="uk-UA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Молнія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»,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одному з найяскравіших розробників радянської авіаційно-космічної техніки Глібу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Євгеновичу Лозино-Лозинському виповнилося б 110 років.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lkharkov.ua/img/news_cont/news10/2020-01-12_11_cosm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33750"/>
          <a:stretch/>
        </p:blipFill>
        <p:spPr bwMode="auto">
          <a:xfrm>
            <a:off x="35496" y="0"/>
            <a:ext cx="31683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203848" y="-1"/>
            <a:ext cx="6023400" cy="68580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Він почав працювати в авіації як фахівець із двигунів, створив першу в країні форсажну камеру для турбореактивного двигуна. Був керівником проектів «Спіраль», багаторазової космічної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системи «Енергія-Буран», багаторазової авіаційно-космічної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системи «МАКС», автором десятків інших проектів. Брав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особисту участь у створенні серії винищувачів МіГ-19, МіГ-21, МіГ-25, МіГ-29, МіГ-31.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Протягом усієї своєї професійної діяльності він не поривав з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Україною, підтримуючи і розвиваючи з нею Безліч творчих </a:t>
            </a:r>
          </a:p>
          <a:p>
            <a:r>
              <a:rPr lang="uk-UA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зв’язків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Створення багаторазової космічної системи «Енергія-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Буран» стало знаменною подією в історії вітчизняної ракетно-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космічної техніки. Розробку однієї з найважливіших частин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цього проекту було </a:t>
            </a:r>
            <a:r>
              <a:rPr lang="uk-UA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дорученоукраїнським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фахівцям. Він казав: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«Нам замовляли орбітальний ракетоносець, а ми зробили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унікальний багатофункціональний корабель».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Гліб Євгенович ніколи не забував про своє українське коріння і пишався ним. Цікава подробиця: на конгресі у Мюнхені він не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розпочав виступу, доки поруч із російським прапором не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з’явився прапор України.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Гліб Євгенович сформулював своє кредо: «Крило забезпечило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людині завоювання атмосфери, забезпечивши і використання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космосу в її інтересах. Хто сильний у космосі, той сильний і </a:t>
            </a:r>
          </a:p>
          <a:p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землі...»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Патон </a:t>
            </a:r>
            <a:r>
              <a:rPr lang="ru-RU" dirty="0" err="1">
                <a:solidFill>
                  <a:srgbClr val="80006E"/>
                </a:solidFill>
                <a:ea typeface="맑은 고딕" pitchFamily="50" charset="-127"/>
              </a:rPr>
              <a:t>Євген</a:t>
            </a: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 Оскарович </a:t>
            </a:r>
            <a:br>
              <a:rPr lang="ru-RU" dirty="0">
                <a:solidFill>
                  <a:srgbClr val="80006E"/>
                </a:solidFill>
                <a:ea typeface="맑은 고딕" pitchFamily="50" charset="-127"/>
              </a:rPr>
            </a:b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(1870 -1953)</a:t>
            </a:r>
            <a:endParaRPr lang="en-US" dirty="0">
              <a:solidFill>
                <a:srgbClr val="80006E"/>
              </a:solidFill>
              <a:ea typeface="맑은 고딕" pitchFamily="50" charset="-12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4E2A8E-4265-4DF2-B6BD-EE3C546D35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951" y="1429756"/>
            <a:ext cx="3861048" cy="5411466"/>
          </a:xfr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2874296" y="751585"/>
            <a:ext cx="6378224" cy="4609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uk-UA" sz="1600" b="1" dirty="0"/>
              <a:t>Євген Оскарович Патон </a:t>
            </a:r>
            <a:r>
              <a:rPr lang="uk-UA" sz="1400" b="1" dirty="0"/>
              <a:t>народився 5 березня 1870 р. у Ніцці, у</a:t>
            </a:r>
          </a:p>
          <a:p>
            <a:r>
              <a:rPr lang="uk-UA" sz="1400" b="1" dirty="0"/>
              <a:t>родині російського консула Оскара Петровича Патона. Освіту</a:t>
            </a:r>
          </a:p>
          <a:p>
            <a:r>
              <a:rPr lang="uk-UA" sz="1400" b="1" dirty="0"/>
              <a:t>здобув в Дрезденському політехнічному інституті (1894 р.) та</a:t>
            </a:r>
          </a:p>
          <a:p>
            <a:r>
              <a:rPr lang="uk-UA" sz="1400" b="1" dirty="0"/>
              <a:t>Петербурзькому інституті інженерів шляхів (1896 р.). </a:t>
            </a:r>
            <a:endParaRPr lang="en-US" sz="1400" b="1" dirty="0"/>
          </a:p>
          <a:p>
            <a:r>
              <a:rPr lang="uk-UA" sz="1400" b="1" dirty="0"/>
              <a:t>  Все своє життя Євген Оскарович успішно поєднував педагогічну,</a:t>
            </a:r>
          </a:p>
          <a:p>
            <a:r>
              <a:rPr lang="uk-UA" sz="1400" b="1" dirty="0"/>
              <a:t>наукову та інженерну діяльність. Працював у технічному відділі</a:t>
            </a:r>
          </a:p>
          <a:p>
            <a:r>
              <a:rPr lang="uk-UA" sz="1400" b="1" dirty="0"/>
              <a:t>служби шляхів Петербург-Московської залізниці. Викладав у</a:t>
            </a:r>
          </a:p>
          <a:p>
            <a:r>
              <a:rPr lang="uk-UA" sz="1400" b="1" dirty="0"/>
              <a:t>Московському інженерному училищі. 1904-1938 рр. (з перервами) – професор Київського політехнічного інституту. </a:t>
            </a:r>
          </a:p>
          <a:p>
            <a:r>
              <a:rPr lang="uk-UA" sz="1400" b="1" dirty="0"/>
              <a:t>У 1929 р. організував у Академії наук України кафедру інженерних </a:t>
            </a:r>
          </a:p>
          <a:p>
            <a:r>
              <a:rPr lang="uk-UA" sz="1400" b="1" dirty="0"/>
              <a:t>споруд, на базі якої було створено Інститут електрозварювання </a:t>
            </a:r>
          </a:p>
          <a:p>
            <a:r>
              <a:rPr lang="uk-UA" sz="1400" b="1" dirty="0"/>
              <a:t>(1934 р.). 1934-1953 рр. – директор цього інституту.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Патон </a:t>
            </a:r>
            <a:r>
              <a:rPr lang="ru-RU" dirty="0" err="1">
                <a:solidFill>
                  <a:srgbClr val="80006E"/>
                </a:solidFill>
                <a:ea typeface="맑은 고딕" pitchFamily="50" charset="-127"/>
              </a:rPr>
              <a:t>Євген</a:t>
            </a: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 </a:t>
            </a:r>
            <a:r>
              <a:rPr lang="ru-RU" dirty="0" err="1">
                <a:solidFill>
                  <a:srgbClr val="80006E"/>
                </a:solidFill>
                <a:ea typeface="맑은 고딕" pitchFamily="50" charset="-127"/>
              </a:rPr>
              <a:t>Оскарович</a:t>
            </a: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 </a:t>
            </a:r>
            <a:br>
              <a:rPr lang="ru-RU" dirty="0">
                <a:solidFill>
                  <a:srgbClr val="80006E"/>
                </a:solidFill>
                <a:ea typeface="맑은 고딕" pitchFamily="50" charset="-127"/>
              </a:rPr>
            </a:b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(1870 -1953)</a:t>
            </a:r>
            <a:endParaRPr lang="en-US" dirty="0">
              <a:solidFill>
                <a:srgbClr val="80006E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92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0016"/>
            <a:ext cx="3613674" cy="3226493"/>
          </a:xfrm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0" y="173632"/>
            <a:ext cx="9144000" cy="345638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uk-UA" sz="1400" dirty="0"/>
              <a:t>Близько 35 років своєї діяльності Євген Оскарович присвятив мостобудуванню, створив 35 проектів</a:t>
            </a:r>
          </a:p>
          <a:p>
            <a:r>
              <a:rPr lang="uk-UA" sz="1400" dirty="0"/>
              <a:t>мостів, опублікував понад 160 наукових праць з проектування та будівництва мостів. Він активно</a:t>
            </a:r>
          </a:p>
          <a:p>
            <a:r>
              <a:rPr lang="uk-UA" sz="1400" dirty="0"/>
              <a:t>займався проблемами випробування мостів, вивченням стійкості та динаміки конструкцій. Був одним з</a:t>
            </a:r>
          </a:p>
          <a:p>
            <a:r>
              <a:rPr lang="uk-UA" sz="1400" dirty="0"/>
              <a:t>ініціаторів розробки проектів розбірних мостів та винайшов способи відбудови зруйнованих мостів.</a:t>
            </a:r>
          </a:p>
          <a:p>
            <a:r>
              <a:rPr lang="uk-UA" sz="1400" dirty="0"/>
              <a:t>Серед його проектів </a:t>
            </a:r>
            <a:r>
              <a:rPr lang="uk-UA" sz="1400" dirty="0" err="1"/>
              <a:t>Мухранський</a:t>
            </a:r>
            <a:r>
              <a:rPr lang="uk-UA" sz="1400" dirty="0"/>
              <a:t> міст через р. Куру в </a:t>
            </a:r>
            <a:r>
              <a:rPr lang="uk-UA" sz="1400" dirty="0" err="1"/>
              <a:t>Тіфлісі</a:t>
            </a:r>
            <a:r>
              <a:rPr lang="uk-UA" sz="1400" dirty="0"/>
              <a:t>, міст над Петровською алеєю в Києві,</a:t>
            </a:r>
          </a:p>
          <a:p>
            <a:r>
              <a:rPr lang="uk-UA" sz="1400" dirty="0"/>
              <a:t>перекриття залів в КПІ, в готелі «</a:t>
            </a:r>
            <a:r>
              <a:rPr lang="uk-UA" sz="1400" dirty="0" err="1"/>
              <a:t>Метрополь</a:t>
            </a:r>
            <a:r>
              <a:rPr lang="uk-UA" sz="1400" dirty="0"/>
              <a:t>» у Москві та ін. Під його безпосереднім керівництвом</a:t>
            </a:r>
          </a:p>
          <a:p>
            <a:r>
              <a:rPr lang="uk-UA" sz="1400" dirty="0"/>
              <a:t>споруджений міст ім. Євгенії Бош через Дніпро в Києві. Після обрання у 1929 р. Є.О. Патона академіком АН УРСР, починається новий період його діяльності – робота в галузі зварювання металів. </a:t>
            </a:r>
          </a:p>
          <a:p>
            <a:r>
              <a:rPr lang="uk-UA" sz="1400" dirty="0"/>
              <a:t> У роки Великої Вітчизняної війни Є.О. Патон та очолюваний ним колектив Інституту електрозварювання на одному з підприємств Уралу (куди їх було евакуйовано) вирішили ряд складних наукових і технічних</a:t>
            </a:r>
          </a:p>
          <a:p>
            <a:r>
              <a:rPr lang="uk-UA" sz="1400" dirty="0"/>
              <a:t>завдань, пов’язаних з автоматичним зварюванням броні, розробили устаткування, ввели в дію потокову лінію виробництва корпусів танків. 2 березня 1943 р. Є.О. Патону першому з українських академіків</a:t>
            </a:r>
          </a:p>
          <a:p>
            <a:r>
              <a:rPr lang="uk-UA" sz="1400" dirty="0"/>
              <a:t>було присвоєно звання Героя Соціалістичної Праці. У 1945 р. Є.О. Патона обрали віце-президентом</a:t>
            </a:r>
          </a:p>
          <a:p>
            <a:r>
              <a:rPr lang="uk-UA" sz="1400" dirty="0"/>
              <a:t>АН СРСР. Він успішно поєднував цю роботу з керівництвом Інститутом електрозварювання.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00" name="Picture 4" descr="http://www.dnabb.org/files/images/paton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30016"/>
            <a:ext cx="5173661" cy="32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0" y="116632"/>
            <a:ext cx="9144000" cy="30963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uk-UA" sz="1400" dirty="0"/>
              <a:t>У 1953 р. у Києві відкрито рух по найбільшому в Європі суцільнозварному автодорожньому мосту</a:t>
            </a:r>
          </a:p>
          <a:p>
            <a:r>
              <a:rPr lang="uk-UA" sz="1400" dirty="0"/>
              <a:t>через р. Дніпро, довжиною біля півтора кілометра. Євген Оскарович не дожив менше трьох місяців до його урочистого відкриття – він помер 12 серпня 1953 р. </a:t>
            </a:r>
            <a:endParaRPr lang="en-US" sz="1400" dirty="0"/>
          </a:p>
          <a:p>
            <a:r>
              <a:rPr lang="uk-UA" sz="1400" dirty="0"/>
              <a:t> Внесок Є.О. Патона в науково-технічний прогрес, у підготовку інженерних кадрів, створення наукової </a:t>
            </a:r>
          </a:p>
          <a:p>
            <a:r>
              <a:rPr lang="uk-UA" sz="1400" dirty="0"/>
              <a:t>школи відзначений орденами Російської імперії й орденами СРСР, у тому числі орденами Станіслава,</a:t>
            </a:r>
          </a:p>
          <a:p>
            <a:r>
              <a:rPr lang="uk-UA" sz="1400" dirty="0"/>
              <a:t>Анни, двома орденами Леніна, двома орденами Трудового Червоного Прапора, орденом Вітчизняної</a:t>
            </a:r>
          </a:p>
          <a:p>
            <a:r>
              <a:rPr lang="uk-UA" sz="1400" dirty="0"/>
              <a:t>війни першого ступеня та орденом Червоної Зірки. Його ім’ям названий Інститут електрозварювання</a:t>
            </a:r>
          </a:p>
          <a:p>
            <a:r>
              <a:rPr lang="uk-UA" sz="1400" dirty="0"/>
              <a:t>НАН України, автодорожній міст через р. Дніпро в м. Києві, Дніпропетровський технікум зварювання</a:t>
            </a:r>
          </a:p>
          <a:p>
            <a:r>
              <a:rPr lang="uk-UA" sz="1400" dirty="0"/>
              <a:t>й електроніки, Тбіліський завод електрозварювального устаткування, океанський лайнер</a:t>
            </a:r>
          </a:p>
          <a:p>
            <a:r>
              <a:rPr lang="uk-UA" sz="1400" dirty="0"/>
              <a:t>Чорноморського пароплавства. У Києві відкрито пам’ятник Є.О. Патону й меморіальні дошки. Премії</a:t>
            </a:r>
          </a:p>
          <a:p>
            <a:r>
              <a:rPr lang="uk-UA" sz="1400" dirty="0"/>
              <a:t>імені Є.О. Патона присуджуються Національною академією наук України та Міжнародним інститутом</a:t>
            </a:r>
          </a:p>
          <a:p>
            <a:r>
              <a:rPr lang="uk-UA" sz="1400" dirty="0"/>
              <a:t>зварювання.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 descr="http://www.dnabb.org/files/images/paton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3"/>
          <a:stretch/>
        </p:blipFill>
        <p:spPr bwMode="auto">
          <a:xfrm>
            <a:off x="65584" y="3235752"/>
            <a:ext cx="9012832" cy="35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 err="1">
                <a:solidFill>
                  <a:srgbClr val="80006E"/>
                </a:solidFill>
                <a:ea typeface="맑은 고딕" pitchFamily="50" charset="-127"/>
              </a:rPr>
              <a:t>Іван</a:t>
            </a: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 Павлович </a:t>
            </a:r>
            <a:r>
              <a:rPr lang="ru-RU" dirty="0" err="1">
                <a:solidFill>
                  <a:srgbClr val="80006E"/>
                </a:solidFill>
                <a:ea typeface="맑은 고딕" pitchFamily="50" charset="-127"/>
              </a:rPr>
              <a:t>Пулюй</a:t>
            </a: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/>
            </a:r>
            <a:br>
              <a:rPr lang="ru-RU" dirty="0">
                <a:solidFill>
                  <a:srgbClr val="80006E"/>
                </a:solidFill>
                <a:ea typeface="맑은 고딕" pitchFamily="50" charset="-127"/>
              </a:rPr>
            </a:br>
            <a:r>
              <a:rPr lang="ru-RU" dirty="0">
                <a:solidFill>
                  <a:srgbClr val="80006E"/>
                </a:solidFill>
                <a:ea typeface="맑은 고딕" pitchFamily="50" charset="-127"/>
              </a:rPr>
              <a:t>(1845–1918)</a:t>
            </a:r>
            <a:endParaRPr lang="en-US" dirty="0">
              <a:solidFill>
                <a:srgbClr val="80006E"/>
              </a:solidFill>
              <a:ea typeface="맑은 고딕" pitchFamily="50" charset="-127"/>
            </a:endParaRPr>
          </a:p>
        </p:txBody>
      </p:sp>
      <p:pic>
        <p:nvPicPr>
          <p:cNvPr id="7172" name="Picture 4" descr="https://static.hromadske.radio/2018/01/viber_image_0-35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" y="1104355"/>
            <a:ext cx="8186077" cy="57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1475656" y="11219"/>
            <a:ext cx="7200800" cy="30963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uk-UA" sz="1400" b="1" i="1" dirty="0"/>
              <a:t>Іван Павлович Пулюй</a:t>
            </a:r>
            <a:r>
              <a:rPr lang="uk-UA" sz="1400" dirty="0"/>
              <a:t> народився в глибоко релігійній греко-католицькій</a:t>
            </a:r>
          </a:p>
          <a:p>
            <a:r>
              <a:rPr lang="uk-UA" sz="1400" dirty="0"/>
              <a:t>родині-2 лютого 1845року в </a:t>
            </a:r>
            <a:r>
              <a:rPr lang="uk-UA" sz="1400" dirty="0" err="1"/>
              <a:t>Гримайліві</a:t>
            </a:r>
            <a:r>
              <a:rPr lang="uk-UA" sz="1400" dirty="0"/>
              <a:t>, </a:t>
            </a:r>
            <a:r>
              <a:rPr lang="uk-UA" sz="1400" dirty="0" err="1"/>
              <a:t>Гусятинського</a:t>
            </a:r>
            <a:r>
              <a:rPr lang="uk-UA" sz="1400" dirty="0"/>
              <a:t> району, Тернопільської</a:t>
            </a:r>
          </a:p>
          <a:p>
            <a:r>
              <a:rPr lang="uk-UA" sz="1400" dirty="0"/>
              <a:t>області .Український фізик і електротехнік, винахідник, організатор науки,</a:t>
            </a:r>
          </a:p>
          <a:p>
            <a:r>
              <a:rPr lang="uk-UA" sz="1400" dirty="0"/>
              <a:t>громадський діяч, перекладач.</a:t>
            </a:r>
            <a:endParaRPr lang="en-US" sz="1400" dirty="0"/>
          </a:p>
          <a:p>
            <a:r>
              <a:rPr lang="uk-UA" sz="1400" dirty="0"/>
              <a:t>  1865 року закінчив Тернопільську гімназію, вступив на теологічний факультет</a:t>
            </a:r>
          </a:p>
          <a:p>
            <a:r>
              <a:rPr lang="uk-UA" sz="1400" dirty="0"/>
              <a:t>Віденського університету, який закінчив з відзнакою. Пізніше вступив на фізико-</a:t>
            </a:r>
          </a:p>
          <a:p>
            <a:r>
              <a:rPr lang="uk-UA" sz="1400" dirty="0"/>
              <a:t>математичне відділення філософського факультету того ж університету, де</a:t>
            </a:r>
          </a:p>
          <a:p>
            <a:r>
              <a:rPr lang="uk-UA" sz="1400" dirty="0"/>
              <a:t>навчався до 1872 року. Був доцентом Віденського університету.</a:t>
            </a:r>
            <a:endParaRPr lang="en-US" sz="1400" dirty="0"/>
          </a:p>
          <a:p>
            <a:r>
              <a:rPr lang="uk-UA" sz="1400" dirty="0"/>
              <a:t>  1876 року захистив докторську дисертацію: «Залежність внутрішнього тертя газів від температури»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https://gdb.rferl.org/1D97B5B1-7ED3-4C7A-8EE5-55DBBC7022DA_w1023_r1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2"/>
          <a:stretch/>
        </p:blipFill>
        <p:spPr bwMode="auto">
          <a:xfrm>
            <a:off x="2885373" y="2852937"/>
            <a:ext cx="625964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atic.ukrinform.com/photos/2020_01/1580475982-2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2" r="3836"/>
          <a:stretch/>
        </p:blipFill>
        <p:spPr bwMode="auto">
          <a:xfrm>
            <a:off x="0" y="2852936"/>
            <a:ext cx="475252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/>
        </p:nvSpPr>
        <p:spPr>
          <a:xfrm>
            <a:off x="2983" y="0"/>
            <a:ext cx="9249537" cy="30689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  У 1881 році сконструйована ним трубка, що випромінює Х-промені - прообраз сучасних рентгенівських</a:t>
            </a:r>
          </a:p>
          <a:p>
            <a:r>
              <a:rPr lang="uk-UA" sz="1400" dirty="0"/>
              <a:t>апаратів, була визнана гідною Срібної медалі на Міжнародній електротехнічній виставці в Парижі.</a:t>
            </a:r>
          </a:p>
          <a:p>
            <a:r>
              <a:rPr lang="uk-UA" sz="1400" dirty="0"/>
              <a:t>У всьому світі вона стала відома як «лампа Пулюя» і навіть протягом деякого часу випускалася серійно.</a:t>
            </a:r>
          </a:p>
          <a:p>
            <a:r>
              <a:rPr lang="uk-UA" sz="1400" dirty="0"/>
              <a:t>   Пулюй Іван Павлович-автор близько 50 наукових праць українською, німецькою, англійською мовами,</a:t>
            </a:r>
          </a:p>
          <a:p>
            <a:r>
              <a:rPr lang="uk-UA" sz="1400" dirty="0"/>
              <a:t>насамперед із проблем катодного випромінювання та катодних Х-променів, які відкрив за 3 роки до</a:t>
            </a:r>
          </a:p>
          <a:p>
            <a:r>
              <a:rPr lang="uk-UA" sz="1400" dirty="0"/>
              <a:t>Рентгена. 1892 року опублікував схему-опис трубки, що випромінює Х-промені. Першим у світі зробив</a:t>
            </a:r>
          </a:p>
          <a:p>
            <a:r>
              <a:rPr lang="uk-UA" sz="1400" dirty="0"/>
              <a:t>«рентгенівський» знімок скелета.</a:t>
            </a:r>
            <a:endParaRPr lang="en-US" sz="1400" dirty="0"/>
          </a:p>
          <a:p>
            <a:r>
              <a:rPr lang="uk-UA" sz="1400" dirty="0"/>
              <a:t>  Разом з Пантелеймоном Кулішем та Іваном Нечуй-Левицьким Іван Пулюй зробив перший переклад</a:t>
            </a:r>
          </a:p>
          <a:p>
            <a:r>
              <a:rPr lang="uk-UA" sz="1400" dirty="0"/>
              <a:t>українською мовою Нового та Старого Завіту, виданих в 1903 році. Активно підтримував відкриття</a:t>
            </a:r>
          </a:p>
          <a:p>
            <a:r>
              <a:rPr lang="uk-UA" sz="1400" dirty="0"/>
              <a:t>українського університету у Львові і публікував статті на підтримку української мови. Будучи професором, І.П. Пулюй організував стипендії для українських студентів в Австро-Угорщині. Був дійсним членом</a:t>
            </a:r>
          </a:p>
          <a:p>
            <a:r>
              <a:rPr lang="uk-UA" sz="1400" dirty="0"/>
              <a:t>Наукового товариства імені Шевченка (НТШ)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20" name="Picture 4" descr="https://static.ukrinform.com/photos/2020_01/1580477487-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" y="3068960"/>
            <a:ext cx="1481084" cy="37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tatic.ukrinform.com/photos/2020_01/thumb_files/630_360_1580475008-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33" y="3063583"/>
            <a:ext cx="6606965" cy="37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1198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Office Theme</vt:lpstr>
      <vt:lpstr>Custom Design</vt:lpstr>
      <vt:lpstr>Презентация PowerPoint</vt:lpstr>
      <vt:lpstr> Гліб Євгенович Лозино-Лозинський (1910-2001)</vt:lpstr>
      <vt:lpstr>Презентация PowerPoint</vt:lpstr>
      <vt:lpstr>Патон Євген Оскарович  (1870 -1953)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ТДАТУ</cp:lastModifiedBy>
  <cp:revision>65</cp:revision>
  <dcterms:created xsi:type="dcterms:W3CDTF">2014-04-01T16:35:38Z</dcterms:created>
  <dcterms:modified xsi:type="dcterms:W3CDTF">2020-03-05T08:53:39Z</dcterms:modified>
</cp:coreProperties>
</file>