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96" r:id="rId4"/>
    <p:sldId id="297" r:id="rId5"/>
    <p:sldId id="258" r:id="rId6"/>
    <p:sldId id="266" r:id="rId7"/>
    <p:sldId id="268" r:id="rId8"/>
    <p:sldId id="257" r:id="rId9"/>
    <p:sldId id="277" r:id="rId10"/>
    <p:sldId id="278" r:id="rId11"/>
    <p:sldId id="279" r:id="rId12"/>
    <p:sldId id="280" r:id="rId13"/>
    <p:sldId id="295" r:id="rId14"/>
    <p:sldId id="272" r:id="rId15"/>
    <p:sldId id="275" r:id="rId16"/>
    <p:sldId id="273" r:id="rId17"/>
    <p:sldId id="274" r:id="rId18"/>
    <p:sldId id="283" r:id="rId19"/>
    <p:sldId id="261" r:id="rId20"/>
    <p:sldId id="262" r:id="rId21"/>
    <p:sldId id="263" r:id="rId22"/>
    <p:sldId id="260" r:id="rId23"/>
    <p:sldId id="269" r:id="rId24"/>
    <p:sldId id="264" r:id="rId25"/>
    <p:sldId id="281" r:id="rId26"/>
    <p:sldId id="265" r:id="rId27"/>
    <p:sldId id="294" r:id="rId28"/>
    <p:sldId id="288" r:id="rId29"/>
    <p:sldId id="289" r:id="rId30"/>
    <p:sldId id="291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16" autoAdjust="0"/>
  </p:normalViewPr>
  <p:slideViewPr>
    <p:cSldViewPr>
      <p:cViewPr varScale="1">
        <p:scale>
          <a:sx n="64" d="100"/>
          <a:sy n="6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13D44-6071-491A-AE97-5B78BB4E187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60108BB-A73C-46AF-9F9B-0A174D7943CA}">
      <dgm:prSet phldrT="[Текст]"/>
      <dgm:spPr/>
      <dgm:t>
        <a:bodyPr/>
        <a:lstStyle/>
        <a:p>
          <a:r>
            <a:rPr lang="uk-UA" dirty="0" smtClean="0"/>
            <a:t>1. Адміністративно-територіальний устрій</a:t>
          </a:r>
          <a:endParaRPr lang="uk-UA" dirty="0"/>
        </a:p>
      </dgm:t>
    </dgm:pt>
    <dgm:pt modelId="{01FAB82A-4D3C-48D2-A8DB-EF5050E8F38C}" type="parTrans" cxnId="{7A3952CA-0327-4ECE-8DE1-B240F4BF2937}">
      <dgm:prSet/>
      <dgm:spPr/>
      <dgm:t>
        <a:bodyPr/>
        <a:lstStyle/>
        <a:p>
          <a:endParaRPr lang="uk-UA"/>
        </a:p>
      </dgm:t>
    </dgm:pt>
    <dgm:pt modelId="{AE270E30-9541-48C0-A114-F837A53E0A04}" type="sibTrans" cxnId="{7A3952CA-0327-4ECE-8DE1-B240F4BF2937}">
      <dgm:prSet/>
      <dgm:spPr/>
      <dgm:t>
        <a:bodyPr/>
        <a:lstStyle/>
        <a:p>
          <a:endParaRPr lang="uk-UA"/>
        </a:p>
      </dgm:t>
    </dgm:pt>
    <dgm:pt modelId="{EB72FE3E-2C72-4B69-B628-69095EEFF5CC}">
      <dgm:prSet phldrT="[Текст]"/>
      <dgm:spPr/>
      <dgm:t>
        <a:bodyPr/>
        <a:lstStyle/>
        <a:p>
          <a:r>
            <a:rPr lang="uk-UA" dirty="0" smtClean="0"/>
            <a:t>2. Історія Запорізького краю</a:t>
          </a:r>
          <a:endParaRPr lang="uk-UA" dirty="0"/>
        </a:p>
      </dgm:t>
    </dgm:pt>
    <dgm:pt modelId="{8D9D5C9F-0234-439E-A60D-3A5D1CB9A471}" type="parTrans" cxnId="{10BF6A5A-99D2-4814-8E0E-F06C16BCD260}">
      <dgm:prSet/>
      <dgm:spPr/>
      <dgm:t>
        <a:bodyPr/>
        <a:lstStyle/>
        <a:p>
          <a:endParaRPr lang="uk-UA"/>
        </a:p>
      </dgm:t>
    </dgm:pt>
    <dgm:pt modelId="{6981A66C-E161-4D4C-A6AC-89477DC36C3B}" type="sibTrans" cxnId="{10BF6A5A-99D2-4814-8E0E-F06C16BCD260}">
      <dgm:prSet/>
      <dgm:spPr/>
      <dgm:t>
        <a:bodyPr/>
        <a:lstStyle/>
        <a:p>
          <a:endParaRPr lang="uk-UA"/>
        </a:p>
      </dgm:t>
    </dgm:pt>
    <dgm:pt modelId="{B1A57CB6-98BA-430B-80DF-6B2B971982DC}">
      <dgm:prSet phldrT="[Текст]"/>
      <dgm:spPr/>
      <dgm:t>
        <a:bodyPr/>
        <a:lstStyle/>
        <a:p>
          <a:r>
            <a:rPr lang="uk-UA" dirty="0" smtClean="0"/>
            <a:t>3. Промисловість – потужний індустріальний комплекс</a:t>
          </a:r>
          <a:endParaRPr lang="uk-UA" dirty="0"/>
        </a:p>
      </dgm:t>
    </dgm:pt>
    <dgm:pt modelId="{4A0C1633-691A-4BBB-896A-3A1B163A7D38}" type="parTrans" cxnId="{10CEFD0E-C665-4154-BDDC-8371E5D56601}">
      <dgm:prSet/>
      <dgm:spPr/>
      <dgm:t>
        <a:bodyPr/>
        <a:lstStyle/>
        <a:p>
          <a:endParaRPr lang="uk-UA"/>
        </a:p>
      </dgm:t>
    </dgm:pt>
    <dgm:pt modelId="{B5F0AA5C-5CCE-401E-A89C-0595EAF55D41}" type="sibTrans" cxnId="{10CEFD0E-C665-4154-BDDC-8371E5D56601}">
      <dgm:prSet/>
      <dgm:spPr/>
      <dgm:t>
        <a:bodyPr/>
        <a:lstStyle/>
        <a:p>
          <a:endParaRPr lang="uk-UA"/>
        </a:p>
      </dgm:t>
    </dgm:pt>
    <dgm:pt modelId="{2799FEDB-CD48-45C1-894C-9403EDE84E0F}">
      <dgm:prSet phldrT="[Текст]"/>
      <dgm:spPr/>
      <dgm:t>
        <a:bodyPr/>
        <a:lstStyle/>
        <a:p>
          <a:r>
            <a:rPr lang="uk-UA" dirty="0" smtClean="0"/>
            <a:t>5. Наш дивний край не без чудес</a:t>
          </a:r>
          <a:endParaRPr lang="uk-UA" dirty="0"/>
        </a:p>
      </dgm:t>
    </dgm:pt>
    <dgm:pt modelId="{E827998D-DCC1-4F38-8BF5-B0E10641D007}" type="parTrans" cxnId="{61BD016F-4DB5-44D1-AAF1-9E7FA331993B}">
      <dgm:prSet/>
      <dgm:spPr/>
    </dgm:pt>
    <dgm:pt modelId="{64084E38-2B0C-4EE9-A43E-80656F4BBA23}" type="sibTrans" cxnId="{61BD016F-4DB5-44D1-AAF1-9E7FA331993B}">
      <dgm:prSet/>
      <dgm:spPr/>
    </dgm:pt>
    <dgm:pt modelId="{229EF92B-1CCE-4652-9EE9-9DBCFB52E0D7}">
      <dgm:prSet phldrT="[Текст]"/>
      <dgm:spPr/>
      <dgm:t>
        <a:bodyPr/>
        <a:lstStyle/>
        <a:p>
          <a:r>
            <a:rPr lang="uk-UA" dirty="0" smtClean="0"/>
            <a:t>6. Краєзнавча колекція бібліотеки ТДАТУ</a:t>
          </a:r>
          <a:endParaRPr lang="uk-UA" dirty="0"/>
        </a:p>
      </dgm:t>
    </dgm:pt>
    <dgm:pt modelId="{2F84F7B5-563F-4805-BDB7-DBEC62F9D228}" type="parTrans" cxnId="{AC8B5D0E-01A3-47CF-8DD2-BE972782DC91}">
      <dgm:prSet/>
      <dgm:spPr/>
    </dgm:pt>
    <dgm:pt modelId="{43B16A55-528F-46C0-AFCC-B48D32ED36D5}" type="sibTrans" cxnId="{AC8B5D0E-01A3-47CF-8DD2-BE972782DC91}">
      <dgm:prSet/>
      <dgm:spPr/>
    </dgm:pt>
    <dgm:pt modelId="{F0EF5553-C88D-42EA-89E7-DC5F4A004195}">
      <dgm:prSet phldrT="[Текст]"/>
      <dgm:spPr/>
      <dgm:t>
        <a:bodyPr/>
        <a:lstStyle/>
        <a:p>
          <a:r>
            <a:rPr lang="uk-UA" dirty="0" smtClean="0"/>
            <a:t>4. Сільське господарство</a:t>
          </a:r>
          <a:endParaRPr lang="uk-UA" dirty="0"/>
        </a:p>
      </dgm:t>
    </dgm:pt>
    <dgm:pt modelId="{4B1B84AA-5603-49F3-B8B8-DDF297CCBF7E}" type="parTrans" cxnId="{9F3BC29D-1DC8-443F-A874-13EBAE2BA082}">
      <dgm:prSet/>
      <dgm:spPr/>
    </dgm:pt>
    <dgm:pt modelId="{0AE365CB-EBD1-46DD-AEED-460AAE9AED16}" type="sibTrans" cxnId="{9F3BC29D-1DC8-443F-A874-13EBAE2BA082}">
      <dgm:prSet/>
      <dgm:spPr/>
    </dgm:pt>
    <dgm:pt modelId="{35786BD2-2748-4F8A-AAC0-45ED6BC4494C}" type="pres">
      <dgm:prSet presAssocID="{BD713D44-6071-491A-AE97-5B78BB4E18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414B11-4338-49D5-A02C-18110FEED9D0}" type="pres">
      <dgm:prSet presAssocID="{E60108BB-A73C-46AF-9F9B-0A174D7943CA}" presName="parentLin" presStyleCnt="0"/>
      <dgm:spPr/>
    </dgm:pt>
    <dgm:pt modelId="{4A68FDB1-718A-45F4-A8EE-E7B9CADCC60D}" type="pres">
      <dgm:prSet presAssocID="{E60108BB-A73C-46AF-9F9B-0A174D7943C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3D55A85-28DF-4C02-B18D-9AEBDC7C28F0}" type="pres">
      <dgm:prSet presAssocID="{E60108BB-A73C-46AF-9F9B-0A174D7943C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ED5C9E-B698-4E0E-835B-942BDC088979}" type="pres">
      <dgm:prSet presAssocID="{E60108BB-A73C-46AF-9F9B-0A174D7943CA}" presName="negativeSpace" presStyleCnt="0"/>
      <dgm:spPr/>
    </dgm:pt>
    <dgm:pt modelId="{920C9E0F-A700-423F-83BC-BAEAD2EAC931}" type="pres">
      <dgm:prSet presAssocID="{E60108BB-A73C-46AF-9F9B-0A174D7943CA}" presName="childText" presStyleLbl="conFgAcc1" presStyleIdx="0" presStyleCnt="6">
        <dgm:presLayoutVars>
          <dgm:bulletEnabled val="1"/>
        </dgm:presLayoutVars>
      </dgm:prSet>
      <dgm:spPr/>
    </dgm:pt>
    <dgm:pt modelId="{0232C9DD-B977-4A22-B18E-6FC58FBADA22}" type="pres">
      <dgm:prSet presAssocID="{AE270E30-9541-48C0-A114-F837A53E0A04}" presName="spaceBetweenRectangles" presStyleCnt="0"/>
      <dgm:spPr/>
    </dgm:pt>
    <dgm:pt modelId="{4F338C8E-5CA1-40A8-AEA0-E1CD2A5866C5}" type="pres">
      <dgm:prSet presAssocID="{EB72FE3E-2C72-4B69-B628-69095EEFF5CC}" presName="parentLin" presStyleCnt="0"/>
      <dgm:spPr/>
    </dgm:pt>
    <dgm:pt modelId="{3E56B614-6D79-40D1-8C64-42680544F042}" type="pres">
      <dgm:prSet presAssocID="{EB72FE3E-2C72-4B69-B628-69095EEFF5C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8886D3B-26D3-4F62-8D17-FDE3248BCC47}" type="pres">
      <dgm:prSet presAssocID="{EB72FE3E-2C72-4B69-B628-69095EEFF5C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B591B0-167D-467B-B983-ECB4293EDB4B}" type="pres">
      <dgm:prSet presAssocID="{EB72FE3E-2C72-4B69-B628-69095EEFF5CC}" presName="negativeSpace" presStyleCnt="0"/>
      <dgm:spPr/>
    </dgm:pt>
    <dgm:pt modelId="{D9523057-11E2-4544-B1DA-5000BA07E0D0}" type="pres">
      <dgm:prSet presAssocID="{EB72FE3E-2C72-4B69-B628-69095EEFF5CC}" presName="childText" presStyleLbl="conFgAcc1" presStyleIdx="1" presStyleCnt="6">
        <dgm:presLayoutVars>
          <dgm:bulletEnabled val="1"/>
        </dgm:presLayoutVars>
      </dgm:prSet>
      <dgm:spPr/>
    </dgm:pt>
    <dgm:pt modelId="{5CC469E8-F49E-4C48-B8F9-3404A823100B}" type="pres">
      <dgm:prSet presAssocID="{6981A66C-E161-4D4C-A6AC-89477DC36C3B}" presName="spaceBetweenRectangles" presStyleCnt="0"/>
      <dgm:spPr/>
    </dgm:pt>
    <dgm:pt modelId="{CA7B907E-505E-4B2D-8D73-AF7060D48B4D}" type="pres">
      <dgm:prSet presAssocID="{B1A57CB6-98BA-430B-80DF-6B2B971982DC}" presName="parentLin" presStyleCnt="0"/>
      <dgm:spPr/>
    </dgm:pt>
    <dgm:pt modelId="{6F147308-15B4-459B-A0EC-AC798472B73B}" type="pres">
      <dgm:prSet presAssocID="{B1A57CB6-98BA-430B-80DF-6B2B971982D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566D943-3D36-415A-B7D5-9A3074AA55E4}" type="pres">
      <dgm:prSet presAssocID="{B1A57CB6-98BA-430B-80DF-6B2B971982D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E7CD9-81BB-4EB2-91BF-98948C708EA0}" type="pres">
      <dgm:prSet presAssocID="{B1A57CB6-98BA-430B-80DF-6B2B971982DC}" presName="negativeSpace" presStyleCnt="0"/>
      <dgm:spPr/>
    </dgm:pt>
    <dgm:pt modelId="{6B6F0A27-D837-4971-98DF-CA40C78D9C15}" type="pres">
      <dgm:prSet presAssocID="{B1A57CB6-98BA-430B-80DF-6B2B971982DC}" presName="childText" presStyleLbl="conFgAcc1" presStyleIdx="2" presStyleCnt="6">
        <dgm:presLayoutVars>
          <dgm:bulletEnabled val="1"/>
        </dgm:presLayoutVars>
      </dgm:prSet>
      <dgm:spPr/>
    </dgm:pt>
    <dgm:pt modelId="{AEAA84DD-12F1-41B5-B10B-DCA11C630B01}" type="pres">
      <dgm:prSet presAssocID="{B5F0AA5C-5CCE-401E-A89C-0595EAF55D41}" presName="spaceBetweenRectangles" presStyleCnt="0"/>
      <dgm:spPr/>
    </dgm:pt>
    <dgm:pt modelId="{071F636B-FA95-4D9F-B9AE-E687BEB9D77C}" type="pres">
      <dgm:prSet presAssocID="{F0EF5553-C88D-42EA-89E7-DC5F4A004195}" presName="parentLin" presStyleCnt="0"/>
      <dgm:spPr/>
    </dgm:pt>
    <dgm:pt modelId="{1477C0E0-68B4-4C44-B7CA-CFA6E3F3163F}" type="pres">
      <dgm:prSet presAssocID="{F0EF5553-C88D-42EA-89E7-DC5F4A00419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F2EE627-7084-430B-BC8F-2E5DBDC8589C}" type="pres">
      <dgm:prSet presAssocID="{F0EF5553-C88D-42EA-89E7-DC5F4A00419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C4A81A-799E-41CB-9D8D-D1C23DFE3FEB}" type="pres">
      <dgm:prSet presAssocID="{F0EF5553-C88D-42EA-89E7-DC5F4A004195}" presName="negativeSpace" presStyleCnt="0"/>
      <dgm:spPr/>
    </dgm:pt>
    <dgm:pt modelId="{41E782FE-A19E-41C8-BB06-6CF025B8DCE3}" type="pres">
      <dgm:prSet presAssocID="{F0EF5553-C88D-42EA-89E7-DC5F4A004195}" presName="childText" presStyleLbl="conFgAcc1" presStyleIdx="3" presStyleCnt="6">
        <dgm:presLayoutVars>
          <dgm:bulletEnabled val="1"/>
        </dgm:presLayoutVars>
      </dgm:prSet>
      <dgm:spPr/>
    </dgm:pt>
    <dgm:pt modelId="{91E20EC9-6105-40FD-B97E-C005BC122F11}" type="pres">
      <dgm:prSet presAssocID="{0AE365CB-EBD1-46DD-AEED-460AAE9AED16}" presName="spaceBetweenRectangles" presStyleCnt="0"/>
      <dgm:spPr/>
    </dgm:pt>
    <dgm:pt modelId="{E42732DF-5D29-41B2-A793-4D2CA578B795}" type="pres">
      <dgm:prSet presAssocID="{2799FEDB-CD48-45C1-894C-9403EDE84E0F}" presName="parentLin" presStyleCnt="0"/>
      <dgm:spPr/>
    </dgm:pt>
    <dgm:pt modelId="{33DBA60C-22C9-4E6E-82C3-41CAC208CD2D}" type="pres">
      <dgm:prSet presAssocID="{2799FEDB-CD48-45C1-894C-9403EDE84E0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4D3BE24-FEF2-43F8-BC1D-DCE9EFD06244}" type="pres">
      <dgm:prSet presAssocID="{2799FEDB-CD48-45C1-894C-9403EDE84E0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373B25-8095-416D-87EB-3B34D7ACDDAA}" type="pres">
      <dgm:prSet presAssocID="{2799FEDB-CD48-45C1-894C-9403EDE84E0F}" presName="negativeSpace" presStyleCnt="0"/>
      <dgm:spPr/>
    </dgm:pt>
    <dgm:pt modelId="{AB910650-13E6-41BB-A678-72DEA317ADC4}" type="pres">
      <dgm:prSet presAssocID="{2799FEDB-CD48-45C1-894C-9403EDE84E0F}" presName="childText" presStyleLbl="conFgAcc1" presStyleIdx="4" presStyleCnt="6">
        <dgm:presLayoutVars>
          <dgm:bulletEnabled val="1"/>
        </dgm:presLayoutVars>
      </dgm:prSet>
      <dgm:spPr/>
    </dgm:pt>
    <dgm:pt modelId="{22680B44-94AD-43F4-B5C0-E9E92FD770C1}" type="pres">
      <dgm:prSet presAssocID="{64084E38-2B0C-4EE9-A43E-80656F4BBA23}" presName="spaceBetweenRectangles" presStyleCnt="0"/>
      <dgm:spPr/>
    </dgm:pt>
    <dgm:pt modelId="{DE06FED6-F9B2-46E6-BEB9-9A99E64EDBF1}" type="pres">
      <dgm:prSet presAssocID="{229EF92B-1CCE-4652-9EE9-9DBCFB52E0D7}" presName="parentLin" presStyleCnt="0"/>
      <dgm:spPr/>
    </dgm:pt>
    <dgm:pt modelId="{D128402A-BC1F-435B-90ED-7595D0842ABF}" type="pres">
      <dgm:prSet presAssocID="{229EF92B-1CCE-4652-9EE9-9DBCFB52E0D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1E447A3-A5ED-4289-B8BA-412EEB98D000}" type="pres">
      <dgm:prSet presAssocID="{229EF92B-1CCE-4652-9EE9-9DBCFB52E0D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E8CEB8-2D64-4FAE-BAF2-7D9DD14F9BB8}" type="pres">
      <dgm:prSet presAssocID="{229EF92B-1CCE-4652-9EE9-9DBCFB52E0D7}" presName="negativeSpace" presStyleCnt="0"/>
      <dgm:spPr/>
    </dgm:pt>
    <dgm:pt modelId="{A6BA1B80-40C4-489F-BF33-79D67CAD5386}" type="pres">
      <dgm:prSet presAssocID="{229EF92B-1CCE-4652-9EE9-9DBCFB52E0D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0395598-1EBC-4D35-ADDD-909EE8B53390}" type="presOf" srcId="{BD713D44-6071-491A-AE97-5B78BB4E1876}" destId="{35786BD2-2748-4F8A-AAC0-45ED6BC4494C}" srcOrd="0" destOrd="0" presId="urn:microsoft.com/office/officeart/2005/8/layout/list1"/>
    <dgm:cxn modelId="{9F3BC29D-1DC8-443F-A874-13EBAE2BA082}" srcId="{BD713D44-6071-491A-AE97-5B78BB4E1876}" destId="{F0EF5553-C88D-42EA-89E7-DC5F4A004195}" srcOrd="3" destOrd="0" parTransId="{4B1B84AA-5603-49F3-B8B8-DDF297CCBF7E}" sibTransId="{0AE365CB-EBD1-46DD-AEED-460AAE9AED16}"/>
    <dgm:cxn modelId="{0B9C39DB-9C48-495A-8354-C87B076133A0}" type="presOf" srcId="{2799FEDB-CD48-45C1-894C-9403EDE84E0F}" destId="{14D3BE24-FEF2-43F8-BC1D-DCE9EFD06244}" srcOrd="1" destOrd="0" presId="urn:microsoft.com/office/officeart/2005/8/layout/list1"/>
    <dgm:cxn modelId="{10CEFD0E-C665-4154-BDDC-8371E5D56601}" srcId="{BD713D44-6071-491A-AE97-5B78BB4E1876}" destId="{B1A57CB6-98BA-430B-80DF-6B2B971982DC}" srcOrd="2" destOrd="0" parTransId="{4A0C1633-691A-4BBB-896A-3A1B163A7D38}" sibTransId="{B5F0AA5C-5CCE-401E-A89C-0595EAF55D41}"/>
    <dgm:cxn modelId="{C1AA1CAF-5CCE-4159-82C5-F989E587A1ED}" type="presOf" srcId="{229EF92B-1CCE-4652-9EE9-9DBCFB52E0D7}" destId="{01E447A3-A5ED-4289-B8BA-412EEB98D000}" srcOrd="1" destOrd="0" presId="urn:microsoft.com/office/officeart/2005/8/layout/list1"/>
    <dgm:cxn modelId="{6A19D33B-7FD1-4D69-89E3-6C52FB1F243E}" type="presOf" srcId="{EB72FE3E-2C72-4B69-B628-69095EEFF5CC}" destId="{E8886D3B-26D3-4F62-8D17-FDE3248BCC47}" srcOrd="1" destOrd="0" presId="urn:microsoft.com/office/officeart/2005/8/layout/list1"/>
    <dgm:cxn modelId="{DC599602-2BD9-4843-A990-B181C428C709}" type="presOf" srcId="{2799FEDB-CD48-45C1-894C-9403EDE84E0F}" destId="{33DBA60C-22C9-4E6E-82C3-41CAC208CD2D}" srcOrd="0" destOrd="0" presId="urn:microsoft.com/office/officeart/2005/8/layout/list1"/>
    <dgm:cxn modelId="{61BD016F-4DB5-44D1-AAF1-9E7FA331993B}" srcId="{BD713D44-6071-491A-AE97-5B78BB4E1876}" destId="{2799FEDB-CD48-45C1-894C-9403EDE84E0F}" srcOrd="4" destOrd="0" parTransId="{E827998D-DCC1-4F38-8BF5-B0E10641D007}" sibTransId="{64084E38-2B0C-4EE9-A43E-80656F4BBA23}"/>
    <dgm:cxn modelId="{A2B88888-EFCA-4336-BD49-C972194194DC}" type="presOf" srcId="{E60108BB-A73C-46AF-9F9B-0A174D7943CA}" destId="{23D55A85-28DF-4C02-B18D-9AEBDC7C28F0}" srcOrd="1" destOrd="0" presId="urn:microsoft.com/office/officeart/2005/8/layout/list1"/>
    <dgm:cxn modelId="{0D0686F9-7312-45DB-B30F-1A883B12A656}" type="presOf" srcId="{EB72FE3E-2C72-4B69-B628-69095EEFF5CC}" destId="{3E56B614-6D79-40D1-8C64-42680544F042}" srcOrd="0" destOrd="0" presId="urn:microsoft.com/office/officeart/2005/8/layout/list1"/>
    <dgm:cxn modelId="{7A3952CA-0327-4ECE-8DE1-B240F4BF2937}" srcId="{BD713D44-6071-491A-AE97-5B78BB4E1876}" destId="{E60108BB-A73C-46AF-9F9B-0A174D7943CA}" srcOrd="0" destOrd="0" parTransId="{01FAB82A-4D3C-48D2-A8DB-EF5050E8F38C}" sibTransId="{AE270E30-9541-48C0-A114-F837A53E0A04}"/>
    <dgm:cxn modelId="{10BF6A5A-99D2-4814-8E0E-F06C16BCD260}" srcId="{BD713D44-6071-491A-AE97-5B78BB4E1876}" destId="{EB72FE3E-2C72-4B69-B628-69095EEFF5CC}" srcOrd="1" destOrd="0" parTransId="{8D9D5C9F-0234-439E-A60D-3A5D1CB9A471}" sibTransId="{6981A66C-E161-4D4C-A6AC-89477DC36C3B}"/>
    <dgm:cxn modelId="{21617B4D-3D9A-4EAE-A4F4-0B1401C6BE7D}" type="presOf" srcId="{F0EF5553-C88D-42EA-89E7-DC5F4A004195}" destId="{CF2EE627-7084-430B-BC8F-2E5DBDC8589C}" srcOrd="1" destOrd="0" presId="urn:microsoft.com/office/officeart/2005/8/layout/list1"/>
    <dgm:cxn modelId="{64298224-39D5-4A9C-920B-4B908E6B2DD2}" type="presOf" srcId="{E60108BB-A73C-46AF-9F9B-0A174D7943CA}" destId="{4A68FDB1-718A-45F4-A8EE-E7B9CADCC60D}" srcOrd="0" destOrd="0" presId="urn:microsoft.com/office/officeart/2005/8/layout/list1"/>
    <dgm:cxn modelId="{035A9E3A-51BC-4CE5-9F6A-3FA28580F5E7}" type="presOf" srcId="{B1A57CB6-98BA-430B-80DF-6B2B971982DC}" destId="{6F147308-15B4-459B-A0EC-AC798472B73B}" srcOrd="0" destOrd="0" presId="urn:microsoft.com/office/officeart/2005/8/layout/list1"/>
    <dgm:cxn modelId="{BF0CFDD8-591E-479E-B48D-AB66A191BC5A}" type="presOf" srcId="{B1A57CB6-98BA-430B-80DF-6B2B971982DC}" destId="{1566D943-3D36-415A-B7D5-9A3074AA55E4}" srcOrd="1" destOrd="0" presId="urn:microsoft.com/office/officeart/2005/8/layout/list1"/>
    <dgm:cxn modelId="{666F7238-5017-4BE3-89C8-44FF16EA3FB4}" type="presOf" srcId="{F0EF5553-C88D-42EA-89E7-DC5F4A004195}" destId="{1477C0E0-68B4-4C44-B7CA-CFA6E3F3163F}" srcOrd="0" destOrd="0" presId="urn:microsoft.com/office/officeart/2005/8/layout/list1"/>
    <dgm:cxn modelId="{AC8B5D0E-01A3-47CF-8DD2-BE972782DC91}" srcId="{BD713D44-6071-491A-AE97-5B78BB4E1876}" destId="{229EF92B-1CCE-4652-9EE9-9DBCFB52E0D7}" srcOrd="5" destOrd="0" parTransId="{2F84F7B5-563F-4805-BDB7-DBEC62F9D228}" sibTransId="{43B16A55-528F-46C0-AFCC-B48D32ED36D5}"/>
    <dgm:cxn modelId="{75C6B1C6-9ABA-4436-9705-9BC4BE9B978D}" type="presOf" srcId="{229EF92B-1CCE-4652-9EE9-9DBCFB52E0D7}" destId="{D128402A-BC1F-435B-90ED-7595D0842ABF}" srcOrd="0" destOrd="0" presId="urn:microsoft.com/office/officeart/2005/8/layout/list1"/>
    <dgm:cxn modelId="{D4668657-903F-4263-9633-81F6A26D40E2}" type="presParOf" srcId="{35786BD2-2748-4F8A-AAC0-45ED6BC4494C}" destId="{0C414B11-4338-49D5-A02C-18110FEED9D0}" srcOrd="0" destOrd="0" presId="urn:microsoft.com/office/officeart/2005/8/layout/list1"/>
    <dgm:cxn modelId="{BDAF2C82-7601-4120-8916-89EC669A2633}" type="presParOf" srcId="{0C414B11-4338-49D5-A02C-18110FEED9D0}" destId="{4A68FDB1-718A-45F4-A8EE-E7B9CADCC60D}" srcOrd="0" destOrd="0" presId="urn:microsoft.com/office/officeart/2005/8/layout/list1"/>
    <dgm:cxn modelId="{D2D0AC6D-22DD-4023-B639-3EB9F101F692}" type="presParOf" srcId="{0C414B11-4338-49D5-A02C-18110FEED9D0}" destId="{23D55A85-28DF-4C02-B18D-9AEBDC7C28F0}" srcOrd="1" destOrd="0" presId="urn:microsoft.com/office/officeart/2005/8/layout/list1"/>
    <dgm:cxn modelId="{25BDD620-B5C1-4B59-A0C9-3E38D58029D1}" type="presParOf" srcId="{35786BD2-2748-4F8A-AAC0-45ED6BC4494C}" destId="{38ED5C9E-B698-4E0E-835B-942BDC088979}" srcOrd="1" destOrd="0" presId="urn:microsoft.com/office/officeart/2005/8/layout/list1"/>
    <dgm:cxn modelId="{5638C951-17A9-467C-ACD5-76CF155D6483}" type="presParOf" srcId="{35786BD2-2748-4F8A-AAC0-45ED6BC4494C}" destId="{920C9E0F-A700-423F-83BC-BAEAD2EAC931}" srcOrd="2" destOrd="0" presId="urn:microsoft.com/office/officeart/2005/8/layout/list1"/>
    <dgm:cxn modelId="{7F2A29A9-7A64-45D4-A26A-C197DD0F6F59}" type="presParOf" srcId="{35786BD2-2748-4F8A-AAC0-45ED6BC4494C}" destId="{0232C9DD-B977-4A22-B18E-6FC58FBADA22}" srcOrd="3" destOrd="0" presId="urn:microsoft.com/office/officeart/2005/8/layout/list1"/>
    <dgm:cxn modelId="{E25D390E-D3DB-4321-9293-53DACA7574AF}" type="presParOf" srcId="{35786BD2-2748-4F8A-AAC0-45ED6BC4494C}" destId="{4F338C8E-5CA1-40A8-AEA0-E1CD2A5866C5}" srcOrd="4" destOrd="0" presId="urn:microsoft.com/office/officeart/2005/8/layout/list1"/>
    <dgm:cxn modelId="{92F92EF4-0206-4FF5-AE87-F2AE524B804B}" type="presParOf" srcId="{4F338C8E-5CA1-40A8-AEA0-E1CD2A5866C5}" destId="{3E56B614-6D79-40D1-8C64-42680544F042}" srcOrd="0" destOrd="0" presId="urn:microsoft.com/office/officeart/2005/8/layout/list1"/>
    <dgm:cxn modelId="{F985F72E-322D-4662-B41E-9ED2541D2520}" type="presParOf" srcId="{4F338C8E-5CA1-40A8-AEA0-E1CD2A5866C5}" destId="{E8886D3B-26D3-4F62-8D17-FDE3248BCC47}" srcOrd="1" destOrd="0" presId="urn:microsoft.com/office/officeart/2005/8/layout/list1"/>
    <dgm:cxn modelId="{97E6C507-1081-4D0E-85BC-6DE8C54CF6B7}" type="presParOf" srcId="{35786BD2-2748-4F8A-AAC0-45ED6BC4494C}" destId="{A3B591B0-167D-467B-B983-ECB4293EDB4B}" srcOrd="5" destOrd="0" presId="urn:microsoft.com/office/officeart/2005/8/layout/list1"/>
    <dgm:cxn modelId="{4EA93E65-28C4-435A-8DC0-1DC938A53165}" type="presParOf" srcId="{35786BD2-2748-4F8A-AAC0-45ED6BC4494C}" destId="{D9523057-11E2-4544-B1DA-5000BA07E0D0}" srcOrd="6" destOrd="0" presId="urn:microsoft.com/office/officeart/2005/8/layout/list1"/>
    <dgm:cxn modelId="{408436EC-9AD5-4A49-8D7F-6659E7ED0EB7}" type="presParOf" srcId="{35786BD2-2748-4F8A-AAC0-45ED6BC4494C}" destId="{5CC469E8-F49E-4C48-B8F9-3404A823100B}" srcOrd="7" destOrd="0" presId="urn:microsoft.com/office/officeart/2005/8/layout/list1"/>
    <dgm:cxn modelId="{C74F5A8C-8E55-4946-8FF2-6CE2D910A995}" type="presParOf" srcId="{35786BD2-2748-4F8A-AAC0-45ED6BC4494C}" destId="{CA7B907E-505E-4B2D-8D73-AF7060D48B4D}" srcOrd="8" destOrd="0" presId="urn:microsoft.com/office/officeart/2005/8/layout/list1"/>
    <dgm:cxn modelId="{067919E1-9D1C-435F-B79A-F73C1EE3BBE6}" type="presParOf" srcId="{CA7B907E-505E-4B2D-8D73-AF7060D48B4D}" destId="{6F147308-15B4-459B-A0EC-AC798472B73B}" srcOrd="0" destOrd="0" presId="urn:microsoft.com/office/officeart/2005/8/layout/list1"/>
    <dgm:cxn modelId="{11CE6CF8-1847-463F-8AAC-A6FE15F25492}" type="presParOf" srcId="{CA7B907E-505E-4B2D-8D73-AF7060D48B4D}" destId="{1566D943-3D36-415A-B7D5-9A3074AA55E4}" srcOrd="1" destOrd="0" presId="urn:microsoft.com/office/officeart/2005/8/layout/list1"/>
    <dgm:cxn modelId="{4C6FA080-F13E-489D-9FDC-BF8AC7385C99}" type="presParOf" srcId="{35786BD2-2748-4F8A-AAC0-45ED6BC4494C}" destId="{3CEE7CD9-81BB-4EB2-91BF-98948C708EA0}" srcOrd="9" destOrd="0" presId="urn:microsoft.com/office/officeart/2005/8/layout/list1"/>
    <dgm:cxn modelId="{B0B9E10E-410E-4528-8D9E-EB91C7CA866A}" type="presParOf" srcId="{35786BD2-2748-4F8A-AAC0-45ED6BC4494C}" destId="{6B6F0A27-D837-4971-98DF-CA40C78D9C15}" srcOrd="10" destOrd="0" presId="urn:microsoft.com/office/officeart/2005/8/layout/list1"/>
    <dgm:cxn modelId="{11A07AFD-37E0-4DC0-9206-F47F4EBE0819}" type="presParOf" srcId="{35786BD2-2748-4F8A-AAC0-45ED6BC4494C}" destId="{AEAA84DD-12F1-41B5-B10B-DCA11C630B01}" srcOrd="11" destOrd="0" presId="urn:microsoft.com/office/officeart/2005/8/layout/list1"/>
    <dgm:cxn modelId="{AB53372E-F893-40ED-B7B8-95913800755F}" type="presParOf" srcId="{35786BD2-2748-4F8A-AAC0-45ED6BC4494C}" destId="{071F636B-FA95-4D9F-B9AE-E687BEB9D77C}" srcOrd="12" destOrd="0" presId="urn:microsoft.com/office/officeart/2005/8/layout/list1"/>
    <dgm:cxn modelId="{4FE38712-4110-488C-9F53-295817F6B4BF}" type="presParOf" srcId="{071F636B-FA95-4D9F-B9AE-E687BEB9D77C}" destId="{1477C0E0-68B4-4C44-B7CA-CFA6E3F3163F}" srcOrd="0" destOrd="0" presId="urn:microsoft.com/office/officeart/2005/8/layout/list1"/>
    <dgm:cxn modelId="{7D6307C0-51F2-48F4-B824-4FD24A6BB1EE}" type="presParOf" srcId="{071F636B-FA95-4D9F-B9AE-E687BEB9D77C}" destId="{CF2EE627-7084-430B-BC8F-2E5DBDC8589C}" srcOrd="1" destOrd="0" presId="urn:microsoft.com/office/officeart/2005/8/layout/list1"/>
    <dgm:cxn modelId="{7243C087-7DDB-48C8-BF1D-F0223FFF981A}" type="presParOf" srcId="{35786BD2-2748-4F8A-AAC0-45ED6BC4494C}" destId="{45C4A81A-799E-41CB-9D8D-D1C23DFE3FEB}" srcOrd="13" destOrd="0" presId="urn:microsoft.com/office/officeart/2005/8/layout/list1"/>
    <dgm:cxn modelId="{02EEA13D-55DD-4FDA-93A3-0D0FD6604BBA}" type="presParOf" srcId="{35786BD2-2748-4F8A-AAC0-45ED6BC4494C}" destId="{41E782FE-A19E-41C8-BB06-6CF025B8DCE3}" srcOrd="14" destOrd="0" presId="urn:microsoft.com/office/officeart/2005/8/layout/list1"/>
    <dgm:cxn modelId="{9AD053BB-0D01-447D-8749-9A4E6EFB0CDB}" type="presParOf" srcId="{35786BD2-2748-4F8A-AAC0-45ED6BC4494C}" destId="{91E20EC9-6105-40FD-B97E-C005BC122F11}" srcOrd="15" destOrd="0" presId="urn:microsoft.com/office/officeart/2005/8/layout/list1"/>
    <dgm:cxn modelId="{DB3A45FA-2F83-4363-B814-CAEDD79B6407}" type="presParOf" srcId="{35786BD2-2748-4F8A-AAC0-45ED6BC4494C}" destId="{E42732DF-5D29-41B2-A793-4D2CA578B795}" srcOrd="16" destOrd="0" presId="urn:microsoft.com/office/officeart/2005/8/layout/list1"/>
    <dgm:cxn modelId="{9C9DF9E8-5A77-41E9-812F-5336B88B858A}" type="presParOf" srcId="{E42732DF-5D29-41B2-A793-4D2CA578B795}" destId="{33DBA60C-22C9-4E6E-82C3-41CAC208CD2D}" srcOrd="0" destOrd="0" presId="urn:microsoft.com/office/officeart/2005/8/layout/list1"/>
    <dgm:cxn modelId="{596B50CE-4BFB-4F46-AC5E-7FB3459D1D28}" type="presParOf" srcId="{E42732DF-5D29-41B2-A793-4D2CA578B795}" destId="{14D3BE24-FEF2-43F8-BC1D-DCE9EFD06244}" srcOrd="1" destOrd="0" presId="urn:microsoft.com/office/officeart/2005/8/layout/list1"/>
    <dgm:cxn modelId="{D95EBCA5-C8F7-4D75-A510-FF0C4FEE8A49}" type="presParOf" srcId="{35786BD2-2748-4F8A-AAC0-45ED6BC4494C}" destId="{E8373B25-8095-416D-87EB-3B34D7ACDDAA}" srcOrd="17" destOrd="0" presId="urn:microsoft.com/office/officeart/2005/8/layout/list1"/>
    <dgm:cxn modelId="{DAA89725-FFB1-452A-9634-F2E451012C3B}" type="presParOf" srcId="{35786BD2-2748-4F8A-AAC0-45ED6BC4494C}" destId="{AB910650-13E6-41BB-A678-72DEA317ADC4}" srcOrd="18" destOrd="0" presId="urn:microsoft.com/office/officeart/2005/8/layout/list1"/>
    <dgm:cxn modelId="{CFD17DE3-B23C-4319-B9F4-ED7187515401}" type="presParOf" srcId="{35786BD2-2748-4F8A-AAC0-45ED6BC4494C}" destId="{22680B44-94AD-43F4-B5C0-E9E92FD770C1}" srcOrd="19" destOrd="0" presId="urn:microsoft.com/office/officeart/2005/8/layout/list1"/>
    <dgm:cxn modelId="{778B2BAD-C16E-4AE3-8D95-74DDF5C416E7}" type="presParOf" srcId="{35786BD2-2748-4F8A-AAC0-45ED6BC4494C}" destId="{DE06FED6-F9B2-46E6-BEB9-9A99E64EDBF1}" srcOrd="20" destOrd="0" presId="urn:microsoft.com/office/officeart/2005/8/layout/list1"/>
    <dgm:cxn modelId="{3BF945CB-F1D2-479E-BE2A-695BBF259EDE}" type="presParOf" srcId="{DE06FED6-F9B2-46E6-BEB9-9A99E64EDBF1}" destId="{D128402A-BC1F-435B-90ED-7595D0842ABF}" srcOrd="0" destOrd="0" presId="urn:microsoft.com/office/officeart/2005/8/layout/list1"/>
    <dgm:cxn modelId="{D3330BEE-556D-49DD-8FF1-92BC39C68928}" type="presParOf" srcId="{DE06FED6-F9B2-46E6-BEB9-9A99E64EDBF1}" destId="{01E447A3-A5ED-4289-B8BA-412EEB98D000}" srcOrd="1" destOrd="0" presId="urn:microsoft.com/office/officeart/2005/8/layout/list1"/>
    <dgm:cxn modelId="{83D2336B-AF14-45C7-BED3-94C07C7FF160}" type="presParOf" srcId="{35786BD2-2748-4F8A-AAC0-45ED6BC4494C}" destId="{38E8CEB8-2D64-4FAE-BAF2-7D9DD14F9BB8}" srcOrd="21" destOrd="0" presId="urn:microsoft.com/office/officeart/2005/8/layout/list1"/>
    <dgm:cxn modelId="{F2CAD80D-71C5-4195-BAED-00B17E7F36CD}" type="presParOf" srcId="{35786BD2-2748-4F8A-AAC0-45ED6BC4494C}" destId="{A6BA1B80-40C4-489F-BF33-79D67CAD538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C9E0F-A700-423F-83BC-BAEAD2EAC931}">
      <dsp:nvSpPr>
        <dsp:cNvPr id="0" name=""/>
        <dsp:cNvSpPr/>
      </dsp:nvSpPr>
      <dsp:spPr>
        <a:xfrm>
          <a:off x="0" y="295603"/>
          <a:ext cx="856895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5A85-28DF-4C02-B18D-9AEBDC7C28F0}">
      <dsp:nvSpPr>
        <dsp:cNvPr id="0" name=""/>
        <dsp:cNvSpPr/>
      </dsp:nvSpPr>
      <dsp:spPr>
        <a:xfrm>
          <a:off x="428447" y="44683"/>
          <a:ext cx="599826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1. Адміністративно-територіальний устрій</a:t>
          </a:r>
          <a:endParaRPr lang="uk-UA" sz="1700" kern="1200" dirty="0"/>
        </a:p>
      </dsp:txBody>
      <dsp:txXfrm>
        <a:off x="452945" y="69181"/>
        <a:ext cx="5949270" cy="452844"/>
      </dsp:txXfrm>
    </dsp:sp>
    <dsp:sp modelId="{D9523057-11E2-4544-B1DA-5000BA07E0D0}">
      <dsp:nvSpPr>
        <dsp:cNvPr id="0" name=""/>
        <dsp:cNvSpPr/>
      </dsp:nvSpPr>
      <dsp:spPr>
        <a:xfrm>
          <a:off x="0" y="1066723"/>
          <a:ext cx="856895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86D3B-26D3-4F62-8D17-FDE3248BCC47}">
      <dsp:nvSpPr>
        <dsp:cNvPr id="0" name=""/>
        <dsp:cNvSpPr/>
      </dsp:nvSpPr>
      <dsp:spPr>
        <a:xfrm>
          <a:off x="428447" y="815803"/>
          <a:ext cx="599826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2. Історія Запорізького краю</a:t>
          </a:r>
          <a:endParaRPr lang="uk-UA" sz="1700" kern="1200" dirty="0"/>
        </a:p>
      </dsp:txBody>
      <dsp:txXfrm>
        <a:off x="452945" y="840301"/>
        <a:ext cx="5949270" cy="452844"/>
      </dsp:txXfrm>
    </dsp:sp>
    <dsp:sp modelId="{6B6F0A27-D837-4971-98DF-CA40C78D9C15}">
      <dsp:nvSpPr>
        <dsp:cNvPr id="0" name=""/>
        <dsp:cNvSpPr/>
      </dsp:nvSpPr>
      <dsp:spPr>
        <a:xfrm>
          <a:off x="0" y="1837843"/>
          <a:ext cx="856895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6D943-3D36-415A-B7D5-9A3074AA55E4}">
      <dsp:nvSpPr>
        <dsp:cNvPr id="0" name=""/>
        <dsp:cNvSpPr/>
      </dsp:nvSpPr>
      <dsp:spPr>
        <a:xfrm>
          <a:off x="428447" y="1586923"/>
          <a:ext cx="599826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3. Промисловість – потужний індустріальний комплекс</a:t>
          </a:r>
          <a:endParaRPr lang="uk-UA" sz="1700" kern="1200" dirty="0"/>
        </a:p>
      </dsp:txBody>
      <dsp:txXfrm>
        <a:off x="452945" y="1611421"/>
        <a:ext cx="5949270" cy="452844"/>
      </dsp:txXfrm>
    </dsp:sp>
    <dsp:sp modelId="{41E782FE-A19E-41C8-BB06-6CF025B8DCE3}">
      <dsp:nvSpPr>
        <dsp:cNvPr id="0" name=""/>
        <dsp:cNvSpPr/>
      </dsp:nvSpPr>
      <dsp:spPr>
        <a:xfrm>
          <a:off x="0" y="2608964"/>
          <a:ext cx="856895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EE627-7084-430B-BC8F-2E5DBDC8589C}">
      <dsp:nvSpPr>
        <dsp:cNvPr id="0" name=""/>
        <dsp:cNvSpPr/>
      </dsp:nvSpPr>
      <dsp:spPr>
        <a:xfrm>
          <a:off x="428447" y="2358044"/>
          <a:ext cx="599826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4. Сільське господарство</a:t>
          </a:r>
          <a:endParaRPr lang="uk-UA" sz="1700" kern="1200" dirty="0"/>
        </a:p>
      </dsp:txBody>
      <dsp:txXfrm>
        <a:off x="452945" y="2382542"/>
        <a:ext cx="5949270" cy="452844"/>
      </dsp:txXfrm>
    </dsp:sp>
    <dsp:sp modelId="{AB910650-13E6-41BB-A678-72DEA317ADC4}">
      <dsp:nvSpPr>
        <dsp:cNvPr id="0" name=""/>
        <dsp:cNvSpPr/>
      </dsp:nvSpPr>
      <dsp:spPr>
        <a:xfrm>
          <a:off x="0" y="3380083"/>
          <a:ext cx="856895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BE24-FEF2-43F8-BC1D-DCE9EFD06244}">
      <dsp:nvSpPr>
        <dsp:cNvPr id="0" name=""/>
        <dsp:cNvSpPr/>
      </dsp:nvSpPr>
      <dsp:spPr>
        <a:xfrm>
          <a:off x="428447" y="3129163"/>
          <a:ext cx="599826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5. Наш дивний край не без чудес</a:t>
          </a:r>
          <a:endParaRPr lang="uk-UA" sz="1700" kern="1200" dirty="0"/>
        </a:p>
      </dsp:txBody>
      <dsp:txXfrm>
        <a:off x="452945" y="3153661"/>
        <a:ext cx="5949270" cy="452844"/>
      </dsp:txXfrm>
    </dsp:sp>
    <dsp:sp modelId="{A6BA1B80-40C4-489F-BF33-79D67CAD5386}">
      <dsp:nvSpPr>
        <dsp:cNvPr id="0" name=""/>
        <dsp:cNvSpPr/>
      </dsp:nvSpPr>
      <dsp:spPr>
        <a:xfrm>
          <a:off x="0" y="4151204"/>
          <a:ext cx="856895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447A3-A5ED-4289-B8BA-412EEB98D000}">
      <dsp:nvSpPr>
        <dsp:cNvPr id="0" name=""/>
        <dsp:cNvSpPr/>
      </dsp:nvSpPr>
      <dsp:spPr>
        <a:xfrm>
          <a:off x="428447" y="3900284"/>
          <a:ext cx="599826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6. Краєзнавча колекція бібліотеки ТДАТУ</a:t>
          </a:r>
          <a:endParaRPr lang="uk-UA" sz="1700" kern="1200" dirty="0"/>
        </a:p>
      </dsp:txBody>
      <dsp:txXfrm>
        <a:off x="452945" y="3924782"/>
        <a:ext cx="594927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9EE8-A52B-4DAB-A46E-2F82CB6E6D68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A5E7A-82F7-4BC9-9A51-917B6A4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7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6B927-2A2C-4F98-89F8-A419EA5C9249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CE206-697A-44AE-A782-4E999C93F22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32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E206-697A-44AE-A782-4E999C93F22C}" type="slidenum">
              <a:rPr lang="uk-UA" smtClean="0"/>
              <a:pPr/>
              <a:t>22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E206-697A-44AE-A782-4E999C93F22C}" type="slidenum">
              <a:rPr lang="uk-UA" smtClean="0"/>
              <a:pPr/>
              <a:t>24</a:t>
            </a:fld>
            <a:endParaRPr lang="uk-U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E206-697A-44AE-A782-4E999C93F22C}" type="slidenum">
              <a:rPr lang="uk-UA" smtClean="0"/>
              <a:pPr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58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9" name="Рисунок 8" descr="shutterstock_10609697-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48" y="3929066"/>
            <a:ext cx="1131102" cy="1357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0F1657-AF77-463D-8D0B-04250C1E25D0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E5711-B780-4836-BA46-6CC5ACB4E0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301509.vk.me/v301509465/38f8/h6eeD8utu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9966" cy="220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142984"/>
            <a:ext cx="6572296" cy="147002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СТЕПОВА ПЕРЛИНА УКРАЇНИ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572296" cy="129671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Запорізькій</a:t>
            </a:r>
            <a:r>
              <a:rPr lang="ru-RU" sz="4800" b="1" dirty="0" smtClean="0"/>
              <a:t> </a:t>
            </a:r>
            <a:r>
              <a:rPr lang="uk-UA" sz="4800" b="1" dirty="0" smtClean="0"/>
              <a:t>області</a:t>
            </a:r>
            <a:r>
              <a:rPr lang="ru-RU" sz="4800" b="1" dirty="0" smtClean="0"/>
              <a:t> -75!</a:t>
            </a:r>
            <a:endParaRPr lang="ru-RU" sz="4800" b="1" dirty="0"/>
          </a:p>
        </p:txBody>
      </p:sp>
      <p:pic>
        <p:nvPicPr>
          <p:cNvPr id="4" name="Рисунок 3" descr="shutterstock_10609697-[Converted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365104"/>
            <a:ext cx="1785950" cy="2143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373216"/>
            <a:ext cx="5867400" cy="768350"/>
          </a:xfrm>
        </p:spPr>
        <p:txBody>
          <a:bodyPr>
            <a:noAutofit/>
          </a:bodyPr>
          <a:lstStyle/>
          <a:p>
            <a:r>
              <a:rPr lang="uk-UA" sz="1800" dirty="0" smtClean="0"/>
              <a:t>Природно-географічні та історичні умови у XV–XVI ст. сприяли тому, що південноукраїнські землі стали одним із центрів формування запорізького козацтва. Одним із його головних оплотів і символів став острів Хортиця, відомий ще з давньоруських часів.</a:t>
            </a:r>
          </a:p>
          <a:p>
            <a:endParaRPr lang="uk-UA" sz="1800" dirty="0"/>
          </a:p>
        </p:txBody>
      </p:sp>
      <p:pic>
        <p:nvPicPr>
          <p:cNvPr id="37890" name="Picture 2" descr="http://odessa.era.com.ua/market/img/?f=378&amp;i=502707_4_1509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74" b="974"/>
          <a:stretch>
            <a:fillRect/>
          </a:stretch>
        </p:blipFill>
        <p:spPr bwMode="auto">
          <a:xfrm>
            <a:off x="2699792" y="476672"/>
            <a:ext cx="5978624" cy="434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000" smtClean="0"/>
              <a:t>Наприкінці XVIII ст. землі південної України увійшли до складу Російської імперії.</a:t>
            </a:r>
          </a:p>
          <a:p>
            <a:endParaRPr lang="uk-UA" sz="2000"/>
          </a:p>
        </p:txBody>
      </p:sp>
      <p:pic>
        <p:nvPicPr>
          <p:cNvPr id="38914" name="Picture 2" descr="http://abali.ru/wp-content/uploads/2010/12/gerb_rossiyskoy_imperii-600x65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485" b="16485"/>
          <a:stretch>
            <a:fillRect/>
          </a:stretch>
        </p:blipFill>
        <p:spPr bwMode="auto">
          <a:xfrm>
            <a:off x="2699792" y="616633"/>
            <a:ext cx="5834608" cy="4243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000" dirty="0" smtClean="0"/>
              <a:t>Запорізька область утворена як самостійна адміністративна одиниця 10 січня 1939 року у складі УССР, а з 1991 року в незалежній Україні. </a:t>
            </a:r>
            <a:endParaRPr lang="uk-UA" sz="2000" dirty="0"/>
          </a:p>
        </p:txBody>
      </p:sp>
      <p:pic>
        <p:nvPicPr>
          <p:cNvPr id="46082" name="Picture 2" descr="&amp;Fcy;&amp;acy;&amp;jcy;&amp;lcy;:Flag of Zaporizhzhya Oblast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 bwMode="auto">
          <a:xfrm>
            <a:off x="4572000" y="1772815"/>
            <a:ext cx="4032448" cy="2932689"/>
          </a:xfrm>
          <a:prstGeom prst="rect">
            <a:avLst/>
          </a:prstGeom>
          <a:noFill/>
        </p:spPr>
      </p:pic>
      <p:pic>
        <p:nvPicPr>
          <p:cNvPr id="46084" name="Picture 4" descr="http://forum.m3x.org/albumpics/8-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4644008" cy="3096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Промисловість – потужний індустріальний комплекс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953000" y="1772816"/>
            <a:ext cx="4191000" cy="472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000" dirty="0" smtClean="0"/>
              <a:t>У структурі промислового виробництва:  чорна металургія, електроенергетика, машинобудування та металообробка, кольорова металургія. 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У регіоні виробляється четверта частина усієї електроенергії країни, основними виробниками якої є Запорізька атомна станція та Дніпрогес</a:t>
            </a:r>
            <a:r>
              <a:rPr lang="ru-RU" sz="2000" dirty="0" smtClean="0"/>
              <a:t>.</a:t>
            </a:r>
          </a:p>
        </p:txBody>
      </p:sp>
      <p:pic>
        <p:nvPicPr>
          <p:cNvPr id="32772" name="Picture 4" descr="http://blogturista.net/wp-content/uploads/zaporijja_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916832"/>
            <a:ext cx="4729412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ПРОМИСЛОВІ ПІДПРИЄМСТВА 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Серед ста найбільших промислових підприємств України в верхній частині списку стійко зберігають своє місце «Запоріжсталь», що є єдиним в Україні підприємством з виробництва тонколистового прокату з неіржавіючих і легованих сталей, високо економічних гнутих профілів, консервної жерсті, тонколистового прокату з полімерним покриттям. Великими металургійними підприємствами є також «Дніпроспецсталь» та «Запорізький завод феросплавів</a:t>
            </a:r>
            <a:r>
              <a:rPr lang="ru-RU" dirty="0" smtClean="0"/>
              <a:t>».</a:t>
            </a:r>
            <a:endParaRPr lang="uk-UA" dirty="0"/>
          </a:p>
        </p:txBody>
      </p:sp>
      <p:pic>
        <p:nvPicPr>
          <p:cNvPr id="33794" name="Picture 2" descr="http://www.ecoport.org.ua/files/Zaporozhe%20ferospla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6"/>
            <a:ext cx="4206391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МАШИНОБУДУВАННЯ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uk-UA" sz="1800" dirty="0" smtClean="0"/>
              <a:t>В обласному машинобудуванні слід відокремити завод СП «АвтоЗАЗ» — виробника легкових автомобілів, та державне підприємство «Іскра» — науково-виробничий комплекс, що випускає оборонну продукцію. Запорізький абразивний комбінат — провідне підприємство країни з виробництва інструмента на основі синтетичного корунду. ПАТ «</a:t>
            </a:r>
            <a:r>
              <a:rPr lang="uk-UA" sz="1800" dirty="0" err="1" smtClean="0"/>
              <a:t>Запоріжтрансформатор</a:t>
            </a:r>
            <a:r>
              <a:rPr lang="uk-UA" sz="1800" dirty="0" smtClean="0"/>
              <a:t>» спеціалізується на виробництві унікальних силових трансформаторів за індивідуальними замовленнями і є найбільшим серед всіх країн СНД.</a:t>
            </a:r>
            <a:endParaRPr lang="uk-UA" sz="1800" dirty="0"/>
          </a:p>
        </p:txBody>
      </p:sp>
      <p:pic>
        <p:nvPicPr>
          <p:cNvPr id="31748" name="Picture 4" descr="http://alexxxey.gorod.tomsk.ru/i/u/1110/ZAZ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2" y="1772816"/>
            <a:ext cx="4312677" cy="41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СІЛЬСЬКЕ   ГОСПОДАРСТВО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Площа сільськогосподарських угідь області становить 2246,3 тис. га, або 5,4% сільгоспугідь України. На основі приватної власності в області працює 331 товариство, 135 сільськогосподарських кооперативів, 162 приватних (приватно-орендних) підприємств, 2339 фермерських господарств. Площа сільськогосподарських угідь, які знаходяться в користуванні новостворених агроформувань всіх форм власності та господарювання, складає 1761,4 тис. га.</a:t>
            </a:r>
            <a:endParaRPr lang="uk-UA" dirty="0"/>
          </a:p>
        </p:txBody>
      </p:sp>
      <p:pic>
        <p:nvPicPr>
          <p:cNvPr id="30722" name="Picture 2" descr="http://www.sarreg.ru/uploads/posts/2012-06/1338985350_kombayn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608512" cy="4117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НАШ ДИВНИЙ КРАЙ НЕ БЕЗ ЧУДЕС</a:t>
            </a:r>
            <a:endParaRPr lang="uk-UA" dirty="0"/>
          </a:p>
        </p:txBody>
      </p:sp>
      <p:pic>
        <p:nvPicPr>
          <p:cNvPr id="17410" name="Picture 2" descr="http://img.galya.ru/galya.ru/Pictures2/3/2013/06/27/t4_3757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76875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Хортиця – одне із </a:t>
            </a:r>
            <a:r>
              <a:rPr lang="uk-UA" dirty="0" smtClean="0"/>
              <a:t>7-ми </a:t>
            </a:r>
            <a:r>
              <a:rPr lang="uk-UA" dirty="0" smtClean="0"/>
              <a:t>див україни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Хортиця - надзвичайно прекрасний мальовничий острів, який з обох боків оточує широка і могутня річка Дніпро. Його дивовижний вид і багата історія привертає увагу мандрівників з різних куточків всього світу.</a:t>
            </a:r>
            <a:endParaRPr lang="uk-UA" dirty="0"/>
          </a:p>
        </p:txBody>
      </p:sp>
      <p:pic>
        <p:nvPicPr>
          <p:cNvPr id="32776" name="Picture 8" descr="http://im4-tub-ua.yandex.net/i?id=43371732-63-72&amp;n=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392488" cy="406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Запорізька СІЧ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Накидки кленів з теплим тоном</a:t>
            </a:r>
          </a:p>
          <a:p>
            <a:pPr>
              <a:buNone/>
            </a:pPr>
            <a:r>
              <a:rPr lang="uk-UA" dirty="0" smtClean="0"/>
              <a:t>Прим'яті холодом вночі,</a:t>
            </a:r>
          </a:p>
          <a:p>
            <a:pPr>
              <a:buNone/>
            </a:pPr>
            <a:r>
              <a:rPr lang="uk-UA" dirty="0" smtClean="0"/>
              <a:t>Веселим просувались дзвоном</a:t>
            </a:r>
          </a:p>
          <a:p>
            <a:pPr>
              <a:buNone/>
            </a:pPr>
            <a:r>
              <a:rPr lang="uk-UA" dirty="0" smtClean="0"/>
              <a:t>І вітром вольної Січі.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О. Бродяга-Бродецький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34820" name="Picture 4" descr="http://img0.liveinternet.ru/images/attach/c/4/79/808/79808140_4112371_Sech_2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26452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2088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«Нигде душа не чувствует себя такой большой, как здесь, наедине с вечностью. Душа приходит сюда как ураган, а уходит как тишина.»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Р. Рудзитис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khortytsya.narod.ru/olderfiles/1/2200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79"/>
            <a:ext cx="8214697" cy="1382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Запорізькому дубу – 700 років</a:t>
            </a:r>
            <a:endParaRPr lang="uk-UA" dirty="0"/>
          </a:p>
        </p:txBody>
      </p:sp>
      <p:pic>
        <p:nvPicPr>
          <p:cNvPr id="33794" name="Picture 2" descr="http://img01.chitalnya.ru/upload/182/847472090274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628800"/>
            <a:ext cx="4343400" cy="410445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Чи від природної навали</a:t>
            </a:r>
          </a:p>
          <a:p>
            <a:pPr>
              <a:buNone/>
            </a:pPr>
            <a:r>
              <a:rPr lang="uk-UA" dirty="0" smtClean="0"/>
              <a:t>Одержав степ одне із див,</a:t>
            </a:r>
          </a:p>
          <a:p>
            <a:pPr>
              <a:buNone/>
            </a:pPr>
            <a:r>
              <a:rPr lang="uk-UA" dirty="0" smtClean="0"/>
              <a:t>Чи Боги скарб подарували</a:t>
            </a:r>
          </a:p>
          <a:p>
            <a:pPr>
              <a:buNone/>
            </a:pPr>
            <a:r>
              <a:rPr lang="uk-UA" dirty="0" smtClean="0"/>
              <a:t>Землі під час зіркових злив</a:t>
            </a:r>
          </a:p>
          <a:p>
            <a:pPr>
              <a:buNone/>
            </a:pPr>
            <a:r>
              <a:rPr lang="uk-UA" dirty="0" smtClean="0"/>
              <a:t> О. Бродяга-Бродецький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КАМ’ЯНА МОГИЛА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Ось річка… Кам'яна могила,</a:t>
            </a:r>
          </a:p>
          <a:p>
            <a:pPr>
              <a:buNone/>
            </a:pPr>
            <a:r>
              <a:rPr lang="uk-UA" dirty="0" smtClean="0"/>
              <a:t>Принишклі перші письмена,</a:t>
            </a:r>
          </a:p>
          <a:p>
            <a:pPr>
              <a:buNone/>
            </a:pPr>
            <a:r>
              <a:rPr lang="uk-UA" dirty="0" smtClean="0"/>
              <a:t>Трипільські горщики й вудила,</a:t>
            </a:r>
          </a:p>
          <a:p>
            <a:pPr>
              <a:buNone/>
            </a:pPr>
            <a:r>
              <a:rPr lang="uk-UA" dirty="0" smtClean="0"/>
              <a:t>І кімерійські сімена.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О. Бродяга-Бродецький</a:t>
            </a:r>
            <a:endParaRPr lang="uk-UA" dirty="0"/>
          </a:p>
        </p:txBody>
      </p:sp>
      <p:pic>
        <p:nvPicPr>
          <p:cNvPr id="17410" name="Picture 2" descr="http://www.nice-places.com/data/articles/gallery/240/16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56792"/>
            <a:ext cx="426720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Цілюще  джерело у с. терпіння </a:t>
            </a:r>
            <a:endParaRPr lang="uk-UA" dirty="0"/>
          </a:p>
        </p:txBody>
      </p:sp>
      <p:pic>
        <p:nvPicPr>
          <p:cNvPr id="1026" name="Picture 2" descr="&amp;Tcy;&amp;iecy;&amp;rcy;&amp;pcy;&amp;iecy;&amp;ncy;&amp;softcy;&amp;iecy;&amp;vcy;&amp;scy;&amp;kcy;&amp;icy;&amp;iecy; &amp;icy;&amp;scy;&amp;tcy;&amp;ocy;&amp;chcy;&amp;ncy;&amp;icy;&amp;kcy;&amp;icy;. &amp;Ocy;&amp;scy;&amp;iecy;&amp;n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12879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УСАДЬБА ПОПОВА У ВАСИЛІВЦІ</a:t>
            </a:r>
            <a:endParaRPr lang="uk-UA" dirty="0"/>
          </a:p>
        </p:txBody>
      </p:sp>
      <p:pic>
        <p:nvPicPr>
          <p:cNvPr id="35844" name="Picture 4" descr="http://1001doroga.ru/uploads/posts/2010-08/1281716042_x_aac55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056784" cy="5130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СВЯТО-МИКОЛАЇВСЬКИЙ КАФЕДРАЛЬНИЙ </a:t>
            </a:r>
            <a:r>
              <a:rPr lang="uk-UA" dirty="0" smtClean="0"/>
              <a:t>СОБОР у м. </a:t>
            </a:r>
            <a:r>
              <a:rPr lang="uk-UA" dirty="0" err="1" smtClean="0"/>
              <a:t>запоріжжя</a:t>
            </a:r>
            <a:endParaRPr lang="uk-UA" dirty="0"/>
          </a:p>
        </p:txBody>
      </p:sp>
      <p:pic>
        <p:nvPicPr>
          <p:cNvPr id="2050" name="Picture 2" descr="http://bpart.kiev.ua/images/Regions2011/F/ZaporizzyaOblDergadmin2010_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4162"/>
            <a:ext cx="6984776" cy="4683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КУРГАН СОЛОХА</a:t>
            </a:r>
            <a:endParaRPr lang="uk-UA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Вид </a:t>
            </a:r>
            <a:r>
              <a:rPr lang="uk-UA" dirty="0" err="1" smtClean="0">
                <a:solidFill>
                  <a:schemeClr val="tx1"/>
                </a:solidFill>
              </a:rPr>
              <a:t>кургана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солоха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Золотий гребінь із скіфського </a:t>
            </a:r>
            <a:r>
              <a:rPr lang="uk-UA" dirty="0" err="1" smtClean="0">
                <a:solidFill>
                  <a:schemeClr val="tx1"/>
                </a:solidFill>
              </a:rPr>
              <a:t>кургана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солоха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6866" name="Picture 2" descr="http://im1-tub-ua.yandex.net/i?id=135394495-63-72&amp;n=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12776"/>
            <a:ext cx="4176464" cy="3888432"/>
          </a:xfrm>
          <a:prstGeom prst="rect">
            <a:avLst/>
          </a:prstGeom>
          <a:noFill/>
        </p:spPr>
      </p:pic>
      <p:pic>
        <p:nvPicPr>
          <p:cNvPr id="36870" name="Picture 6" descr="http://im4-tub-ua.yandex.net/i?id=121309804-21-72&amp;n=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24847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Краєзнавча  колекція бібліотеки  </a:t>
            </a:r>
            <a:r>
              <a:rPr lang="uk-UA" dirty="0" err="1" smtClean="0"/>
              <a:t>Тдату</a:t>
            </a:r>
            <a:endParaRPr lang="uk-UA" dirty="0"/>
          </a:p>
        </p:txBody>
      </p:sp>
      <p:pic>
        <p:nvPicPr>
          <p:cNvPr id="1026" name="Picture 2" descr="http://loschamitos.org/fr/files/2012/03/MPj03995730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12067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95536" y="5949280"/>
            <a:ext cx="8424936" cy="648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Молочна ріка-диво природи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. - Мелітополь , 2002. - 100 с. 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>
            <a:hlinkClick r:id="rId2" action="ppaction://hlinksldjump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288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6" name="Содержимое 4">
            <a:hlinkClick r:id="rId2" action="ppaction://hlinksldjump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288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611560" y="479715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Кошелев, А. И.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Заповедное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Приазовье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/ А. И. Кошелев, В. А. Кошелев, А. Н. Николенко ; под общ. ред. А. И. Кошелева. - Мелітополь , 2010. - 156 с.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95536" y="4653136"/>
            <a:ext cx="8748464" cy="9361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Шелегеда, В.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Экспедиция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первоцветы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Запорожья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: атлас-справочник / В. Шелегеда, Е. Шелегеда. - Запорожье : АсЭко, 2001. - 92 с.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>
            <a:hlinkClick r:id="rId2" action="ppaction://hlinksldjump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288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6" name="Содержимое 4">
            <a:hlinkClick r:id="rId4" action="ppaction://hlinksldjump"/>
          </p:cNvPr>
          <p:cNvPicPr>
            <a:picLocks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288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539552" y="56612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Днепровская гидроэлектростанция имени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 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сб. документов и материалов. 1920-1980 / сост. Л. Ф. Крупина [и др.]. - Днепропетровск : Промінь, 1980. - 255 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39552" y="4869160"/>
            <a:ext cx="8604448" cy="8640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Запорізька область :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архітектура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: ілюстрована енциклопедія. - Запоріжжя : Дике Поле, 2004. - 296 с. 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288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7" name="Содержимое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288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539552" y="56612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Мій рідний край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: Матеріали відкритої обласної краєзнавчої конференції учнівської молоді(М.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17-1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листопада 2005 р.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Полиграф, 2006. - 300 с.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Віртуальна виставка складається із розділів:</a:t>
            </a:r>
            <a:endParaRPr lang="uk-UA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53363766"/>
              </p:ext>
            </p:extLst>
          </p:nvPr>
        </p:nvGraphicFramePr>
        <p:xfrm>
          <a:off x="251520" y="1556792"/>
          <a:ext cx="856895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23528" y="4653136"/>
            <a:ext cx="8820472" cy="11521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Супруненко, В. П.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 Сто чудес Запорожского края : дива природы, загадки истории, древности и клады, легенды и предания / В. П. Супруненко. - Запорожье, 2009. - 352 с.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zounb.zp.ua/sites/default/files/news/12032010/IMG_715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2880319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6" name="Picture 4" descr="http://pressa-centr.com.ua/download/goods_834_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2880317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395536" y="57332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150 чудес Запорожского края, которые необходимо увидеть / автор-сост. В. Фоменко. - Запорожье , 2010. - 126 с.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Карта запорізької області</a:t>
            </a:r>
            <a:endParaRPr lang="uk-UA" dirty="0"/>
          </a:p>
        </p:txBody>
      </p:sp>
      <p:pic>
        <p:nvPicPr>
          <p:cNvPr id="1026" name="Picture 2" descr="http://www.newyork.ru/ic/img.lenta.ru/news/2006/06/22/language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768752" cy="497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населення</a:t>
            </a:r>
            <a:endParaRPr lang="uk-UA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113602"/>
              </p:ext>
            </p:extLst>
          </p:nvPr>
        </p:nvGraphicFramePr>
        <p:xfrm>
          <a:off x="304800" y="1554162"/>
          <a:ext cx="8587680" cy="254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920"/>
                <a:gridCol w="2146920"/>
                <a:gridCol w="2146920"/>
                <a:gridCol w="2146920"/>
              </a:tblGrid>
              <a:tr h="81696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Усього</a:t>
                      </a:r>
                      <a:endParaRPr lang="uk-UA" dirty="0"/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Міське</a:t>
                      </a:r>
                      <a:endParaRPr lang="uk-UA" noProof="0" dirty="0"/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Сільське</a:t>
                      </a:r>
                      <a:endParaRPr lang="uk-UA" noProof="0" dirty="0"/>
                    </a:p>
                  </a:txBody>
                  <a:tcPr marL="189530" marR="189530"/>
                </a:tc>
              </a:tr>
              <a:tr h="816967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Постійне</a:t>
                      </a:r>
                      <a:r>
                        <a:rPr lang="ru-RU" dirty="0" smtClean="0"/>
                        <a:t> </a:t>
                      </a:r>
                      <a:r>
                        <a:rPr lang="uk-UA" noProof="0" dirty="0" smtClean="0"/>
                        <a:t>населення</a:t>
                      </a:r>
                      <a:endParaRPr lang="uk-UA" noProof="0" dirty="0"/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1 780 379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1 371 828 (77,05%) 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411805 (23,14%)</a:t>
                      </a:r>
                      <a:endParaRPr lang="ru-RU" dirty="0"/>
                    </a:p>
                  </a:txBody>
                  <a:tcPr anchor="ctr"/>
                </a:tc>
              </a:tr>
              <a:tr h="816967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Наявне</a:t>
                      </a:r>
                      <a:r>
                        <a:rPr lang="ru-RU" dirty="0" smtClean="0"/>
                        <a:t> </a:t>
                      </a:r>
                      <a:r>
                        <a:rPr lang="uk-UA" noProof="0" dirty="0" smtClean="0"/>
                        <a:t>населення</a:t>
                      </a:r>
                      <a:endParaRPr lang="uk-UA" noProof="0" dirty="0"/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1 779 590</a:t>
                      </a:r>
                    </a:p>
                    <a:p>
                      <a:endParaRPr lang="uk-UA" dirty="0"/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1 367 785 (76,86%)</a:t>
                      </a:r>
                    </a:p>
                    <a:p>
                      <a:endParaRPr lang="uk-UA" dirty="0"/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408551 (22,95%)</a:t>
                      </a:r>
                      <a:endParaRPr lang="uk-UA" dirty="0"/>
                    </a:p>
                  </a:txBody>
                  <a:tcPr marL="189530" marR="1895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Національний склад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00329"/>
              </p:ext>
            </p:extLst>
          </p:nvPr>
        </p:nvGraphicFramePr>
        <p:xfrm>
          <a:off x="1907704" y="1340768"/>
          <a:ext cx="5688632" cy="526702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82210"/>
                <a:gridCol w="1736142"/>
                <a:gridCol w="1637735"/>
                <a:gridCol w="1832545"/>
              </a:tblGrid>
              <a:tr h="805103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№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Національність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Кількість осіб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Відсоток від загальної кількості</a:t>
                      </a:r>
                    </a:p>
                  </a:txBody>
                  <a:tcPr marL="66623" marR="66623" marT="33311" marB="33311" anchor="ctr"/>
                </a:tc>
              </a:tr>
              <a:tr h="315403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1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Українці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1 364 095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70,80 %</a:t>
                      </a:r>
                    </a:p>
                  </a:txBody>
                  <a:tcPr marL="66623" marR="66623" marT="33311" marB="33311" anchor="ctr"/>
                </a:tc>
              </a:tr>
              <a:tr h="374661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2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2000" baseline="0" noProof="0" dirty="0" smtClean="0"/>
                        <a:t>Росіяни</a:t>
                      </a:r>
                      <a:endParaRPr lang="uk-UA" sz="20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476 748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24,74 %</a:t>
                      </a:r>
                    </a:p>
                  </a:txBody>
                  <a:tcPr marL="66623" marR="66623" marT="33311" marB="33311" anchor="ctr"/>
                </a:tc>
              </a:tr>
              <a:tr h="315403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3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Болгари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27 764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1,44 %</a:t>
                      </a:r>
                    </a:p>
                  </a:txBody>
                  <a:tcPr marL="66623" marR="66623" marT="33311" marB="33311" anchor="ctr"/>
                </a:tc>
              </a:tr>
              <a:tr h="315403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4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Білоруси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12 655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0,66 %</a:t>
                      </a:r>
                    </a:p>
                  </a:txBody>
                  <a:tcPr marL="66623" marR="66623" marT="33311" marB="33311" anchor="ctr"/>
                </a:tc>
              </a:tr>
              <a:tr h="315403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5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Вірмени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6 411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0,33 %</a:t>
                      </a:r>
                    </a:p>
                  </a:txBody>
                  <a:tcPr marL="66623" marR="66623" marT="33311" marB="33311" anchor="ctr"/>
                </a:tc>
              </a:tr>
              <a:tr h="315403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6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Татари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5 177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0,27 %</a:t>
                      </a:r>
                    </a:p>
                  </a:txBody>
                  <a:tcPr marL="66623" marR="66623" marT="33311" marB="33311" anchor="ctr"/>
                </a:tc>
              </a:tr>
              <a:tr h="315403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7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Євреї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4 353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0,23 %</a:t>
                      </a:r>
                    </a:p>
                  </a:txBody>
                  <a:tcPr marL="66623" marR="66623" marT="33311" marB="33311" anchor="ctr"/>
                </a:tc>
              </a:tr>
              <a:tr h="315403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8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Грузини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3 899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0,20 %</a:t>
                      </a:r>
                    </a:p>
                  </a:txBody>
                  <a:tcPr marL="66623" marR="66623" marT="33311" marB="33311" anchor="ctr"/>
                </a:tc>
              </a:tr>
              <a:tr h="551954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9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Азербайджанці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2 490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0,13 %</a:t>
                      </a:r>
                    </a:p>
                  </a:txBody>
                  <a:tcPr marL="66623" marR="66623" marT="33311" marB="33311" anchor="ctr"/>
                </a:tc>
              </a:tr>
              <a:tr h="452949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10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Молдавани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2 476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0,13 %</a:t>
                      </a:r>
                    </a:p>
                  </a:txBody>
                  <a:tcPr marL="66623" marR="66623" marT="33311" marB="33311" anchor="ctr"/>
                </a:tc>
              </a:tr>
              <a:tr h="559136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11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Інші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20 742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1,08 %</a:t>
                      </a:r>
                    </a:p>
                  </a:txBody>
                  <a:tcPr marL="66623" marR="66623" marT="33311" marB="33311" anchor="ctr"/>
                </a:tc>
              </a:tr>
              <a:tr h="315403">
                <a:tc>
                  <a:txBody>
                    <a:bodyPr/>
                    <a:lstStyle/>
                    <a:p>
                      <a:endParaRPr lang="ru-RU" sz="1600" baseline="0" dirty="0"/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uk-UA" sz="1600" baseline="0" noProof="0" dirty="0" smtClean="0"/>
                        <a:t>Разом</a:t>
                      </a:r>
                      <a:endParaRPr lang="uk-UA" sz="1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1 926 810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100 %</a:t>
                      </a:r>
                    </a:p>
                  </a:txBody>
                  <a:tcPr marL="66623" marR="66623" marT="33311" marB="3331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Історія ЗАПОРІЗЬКОГО КРАЮ </a:t>
            </a:r>
            <a:endParaRPr lang="uk-UA" dirty="0"/>
          </a:p>
        </p:txBody>
      </p:sp>
      <p:pic>
        <p:nvPicPr>
          <p:cNvPr id="2050" name="Picture 2" descr="http://vi.ill.in.ua/m/640x0/317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16824" cy="5151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517232"/>
            <a:ext cx="5867400" cy="768350"/>
          </a:xfrm>
        </p:spPr>
        <p:txBody>
          <a:bodyPr>
            <a:noAutofit/>
          </a:bodyPr>
          <a:lstStyle/>
          <a:p>
            <a:r>
              <a:rPr lang="uk-UA" sz="2000" dirty="0" smtClean="0"/>
              <a:t>Після </a:t>
            </a:r>
            <a:r>
              <a:rPr lang="uk-UA" sz="2000" dirty="0" err="1" smtClean="0"/>
              <a:t>татаро-монгольської</a:t>
            </a:r>
            <a:r>
              <a:rPr lang="uk-UA" sz="2000" dirty="0" smtClean="0"/>
              <a:t> навали 1237–1240 рр. територія Запорізького краю на два століття ввійшла до складу Золотої Орди.</a:t>
            </a:r>
          </a:p>
          <a:p>
            <a:endParaRPr lang="uk-UA" sz="2000" dirty="0"/>
          </a:p>
        </p:txBody>
      </p:sp>
      <p:pic>
        <p:nvPicPr>
          <p:cNvPr id="34818" name="Picture 2" descr="http://web-local.rudn.ru/web-local/uem/autor/hist_all.files/image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7"/>
            <a:ext cx="6120183" cy="425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000" dirty="0" smtClean="0"/>
              <a:t>У 1445 р. запорізькі степи по лівому берегу Дніпра ввійшли до складу Кримського ханства. З кінця XV до середини XIX ст. їх населяли кочові та </a:t>
            </a:r>
            <a:r>
              <a:rPr lang="uk-UA" sz="2000" dirty="0" err="1" smtClean="0"/>
              <a:t>напівосілі</a:t>
            </a:r>
            <a:r>
              <a:rPr lang="uk-UA" sz="2000" dirty="0" smtClean="0"/>
              <a:t> ногайці.</a:t>
            </a:r>
          </a:p>
          <a:p>
            <a:endParaRPr lang="uk-UA" sz="2000" dirty="0"/>
          </a:p>
        </p:txBody>
      </p:sp>
      <p:pic>
        <p:nvPicPr>
          <p:cNvPr id="36866" name="Picture 2" descr="http://upload.wikimedia.org/wikipedia/uk/thumb/7/7f/Crimean_Khanate_1600_ukr.gif/250px-Crimean_Khanate_1600_uk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7"/>
            <a:ext cx="6264696" cy="4386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F48AD7-791F-459C-A9D3-5B9A7D9B96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836</TotalTime>
  <Words>694</Words>
  <Application>Microsoft Office PowerPoint</Application>
  <PresentationFormat>Экран (4:3)</PresentationFormat>
  <Paragraphs>131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СТЕПОВА ПЕРЛИНА УКРАЇНИ </vt:lpstr>
      <vt:lpstr>Презентация PowerPoint</vt:lpstr>
      <vt:lpstr>Віртуальна виставка складається із розділів:</vt:lpstr>
      <vt:lpstr>Карта запорізької області</vt:lpstr>
      <vt:lpstr>населення</vt:lpstr>
      <vt:lpstr>Національний склад</vt:lpstr>
      <vt:lpstr>Історія ЗАПОРІЗЬКОГО КРАЮ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Промисловість – потужний індустріальний комплекс</vt:lpstr>
      <vt:lpstr>ПРОМИСЛОВІ ПІДПРИЄМСТВА </vt:lpstr>
      <vt:lpstr>МАШИНОБУДУВАННЯ</vt:lpstr>
      <vt:lpstr>СІЛЬСЬКЕ   ГОСПОДАРСТВО</vt:lpstr>
      <vt:lpstr>НАШ ДИВНИЙ КРАЙ НЕ БЕЗ ЧУДЕС</vt:lpstr>
      <vt:lpstr>Хортиця – одне із 7-ми див україни</vt:lpstr>
      <vt:lpstr>Запорізька СІЧ</vt:lpstr>
      <vt:lpstr>Запорізькому дубу – 700 років</vt:lpstr>
      <vt:lpstr>КАМ’ЯНА МОГИЛА</vt:lpstr>
      <vt:lpstr>Цілюще  джерело у с. терпіння </vt:lpstr>
      <vt:lpstr>УСАДЬБА ПОПОВА У ВАСИЛІВЦІ</vt:lpstr>
      <vt:lpstr>СВЯТО-МИКОЛАЇВСЬКИЙ КАФЕДРАЛЬНИЙ СОБОР у м. запоріжжя</vt:lpstr>
      <vt:lpstr>КУРГАН СОЛОХА</vt:lpstr>
      <vt:lpstr>Краєзнавча  колекція бібліотеки  Тдату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СТЕПОВА ПЕРЛИНА УКРАЇНИ </dc:title>
  <dc:creator>Админ</dc:creator>
  <cp:lastModifiedBy>User</cp:lastModifiedBy>
  <cp:revision>14</cp:revision>
  <dcterms:created xsi:type="dcterms:W3CDTF">2013-11-20T11:57:10Z</dcterms:created>
  <dcterms:modified xsi:type="dcterms:W3CDTF">2013-12-13T07:01:35Z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TC300103049990</vt:lpwstr>
  </property>
</Properties>
</file>