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2" r:id="rId5"/>
    <p:sldId id="278" r:id="rId6"/>
    <p:sldId id="269" r:id="rId7"/>
    <p:sldId id="260" r:id="rId8"/>
    <p:sldId id="261" r:id="rId9"/>
    <p:sldId id="263" r:id="rId10"/>
    <p:sldId id="270" r:id="rId11"/>
    <p:sldId id="267" r:id="rId12"/>
    <p:sldId id="266" r:id="rId13"/>
    <p:sldId id="279" r:id="rId14"/>
    <p:sldId id="268" r:id="rId15"/>
    <p:sldId id="258" r:id="rId16"/>
    <p:sldId id="281" r:id="rId17"/>
    <p:sldId id="271" r:id="rId18"/>
    <p:sldId id="272" r:id="rId19"/>
    <p:sldId id="273" r:id="rId20"/>
    <p:sldId id="274" r:id="rId21"/>
    <p:sldId id="280" r:id="rId22"/>
    <p:sldId id="287" r:id="rId23"/>
    <p:sldId id="283" r:id="rId24"/>
    <p:sldId id="282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9B"/>
    <a:srgbClr val="990000"/>
    <a:srgbClr val="F8DBCE"/>
    <a:srgbClr val="F1D6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F2E7-97BF-4DBD-945B-6431BB80A5A6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B9D44-D69A-4E56-AC7B-060FA8CC32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D44-D69A-4E56-AC7B-060FA8CC320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19" Type="http://schemas.microsoft.com/office/2007/relationships/hdphoto" Target="../../word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Gcy;&amp;ocy;&amp;lcy;&amp;ocy;&amp;dcy;&amp;ocy;&amp;mcy;&amp;ocy;&amp;rcy; &amp;ncy;&amp;acy; &amp;Ucy;&amp;kcy;&amp;rcy;&amp;acy;&amp;icy;&amp;ncy;&amp;iecy;."/>
          <p:cNvPicPr/>
          <p:nvPr/>
        </p:nvPicPr>
        <p:blipFill>
          <a:blip r:embed="rId2" cstate="print">
            <a:lum bright="40000" contrast="-30000"/>
          </a:blip>
          <a:srcRect t="12939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827585" y="2780928"/>
            <a:ext cx="3528392" cy="144016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пісня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619672" y="4797152"/>
            <a:ext cx="4680520" cy="151216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про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хліб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95536" y="1124744"/>
            <a:ext cx="5976664" cy="172819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Перервана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00000"/>
                  </a:gs>
                  <a:gs pos="100000">
                    <a:srgbClr val="C00000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pic>
        <p:nvPicPr>
          <p:cNvPr id="15" name="Рисунок 14" descr="http://go2.imgsmail.ru/imgpreview?key=http%3A//os1.i.ua/3/1/6145250%5Fb7db5c33.jpg&amp;mb=imgdb_preview_110"/>
          <p:cNvPicPr/>
          <p:nvPr/>
        </p:nvPicPr>
        <p:blipFill>
          <a:blip r:embed="rId3" cstate="print">
            <a:duotone>
              <a:prstClr val="black"/>
              <a:srgbClr val="F7C99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52120" y="476672"/>
            <a:ext cx="331236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7" name="Picture 3" descr="C:\Users\Admin\Desktop\svech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96952"/>
            <a:ext cx="396044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g11.nnm.ru/6/6/d/d/4/3e4924e41552ab0a0064961d9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88640"/>
            <a:ext cx="8784976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aloven.info/wp-content/uploads/2011/11/Image00004.jpg"/>
          <p:cNvPicPr>
            <a:picLocks noChangeAspect="1" noChangeArrowheads="1"/>
          </p:cNvPicPr>
          <p:nvPr/>
        </p:nvPicPr>
        <p:blipFill>
          <a:blip r:embed="rId2" cstate="print"/>
          <a:srcRect t="3937" b="8454"/>
          <a:stretch>
            <a:fillRect/>
          </a:stretch>
        </p:blipFill>
        <p:spPr bwMode="auto">
          <a:xfrm>
            <a:off x="179512" y="188640"/>
            <a:ext cx="460851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baloven.info/wp-content/uploads/2011/11/Image0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278" y="6021388"/>
            <a:ext cx="75443" cy="104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76672"/>
            <a:ext cx="4211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Донецкая область</a:t>
            </a:r>
          </a:p>
          <a:p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“…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из общего числа всех голодающих, значительная часть является бедняками, большинство из голодающих опухли и к работе не способны…»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491880" cy="5962674"/>
          </a:xfrm>
        </p:spPr>
        <p:txBody>
          <a:bodyPr>
            <a:normAutofit/>
          </a:bodyPr>
          <a:lstStyle/>
          <a:p>
            <a:r>
              <a:rPr lang="ru-RU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Старо-Бельский район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«…За период с конца января и февраль 33 года по Старо-Бельскому району по 7 с/с, на почве голода, умерло 45 человек…»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econo.com.ua/wp-content/uploads/2010/11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400600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9992" y="620688"/>
            <a:ext cx="4104456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Діти пухли на глазах у матерів, та їх нічим було  нагодувати…</a:t>
            </a:r>
          </a:p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Все забрали до крихітки!</a:t>
            </a:r>
            <a:endParaRPr lang="uk-UA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9939" name="Picture 3" descr="http://econo.com.ua/wp-content/uploads/2010/11/06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99592" y="3789040"/>
            <a:ext cx="27363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1800200"/>
          </a:xfrm>
        </p:spPr>
        <p:txBody>
          <a:bodyPr>
            <a:norm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…Погасила каганчик, лягла…</a:t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 замкнула й на хвилю повіки,</a:t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 ту ніч, як уже півсела,</a:t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Усі троє заснули навіки…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7650" name="Picture 2" descr="http://www.loga.gov.ua/netcat_files/Image/media/golodomor/big/1-017.jpg"/>
          <p:cNvPicPr>
            <a:picLocks noChangeAspect="1" noChangeArrowheads="1"/>
          </p:cNvPicPr>
          <p:nvPr/>
        </p:nvPicPr>
        <p:blipFill>
          <a:blip r:embed="rId2" cstate="print"/>
          <a:srcRect r="13136"/>
          <a:stretch>
            <a:fillRect/>
          </a:stretch>
        </p:blipFill>
        <p:spPr bwMode="auto">
          <a:xfrm>
            <a:off x="899592" y="1988840"/>
            <a:ext cx="3384376" cy="446449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http://img.narodna.pravda.com.ua/images/doc/b/3/b308c-golod-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6632" t="9431" r="16841" b="48133"/>
          <a:stretch>
            <a:fillRect/>
          </a:stretch>
        </p:blipFill>
        <p:spPr bwMode="auto">
          <a:xfrm>
            <a:off x="4716016" y="2420888"/>
            <a:ext cx="37444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Людської пам'яті мости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http://os1.i.ua/3/1/8265127_80215be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04856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rgbClr val="F7C99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3528" y="260648"/>
            <a:ext cx="4176464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duotone>
              <a:prstClr val="black"/>
              <a:srgbClr val="F1D6A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16016" y="260648"/>
            <a:ext cx="4104456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chivzp.gov.ua/images/stories/golod/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6372225" cy="4067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archivzp.gov.ua/images/stories/golod/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80928"/>
            <a:ext cx="3124200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archivzp.gov.ua/images/stories/golod/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208912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chivzp.gov.ua/images/stories/golod/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5252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332656"/>
            <a:ext cx="3312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 постанови Запорізької Міськради з 30 листопада</a:t>
            </a:r>
          </a:p>
          <a:p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“…Знову попередити всіх, що план не буде вважатися за виконаний доки не буде виконано завдання з пшениці й жита…”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707904" cy="5544616"/>
          </a:xfrm>
        </p:spPr>
        <p:txBody>
          <a:bodyPr>
            <a:norm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”…Не на багато краще стоїть справа в артілі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“ Авангард ”. Голова правління колгоспу Кісельов  сам чинить опір хлібозаготівлям, вважаючи план за нереальний…”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Рисунок 4" descr="http://archivzp.gov.ua/images/stories/golod/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1256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lp.edu.ua/sites/default/files/imagecache/colorbox_960/plakat_holodomor-11-12.jpg"/>
          <p:cNvPicPr>
            <a:picLocks noGrp="1"/>
          </p:cNvPicPr>
          <p:nvPr>
            <p:ph idx="1"/>
          </p:nvPr>
        </p:nvPicPr>
        <p:blipFill>
          <a:blip r:embed="rId3" cstate="print"/>
          <a:srcRect b="32400"/>
          <a:stretch>
            <a:fillRect/>
          </a:stretch>
        </p:blipFill>
        <p:spPr bwMode="auto">
          <a:xfrm>
            <a:off x="539552" y="260648"/>
            <a:ext cx="7200800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www.lp.edu.ua/sites/default/files/imagecache/colorbox_960/plakat_holodomor-11-12.jpg"/>
          <p:cNvPicPr/>
          <p:nvPr/>
        </p:nvPicPr>
        <p:blipFill>
          <a:blip r:embed="rId3" cstate="print">
            <a:lum bright="-10000" contrast="10000"/>
          </a:blip>
          <a:srcRect t="90136"/>
          <a:stretch>
            <a:fillRect/>
          </a:stretch>
        </p:blipFill>
        <p:spPr bwMode="auto">
          <a:xfrm>
            <a:off x="1403648" y="5733256"/>
            <a:ext cx="7272808" cy="93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88024" y="404664"/>
            <a:ext cx="4355976" cy="5904656"/>
          </a:xfrm>
        </p:spPr>
        <p:txBody>
          <a:bodyPr>
            <a:no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 політінформації уповноваженого по хлібозаготівлям колгоспу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 Коларово ” Олександровської сільради Якимівському  райкому КПбУ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(про смертність серед колгоспників, зокрема дітей).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24 березня 1933 р.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3" descr="http://archivzp.gov.ua/images/stories/golod/3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349" b="11180"/>
          <a:stretch>
            <a:fillRect/>
          </a:stretch>
        </p:blipFill>
        <p:spPr bwMode="auto">
          <a:xfrm>
            <a:off x="251520" y="188640"/>
            <a:ext cx="4464496" cy="63813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680520" cy="6264696"/>
          </a:xfrm>
        </p:spPr>
        <p:txBody>
          <a:bodyPr>
            <a:noAutofit/>
          </a:bodyPr>
          <a:lstStyle/>
          <a:p>
            <a:pPr algn="l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«…В колхозе                    умерло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1.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Казабаш Илья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8 лет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2. Тополов    Константин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8лет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которые находились в яслях, но были приняты в ясли очень слабые..»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8914" name="Picture 2" descr="http://econo.com.ua/wp-content/uploads/2010/11/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8884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107"/>
          <a:stretch>
            <a:fillRect/>
          </a:stretch>
        </p:blipFill>
        <p:spPr>
          <a:xfrm>
            <a:off x="179512" y="836712"/>
            <a:ext cx="878497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…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Ти кажеш, не було голодомору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rnobylpeople.ucoz.ua/_pu/0/s0201081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8DBC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9512" y="1916832"/>
            <a:ext cx="367240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Мовчало небо і мовчали храми,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Сліпими вікнами світили у пітьмі.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 дзвін мовчав, бо голос одібрали.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 храмі надпис хтось залишив  -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33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0964" name="Picture 4" descr="http://storage1.censor.net.ua/images/1/4/7/b/147bc1ecb61eb02b466a8e1f70378345/640x854.jpg"/>
          <p:cNvPicPr>
            <a:picLocks noChangeAspect="1" noChangeArrowheads="1"/>
          </p:cNvPicPr>
          <p:nvPr/>
        </p:nvPicPr>
        <p:blipFill>
          <a:blip r:embed="rId3" cstate="print"/>
          <a:srcRect l="22444" t="32754" r="11407" b="12361"/>
          <a:stretch>
            <a:fillRect/>
          </a:stretch>
        </p:blipFill>
        <p:spPr bwMode="auto">
          <a:xfrm>
            <a:off x="4427984" y="2060848"/>
            <a:ext cx="4032448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5780" t="13426" r="13929" b="20477"/>
          <a:stretch>
            <a:fillRect/>
          </a:stretch>
        </p:blipFill>
        <p:spPr>
          <a:xfrm>
            <a:off x="323528" y="1268760"/>
            <a:ext cx="4032448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http://chernobylpeople.ucoz.ua/_pu/0/00322479.jpg"/>
          <p:cNvPicPr>
            <a:picLocks noChangeAspect="1" noChangeArrowheads="1"/>
          </p:cNvPicPr>
          <p:nvPr/>
        </p:nvPicPr>
        <p:blipFill>
          <a:blip r:embed="rId3" cstate="print"/>
          <a:srcRect l="15534" t="16904" r="14563" b="17358"/>
          <a:stretch>
            <a:fillRect/>
          </a:stretch>
        </p:blipFill>
        <p:spPr bwMode="auto">
          <a:xfrm>
            <a:off x="4716016" y="1268760"/>
            <a:ext cx="4104456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Пам'яті жертв Голодомору 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Україні встановлено 104 пам'ятника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 пам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ятаємо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wscdn.bbc.co.uk/worldservice/assets/images/2012/11/24/121124184315_holodomor_976x549_bbc_nocr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96855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loskrima.com/wp-content/uploads/2011/03/gk72-1803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848872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988840"/>
          </a:xfrm>
        </p:spPr>
        <p:txBody>
          <a:bodyPr>
            <a:no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7 серпня Сталін власноруч написав закон “ Про охорону соціалістичної власності ”, який в народі назвали “ законом про п'ять колосків ”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glavnoe.ua/UserFiles/Image2012/golod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t="13235"/>
          <a:stretch>
            <a:fillRect/>
          </a:stretch>
        </p:blipFill>
        <p:spPr bwMode="auto">
          <a:xfrm>
            <a:off x="2843808" y="2276872"/>
            <a:ext cx="5941168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go2.imgsmail.ru/imgpreview?key=http%3A//os1.i.ua/3/1/6145250%5Fb7db5c33.jpg&amp;mb=imgdb_preview_110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23528" y="2708920"/>
            <a:ext cx="2520280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-252536" y="260648"/>
            <a:ext cx="957706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П'ять колосків із горя і печалі,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Страшний указ – то присуд для села,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яру калина кров'ю обливалась, А в села смерть голодна йшла, страшна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cono.com.ua/wp-content/uploads/2010/11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Люди ходили по стерні, шукали нірки мишей, розкопували їх, і коли знаходили хоча би жменьку зерна, це було велике щастя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Picture 4" descr="http://www.loga.gov.ua/netcat_files/Image/media/golodomor/big/1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52928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Багато невинного люду зійшло в могилу – старих, молодих і дітей, і ще не народжених – 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 лонах матерів…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http://image.tsn.ua/media/images2/original/Jul2007/42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344816" cy="4392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2780928"/>
          </a:xfrm>
        </p:spPr>
        <p:txBody>
          <a:bodyPr>
            <a:no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Найстрашніше було дивитися на      маленьких дітей, висохлі, як у скелета, кінцівки яких звисали з роздутого живота. Голод стер з їхніх облич усі сліди щасливого життя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http://vinnitsa.info/images/mod_news_for_content/GOLODOMOR_deti.jpg"/>
          <p:cNvPicPr>
            <a:picLocks noGrp="1"/>
          </p:cNvPicPr>
          <p:nvPr>
            <p:ph idx="1"/>
          </p:nvPr>
        </p:nvPicPr>
        <p:blipFill>
          <a:blip r:embed="rId2" cstate="print"/>
          <a:srcRect b="5499"/>
          <a:stretch>
            <a:fillRect/>
          </a:stretch>
        </p:blipFill>
        <p:spPr bwMode="auto">
          <a:xfrm>
            <a:off x="1187624" y="2636912"/>
            <a:ext cx="662473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 бачив сам зловісну ту пору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 пухлих, і померлих на шляхах.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 досі ще стоять мені в очах…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 кажеш  - не було голодомору?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http://gdb.rferl.org/7095CC1F-AC77-445C-B04B-AE7F1627E63A_mw800_mh600.jpg"/>
          <p:cNvPicPr>
            <a:picLocks noGrp="1"/>
          </p:cNvPicPr>
          <p:nvPr>
            <p:ph idx="1"/>
          </p:nvPr>
        </p:nvPicPr>
        <p:blipFill>
          <a:blip r:embed="rId2" cstate="print"/>
          <a:srcRect r="3390" b="6169"/>
          <a:stretch>
            <a:fillRect/>
          </a:stretch>
        </p:blipFill>
        <p:spPr bwMode="auto">
          <a:xfrm>
            <a:off x="395536" y="2060848"/>
            <a:ext cx="8208912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284</Words>
  <Application>Microsoft Office PowerPoint</Application>
  <PresentationFormat>Экран (4:3)</PresentationFormat>
  <Paragraphs>34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7 серпня Сталін власноруч написав закон “ Про охорону соціалістичної власності ”, який в народі назвали “ законом про п'ять колосків ”</vt:lpstr>
      <vt:lpstr>Слайд 4</vt:lpstr>
      <vt:lpstr>Слайд 5</vt:lpstr>
      <vt:lpstr>Люди ходили по стерні, шукали нірки мишей, розкопували їх, і коли знаходили хоча би жменьку зерна, це було велике щастя</vt:lpstr>
      <vt:lpstr>Багато невинного люду зійшло в могилу – старих, молодих і дітей, і ще не народжених –  у лонах матерів…</vt:lpstr>
      <vt:lpstr>  Найстрашніше було дивитися на      маленьких дітей, висохлі, як у скелета, кінцівки яких звисали з роздутого живота. Голод стер з їхніх облич усі сліди щасливого життя</vt:lpstr>
      <vt:lpstr>Я бачив сам зловісну ту пору І пухлих, і померлих на шляхах. І досі ще стоять мені в очах… А кажеш  - не було голодомору?</vt:lpstr>
      <vt:lpstr>Слайд 10</vt:lpstr>
      <vt:lpstr>Слайд 11</vt:lpstr>
      <vt:lpstr>Старо-Бельский район  «…За период с конца января и февраль 33 года по Старо-Бельскому району по 7 с/с, на почве голода, умерло 45 человек…» </vt:lpstr>
      <vt:lpstr>Слайд 13</vt:lpstr>
      <vt:lpstr>…Погасила каганчик, лягла… Не замкнула й на хвилю повіки, У ту ніч, як уже півсела, Усі троє заснули навіки…</vt:lpstr>
      <vt:lpstr>Людської пам'яті мости</vt:lpstr>
      <vt:lpstr>Слайд 16</vt:lpstr>
      <vt:lpstr>Слайд 17</vt:lpstr>
      <vt:lpstr>Слайд 18</vt:lpstr>
      <vt:lpstr>”…Не на багато краще стоїть справа в артілі  “ Авангард ”. Голова правління колгоспу Кісельов  сам чинить опір хлібозаготівлям, вважаючи план за нереальний…”</vt:lpstr>
      <vt:lpstr>З політінформації уповноваженого по хлібозаготівлям колгоспу  “ Коларово ” Олександровської сільради Якимівському  райкому КПбУ  (про смертність серед колгоспників, зокрема дітей).  24 березня 1933 р.</vt:lpstr>
      <vt:lpstr>«…В колхозе                    умерло 1. Казабаш Илья           8 лет 2. Тополов    Константин            8лет которые находились в яслях, но были приняты в ясли очень слабые..»</vt:lpstr>
      <vt:lpstr>Слайд 22</vt:lpstr>
      <vt:lpstr>Слайд 23</vt:lpstr>
      <vt:lpstr>Слайд 24</vt:lpstr>
      <vt:lpstr>Ми пам’ятаємо!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created xsi:type="dcterms:W3CDTF">2013-11-08T08:12:15Z</dcterms:created>
  <dcterms:modified xsi:type="dcterms:W3CDTF">2013-11-13T09:26:32Z</dcterms:modified>
</cp:coreProperties>
</file>