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8" autoAdjust="0"/>
  </p:normalViewPr>
  <p:slideViewPr>
    <p:cSldViewPr>
      <p:cViewPr>
        <p:scale>
          <a:sx n="60" d="100"/>
          <a:sy n="60" d="100"/>
        </p:scale>
        <p:origin x="-165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1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DA38-0303-4C2C-B3CC-D66604D7C563}" type="datetimeFigureOut">
              <a:rPr lang="ru-RU" smtClean="0"/>
              <a:t>21.06.2012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7EB1-643C-4CB7-A397-D70323A872A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DA38-0303-4C2C-B3CC-D66604D7C563}" type="datetimeFigureOut">
              <a:rPr lang="ru-RU" smtClean="0"/>
              <a:t>21.06.2012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7EB1-643C-4CB7-A397-D70323A872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DA38-0303-4C2C-B3CC-D66604D7C563}" type="datetimeFigureOut">
              <a:rPr lang="ru-RU" smtClean="0"/>
              <a:t>21.06.2012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7EB1-643C-4CB7-A397-D70323A872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DA38-0303-4C2C-B3CC-D66604D7C563}" type="datetimeFigureOut">
              <a:rPr lang="ru-RU" smtClean="0"/>
              <a:t>21.06.2012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7EB1-643C-4CB7-A397-D70323A872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DA38-0303-4C2C-B3CC-D66604D7C563}" type="datetimeFigureOut">
              <a:rPr lang="ru-RU" smtClean="0"/>
              <a:t>21.06.2012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7EB1-643C-4CB7-A397-D70323A872A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DA38-0303-4C2C-B3CC-D66604D7C563}" type="datetimeFigureOut">
              <a:rPr lang="ru-RU" smtClean="0"/>
              <a:t>21.06.2012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7EB1-643C-4CB7-A397-D70323A872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DA38-0303-4C2C-B3CC-D66604D7C563}" type="datetimeFigureOut">
              <a:rPr lang="ru-RU" smtClean="0"/>
              <a:t>21.06.2012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7EB1-643C-4CB7-A397-D70323A872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DA38-0303-4C2C-B3CC-D66604D7C563}" type="datetimeFigureOut">
              <a:rPr lang="ru-RU" smtClean="0"/>
              <a:t>21.06.2012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3C7EB1-643C-4CB7-A397-D70323A872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DA38-0303-4C2C-B3CC-D66604D7C563}" type="datetimeFigureOut">
              <a:rPr lang="ru-RU" smtClean="0"/>
              <a:t>21.06.2012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7EB1-643C-4CB7-A397-D70323A872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DA38-0303-4C2C-B3CC-D66604D7C563}" type="datetimeFigureOut">
              <a:rPr lang="ru-RU" smtClean="0"/>
              <a:t>21.06.2012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E3C7EB1-643C-4CB7-A397-D70323A872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663DA38-0303-4C2C-B3CC-D66604D7C563}" type="datetimeFigureOut">
              <a:rPr lang="ru-RU" smtClean="0"/>
              <a:t>21.06.2012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7EB1-643C-4CB7-A397-D70323A872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663DA38-0303-4C2C-B3CC-D66604D7C563}" type="datetimeFigureOut">
              <a:rPr lang="ru-RU" smtClean="0"/>
              <a:t>21.06.2012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E3C7EB1-643C-4CB7-A397-D70323A872A7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112568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uk-UA" b="1" i="1" spc="50" dirty="0" smtClean="0">
              <a:ln w="11430">
                <a:solidFill>
                  <a:schemeClr val="tx2">
                    <a:lumMod val="7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b="1" i="1" spc="50" dirty="0" smtClean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4800" b="1" i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/>
                <a:ea typeface="Times New Roman"/>
              </a:rPr>
              <a:t>До 100-річчя </a:t>
            </a:r>
            <a:r>
              <a:rPr lang="uk-UA" sz="4800" b="1" i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/>
                <a:ea typeface="Times New Roman"/>
              </a:rPr>
              <a:t>від</a:t>
            </a:r>
            <a:r>
              <a:rPr lang="ru-RU" sz="4800" b="1" i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/>
                <a:ea typeface="Times New Roman"/>
              </a:rPr>
              <a:t> дня народження </a:t>
            </a:r>
            <a:r>
              <a:rPr lang="uk-UA" sz="4800" b="1" i="1" spc="5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/>
                <a:ea typeface="Times New Roman"/>
              </a:rPr>
              <a:t>кандидата технічних наук, викладача і науковця</a:t>
            </a:r>
            <a:endParaRPr lang="ru-RU" sz="4800" b="1" spc="50" dirty="0" smtClean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4800" b="1" i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/>
                <a:ea typeface="Times New Roman"/>
              </a:rPr>
              <a:t>Гелела Семеновича Ялпачика </a:t>
            </a:r>
            <a:endParaRPr lang="ru-RU" sz="4800" b="1" spc="50" dirty="0" smtClean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33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581128"/>
            <a:ext cx="8064896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Calibri"/>
                <a:cs typeface="Times New Roman"/>
              </a:rPr>
              <a:t>Ялпачик Г. С.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Calibri"/>
                <a:cs typeface="Times New Roman"/>
              </a:rPr>
              <a:t> К критике расчета барабана (из пояснительной записки к дипломному проекту «Зерновой комбайн») / Г. С. Ялпачик // Научные записки / НКЗ СССР; Мелитопольский ин-т инженеров-механиков сельского хозяйства им. ОГПУ; редкол. Г. Ф. Гулливер и др. – Харьков, 1938. – Выпуск первый. – С. 73-78.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32" y="270657"/>
            <a:ext cx="3066272" cy="39504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44" y="270657"/>
            <a:ext cx="3168137" cy="39504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396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229200"/>
            <a:ext cx="8686800" cy="1224136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2000" b="1" dirty="0" smtClean="0">
                <a:latin typeface="Georgia" pitchFamily="18" charset="0"/>
                <a:ea typeface="Calibri"/>
                <a:cs typeface="Times New Roman"/>
              </a:rPr>
              <a:t>  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Calibri"/>
                <a:cs typeface="Times New Roman"/>
              </a:rPr>
              <a:t>Ялпачик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Calibri"/>
                <a:cs typeface="Times New Roman"/>
              </a:rPr>
              <a:t>Г. 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Calibri"/>
                <a:cs typeface="Times New Roman"/>
              </a:rPr>
              <a:t>Автомат управления лотками стенда КО-1608 / Г. С. Ялпачик, А. Бородай // Техника в сельском хозяйстве. – 1962. - № 6. – С. 80-83.</a:t>
            </a:r>
          </a:p>
          <a:p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2346"/>
            <a:ext cx="3226690" cy="421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9798"/>
            <a:ext cx="3218911" cy="421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190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628800"/>
            <a:ext cx="4104456" cy="4032448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Calibri"/>
                <a:cs typeface="Times New Roman"/>
              </a:rPr>
              <a:t>Ялпачик, Г. С.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Calibri"/>
                <a:cs typeface="Times New Roman"/>
              </a:rPr>
              <a:t> Исследование натяжения клиноременных передач сельскохозяйственных машин : автореферат дис... канд. техн. наук  / Г. С. Ялпачик ; ВИСХОМ. - М. : [б. и.], 1967. - 22 с.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7" y="188640"/>
            <a:ext cx="4248472" cy="62646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6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0522" y="1514462"/>
            <a:ext cx="4104456" cy="3352385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Calibri"/>
                <a:cs typeface="Times New Roman"/>
              </a:rPr>
              <a:t>Ялпачик Г. С.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Calibri"/>
                <a:cs typeface="Times New Roman"/>
              </a:rPr>
              <a:t> Шесть лекций по курсу «Детали машин»: для студ. заочников / Г. С. Ялпачик; МИМСХ. – Мелитополь, 1968. - 45 с.</a:t>
            </a:r>
          </a:p>
          <a:p>
            <a:endParaRPr lang="ru-RU" sz="2400" dirty="0"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368874" cy="6350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75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797152"/>
            <a:ext cx="7776864" cy="1586806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Calibri"/>
                <a:cs typeface="Times New Roman"/>
              </a:rPr>
              <a:t>Ялпачик Г. С. </a:t>
            </a:r>
            <a:r>
              <a:rPr lang="ru-RU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Calibri"/>
                <a:cs typeface="Times New Roman"/>
              </a:rPr>
              <a:t>Ротационный динамометр для стендов замкнутого контура / Г. С. Ялпачик, В. И. Лебедев, Ф. Е. Ялпачик // Научные труды УСХА / УСХА; редкол. В. А. Аранзон и др. – К., 1971. – Вып. 52: Повышение работоспособности ременных передач. – С. 91-96.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1886"/>
            <a:ext cx="3266272" cy="43372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4118"/>
            <a:ext cx="3205981" cy="4305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1421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013176"/>
            <a:ext cx="7776864" cy="1656184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Calibri"/>
                <a:cs typeface="Times New Roman"/>
              </a:rPr>
              <a:t>Ялпачик Г. С. 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Calibri"/>
                <a:cs typeface="Times New Roman"/>
              </a:rPr>
              <a:t>Вероятностный фракционный состав измельченных стеблей / Г. С. Ялпачик, Ф. Е. Ялпачик // Механизация и электрификация сельского хозяйства. – 1986. - № 5. – С. 57-58.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0777"/>
            <a:ext cx="3520375" cy="4320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0776"/>
            <a:ext cx="3446034" cy="4320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858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5812" y="1916832"/>
            <a:ext cx="4316668" cy="3469382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Calibri"/>
                <a:cs typeface="Times New Roman"/>
              </a:rPr>
              <a:t>Ялпачик Г. С.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Calibri"/>
                <a:cs typeface="Times New Roman"/>
              </a:rPr>
              <a:t>Переработка рисовой соломы на корм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Calibri"/>
                <a:cs typeface="Times New Roman"/>
              </a:rPr>
              <a:t>/ Г. С. Ялпачик, Ф. Е. Ялпачик. – М.: Агропромиздат, 1988. – 64 с.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4" y="476672"/>
            <a:ext cx="3875476" cy="58786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57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700808"/>
            <a:ext cx="422230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Кормодробилки: конструкция, расчет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[Текст] / Ф. Е.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Ялпачик, Г. С. Ялпачик, Н. Л. Крыжачковский, В. Н. Кюрчев; под ред. Г. С.  Ялпачик. - Запорожье : Коммунар, 1992. - 290 с.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7" y="476672"/>
            <a:ext cx="3846633" cy="5976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413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565" y="476672"/>
            <a:ext cx="7467600" cy="4525963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76" lvl="0" indent="0" algn="ctr">
              <a:buClr>
                <a:srgbClr val="6EA0B0"/>
              </a:buClr>
              <a:buNone/>
            </a:pPr>
            <a:r>
              <a:rPr lang="ru-RU" sz="40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п</a:t>
            </a:r>
            <a:r>
              <a:rPr lang="uk-UA" sz="40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овним </a:t>
            </a:r>
            <a:r>
              <a:rPr lang="uk-UA" sz="40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переліком</a:t>
            </a:r>
          </a:p>
          <a:p>
            <a:pPr marL="36576" lvl="0" indent="0" algn="ctr">
              <a:buClr>
                <a:srgbClr val="6EA0B0"/>
              </a:buClr>
              <a:buNone/>
            </a:pPr>
            <a:r>
              <a:rPr lang="uk-UA" sz="40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публікацій</a:t>
            </a:r>
          </a:p>
          <a:p>
            <a:pPr marL="36576" lvl="0" indent="0" algn="ctr">
              <a:buClr>
                <a:srgbClr val="6EA0B0"/>
              </a:buClr>
              <a:buNone/>
            </a:pPr>
            <a:r>
              <a:rPr lang="uk-UA" sz="40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Гелела Семеновича Ялпачика</a:t>
            </a:r>
            <a:r>
              <a:rPr lang="uk-UA" sz="44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sz="4400" b="1" i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" lvl="0" indent="0" algn="ctr">
              <a:buClr>
                <a:srgbClr val="6EA0B0"/>
              </a:buClr>
              <a:buNone/>
            </a:pPr>
            <a:r>
              <a:rPr lang="uk-UA" sz="40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можна </a:t>
            </a:r>
            <a:r>
              <a:rPr lang="uk-UA" sz="40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ознайомитись в</a:t>
            </a:r>
          </a:p>
          <a:p>
            <a:pPr marL="36576" lvl="0" indent="0" algn="ctr">
              <a:buClr>
                <a:srgbClr val="6EA0B0"/>
              </a:buClr>
              <a:buNone/>
            </a:pPr>
            <a:r>
              <a:rPr lang="uk-UA" sz="40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науковій </a:t>
            </a:r>
            <a:r>
              <a:rPr lang="uk-UA" sz="40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бібліотеці</a:t>
            </a:r>
          </a:p>
          <a:p>
            <a:pPr marL="36576" lvl="0" indent="0" algn="ctr">
              <a:buClr>
                <a:srgbClr val="6EA0B0"/>
              </a:buClr>
              <a:buNone/>
            </a:pPr>
            <a:r>
              <a:rPr lang="uk-UA" sz="40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ТДАТУ</a:t>
            </a:r>
            <a:endParaRPr lang="ru-RU" sz="4000" b="1" i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212977"/>
            <a:ext cx="2448271" cy="2808311"/>
          </a:xfrm>
          <a:prstGeom prst="roundRect">
            <a:avLst>
              <a:gd name="adj" fmla="val 11111"/>
            </a:avLst>
          </a:prstGeom>
          <a:ln w="28575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66211" y="1196752"/>
            <a:ext cx="4696758" cy="2592288"/>
          </a:xfrm>
        </p:spPr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i="1" spc="50" dirty="0" smtClean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/>
            <a:r>
              <a:rPr lang="ru-RU" sz="6300" b="1" i="1" spc="50" dirty="0" smtClean="0">
                <a:ln w="1143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Ялпачик Гелел Семенович</a:t>
            </a:r>
          </a:p>
          <a:p>
            <a:pPr algn="ctr"/>
            <a:r>
              <a:rPr lang="ru-RU" sz="6300" b="1" i="1" spc="50" dirty="0" smtClean="0">
                <a:ln w="1143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1912- 1993</a:t>
            </a:r>
            <a:endParaRPr lang="ru-RU" sz="6300" b="1" spc="50" dirty="0">
              <a:ln w="11430"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542358" cy="4464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Documents and Settings\Читатель\Мои документы\ingenieri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386" y="4336337"/>
            <a:ext cx="3744416" cy="25216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013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5760640" cy="4536504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sz="32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Times New Roman"/>
              </a:rPr>
              <a:t>Ялпачик Гелел </a:t>
            </a:r>
            <a:r>
              <a:rPr lang="ru-RU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Times New Roman"/>
              </a:rPr>
              <a:t>Семенович, засновник династ</a:t>
            </a:r>
            <a:r>
              <a:rPr lang="uk-UA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Times New Roman"/>
              </a:rPr>
              <a:t>ії викладачів Вищої школи,</a:t>
            </a:r>
            <a:r>
              <a:rPr lang="ru-RU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Times New Roman"/>
              </a:rPr>
              <a:t> пройшов </a:t>
            </a:r>
            <a:r>
              <a:rPr lang="ru-RU" sz="32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Times New Roman"/>
              </a:rPr>
              <a:t>великий життєвий шлях від десятника- будівельника до наукового працівника вузу</a:t>
            </a:r>
            <a:r>
              <a:rPr lang="ru-RU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  <a:ea typeface="Times New Roman"/>
              </a:rPr>
              <a:t>. 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Georgia" pitchFamily="18" charset="0"/>
              <a:ea typeface="Times New Roman"/>
            </a:endParaRPr>
          </a:p>
          <a:p>
            <a:endParaRPr lang="ru-RU" dirty="0"/>
          </a:p>
        </p:txBody>
      </p:sp>
      <p:pic>
        <p:nvPicPr>
          <p:cNvPr id="2051" name="Picture 3" descr="C:\Documents and Settings\Читатель\Мои документы\1255540836_g.jalpach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2760836" cy="3517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865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78" y="764704"/>
            <a:ext cx="7360734" cy="5472608"/>
          </a:xfrm>
        </p:spPr>
        <p:txBody>
          <a:bodyPr>
            <a:normAutofit lnSpcReduction="1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Закінчивши в 1937 році 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Мелітопольський 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інститут інженерів-механіків сільського господарства, Гелел Семенович майже все життя присвятив справі навчання і виховання студентів. З 1938 по 1940 рік 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він працював 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асистентом кафедри «Опір матеріалів», а з 1940 р. в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иконував обов'язки 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доцента кафедри «Трактори і автомобілі". Після повернення інституту з евакуації, Гелел 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Семенович продовжив 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працювати на цій кафедрі старшим викладачем.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3074" name="Picture 2" descr="C:\Documents and Settings\Читатель\Мои документы\pap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9795">
            <a:off x="7222952" y="533966"/>
            <a:ext cx="1987244" cy="198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0666" y="332656"/>
            <a:ext cx="5362303" cy="6336704"/>
          </a:xfrm>
        </p:spPr>
        <p:txBody>
          <a:bodyPr>
            <a:normAutofit lnSpcReduction="1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З 1950 по 1967 р. Гелел Семенович 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викладав 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в Мелітопольському сільськогосподарському технікумі. Викладацька діяльність 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поєднувалась 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з науково-дослідною роботою. У співдружності з 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ІТР Бердянського заводу сільськогосподарських машин, Г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. С. 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Ялпачик 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виконав розрахунки ріжучих апаратів, мотовила і карданних передач жаток 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ЖРБ-4,9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ЖРБ-3,2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100" name="Picture 4" descr="C:\Documents and Settings\Читатель\Мои документы\1332666443_r13.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266834" cy="2341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099" name="Picture 3" descr="C:\Documents and Settings\Читатель\Мои документы\1332666426_r13.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67" y="2204864"/>
            <a:ext cx="2171700" cy="2324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098" name="Picture 2" descr="C:\Documents and Settings\Читатель\Мои документы\1332666694_r13.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1" y="3933056"/>
            <a:ext cx="2301670" cy="23081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173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5616624" cy="6264696"/>
          </a:xfrm>
        </p:spPr>
        <p:txBody>
          <a:bodyPr>
            <a:normAutofit lnSpcReduction="1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i="1" dirty="0" smtClean="0">
                <a:latin typeface="Times New Roman"/>
                <a:ea typeface="Times New Roman"/>
              </a:rPr>
              <a:t>     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З 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1962 року Г. С. 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Ялпачик 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брав участь в дослідженнях 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клиноремінних 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передач сільгоспмашин, які проводила кафедра «Деталі машин»  разом з НІРПом, Херсонським комбайновим заводом і Бердянським заводом сільгоспмашин. 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Результати 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зазначених робіт увійшли в дисертацію на здобуття наукового ступеня кандидата технічних наук, яка успішно була захищена автором в 1967 році.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8680"/>
            <a:ext cx="3264363" cy="5184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886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5131296" cy="5760640"/>
          </a:xfrm>
        </p:spPr>
        <p:txBody>
          <a:bodyPr>
            <a:normAutofit fontScale="92500" lnSpcReduction="2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У вересні 1967 року </a:t>
            </a:r>
            <a:endParaRPr lang="ru-RU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Ялпачик 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Г. С. </a:t>
            </a:r>
            <a:r>
              <a:rPr lang="uk-UA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повертається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 в 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інститут на посаду старшого викладача кафедри «Деталі машин та опір матеріалів», а з 1968 року 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його обирають 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доцентом 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кафедри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Поряд з усіма видами навчальної та виховної роботи, Гелел Семенович веде науково-дослідну та методичну роботу, активно працює зі студентами в гуртках НДРС.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D:\книга ТГАТУ\фото ТГАТУ\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4194" y="908720"/>
            <a:ext cx="3526507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009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7632848" cy="5400600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i="1" dirty="0" smtClean="0">
                <a:latin typeface="Times New Roman"/>
                <a:ea typeface="Times New Roman"/>
              </a:rPr>
              <a:t>     </a:t>
            </a:r>
            <a:r>
              <a:rPr lang="ru-RU" sz="3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Гелел 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Семенович Ялпачик - один з ініціаторів, а </a:t>
            </a:r>
            <a:r>
              <a:rPr lang="ru-RU" sz="3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згодом 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і редактор першого випуску «Бібліографічного покажчика літератури (наукові статті співробітників МІМСХ, видані з 1932 по 1977 роки</a:t>
            </a:r>
            <a:r>
              <a:rPr lang="ru-RU" sz="3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)».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3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Висока 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ерудиція і культура, принциповість і вимогливість дозволили Гелелу Семеновичу зробити великий внесок у справу підготовки фахівців сільськогосподарського виробництва. Його сумлінна </a:t>
            </a:r>
            <a:r>
              <a:rPr lang="ru-RU" sz="3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праця 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відзначена численними подяками в наказах та медаллю «Ветеран праці».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pPr lvl="0">
              <a:buClr>
                <a:srgbClr val="F0A22E"/>
              </a:buClr>
            </a:pPr>
            <a:endParaRPr lang="ru-RU" sz="3000" dirty="0">
              <a:solidFill>
                <a:srgbClr val="4E3B3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37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136904" cy="5102027"/>
          </a:xfrm>
        </p:spPr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0">
              <a:spcAft>
                <a:spcPts val="0"/>
              </a:spcAft>
              <a:buNone/>
            </a:pPr>
            <a:endParaRPr lang="ru-RU" b="1" i="1" spc="50" dirty="0" smtClean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pPr indent="0"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5400" b="1" i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 Презентуємо </a:t>
            </a:r>
            <a:r>
              <a:rPr lang="ru-RU" sz="5400" b="1" i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публікаці</a:t>
            </a:r>
            <a:r>
              <a:rPr lang="uk-UA" sz="5400" b="1" i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ї</a:t>
            </a:r>
            <a:r>
              <a:rPr lang="ru-RU" sz="5400" b="1" i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</a:p>
          <a:p>
            <a:pPr indent="0"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5400" b="1" i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та книги</a:t>
            </a:r>
          </a:p>
          <a:p>
            <a:pPr indent="0"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5400" b="1" i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Гелела </a:t>
            </a:r>
            <a:r>
              <a:rPr lang="ru-RU" sz="5400" b="1" i="1" spc="5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Семеновича </a:t>
            </a:r>
            <a:r>
              <a:rPr lang="ru-RU" sz="5400" b="1" i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Ялпачика,</a:t>
            </a:r>
          </a:p>
          <a:p>
            <a:pPr indent="0"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5400" b="1" i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 як</a:t>
            </a:r>
            <a:r>
              <a:rPr lang="uk-UA" sz="5400" b="1" i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і</a:t>
            </a:r>
            <a:r>
              <a:rPr lang="ru-RU" sz="5400" b="1" i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5400" b="1" i="1" spc="5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є </a:t>
            </a:r>
            <a:r>
              <a:rPr lang="ru-RU" sz="5400" b="1" i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в фондах</a:t>
            </a:r>
          </a:p>
          <a:p>
            <a:pPr indent="0"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uk-UA" sz="5400" b="1" i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наукової бібліотеки ТДАТУ</a:t>
            </a:r>
            <a:endParaRPr lang="ru-RU" sz="5400" b="1" spc="5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lnSpc>
                <a:spcPct val="110000"/>
              </a:lnSpc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1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316</TotalTime>
  <Words>755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Читатель</dc:creator>
  <cp:lastModifiedBy>Читатель</cp:lastModifiedBy>
  <cp:revision>31</cp:revision>
  <dcterms:created xsi:type="dcterms:W3CDTF">2012-06-19T10:46:43Z</dcterms:created>
  <dcterms:modified xsi:type="dcterms:W3CDTF">2012-06-21T08:49:19Z</dcterms:modified>
</cp:coreProperties>
</file>