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63" r:id="rId3"/>
    <p:sldId id="257" r:id="rId4"/>
    <p:sldId id="259" r:id="rId5"/>
    <p:sldId id="262" r:id="rId6"/>
    <p:sldId id="261" r:id="rId7"/>
    <p:sldId id="276" r:id="rId8"/>
    <p:sldId id="280" r:id="rId9"/>
    <p:sldId id="260" r:id="rId10"/>
    <p:sldId id="269" r:id="rId11"/>
    <p:sldId id="265" r:id="rId12"/>
    <p:sldId id="277" r:id="rId13"/>
    <p:sldId id="266" r:id="rId14"/>
    <p:sldId id="270" r:id="rId15"/>
    <p:sldId id="271" r:id="rId16"/>
    <p:sldId id="272" r:id="rId17"/>
    <p:sldId id="267" r:id="rId18"/>
    <p:sldId id="278" r:id="rId19"/>
    <p:sldId id="268" r:id="rId20"/>
    <p:sldId id="273" r:id="rId21"/>
    <p:sldId id="258" r:id="rId22"/>
    <p:sldId id="275" r:id="rId23"/>
    <p:sldId id="279" r:id="rId24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660"/>
  </p:normalViewPr>
  <p:slideViewPr>
    <p:cSldViewPr>
      <p:cViewPr>
        <p:scale>
          <a:sx n="50" d="100"/>
          <a:sy n="50" d="100"/>
        </p:scale>
        <p:origin x="-1506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ECD75-86C0-4536-8253-3EF0EC09C241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8A9631-D434-42F9-A647-ACCF039A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CB6A-660B-4008-B548-470501D1A5C7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3326-EAA7-4962-A174-0AE7F2DFB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BF9A-4695-441A-B0FB-82E695A1183E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329F-2761-4115-B0AD-245FCB165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D20B-3253-41DC-9405-43EE800E112D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C2E1-54ED-4CE3-86DC-84D746ACC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C7062F-9CD8-4F89-88D7-6DC8541375A6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B41265-12C5-4EBB-A428-37F5B96D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A7A0-5101-4421-A918-6F69ED979351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4E47-4382-4790-B50A-07392077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E80F-2919-4490-A38F-DB6DAD36F6B2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2456-98B8-4FC2-AC03-7ADD9726B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84EB-B3DB-4CBA-B8F1-476A2185C067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FEB0-ABF5-43BB-AA66-0D9C80CF0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87787A-ACDC-429F-AAA7-9D6CE274D5E6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653C2A-26DC-4A01-9176-B0EC37EF5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0D36-0C76-44A9-89F5-3B9BD0FACA34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44A0-F5A4-48FB-B5C6-5FF8F8336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4800600" y="579438"/>
            <a:ext cx="1743075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FBB27-E061-4C60-A4DB-57245DE18B75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BBD5DA-68E6-4DBC-9BAB-9FA423587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0" y="438150"/>
            <a:ext cx="6399213" cy="82629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825" y="6646863"/>
            <a:ext cx="6137275" cy="140335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377825" y="706438"/>
            <a:ext cx="61372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100" y="8148638"/>
            <a:ext cx="1714500" cy="48736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92D368D-B035-407B-BD67-BE8DBD0E5FF2}" type="datetimeFigureOut">
              <a:rPr lang="ru-RU"/>
              <a:pPr>
                <a:defRPr/>
              </a:pPr>
              <a:t>13.11.2012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600" y="8148638"/>
            <a:ext cx="1714500" cy="487362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100" y="8148638"/>
            <a:ext cx="342900" cy="48736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4867757-4418-4E39-A923-9CC2DB736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82" r:id="rId7"/>
    <p:sldLayoutId id="2147483775" r:id="rId8"/>
    <p:sldLayoutId id="2147483783" r:id="rId9"/>
    <p:sldLayoutId id="2147483774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DA8C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954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954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A68B7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1043608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 </a:t>
            </a:r>
          </a:p>
          <a:p>
            <a:r>
              <a:rPr lang="uk-UA" sz="8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СТУДЕНТА</a:t>
            </a:r>
            <a:r>
              <a:rPr lang="uk-UA" sz="8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</a:p>
          <a:p>
            <a:r>
              <a:rPr lang="uk-UA" sz="8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РЕКТОРА</a:t>
            </a:r>
            <a:endParaRPr lang="ru-RU" sz="8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4" y="5364088"/>
            <a:ext cx="334992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755576"/>
            <a:ext cx="61206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664" y="6804248"/>
            <a:ext cx="6120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Об оптимальной загрузке тракторного двигателя / М. Н. Емельянов, Б. Л. Чернов // Научные труды /  МИМСХ; редкол. А. С. Зельман и др. – Мелитополь, 1967. –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VI, ч. 2: Высокопроизводительные машинно-тракторные агрегаты. – С. 75-83.</a:t>
            </a:r>
          </a:p>
        </p:txBody>
      </p:sp>
    </p:spTree>
    <p:extLst>
      <p:ext uri="{BB962C8B-B14F-4D97-AF65-F5344CB8AC3E}">
        <p14:creationId xmlns:p14="http://schemas.microsoft.com/office/powerpoint/2010/main" val="323808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55577"/>
            <a:ext cx="6192687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664" y="6804248"/>
            <a:ext cx="6192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 Влияние гидроувеличителя сцепного веса на сопротивление перекатыванию трактора в прицепном агрегате / М. Н. Емельянов, Ю. З. Новик, Н. Г. Кудинов  // Научные труды УСХА / УСХА. – К., 1971. –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56: Исследование работы тракторов в условиях Юго-Востока Украины. – С. 14-21.</a:t>
            </a:r>
          </a:p>
        </p:txBody>
      </p:sp>
    </p:spTree>
    <p:extLst>
      <p:ext uri="{BB962C8B-B14F-4D97-AF65-F5344CB8AC3E}">
        <p14:creationId xmlns:p14="http://schemas.microsoft.com/office/powerpoint/2010/main" val="250255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67543"/>
            <a:ext cx="5976664" cy="713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688" y="6804248"/>
            <a:ext cx="55463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 Исследование влияния гидроувеличителя сцепного веса на тягово-сцепные свойства трактора в агрегате с прицепной машиной / М. Н. Емельянов, Ю. З. Новик  // Научные труды УСХА / УСХА. – К., 1971. –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56: Исследование работы тракторов в условиях Юго-Востока Украины. – С. 3-13.</a:t>
            </a:r>
          </a:p>
        </p:txBody>
      </p:sp>
    </p:spTree>
    <p:extLst>
      <p:ext uri="{BB962C8B-B14F-4D97-AF65-F5344CB8AC3E}">
        <p14:creationId xmlns:p14="http://schemas.microsoft.com/office/powerpoint/2010/main" val="427452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683568"/>
            <a:ext cx="6192688" cy="656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664" y="62281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Протекание тепловых процессов в дизеле Д-35 / М. Н. Емельянов // Научные записки / МИМСХ; редкол. Д. В.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Абрамчев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– Мелитополь, 1955. –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С. 63-89.</a:t>
            </a:r>
          </a:p>
        </p:txBody>
      </p:sp>
    </p:spTree>
    <p:extLst>
      <p:ext uri="{BB962C8B-B14F-4D97-AF65-F5344CB8AC3E}">
        <p14:creationId xmlns:p14="http://schemas.microsoft.com/office/powerpoint/2010/main" val="77839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57256"/>
            <a:ext cx="5760640" cy="732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80" y="6948264"/>
            <a:ext cx="5760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Ємельянов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М. Розгін тракторного поїзда з пружним зв’язком у зчепленні / М. М. Ємельянов, В. Г.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Гневковський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// Вісник сільськогосподарської науки. – 1967. - № 12. – С. 13-22.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68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579438"/>
            <a:ext cx="5904656" cy="708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672" y="637220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Ємельянов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М. Про підвищення зчіпної ваги трактора  / М. М. Ємельянов, Ю. З.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Новик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// Механізація сільського господарства. – 1971. - № 9. – С. 30.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3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611560"/>
            <a:ext cx="5842159" cy="22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2924174"/>
            <a:ext cx="5842159" cy="44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6955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04663" y="7658068"/>
            <a:ext cx="6129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Ємельянов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М. Про використання тракторів на транспортних роботах / М. М. Ємельянов, В. Г.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Гневковський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// Механізація сільського господарства. – 1962. - № 10. – С. 16-17.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9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95536"/>
            <a:ext cx="6120679" cy="71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656" y="6516216"/>
            <a:ext cx="6120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вопросу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снижения степени нечувствительности регулятора давления гидравлического корректора вертикальных нагрузок трактора / М. Н. Емельянов, Н. Г. Кудинов  // Научные труды УСХА / УСХА. – К., 1971. –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51: Повышение работоспособности деталей сельскохозяйственных машин. – С. 166-177.</a:t>
            </a:r>
          </a:p>
        </p:txBody>
      </p:sp>
    </p:spTree>
    <p:extLst>
      <p:ext uri="{BB962C8B-B14F-4D97-AF65-F5344CB8AC3E}">
        <p14:creationId xmlns:p14="http://schemas.microsoft.com/office/powerpoint/2010/main" val="322095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12027"/>
            <a:ext cx="6256734" cy="68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648" y="7020272"/>
            <a:ext cx="6256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К вопросу исследования динамики колесного трактора класса 1,4 тонны с навесными машинами / М. Н. Емельянов, Н. Г. Кудинов // Научные труды / МИМСХ; редкол. А. С. Зельман и др. – Мелитополь, 1967. –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ч. 2: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Высокопроизводительн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машинно-тракторные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агрегаты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С. 84-102.</a:t>
            </a:r>
          </a:p>
        </p:txBody>
      </p:sp>
    </p:spTree>
    <p:extLst>
      <p:ext uri="{BB962C8B-B14F-4D97-AF65-F5344CB8AC3E}">
        <p14:creationId xmlns:p14="http://schemas.microsoft.com/office/powerpoint/2010/main" val="280413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52372"/>
            <a:ext cx="6192688" cy="685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648" y="709228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Влияние скорости движения на тяговый к. п. д. и его составляющие при работе трактора с неустановившейся нагрузкой / М. Н. Емельянов, Б. Л. Чернов // Научные труды /  МИМСХ; редкол. А. С. Зельман и др. – Мелитополь, 1967. –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VI, ч. 1: Высокопроизводительные машинно-тракторные агрегаты. – С. 145-151.</a:t>
            </a:r>
          </a:p>
        </p:txBody>
      </p:sp>
    </p:spTree>
    <p:extLst>
      <p:ext uri="{BB962C8B-B14F-4D97-AF65-F5344CB8AC3E}">
        <p14:creationId xmlns:p14="http://schemas.microsoft.com/office/powerpoint/2010/main" val="374629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33375" y="5867400"/>
            <a:ext cx="6181725" cy="2736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До  100 - річчя </a:t>
            </a:r>
            <a:b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</a:br>
            <a: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з дня народження</a:t>
            </a:r>
            <a:b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</a:br>
            <a: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 Ємельянова</a:t>
            </a:r>
            <a:b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</a:br>
            <a:r>
              <a:rPr lang="uk-UA" sz="28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  Михайла  Миколайовича</a:t>
            </a:r>
            <a:r>
              <a:rPr lang="uk-UA" sz="24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/>
            </a:r>
            <a:br>
              <a:rPr lang="uk-UA" sz="24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</a:br>
            <a:r>
              <a:rPr lang="uk-UA" sz="20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(1912 – 1971)</a:t>
            </a:r>
            <a:br>
              <a:rPr lang="uk-UA" sz="20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</a:br>
            <a:r>
              <a:rPr lang="uk-UA" sz="20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одного  з  перших  випускників  МІІМСГ,  кандидата технічних  наук, громадського діяча,</a:t>
            </a:r>
            <a:br>
              <a:rPr lang="uk-UA" sz="20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</a:br>
            <a:r>
              <a:rPr lang="uk-UA" sz="2000" dirty="0" smtClean="0">
                <a:solidFill>
                  <a:srgbClr val="990000"/>
                </a:solidFill>
                <a:effectLst/>
                <a:latin typeface="Times New Roman" pitchFamily="18" charset="0"/>
              </a:rPr>
              <a:t>ректора  МІМСГ  з  1962  по  1971 роки.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uk-UA" sz="200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36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00213" y="706438"/>
            <a:ext cx="3600450" cy="48736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1" y="611560"/>
            <a:ext cx="6173803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541" y="7668344"/>
            <a:ext cx="6389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Влияние неустановившейся нагрузки на мощность тракторного двигателя / М. Емельянов, Б. Чернов // [Научные труды ] / МИМСХ; редкол. А. В.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Бауков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– Мелитополь, 1971. – Т. ХVI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Вопросы механизации сельского хозяйства. – С. 86-94.</a:t>
            </a:r>
          </a:p>
        </p:txBody>
      </p:sp>
    </p:spTree>
    <p:extLst>
      <p:ext uri="{BB962C8B-B14F-4D97-AF65-F5344CB8AC3E}">
        <p14:creationId xmlns:p14="http://schemas.microsoft.com/office/powerpoint/2010/main" val="398682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720" y="1068388"/>
            <a:ext cx="4968552" cy="68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2656" y="7884368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Ємельянов </a:t>
            </a:r>
            <a:r>
              <a:rPr lang="uk-UA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М. Підвищити економічність дизельних двигунів / М. М. Ємельянов // Механізація сільського господарства. – 1958. - № 1. – С. 19.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539552"/>
            <a:ext cx="309634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649" y="4716016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649" y="5063867"/>
            <a:ext cx="626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968" y="755576"/>
            <a:ext cx="3528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990000"/>
                </a:solidFill>
                <a:latin typeface="Times New Roman" pitchFamily="18" charset="0"/>
              </a:rPr>
              <a:t>              Ємельянов </a:t>
            </a:r>
          </a:p>
          <a:p>
            <a:r>
              <a:rPr lang="uk-UA" sz="1600" b="1" dirty="0" smtClean="0">
                <a:solidFill>
                  <a:srgbClr val="990000"/>
                </a:solidFill>
                <a:latin typeface="Times New Roman" pitchFamily="18" charset="0"/>
              </a:rPr>
              <a:t>Михайло </a:t>
            </a:r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</a:rPr>
              <a:t>Миколайович протягом </a:t>
            </a:r>
            <a:r>
              <a:rPr lang="uk-UA" sz="1600" b="1" dirty="0" err="1">
                <a:solidFill>
                  <a:srgbClr val="990000"/>
                </a:solidFill>
                <a:latin typeface="Times New Roman" pitchFamily="18" charset="0"/>
              </a:rPr>
              <a:t>дев’ти</a:t>
            </a:r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</a:rPr>
              <a:t> років був ректором МІМСГ. За цей час істотно поліпшилась матеріальна база інституту, збільшилась кількість спеціальностей, змінилась структура інституту. У 1968 році із складу</a:t>
            </a:r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факультету механізації сільського господарства було відокремлено факультет организації і технології ремонту, пізніше до нього увійшла спеціалізація  – тваринництво. Велося будівництво піонерського табору і бази відпочинку в Кирилівці, було здано в експлуатацію два гуртожитки, два житлові будинки, навчальний корпус</a:t>
            </a:r>
            <a:r>
              <a:rPr lang="uk-UA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49" y="5495335"/>
            <a:ext cx="6048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1970 році було відкрито підготовче відділення, а також очні і заочні курси підготовки молоді до вступу у ВНЗ.</a:t>
            </a:r>
          </a:p>
          <a:p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За особливий вклад у відродження  національної єкономіки і єфективне керівництво  Емельянова М. М. було нагороджено орденом  «Трудового Червоного Прапора»,  орденом «Знак </a:t>
            </a:r>
            <a:r>
              <a:rPr lang="ru-RU" sz="1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пошани», </a:t>
            </a:r>
            <a:r>
              <a:rPr lang="uk-UA" sz="1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медаллю «За доблесну працю в Великій Вітчізняній війні», «Великою срібною медаллю ВСГВ», «Медаллю учасника ВСГВ», його неодноразово  обирали депутатом міської ради.</a:t>
            </a:r>
            <a:endParaRPr lang="uk-UA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3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1475656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великому читальному залі наукової бібліотеки ТДАТУ представлена виставка присвячена   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Ємельянову.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Детальніше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 публікаціями </a:t>
            </a: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Ємельянова М. М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можна ознайомитися в фондах наукової бібліотеки ТДАТУ.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283968"/>
            <a:ext cx="626469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684213"/>
            <a:ext cx="6048375" cy="698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7853363"/>
            <a:ext cx="29527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779463"/>
            <a:ext cx="5545137" cy="760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776288"/>
            <a:ext cx="520065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939800"/>
            <a:ext cx="5329238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90550"/>
            <a:ext cx="5534025" cy="79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8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7" y="161967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публікації                  к. т. н.</a:t>
            </a:r>
          </a:p>
          <a:p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Ємельянова М. М.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5652118"/>
            <a:ext cx="3240359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5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23528"/>
            <a:ext cx="5905500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6250" y="6876256"/>
            <a:ext cx="590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Емельянов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Н.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динамики разгона энергонасыщенного колесного трактора класса 1,4т на транспорте / М. Н. Емельянов, В. Г. Гневковский // Научные труды / МИМСХ; редкол. А. С. Зельман и др. – Мелитополь, 1967. – Т. VI, ч. 1: Высокопроизводительные машинно-тракторные агрегаты. – С. 99-121.</a:t>
            </a: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</TotalTime>
  <Words>951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Презентация PowerPoint</vt:lpstr>
      <vt:lpstr>До  100 - річчя  з дня народження  Ємельянова   Михайла  Миколайовича (1912 – 1971) одного  з  перших  випускників  МІІМСГ,  кандидата технічних  наук, громадського діяча, ректора  МІМСГ  з  1962  по  1971 роки.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56</cp:revision>
  <cp:lastPrinted>2012-11-06T07:36:19Z</cp:lastPrinted>
  <dcterms:modified xsi:type="dcterms:W3CDTF">2012-11-13T13:03:25Z</dcterms:modified>
</cp:coreProperties>
</file>