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7"/>
  </p:notesMasterIdLst>
  <p:sldIdLst>
    <p:sldId id="256" r:id="rId2"/>
    <p:sldId id="259" r:id="rId3"/>
    <p:sldId id="263" r:id="rId4"/>
    <p:sldId id="260" r:id="rId5"/>
    <p:sldId id="261" r:id="rId6"/>
    <p:sldId id="262" r:id="rId7"/>
    <p:sldId id="257" r:id="rId8"/>
    <p:sldId id="265" r:id="rId9"/>
    <p:sldId id="266" r:id="rId10"/>
    <p:sldId id="264" r:id="rId11"/>
    <p:sldId id="268" r:id="rId12"/>
    <p:sldId id="287" r:id="rId13"/>
    <p:sldId id="267" r:id="rId14"/>
    <p:sldId id="269" r:id="rId15"/>
    <p:sldId id="270" r:id="rId16"/>
    <p:sldId id="288" r:id="rId17"/>
    <p:sldId id="289" r:id="rId18"/>
    <p:sldId id="271" r:id="rId19"/>
    <p:sldId id="290" r:id="rId20"/>
    <p:sldId id="272" r:id="rId21"/>
    <p:sldId id="273" r:id="rId22"/>
    <p:sldId id="277" r:id="rId23"/>
    <p:sldId id="274" r:id="rId24"/>
    <p:sldId id="275" r:id="rId25"/>
    <p:sldId id="276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5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EC05-E301-46C8-8DE9-972127F363E2}" type="datetimeFigureOut">
              <a:rPr lang="ru-RU" smtClean="0"/>
              <a:t>24.04.2012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ADB13-9E62-4C46-B9C6-2BF781A90C5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40E06-7229-4917-9C42-97835ABD73DF}" type="datetime1">
              <a:rPr lang="ru-RU" smtClean="0"/>
              <a:t>24.04.2012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E18E41-80DC-463A-A4AC-F2524AFECE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12C0EF-C711-4CCD-8E26-815F8CDAAA80}" type="datetime1">
              <a:rPr lang="ru-RU" smtClean="0"/>
              <a:t>24.04.2012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E18E41-80DC-463A-A4AC-F2524AFEC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0F7194-2024-4A6A-A9C6-789A3E5C0016}" type="datetime1">
              <a:rPr lang="ru-RU" smtClean="0"/>
              <a:t>24.04.2012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E18E41-80DC-463A-A4AC-F2524AFEC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6F9822-7EB3-40BA-9AE2-B4B6BF9DD106}" type="datetime1">
              <a:rPr lang="ru-RU" smtClean="0"/>
              <a:t>24.04.2012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E18E41-80DC-463A-A4AC-F2524AFEC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9D9FF5-48F9-4B7E-868A-A309F1347582}" type="datetime1">
              <a:rPr lang="ru-RU" smtClean="0"/>
              <a:t>24.04.2012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E18E41-80DC-463A-A4AC-F2524AFECE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885D07-2BB9-44DF-A5C2-BDFCAD47373A}" type="datetime1">
              <a:rPr lang="ru-RU" smtClean="0"/>
              <a:t>24.04.2012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E18E41-80DC-463A-A4AC-F2524AFEC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6BE74-2A57-4156-B4FF-0705FC58B36F}" type="datetime1">
              <a:rPr lang="ru-RU" smtClean="0"/>
              <a:t>24.04.2012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E18E41-80DC-463A-A4AC-F2524AFECE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A0CD23E-8973-4A29-9F2A-04B8AA52A156}" type="datetime1">
              <a:rPr lang="ru-RU" smtClean="0"/>
              <a:t>24.04.2012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E18E41-80DC-463A-A4AC-F2524AFEC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9F22F5-344C-477D-A653-750455946FA1}" type="datetime1">
              <a:rPr lang="ru-RU" smtClean="0"/>
              <a:t>24.04.2012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E18E41-80DC-463A-A4AC-F2524AFEC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38D4ED-18D1-4A9C-A339-812D1B703D6D}" type="datetime1">
              <a:rPr lang="ru-RU" smtClean="0"/>
              <a:t>24.04.2012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E18E41-80DC-463A-A4AC-F2524AFEC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4735DA50-14F5-460F-ADC5-42CF0F9ED7D2}" type="datetime1">
              <a:rPr lang="ru-RU" smtClean="0"/>
              <a:t>24.04.2012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9AE18E41-80DC-463A-A4AC-F2524AFEC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8D7BE41-AE96-4034-BDF2-A2D5C6CB3B27}" type="datetime1">
              <a:rPr lang="ru-RU" smtClean="0"/>
              <a:t>24.04.2012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9AE18E41-80DC-463A-A4AC-F2524AFEC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916832"/>
            <a:ext cx="7772400" cy="4320480"/>
          </a:xfrm>
        </p:spPr>
        <p:txBody>
          <a:bodyPr>
            <a:noAutofit/>
          </a:bodyPr>
          <a:lstStyle/>
          <a:p>
            <a:pPr algn="ctr"/>
            <a:r>
              <a:rPr lang="ru-RU" sz="8800" i="1" dirty="0" smtClean="0"/>
              <a:t>ЕЕ ВЕЛИЧЕСТВО</a:t>
            </a:r>
            <a:br>
              <a:rPr lang="ru-RU" sz="8800" i="1" dirty="0" smtClean="0"/>
            </a:br>
            <a:r>
              <a:rPr lang="ru-RU" sz="8800" i="1" dirty="0" smtClean="0"/>
              <a:t>КНИГА</a:t>
            </a:r>
            <a:endParaRPr lang="ru-RU" sz="88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7772400" cy="115212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Виртуальная выставка, посвященная</a:t>
            </a:r>
          </a:p>
          <a:p>
            <a:pPr algn="ctr"/>
            <a:r>
              <a:rPr lang="ru-RU" sz="2800" dirty="0" smtClean="0"/>
              <a:t> Всемирному дню книги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КНИЖНЫЕ ЧУДЕСА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 Когда появилась первая книга? На этот вопрос ответить невозможно. Говорить стоит, пожалуй, лишь о том, какова наиболее древняя из книг, которые нам по сию пору известны. В Парижской Национальной библиотеке хранится папирусный свиток, датированный 3350 годом до нашей эры. Его нашли в одной из </a:t>
            </a:r>
            <a:r>
              <a:rPr lang="ru-RU" dirty="0" err="1" smtClean="0"/>
              <a:t>фиванских</a:t>
            </a:r>
            <a:r>
              <a:rPr lang="ru-RU" dirty="0" smtClean="0"/>
              <a:t> гробниц. Говорят, что эта книга самая древняя, но, кто может поручится, что египетские гробницы не таят в себе новых сюрпризов.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928802"/>
            <a:ext cx="4473867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КНИЖНЫЕ ЧУДЕСА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17 веке прошел слух, что в Абиссинии сохранилась в целости библиотека царицы Савской. Согласно исследованиям чудесная библиотека существует. Хранится она в монастыре на горе </a:t>
            </a:r>
            <a:r>
              <a:rPr lang="ru-RU" dirty="0" err="1" smtClean="0"/>
              <a:t>Амара</a:t>
            </a:r>
            <a:r>
              <a:rPr lang="ru-RU" dirty="0" smtClean="0"/>
              <a:t>. Основателем ее был царь Соломон, который в каждый из своих визитов к царице Савской одаривал ее ценнейшими рукописными произведениями.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7166"/>
            <a:ext cx="7772400" cy="1214446"/>
          </a:xfrm>
        </p:spPr>
        <p:txBody>
          <a:bodyPr/>
          <a:lstStyle/>
          <a:p>
            <a:pPr algn="ctr"/>
            <a:r>
              <a:rPr lang="ru-RU" i="1" dirty="0" smtClean="0"/>
              <a:t>Царица Савская и царь Соломон</a:t>
            </a:r>
            <a:endParaRPr lang="ru-RU" i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85926"/>
            <a:ext cx="375624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714488"/>
            <a:ext cx="380047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КНИЖНОЕ БЛАГОРОДСТВО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i="1" dirty="0" smtClean="0"/>
              <a:t>      </a:t>
            </a:r>
            <a:r>
              <a:rPr lang="ru-RU" dirty="0" smtClean="0"/>
              <a:t> Екатерина </a:t>
            </a:r>
            <a:r>
              <a:rPr lang="el-GR" dirty="0" smtClean="0"/>
              <a:t>ΙΙ</a:t>
            </a:r>
            <a:r>
              <a:rPr lang="ru-RU" dirty="0" smtClean="0"/>
              <a:t>, страстная собирательница книг, узнав, что французский просветитель Денни Дидро, попав в затруднительное финансовое положение, хочет продать свою ценнейшую библиотеку, выслала ему чек на сумму, вдвое больше желаемой со следующим письмом:</a:t>
            </a:r>
          </a:p>
          <a:p>
            <a:pPr>
              <a:buNone/>
            </a:pPr>
            <a:r>
              <a:rPr lang="ru-RU" i="1" dirty="0" smtClean="0"/>
              <a:t>       «Милостивый государь!</a:t>
            </a:r>
          </a:p>
          <a:p>
            <a:pPr>
              <a:buNone/>
            </a:pPr>
            <a:r>
              <a:rPr lang="ru-RU" i="1" dirty="0" smtClean="0"/>
              <a:t>      Я хочу купить Вашу библиотеку с тем условием, что до конца Вашей жизни она не покинет стен Вашего жилища.»</a:t>
            </a:r>
          </a:p>
          <a:p>
            <a:pPr>
              <a:buNone/>
            </a:pPr>
            <a:r>
              <a:rPr lang="ru-RU" i="1" dirty="0" smtClean="0"/>
              <a:t>       Государыня Всея Руси</a:t>
            </a:r>
          </a:p>
          <a:p>
            <a:pPr>
              <a:buNone/>
            </a:pPr>
            <a:r>
              <a:rPr lang="ru-RU" i="1" dirty="0" smtClean="0"/>
              <a:t>        Екатерина </a:t>
            </a:r>
            <a:r>
              <a:rPr lang="el-GR" dirty="0" smtClean="0"/>
              <a:t>ΙΙ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402386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КНИГОДУР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914400" y="1340768"/>
            <a:ext cx="7772400" cy="501479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 Как-то раз один английский коллекционер узнал о существовании второго экземпляра книги, которая у него была и которую он считал единственной. Следы вели к одному парижскому библиофилу. Англичанин пересекает Ла-Манш, приезжает в Париж, разыскивает библиофила, и прямо с порога приступает к делу.</a:t>
            </a:r>
          </a:p>
          <a:p>
            <a:pPr>
              <a:buFontTx/>
              <a:buChar char="-"/>
            </a:pPr>
            <a:r>
              <a:rPr lang="ru-RU" dirty="0" smtClean="0"/>
              <a:t>У вас есть книга, которую я ищу. Хочу ее у вас купить.</a:t>
            </a:r>
          </a:p>
          <a:p>
            <a:pPr>
              <a:buFontTx/>
              <a:buChar char="-"/>
            </a:pPr>
            <a:r>
              <a:rPr lang="ru-RU" dirty="0" smtClean="0"/>
              <a:t>Она не продается.</a:t>
            </a:r>
          </a:p>
          <a:p>
            <a:pPr>
              <a:buFontTx/>
              <a:buChar char="-"/>
            </a:pPr>
            <a:r>
              <a:rPr lang="ru-RU" dirty="0" smtClean="0"/>
              <a:t>Десять тысяч франков золотом.</a:t>
            </a:r>
          </a:p>
          <a:p>
            <a:pPr>
              <a:buFontTx/>
              <a:buChar char="-"/>
            </a:pPr>
            <a:r>
              <a:rPr lang="ru-RU" dirty="0" smtClean="0"/>
              <a:t>Я же сказал. Она не продается.</a:t>
            </a:r>
          </a:p>
          <a:p>
            <a:pPr>
              <a:buFontTx/>
              <a:buChar char="-"/>
            </a:pPr>
            <a:r>
              <a:rPr lang="ru-RU" dirty="0" smtClean="0"/>
              <a:t>Двадцать тысяч.</a:t>
            </a:r>
          </a:p>
          <a:p>
            <a:pPr>
              <a:buNone/>
            </a:pPr>
            <a:r>
              <a:rPr lang="ru-RU" dirty="0" smtClean="0"/>
              <a:t>Библиофил заколебался.</a:t>
            </a:r>
          </a:p>
          <a:p>
            <a:pPr>
              <a:buFontTx/>
              <a:buChar char="-"/>
            </a:pPr>
            <a:r>
              <a:rPr lang="ru-RU" dirty="0" smtClean="0"/>
              <a:t>Двадцать пять.</a:t>
            </a:r>
          </a:p>
          <a:p>
            <a:pPr>
              <a:buNone/>
            </a:pPr>
            <a:r>
              <a:rPr lang="ru-RU" dirty="0" smtClean="0"/>
              <a:t>Добродетель библиофила дала трещину. Он протянул непрошенному гостю книгу. Англичанин отсчитал деньги, тщательно осмотрел книгу и… бросил ее в камин.</a:t>
            </a:r>
          </a:p>
          <a:p>
            <a:pPr>
              <a:buFontTx/>
              <a:buChar char="-"/>
            </a:pPr>
            <a:r>
              <a:rPr lang="ru-RU" dirty="0" smtClean="0"/>
              <a:t>Вы с ума сошли?! – чуть не с кулаками бросился на него француз.</a:t>
            </a:r>
          </a:p>
          <a:p>
            <a:pPr>
              <a:buFontTx/>
              <a:buChar char="-"/>
            </a:pPr>
            <a:r>
              <a:rPr lang="ru-RU" dirty="0" smtClean="0"/>
              <a:t>Отнюдь. Теперь я уверен, что мой экземпляр единственный.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УКРАШЕНИЕ КНИГИ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    Назначение переплета в добрые старые времена было тем же, что и роскошного женского платья, - обольщение. Для переплета выбирали самый дорогой материал, который, в свою очередь украшали самыми блистательными узорами. Золото придавало лучистость, а драгоценные камни переливчатость.</a:t>
            </a:r>
          </a:p>
          <a:p>
            <a:pPr>
              <a:buNone/>
            </a:pPr>
            <a:r>
              <a:rPr lang="ru-RU" dirty="0" smtClean="0"/>
              <a:t>        И как бывает с роскошными женскими платьями, пышность переплетов вырождалась порой в безвкусицу. Иногда их настолько перегружали драгоценными камнями, что книга превращалась в настоящий </a:t>
            </a:r>
            <a:r>
              <a:rPr lang="ru-RU" dirty="0" err="1" smtClean="0"/>
              <a:t>реликварий</a:t>
            </a:r>
            <a:r>
              <a:rPr lang="ru-RU" dirty="0" smtClean="0"/>
              <a:t>. Примером тому может служить «</a:t>
            </a:r>
            <a:r>
              <a:rPr lang="en-US" dirty="0" err="1" smtClean="0"/>
              <a:t>Pandectae</a:t>
            </a:r>
            <a:r>
              <a:rPr lang="ru-RU" dirty="0" smtClean="0"/>
              <a:t>», рукописная книга 6 века, которую захватывали то </a:t>
            </a:r>
            <a:r>
              <a:rPr lang="ru-RU" dirty="0" err="1" smtClean="0"/>
              <a:t>пизанцы</a:t>
            </a:r>
            <a:r>
              <a:rPr lang="ru-RU" dirty="0" smtClean="0"/>
              <a:t>, </a:t>
            </a:r>
            <a:r>
              <a:rPr lang="ru-RU" dirty="0" err="1" smtClean="0"/>
              <a:t>то</a:t>
            </a:r>
            <a:r>
              <a:rPr lang="ru-RU" dirty="0" smtClean="0"/>
              <a:t> </a:t>
            </a:r>
            <a:r>
              <a:rPr lang="ru-RU" dirty="0" err="1" smtClean="0"/>
              <a:t>флорентийцы</a:t>
            </a:r>
            <a:r>
              <a:rPr lang="ru-RU" dirty="0" smtClean="0"/>
              <a:t>, и сейчас она сохраняется в необыкновенном почете.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Роскошный</a:t>
            </a:r>
            <a:r>
              <a:rPr lang="uk-UA" sz="1800" dirty="0" smtClean="0"/>
              <a:t> </a:t>
            </a:r>
            <a:r>
              <a:rPr lang="ru-RU" sz="1800" dirty="0" smtClean="0"/>
              <a:t>переплёт</a:t>
            </a:r>
            <a:r>
              <a:rPr lang="uk-UA" sz="1800" dirty="0" smtClean="0"/>
              <a:t> </a:t>
            </a:r>
            <a:r>
              <a:rPr lang="ru-RU" sz="1800" dirty="0" smtClean="0"/>
              <a:t>церковных</a:t>
            </a:r>
            <a:r>
              <a:rPr lang="uk-UA" sz="1800" dirty="0" smtClean="0"/>
              <a:t> книг </a:t>
            </a:r>
            <a:r>
              <a:rPr lang="ru-RU" sz="1800" dirty="0" smtClean="0"/>
              <a:t>понимался</a:t>
            </a:r>
            <a:r>
              <a:rPr lang="uk-UA" sz="1800" dirty="0" smtClean="0"/>
              <a:t> </a:t>
            </a:r>
            <a:r>
              <a:rPr lang="ru-RU" sz="1800" dirty="0" smtClean="0"/>
              <a:t>тогда</a:t>
            </a:r>
            <a:r>
              <a:rPr lang="uk-UA" sz="1800" dirty="0" smtClean="0"/>
              <a:t> </a:t>
            </a:r>
            <a:r>
              <a:rPr lang="ru-RU" sz="1800" dirty="0" smtClean="0"/>
              <a:t>как</a:t>
            </a:r>
            <a:r>
              <a:rPr lang="uk-UA" sz="1800" dirty="0" smtClean="0"/>
              <a:t> печать </a:t>
            </a:r>
            <a:r>
              <a:rPr lang="ru-RU" sz="1800" dirty="0" smtClean="0"/>
              <a:t>достоинства и власти</a:t>
            </a:r>
            <a:r>
              <a:rPr lang="uk-UA" sz="1800" dirty="0" smtClean="0"/>
              <a:t>, </a:t>
            </a:r>
            <a:r>
              <a:rPr lang="ru-RU" sz="1800" dirty="0" smtClean="0"/>
              <a:t>поэтому его украшали </a:t>
            </a:r>
            <a:r>
              <a:rPr lang="uk-UA" sz="1800" dirty="0" smtClean="0"/>
              <a:t>такими дорогими </a:t>
            </a:r>
            <a:r>
              <a:rPr lang="ru-RU" sz="1800" dirty="0" smtClean="0"/>
              <a:t>материалами</a:t>
            </a:r>
            <a:r>
              <a:rPr lang="uk-UA" sz="1800" dirty="0" smtClean="0"/>
              <a:t>, </a:t>
            </a:r>
            <a:r>
              <a:rPr lang="ru-RU" sz="1800" dirty="0" smtClean="0"/>
              <a:t>как слоновая кость, эмаль, редкие ткани, драгоценные металлы и камни. 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38435" y="1770063"/>
            <a:ext cx="349200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9620" y="1770063"/>
            <a:ext cx="377163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1202424"/>
          </a:xfrm>
        </p:spPr>
        <p:txBody>
          <a:bodyPr/>
          <a:lstStyle/>
          <a:p>
            <a:r>
              <a:rPr lang="ru-RU" sz="1800" dirty="0" smtClean="0"/>
              <a:t>Роскошные переплеты XVIII–XX веков отличает использование дорогой кожи, различных инкрустаций, изящного тиснения на корешке и сторонках, а также отделки обреза листовым золотом, </a:t>
            </a:r>
            <a:r>
              <a:rPr lang="ru-RU" sz="1800" dirty="0" err="1" smtClean="0"/>
              <a:t>форзацных</a:t>
            </a:r>
            <a:r>
              <a:rPr lang="ru-RU" sz="1800" dirty="0" smtClean="0"/>
              <a:t> листов из шелка и других.</a:t>
            </a:r>
            <a:endParaRPr lang="ru-RU" sz="1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7150" y="1770063"/>
            <a:ext cx="311457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19888" y="1770063"/>
            <a:ext cx="331109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КНИЖКИ-КОЛИБРИ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С книгопечатанием родилось и профессиональное самолюбие типографов. Оно-то и вызвало к жизни крошечные книжки. Являющиеся скорей мелким украшением, забавой, подарком.</a:t>
            </a:r>
          </a:p>
          <a:p>
            <a:pPr>
              <a:buNone/>
            </a:pPr>
            <a:r>
              <a:rPr lang="ru-RU" dirty="0" smtClean="0"/>
              <a:t> Первая книжка-колибри была напечатана в Милане в 1490 г. «Наставления святого Бенедикта». Высота ее 65 мм, по сравнению с последующими она – настоящий страус.</a:t>
            </a:r>
          </a:p>
          <a:p>
            <a:pPr>
              <a:buNone/>
            </a:pPr>
            <a:r>
              <a:rPr lang="ru-RU" dirty="0" smtClean="0"/>
              <a:t>Самая маленькая сейчас книга высотой 6,3 мм, а шириной 4,5 мм, весила она 0,064г. Этот шедевр отпечатан в государственной типографии американского города </a:t>
            </a:r>
            <a:r>
              <a:rPr lang="ru-RU" dirty="0" err="1" smtClean="0"/>
              <a:t>Вустера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14554"/>
            <a:ext cx="4323640" cy="30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КНИЖКИ-КОЛИБРИ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357298"/>
            <a:ext cx="4040188" cy="109221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Мини-книга "Указы Петра Первого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645025" y="1428736"/>
            <a:ext cx="4041775" cy="102077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Большим поклонником миниатюрных книг был Наполеон Бонапарт.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469059"/>
            <a:ext cx="4040188" cy="3939183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714620"/>
            <a:ext cx="404177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5221192"/>
          </a:xfrm>
        </p:spPr>
        <p:txBody>
          <a:bodyPr>
            <a:normAutofit fontScale="90000"/>
          </a:bodyPr>
          <a:lstStyle/>
          <a:p>
            <a:pPr marL="742950" indent="-742950"/>
            <a:r>
              <a:rPr lang="ru-RU" dirty="0" smtClean="0"/>
              <a:t>Виртуальная выставка состоит</a:t>
            </a:r>
            <a:br>
              <a:rPr lang="ru-RU" dirty="0" smtClean="0"/>
            </a:br>
            <a:r>
              <a:rPr lang="ru-RU" dirty="0" smtClean="0"/>
              <a:t>      из разделов: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Всемирный День книги</a:t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Экскурс в историю</a:t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Книги – юбиляры 2012 года</a:t>
            </a:r>
            <a:br>
              <a:rPr lang="ru-RU" i="1" dirty="0" smtClean="0"/>
            </a:br>
            <a:endParaRPr lang="ru-RU" i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914400"/>
          </a:xfrm>
        </p:spPr>
        <p:txBody>
          <a:bodyPr/>
          <a:lstStyle/>
          <a:p>
            <a:pPr algn="ctr"/>
            <a:r>
              <a:rPr lang="ru-RU" dirty="0" smtClean="0"/>
              <a:t> КНИГА-ВЕЛИКАН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«Книга-великан. Обозревая публичные библиотеки Англии, нельзя не обратить внимание на огромную книгу. Длина ее – 8 ярдов, ширина – 4 ярда. Открыв книгу, мы увидим имена и годы жизни национальных героев Великобритании, напечатанные полуфунтовыми  буквами. Книга называется «Пантеон английских героев», напечатана она в 1832 г. в Лондоне тиражом 100 экземпляров.»</a:t>
            </a:r>
          </a:p>
          <a:p>
            <a:pPr>
              <a:buNone/>
            </a:pPr>
            <a:r>
              <a:rPr lang="ru-RU" dirty="0" smtClean="0"/>
              <a:t>         «Воскресная газета» 1871 г.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00240"/>
            <a:ext cx="4468500" cy="33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156448" cy="777240"/>
          </a:xfrm>
        </p:spPr>
        <p:txBody>
          <a:bodyPr/>
          <a:lstStyle/>
          <a:p>
            <a:pPr algn="ctr"/>
            <a:r>
              <a:rPr lang="ru-RU" sz="7200" i="1" dirty="0" smtClean="0"/>
              <a:t>КНИГИ-ЮБИЛЯРЫ 2012 ГОДА</a:t>
            </a:r>
            <a:endParaRPr lang="ru-RU" sz="7200" i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i="1" dirty="0" smtClean="0"/>
              <a:t>15 лет </a:t>
            </a:r>
            <a:r>
              <a:rPr lang="ru-RU" sz="3200" b="1" i="1" dirty="0" err="1" smtClean="0"/>
              <a:t>Джоан</a:t>
            </a:r>
            <a:r>
              <a:rPr lang="ru-RU" sz="3200" b="1" i="1" dirty="0" smtClean="0"/>
              <a:t> Роулинг</a:t>
            </a:r>
            <a:br>
              <a:rPr lang="ru-RU" sz="3200" b="1" i="1" dirty="0" smtClean="0"/>
            </a:br>
            <a:r>
              <a:rPr lang="ru-RU" sz="3200" b="1" i="1" dirty="0" smtClean="0"/>
              <a:t>Гарри Поттер и философский камень (1997)</a:t>
            </a:r>
            <a:endParaRPr lang="ru-RU" sz="3200" b="1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988840"/>
            <a:ext cx="4038600" cy="430762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 Вышел в свет первый том из  серии книг про юного </a:t>
            </a:r>
            <a:r>
              <a:rPr lang="ru-RU" b="1" dirty="0" smtClean="0"/>
              <a:t>волшебника  Гарри Поттера «Гарри Поттер и философский камень» английской писательницы  </a:t>
            </a:r>
            <a:r>
              <a:rPr lang="ru-RU" b="1" dirty="0" err="1" smtClean="0"/>
              <a:t>Джоан</a:t>
            </a:r>
            <a:r>
              <a:rPr lang="ru-RU" b="1" dirty="0" smtClean="0"/>
              <a:t> Роулинг.</a:t>
            </a:r>
            <a:r>
              <a:rPr lang="ru-RU" dirty="0" smtClean="0"/>
              <a:t> По мотивам книги был снят  одноимённый фильм. В  США и фильм, и книга, и игра появились под названием «Гарри Поттер и колдовской камень».  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00024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25 лет Пауло Коэльо</a:t>
            </a:r>
            <a:br>
              <a:rPr lang="ru-RU" i="1" dirty="0" smtClean="0"/>
            </a:br>
            <a:r>
              <a:rPr lang="ru-RU" i="1" dirty="0" smtClean="0"/>
              <a:t> Дневник мага (1987)</a:t>
            </a:r>
            <a:endParaRPr lang="ru-RU" i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995936" y="1770501"/>
            <a:ext cx="4698008" cy="475484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/>
              <a:t>    «Дневник мага» – это описание путешествия Пауло Коэльо по легендарному Пути Сантьяго, пройденному миллионами пилигримов со времен средневековья. В своем поиске он встречает мистических проводников и демонических вестников, учится понимать природу истины.</a:t>
            </a:r>
          </a:p>
          <a:p>
            <a:pPr>
              <a:buNone/>
            </a:pPr>
            <a:r>
              <a:rPr lang="ru-RU" sz="2000" dirty="0" smtClean="0"/>
              <a:t>       В 1986 г., когда Коэльо совершал паломничество, по Пути Сантьяго прошло всего 400 человек. После публикации книги по этому Пути прошло более полумиллиона пилигримов.</a:t>
            </a:r>
            <a:endParaRPr lang="ru-RU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1829" y="1916113"/>
            <a:ext cx="322264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40 лет А.Н и Б.Н. Стругацкие Пикник на обочине (1972)</a:t>
            </a:r>
            <a:endParaRPr lang="ru-RU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 «Ты должен сделать добро из зла, потому что его больше не из чего делать»</a:t>
            </a:r>
          </a:p>
          <a:p>
            <a:pPr>
              <a:buNone/>
            </a:pPr>
            <a:r>
              <a:rPr lang="ru-RU" dirty="0" smtClean="0"/>
              <a:t>                           Р. П. Уоррен</a:t>
            </a:r>
          </a:p>
          <a:p>
            <a:pPr>
              <a:buNone/>
            </a:pPr>
            <a:r>
              <a:rPr lang="ru-RU" dirty="0" smtClean="0"/>
              <a:t>      Повесть «Пикник на обочине» посвящена проблеме контакта с внеземной цивилизацией. По мотивам повести режиссером А. Тарковским был снят фильм  «</a:t>
            </a:r>
            <a:r>
              <a:rPr lang="ru-RU" dirty="0" err="1" smtClean="0"/>
              <a:t>Сталкер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30193" y="1770063"/>
            <a:ext cx="310849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1260752"/>
          </a:xfrm>
        </p:spPr>
        <p:txBody>
          <a:bodyPr/>
          <a:lstStyle/>
          <a:p>
            <a:pPr algn="ctr"/>
            <a:r>
              <a:rPr lang="ru-RU" i="1" dirty="0" smtClean="0"/>
              <a:t>45 лет Габриэль Гарсиа Маркес Сто лет одиночества (1967)</a:t>
            </a:r>
            <a:endParaRPr lang="ru-RU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Автор, используя фолькльорно-мифологические мотивы создал фантасмагорический мир. История этого мира осмысливается как метафора развития человечества в целом.</a:t>
            </a:r>
          </a:p>
          <a:p>
            <a:r>
              <a:rPr lang="ru-RU" dirty="0" smtClean="0"/>
              <a:t>В 1982 г. Маркес был удостоен Нобелевской премии </a:t>
            </a:r>
            <a:r>
              <a:rPr lang="ru-RU" b="1" i="1" dirty="0" smtClean="0"/>
              <a:t>…за романы и рассказы, в которых фантазия и реальность причудливо и тонко сплетены в воображаемые картины жизни и мира раздирающего конфликтами всего латиноамериканского </a:t>
            </a:r>
          </a:p>
          <a:p>
            <a:pPr>
              <a:buNone/>
            </a:pPr>
            <a:r>
              <a:rPr lang="ru-RU" b="1" i="1" dirty="0" smtClean="0"/>
              <a:t>       Континента.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857364"/>
            <a:ext cx="2823660" cy="45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1188744"/>
          </a:xfrm>
        </p:spPr>
        <p:txBody>
          <a:bodyPr/>
          <a:lstStyle/>
          <a:p>
            <a:pPr algn="ctr"/>
            <a:r>
              <a:rPr lang="ru-RU" i="1" dirty="0" smtClean="0"/>
              <a:t>55 лет Борис Пастернак</a:t>
            </a:r>
            <a:br>
              <a:rPr lang="ru-RU" i="1" dirty="0" smtClean="0"/>
            </a:br>
            <a:r>
              <a:rPr lang="ru-RU" i="1" dirty="0" smtClean="0"/>
              <a:t>Доктор Живаго (1957)</a:t>
            </a:r>
            <a:endParaRPr lang="ru-RU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99992" y="1770501"/>
            <a:ext cx="4193952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 Роман «Доктор Живаго» о судьбе русского интеллигента в трагических коллизиях Октябрьской революции и Гражданской войны был опубликован в Италии. За этот роман в 1958 г. писателю присуждена Нобелевская премия по литературе. В СССР началась травля поэта и премию он так и не получил. 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4039" y="1770063"/>
            <a:ext cx="356079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1188744"/>
          </a:xfrm>
        </p:spPr>
        <p:txBody>
          <a:bodyPr/>
          <a:lstStyle/>
          <a:p>
            <a:pPr algn="ctr"/>
            <a:r>
              <a:rPr lang="ru-RU" i="1" dirty="0" smtClean="0"/>
              <a:t>75 лет Сомерсет Моэм </a:t>
            </a:r>
            <a:br>
              <a:rPr lang="ru-RU" i="1" dirty="0" smtClean="0"/>
            </a:br>
            <a:r>
              <a:rPr lang="ru-RU" i="1" dirty="0" smtClean="0"/>
              <a:t>Театр (1937)</a:t>
            </a:r>
            <a:endParaRPr lang="ru-RU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"Театр" - самый известный роман Уильяма Сомерсета Моэма. История безрассудной любви знаменитой, но не очень молодой актрисы к корыстному юному клерку, использующего её в своих интересах. Удастся ли умной женщине побороть пагубную страсть?</a:t>
            </a:r>
          </a:p>
          <a:p>
            <a:pPr>
              <a:buNone/>
            </a:pPr>
            <a:r>
              <a:rPr lang="ru-RU" dirty="0" smtClean="0"/>
              <a:t>      В романе жизнь творческого человека показана глазами </a:t>
            </a:r>
            <a:r>
              <a:rPr lang="ru-RU" dirty="0" err="1" smtClean="0"/>
              <a:t>ироника</a:t>
            </a:r>
            <a:r>
              <a:rPr lang="ru-RU" dirty="0" smtClean="0"/>
              <a:t> и аналитика.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8079" y="1770063"/>
            <a:ext cx="297271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1188744"/>
          </a:xfrm>
        </p:spPr>
        <p:txBody>
          <a:bodyPr/>
          <a:lstStyle/>
          <a:p>
            <a:pPr algn="ctr"/>
            <a:r>
              <a:rPr lang="ru-RU" i="1" dirty="0" smtClean="0"/>
              <a:t>100 лет </a:t>
            </a:r>
            <a:r>
              <a:rPr lang="ru-RU" i="1" dirty="0" err="1" smtClean="0"/>
              <a:t>Ромен</a:t>
            </a:r>
            <a:r>
              <a:rPr lang="ru-RU" i="1" dirty="0" smtClean="0"/>
              <a:t> Роллан</a:t>
            </a:r>
            <a:br>
              <a:rPr lang="ru-RU" i="1" dirty="0" smtClean="0"/>
            </a:br>
            <a:r>
              <a:rPr lang="ru-RU" i="1" dirty="0" smtClean="0"/>
              <a:t>Жан Кристоф (1912)</a:t>
            </a:r>
            <a:endParaRPr lang="ru-RU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r>
              <a:rPr lang="ru-RU" dirty="0" smtClean="0"/>
              <a:t>    Роман вышел в свет с эпиграфом:  «Свободным душам всех наций, которые страдают, борются и побеждают».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85992"/>
            <a:ext cx="4512000" cy="33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1260752"/>
          </a:xfrm>
        </p:spPr>
        <p:txBody>
          <a:bodyPr/>
          <a:lstStyle/>
          <a:p>
            <a:pPr algn="ctr"/>
            <a:r>
              <a:rPr lang="ru-RU" i="1" dirty="0" smtClean="0"/>
              <a:t>100 лет Теодор Драйзер</a:t>
            </a:r>
            <a:br>
              <a:rPr lang="ru-RU" i="1" dirty="0" smtClean="0"/>
            </a:br>
            <a:r>
              <a:rPr lang="ru-RU" i="1" dirty="0" smtClean="0"/>
              <a:t>Финансист (1912)</a:t>
            </a:r>
            <a:endParaRPr lang="ru-RU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Написана первая часть «Трилогии желания» «Финансист». Вторая часть трилогии – «Титан» вышла в 1914 году, а заключительная «Стоик» – в 1947.    </a:t>
            </a:r>
          </a:p>
          <a:p>
            <a:pPr>
              <a:buNone/>
            </a:pPr>
            <a:r>
              <a:rPr lang="ru-RU" dirty="0" smtClean="0"/>
              <a:t>     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96254" y="1770063"/>
            <a:ext cx="337636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988840"/>
            <a:ext cx="8156448" cy="3240360"/>
          </a:xfrm>
        </p:spPr>
        <p:txBody>
          <a:bodyPr/>
          <a:lstStyle/>
          <a:p>
            <a:pPr algn="ctr"/>
            <a:r>
              <a:rPr lang="ru-RU" sz="9600" i="1" dirty="0" smtClean="0"/>
              <a:t>ВСЕМИРНЫЙ ДЕНЬ КНИГИ</a:t>
            </a:r>
            <a:endParaRPr lang="ru-RU" sz="9600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1188744"/>
          </a:xfrm>
        </p:spPr>
        <p:txBody>
          <a:bodyPr/>
          <a:lstStyle/>
          <a:p>
            <a:pPr algn="ctr"/>
            <a:r>
              <a:rPr lang="ru-RU" i="1" dirty="0" smtClean="0"/>
              <a:t>100 лет Анна Ахматова</a:t>
            </a:r>
            <a:br>
              <a:rPr lang="ru-RU" i="1" dirty="0" smtClean="0"/>
            </a:br>
            <a:r>
              <a:rPr lang="ru-RU" i="1" dirty="0" smtClean="0"/>
              <a:t>Вечер (1912) </a:t>
            </a:r>
            <a:endParaRPr lang="ru-RU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300 экземпляров сборника стихов разошлись мгновенно, и мэтры-стихотворцы благосклонно приняли дебют уже сложившегося мастера.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785926"/>
            <a:ext cx="3224258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1188744"/>
          </a:xfrm>
        </p:spPr>
        <p:txBody>
          <a:bodyPr/>
          <a:lstStyle/>
          <a:p>
            <a:pPr algn="ctr"/>
            <a:r>
              <a:rPr lang="ru-RU" i="1" dirty="0" smtClean="0"/>
              <a:t>100 лет Артур </a:t>
            </a:r>
            <a:r>
              <a:rPr lang="ru-RU" i="1" dirty="0" err="1" smtClean="0"/>
              <a:t>Конан</a:t>
            </a:r>
            <a:r>
              <a:rPr lang="ru-RU" i="1" dirty="0" smtClean="0"/>
              <a:t> </a:t>
            </a:r>
            <a:r>
              <a:rPr lang="ru-RU" i="1" dirty="0" err="1" smtClean="0"/>
              <a:t>ДойлЬ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Затерянный мир (1912)</a:t>
            </a:r>
            <a:endParaRPr lang="ru-RU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Оглушительный успех имела эта научно-фантастическая повесть английского писателя из цикла о профессоре Челленджере. Плато, населенное исчезнувшими динозаврами, тщетно искали несколько экспедиций…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5784" y="1857363"/>
            <a:ext cx="3017308" cy="443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686800" cy="1116736"/>
          </a:xfrm>
        </p:spPr>
        <p:txBody>
          <a:bodyPr/>
          <a:lstStyle/>
          <a:p>
            <a:pPr algn="ctr"/>
            <a:r>
              <a:rPr lang="ru-RU" i="1" dirty="0" smtClean="0"/>
              <a:t>150 лет Иван Сергеевич Тургенев</a:t>
            </a:r>
            <a:br>
              <a:rPr lang="ru-RU" i="1" dirty="0" smtClean="0"/>
            </a:br>
            <a:r>
              <a:rPr lang="ru-RU" i="1" dirty="0" smtClean="0"/>
              <a:t>Отцы и дети (1862)</a:t>
            </a:r>
            <a:endParaRPr lang="ru-RU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 Впервые напечатан в журнале «Русский вестник» в 1852 г., и в том же году вышел отдельным изданием.</a:t>
            </a:r>
          </a:p>
          <a:p>
            <a:pPr>
              <a:buNone/>
            </a:pPr>
            <a:r>
              <a:rPr lang="ru-RU" dirty="0" smtClean="0"/>
              <a:t>      «Мне </a:t>
            </a:r>
            <a:r>
              <a:rPr lang="ru-RU" dirty="0" err="1" smtClean="0"/>
              <a:t>мечталась</a:t>
            </a:r>
            <a:r>
              <a:rPr lang="ru-RU" dirty="0" smtClean="0"/>
              <a:t> фигура, сумрачная, дикая, большая, до половины выросшая из почвы, сильная, злобная, честная – и все таки обреченная на погибель, -  потому что она все-таки стоит еще в преддверии будущего»</a:t>
            </a:r>
          </a:p>
          <a:p>
            <a:pPr>
              <a:buNone/>
            </a:pPr>
            <a:r>
              <a:rPr lang="ru-RU" dirty="0" smtClean="0"/>
              <a:t>                           И. Тургенев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6319" y="1770063"/>
            <a:ext cx="279623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1202424"/>
          </a:xfrm>
        </p:spPr>
        <p:txBody>
          <a:bodyPr/>
          <a:lstStyle/>
          <a:p>
            <a:pPr algn="ctr"/>
            <a:r>
              <a:rPr lang="ru-RU" i="1" dirty="0" smtClean="0"/>
              <a:t>150 лет Александр Сергеевич Грибоедов Горе от ума (1862)</a:t>
            </a:r>
            <a:endParaRPr lang="ru-RU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Первый раз в России вышло полное подцензурное издание комедии. Почти 40 лет действовал запрет играть на сцене или публиковать полностью это произведение. За первые пять месяцев 1862 г. книготорговец Н. </a:t>
            </a:r>
            <a:r>
              <a:rPr lang="ru-RU" dirty="0" err="1" smtClean="0"/>
              <a:t>Тиблен</a:t>
            </a:r>
            <a:r>
              <a:rPr lang="ru-RU" dirty="0" smtClean="0"/>
              <a:t> переиздавал его целых четыре раза.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928802"/>
            <a:ext cx="321471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558526"/>
          </a:xfrm>
        </p:spPr>
        <p:txBody>
          <a:bodyPr/>
          <a:lstStyle/>
          <a:p>
            <a:pPr algn="ctr"/>
            <a:r>
              <a:rPr lang="ru-RU" i="1" dirty="0" smtClean="0"/>
              <a:t>200 лет Джордж Байрон</a:t>
            </a:r>
            <a:br>
              <a:rPr lang="ru-RU" i="1" dirty="0" smtClean="0"/>
            </a:br>
            <a:r>
              <a:rPr lang="ru-RU" i="1" dirty="0" smtClean="0"/>
              <a:t>Паломничество </a:t>
            </a:r>
            <a:r>
              <a:rPr lang="ru-RU" i="1" dirty="0" err="1" smtClean="0"/>
              <a:t>Чайльд</a:t>
            </a:r>
            <a:r>
              <a:rPr lang="ru-RU" i="1" dirty="0" smtClean="0"/>
              <a:t> Гарольда (1812)</a:t>
            </a:r>
            <a:endParaRPr lang="ru-RU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2071678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Герой-скиталец стал символом романтического направления в литературе. Так, пушкинский Онегин охарактеризован как «москвич в </a:t>
            </a:r>
            <a:r>
              <a:rPr lang="ru-RU" dirty="0" err="1" smtClean="0"/>
              <a:t>Гарольдовом</a:t>
            </a:r>
            <a:r>
              <a:rPr lang="ru-RU" dirty="0" smtClean="0"/>
              <a:t> плаще»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3116"/>
            <a:ext cx="339447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4294967295"/>
          </p:nvPr>
        </p:nvSpPr>
        <p:spPr>
          <a:xfrm>
            <a:off x="285720" y="571480"/>
            <a:ext cx="8280400" cy="4968875"/>
          </a:xfrm>
        </p:spPr>
        <p:txBody>
          <a:bodyPr>
            <a:noAutofit/>
          </a:bodyPr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400" i="1" dirty="0" smtClean="0"/>
              <a:t> Во все времена были люди, одержимые страстью к чтению и во все времена были книги, достойные этой страсти.</a:t>
            </a:r>
          </a:p>
          <a:p>
            <a:r>
              <a:rPr lang="ru-RU" sz="2400" i="1" dirty="0" smtClean="0"/>
              <a:t>Книга — неисчерпаемый источник интеллектуального наслаждения и бесценное хранилище информации. Ищущий в дороге и скучающий в одиночестве пусть возьмет себе в спутники книгу — нет спутника лучше ее, болеющий и страдающий пусть берет себе в помощь книгу — в мире нет лекарства ее сильнее. Книга – своеобразный путеводитель общества от дикого состояния к современной цивилизации. «Чтение книг…как пища и питье… Книги открывают новый свет. Питают ум, учат познавать людей и предметы и внушают бодрость и силу духа. Они разгадывают «таинство сердца и разверзают недра природы» - так считали наши предки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1188744"/>
          </a:xfrm>
        </p:spPr>
        <p:txBody>
          <a:bodyPr/>
          <a:lstStyle/>
          <a:p>
            <a:r>
              <a:rPr lang="ru-RU" sz="1800" dirty="0" smtClean="0"/>
              <a:t>23 апреля — символическая для мировой литературы дата — стала поводом для учреждения Всемирного дня книг и авторского права. В этот день в 1616 году ушли из жизни М. Сервантес, У. Шекспир и Инка </a:t>
            </a:r>
            <a:r>
              <a:rPr lang="ru-RU" sz="1800" dirty="0" err="1" smtClean="0"/>
              <a:t>Гарсиласо</a:t>
            </a:r>
            <a:r>
              <a:rPr lang="ru-RU" sz="1800" dirty="0" smtClean="0"/>
              <a:t> де </a:t>
            </a:r>
            <a:r>
              <a:rPr lang="ru-RU" sz="1800" dirty="0" err="1" smtClean="0"/>
              <a:t>ла</a:t>
            </a:r>
            <a:r>
              <a:rPr lang="ru-RU" sz="1800" dirty="0" smtClean="0"/>
              <a:t> Вега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vi-VN" dirty="0" smtClean="0"/>
              <a:t>Уи́льям Шекспи́р (англ. </a:t>
            </a:r>
            <a:r>
              <a:rPr lang="en-US" dirty="0" smtClean="0"/>
              <a:t>William Shakespeare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Мигель де Сервантес Сааведра (исп. </a:t>
            </a:r>
            <a:r>
              <a:rPr lang="en-US" dirty="0" smtClean="0"/>
              <a:t>Miguel de Cervantes </a:t>
            </a:r>
            <a:r>
              <a:rPr lang="en-US" dirty="0" err="1" smtClean="0"/>
              <a:t>Saavedra</a:t>
            </a:r>
            <a:r>
              <a:rPr lang="en-US" dirty="0" smtClean="0"/>
              <a:t>) -- </a:t>
            </a:r>
            <a:r>
              <a:rPr lang="ru-RU" dirty="0" smtClean="0"/>
              <a:t>великий испанский писатель.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4438" y="2459038"/>
            <a:ext cx="29657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85916" y="2459038"/>
            <a:ext cx="295999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8171632" cy="111673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Это также день рождения или смерти таких известных авторов, как Морис </a:t>
            </a:r>
            <a:r>
              <a:rPr lang="ru-RU" sz="2400" dirty="0" err="1" smtClean="0"/>
              <a:t>Дрюон</a:t>
            </a:r>
            <a:r>
              <a:rPr lang="ru-RU" sz="2400" dirty="0" smtClean="0"/>
              <a:t>, X. </a:t>
            </a:r>
            <a:r>
              <a:rPr lang="ru-RU" sz="2400" dirty="0" err="1" smtClean="0"/>
              <a:t>Лакснесс</a:t>
            </a:r>
            <a:r>
              <a:rPr lang="ru-RU" sz="2400" dirty="0" smtClean="0"/>
              <a:t>, Дж. </a:t>
            </a:r>
            <a:r>
              <a:rPr lang="ru-RU" sz="2400" dirty="0" err="1" smtClean="0"/>
              <a:t>Пла</a:t>
            </a:r>
            <a:r>
              <a:rPr lang="ru-RU" sz="2400" dirty="0" smtClean="0"/>
              <a:t> и </a:t>
            </a:r>
            <a:r>
              <a:rPr lang="ru-RU" sz="2400" dirty="0" err="1" smtClean="0"/>
              <a:t>Мануэль</a:t>
            </a:r>
            <a:r>
              <a:rPr lang="ru-RU" sz="2400" dirty="0" smtClean="0"/>
              <a:t> </a:t>
            </a:r>
            <a:r>
              <a:rPr lang="ru-RU" sz="2400" dirty="0" err="1" smtClean="0"/>
              <a:t>Мехиа</a:t>
            </a:r>
            <a:r>
              <a:rPr lang="ru-RU" sz="2400" dirty="0" smtClean="0"/>
              <a:t> </a:t>
            </a:r>
            <a:r>
              <a:rPr lang="ru-RU" sz="2400" dirty="0" err="1" smtClean="0"/>
              <a:t>Вальехо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1600" dirty="0" smtClean="0"/>
              <a:t>Морис </a:t>
            </a:r>
            <a:r>
              <a:rPr lang="ru-RU" sz="1600" dirty="0" err="1" smtClean="0"/>
              <a:t>Дрюон</a:t>
            </a:r>
            <a:r>
              <a:rPr lang="ru-RU" sz="1600" dirty="0" smtClean="0"/>
              <a:t> (23 апреля 1918, Париж, Франция - 14 апреля 2009, там же) - французский писатель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err="1" smtClean="0"/>
              <a:t>Мануэль</a:t>
            </a:r>
            <a:r>
              <a:rPr lang="ru-RU" dirty="0" smtClean="0"/>
              <a:t> </a:t>
            </a:r>
            <a:r>
              <a:rPr lang="ru-RU" dirty="0" err="1" smtClean="0"/>
              <a:t>Мехиа</a:t>
            </a:r>
            <a:r>
              <a:rPr lang="ru-RU" dirty="0" smtClean="0"/>
              <a:t> </a:t>
            </a:r>
            <a:r>
              <a:rPr lang="ru-RU" dirty="0" err="1" smtClean="0"/>
              <a:t>Вальехо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84871" y="2459038"/>
            <a:ext cx="2784846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564904"/>
            <a:ext cx="2283088" cy="36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7544" y="548680"/>
            <a:ext cx="7772400" cy="1152128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idx="1"/>
          </p:nvPr>
        </p:nvSpPr>
        <p:spPr/>
      </p:sp>
      <p:sp>
        <p:nvSpPr>
          <p:cNvPr id="15" name="Текст 14"/>
          <p:cNvSpPr>
            <a:spLocks noGrp="1"/>
          </p:cNvSpPr>
          <p:nvPr>
            <p:ph type="body" sz="half" idx="2"/>
          </p:nvPr>
        </p:nvSpPr>
        <p:spPr>
          <a:xfrm>
            <a:off x="611560" y="332656"/>
            <a:ext cx="8208912" cy="1944216"/>
          </a:xfrm>
        </p:spPr>
        <p:txBody>
          <a:bodyPr>
            <a:noAutofit/>
          </a:bodyPr>
          <a:lstStyle/>
          <a:p>
            <a:r>
              <a:rPr lang="ru-RU" sz="1600" dirty="0" smtClean="0"/>
              <a:t>Вполне естественно, что проходившая в 1995 году в Париже Генеральная конференция ЮНЕСКО решила отдать в этот день дань уважения книгам и авторам, призывая всех, и особенно молодежь, находить удовольствие в чтении и уважать незаменимый вклад тех, кто содействовал социальному и культурному прогрессу человечества. Тогда и был учрежден Всемирный день книг и авторского права и Премия ЮНЕСКО за пропаганду идеалов терпимости в детской и юношеской литературе</a:t>
            </a:r>
            <a:endParaRPr lang="ru-RU" sz="1600" dirty="0"/>
          </a:p>
        </p:txBody>
      </p:sp>
      <p:sp>
        <p:nvSpPr>
          <p:cNvPr id="10" name="Рисунок 7"/>
          <p:cNvSpPr txBox="1">
            <a:spLocks/>
          </p:cNvSpPr>
          <p:nvPr/>
        </p:nvSpPr>
        <p:spPr>
          <a:xfrm>
            <a:off x="365760" y="1897856"/>
            <a:ext cx="8778240" cy="4960144"/>
          </a:xfrm>
          <a:prstGeom prst="rect">
            <a:avLst/>
          </a:prstGeom>
          <a:solidFill>
            <a:schemeClr val="bg2"/>
          </a:solidFill>
        </p:spPr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420888"/>
            <a:ext cx="581025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4573120"/>
          </a:xfrm>
        </p:spPr>
        <p:txBody>
          <a:bodyPr/>
          <a:lstStyle/>
          <a:p>
            <a:pPr algn="ctr"/>
            <a:r>
              <a:rPr lang="ru-RU" sz="9600" i="1" dirty="0" smtClean="0"/>
              <a:t/>
            </a:r>
            <a:br>
              <a:rPr lang="ru-RU" sz="9600" i="1" dirty="0" smtClean="0"/>
            </a:br>
            <a:r>
              <a:rPr lang="ru-RU" sz="9600" i="1" dirty="0" smtClean="0"/>
              <a:t>ЭКСКУРС В ИСТОРИЮ</a:t>
            </a:r>
            <a:endParaRPr lang="ru-RU" sz="9600" i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Гимн книге Прево </a:t>
            </a:r>
            <a:r>
              <a:rPr lang="ru-RU" i="1" dirty="0" err="1" smtClean="0"/>
              <a:t>Парадоля</a:t>
            </a:r>
            <a:endParaRPr lang="ru-RU" i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i="1" dirty="0" smtClean="0"/>
              <a:t>«О, книга, будь благословенна, великая отрада и утеха! С тех пор, как род людской сказать умеет, что чувствует и мыслит, благим деянием ты мир заполонила – покоем, что вливаешь в наши души. Хрустально-чистому ключу в прохладной сени в двух шагах от пыльного пути подобна ты: скиталец равнодушный стопы свои направит мимо и, богу ведомо чуть дальше, быть может, упадет от истощенья, но кто знаком с Тобою, спешит к Тебе, чтоб окропить горящее чело и сердцу своему вернуть былую младость. Ты красотою вечности прекрасна, всегда чиста, верна в любви и к блудным сынам твоим ты благосклонна. Пусть мертвые восстанут из могил, пусть скажут, обманула ль ты кого-нибудь хоть раз!»</a:t>
            </a:r>
            <a:endParaRPr lang="ru-RU" i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395536" y="4077071"/>
            <a:ext cx="8064896" cy="221895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Подобно тому, как существует история моды на шляпы, имеется и история всепоглощающей страсти на книги. Во все времена были люди, одержимые страстью к чтению и во все времена были книги, достойные этой страсти.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285720" y="404665"/>
            <a:ext cx="8252872" cy="37444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i="1" dirty="0" smtClean="0"/>
              <a:t>И ночи зимние так весело летят,</a:t>
            </a:r>
          </a:p>
          <a:p>
            <a:pPr>
              <a:buNone/>
            </a:pPr>
            <a:r>
              <a:rPr lang="ru-RU" i="1" dirty="0" smtClean="0"/>
              <a:t>     И сердце так приятно бьется!</a:t>
            </a:r>
          </a:p>
          <a:p>
            <a:pPr>
              <a:buNone/>
            </a:pPr>
            <a:r>
              <a:rPr lang="ru-RU" i="1" dirty="0" smtClean="0"/>
              <a:t>      А если редкий мне пергамент попадется,</a:t>
            </a:r>
          </a:p>
          <a:p>
            <a:pPr>
              <a:buNone/>
            </a:pPr>
            <a:r>
              <a:rPr lang="ru-RU" i="1" dirty="0" smtClean="0"/>
              <a:t>      Я просто в небесах и бесконечно рад.</a:t>
            </a:r>
          </a:p>
          <a:p>
            <a:pPr>
              <a:buNone/>
            </a:pPr>
            <a:r>
              <a:rPr lang="ru-RU" i="1" dirty="0" smtClean="0"/>
              <a:t>                                                   И. Гете «Фауст»</a:t>
            </a:r>
            <a:endParaRPr lang="ru-RU" i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8E41-80DC-463A-A4AC-F2524AFECEF6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488</TotalTime>
  <Words>1780</Words>
  <Application>Microsoft Office PowerPoint</Application>
  <PresentationFormat>Экран (4:3)</PresentationFormat>
  <Paragraphs>133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Метро</vt:lpstr>
      <vt:lpstr>ЕЕ ВЕЛИЧЕСТВО КНИГА</vt:lpstr>
      <vt:lpstr>Виртуальная выставка состоит       из разделов:  Всемирный День книги  Экскурс в историю  Книги – юбиляры 2012 года </vt:lpstr>
      <vt:lpstr>ВСЕМИРНЫЙ ДЕНЬ КНИГИ</vt:lpstr>
      <vt:lpstr>23 апреля — символическая для мировой литературы дата — стала поводом для учреждения Всемирного дня книг и авторского права. В этот день в 1616 году ушли из жизни М. Сервантес, У. Шекспир и Инка Гарсиласо де ла Вега</vt:lpstr>
      <vt:lpstr>Это также день рождения или смерти таких известных авторов, как Морис Дрюон, X. Лакснесс, Дж. Пла и Мануэль Мехиа Вальехо.</vt:lpstr>
      <vt:lpstr>Слайд 6</vt:lpstr>
      <vt:lpstr> ЭКСКУРС В ИСТОРИЮ</vt:lpstr>
      <vt:lpstr>Гимн книге Прево Парадоля</vt:lpstr>
      <vt:lpstr>Слайд 9</vt:lpstr>
      <vt:lpstr>КНИЖНЫЕ ЧУДЕСА</vt:lpstr>
      <vt:lpstr>КНИЖНЫЕ ЧУДЕСА</vt:lpstr>
      <vt:lpstr>Царица Савская и царь Соломон</vt:lpstr>
      <vt:lpstr>КНИЖНОЕ БЛАГОРОДСТВО</vt:lpstr>
      <vt:lpstr>КНИГОДУР</vt:lpstr>
      <vt:lpstr>УКРАШЕНИЕ КНИГИ</vt:lpstr>
      <vt:lpstr>Роскошный переплёт церковных книг понимался тогда как печать достоинства и власти, поэтому его украшали такими дорогими материалами, как слоновая кость, эмаль, редкие ткани, драгоценные металлы и камни.  </vt:lpstr>
      <vt:lpstr>Роскошные переплеты XVIII–XX веков отличает использование дорогой кожи, различных инкрустаций, изящного тиснения на корешке и сторонках, а также отделки обреза листовым золотом, форзацных листов из шелка и других.</vt:lpstr>
      <vt:lpstr>КНИЖКИ-КОЛИБРИ</vt:lpstr>
      <vt:lpstr>КНИЖКИ-КОЛИБРИ</vt:lpstr>
      <vt:lpstr> КНИГА-ВЕЛИКАН </vt:lpstr>
      <vt:lpstr>КНИГИ-ЮБИЛЯРЫ 2012 ГОДА</vt:lpstr>
      <vt:lpstr>15 лет Джоан Роулинг Гарри Поттер и философский камень (1997)</vt:lpstr>
      <vt:lpstr>25 лет Пауло Коэльо  Дневник мага (1987)</vt:lpstr>
      <vt:lpstr>40 лет А.Н и Б.Н. Стругацкие Пикник на обочине (1972)</vt:lpstr>
      <vt:lpstr>45 лет Габриэль Гарсиа Маркес Сто лет одиночества (1967)</vt:lpstr>
      <vt:lpstr>55 лет Борис Пастернак Доктор Живаго (1957)</vt:lpstr>
      <vt:lpstr>75 лет Сомерсет Моэм  Театр (1937)</vt:lpstr>
      <vt:lpstr>100 лет Ромен Роллан Жан Кристоф (1912)</vt:lpstr>
      <vt:lpstr>100 лет Теодор Драйзер Финансист (1912)</vt:lpstr>
      <vt:lpstr>100 лет Анна Ахматова Вечер (1912) </vt:lpstr>
      <vt:lpstr>100 лет Артур Конан ДойлЬ Затерянный мир (1912)</vt:lpstr>
      <vt:lpstr>150 лет Иван Сергеевич Тургенев Отцы и дети (1862)</vt:lpstr>
      <vt:lpstr>150 лет Александр Сергеевич Грибоедов Горе от ума (1862)</vt:lpstr>
      <vt:lpstr>200 лет Джордж Байрон Паломничество Чайльд Гарольда (1812)</vt:lpstr>
      <vt:lpstr>Слайд 35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ЕЕ ВЕЛИЧЕСТВО КНИГА</dc:title>
  <dc:creator>Админ</dc:creator>
  <cp:lastModifiedBy>Демонстрационно-бесплатная версия</cp:lastModifiedBy>
  <cp:revision>21</cp:revision>
  <dcterms:created xsi:type="dcterms:W3CDTF">2012-04-03T16:45:51Z</dcterms:created>
  <dcterms:modified xsi:type="dcterms:W3CDTF">2012-04-24T12:18:35Z</dcterms:modified>
</cp:coreProperties>
</file>