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2" r:id="rId5"/>
    <p:sldId id="264" r:id="rId6"/>
    <p:sldId id="263" r:id="rId7"/>
    <p:sldId id="265" r:id="rId8"/>
    <p:sldId id="266" r:id="rId9"/>
    <p:sldId id="267" r:id="rId10"/>
    <p:sldId id="268" r:id="rId11"/>
    <p:sldId id="269" r:id="rId12"/>
    <p:sldId id="273" r:id="rId13"/>
    <p:sldId id="271" r:id="rId14"/>
    <p:sldId id="272" r:id="rId15"/>
    <p:sldId id="270" r:id="rId16"/>
    <p:sldId id="274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1F6B"/>
    <a:srgbClr val="5725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7A0E9-93E2-49CA-AB54-4F542C61553B}" type="datetimeFigureOut">
              <a:rPr lang="ru-RU" smtClean="0"/>
              <a:pPr/>
              <a:t>17.01.2020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56D0F-0BD9-4A36-A6B4-F7D67A08B5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1781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7A0E9-93E2-49CA-AB54-4F542C61553B}" type="datetimeFigureOut">
              <a:rPr lang="ru-RU" smtClean="0"/>
              <a:pPr/>
              <a:t>17.01.2020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56D0F-0BD9-4A36-A6B4-F7D67A08B5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2640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7A0E9-93E2-49CA-AB54-4F542C61553B}" type="datetimeFigureOut">
              <a:rPr lang="ru-RU" smtClean="0"/>
              <a:pPr/>
              <a:t>17.01.2020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56D0F-0BD9-4A36-A6B4-F7D67A08B5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6870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7A0E9-93E2-49CA-AB54-4F542C61553B}" type="datetimeFigureOut">
              <a:rPr lang="ru-RU" smtClean="0"/>
              <a:pPr/>
              <a:t>17.01.2020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56D0F-0BD9-4A36-A6B4-F7D67A08B5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6582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7A0E9-93E2-49CA-AB54-4F542C61553B}" type="datetimeFigureOut">
              <a:rPr lang="ru-RU" smtClean="0"/>
              <a:pPr/>
              <a:t>17.01.2020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56D0F-0BD9-4A36-A6B4-F7D67A08B5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6229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7A0E9-93E2-49CA-AB54-4F542C61553B}" type="datetimeFigureOut">
              <a:rPr lang="ru-RU" smtClean="0"/>
              <a:pPr/>
              <a:t>17.01.2020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56D0F-0BD9-4A36-A6B4-F7D67A08B5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022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7A0E9-93E2-49CA-AB54-4F542C61553B}" type="datetimeFigureOut">
              <a:rPr lang="ru-RU" smtClean="0"/>
              <a:pPr/>
              <a:t>17.01.2020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56D0F-0BD9-4A36-A6B4-F7D67A08B5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261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7A0E9-93E2-49CA-AB54-4F542C61553B}" type="datetimeFigureOut">
              <a:rPr lang="ru-RU" smtClean="0"/>
              <a:pPr/>
              <a:t>17.01.2020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56D0F-0BD9-4A36-A6B4-F7D67A08B5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8265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7A0E9-93E2-49CA-AB54-4F542C61553B}" type="datetimeFigureOut">
              <a:rPr lang="ru-RU" smtClean="0"/>
              <a:pPr/>
              <a:t>17.01.2020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56D0F-0BD9-4A36-A6B4-F7D67A08B5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8513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7A0E9-93E2-49CA-AB54-4F542C61553B}" type="datetimeFigureOut">
              <a:rPr lang="ru-RU" smtClean="0"/>
              <a:pPr/>
              <a:t>17.01.2020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56D0F-0BD9-4A36-A6B4-F7D67A08B5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991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7A0E9-93E2-49CA-AB54-4F542C61553B}" type="datetimeFigureOut">
              <a:rPr lang="ru-RU" smtClean="0"/>
              <a:pPr/>
              <a:t>17.01.2020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56D0F-0BD9-4A36-A6B4-F7D67A08B5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5888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96000"/>
                <a:lumOff val="4000"/>
                <a:alpha val="93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17A0E9-93E2-49CA-AB54-4F542C61553B}" type="datetimeFigureOut">
              <a:rPr lang="ru-RU" smtClean="0"/>
              <a:pPr/>
              <a:t>17.01.2020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D56D0F-0BD9-4A36-A6B4-F7D67A08B5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6746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79375"/>
            <a:ext cx="9163050" cy="702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23094" y="1"/>
            <a:ext cx="6120906" cy="3861048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r>
              <a:rPr lang="ru-RU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</a:t>
            </a:r>
            <a:r>
              <a:rPr lang="uk-UA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</a:t>
            </a:r>
            <a:r>
              <a:rPr lang="ru-RU" sz="6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вий</a:t>
            </a:r>
            <a:r>
              <a:rPr lang="ru-RU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шлях на освітянській ниві</a:t>
            </a:r>
            <a:endParaRPr lang="ru-RU" sz="66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23728" y="4005064"/>
            <a:ext cx="6192688" cy="22322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r>
              <a:rPr lang="ru-RU" sz="4300" b="1" dirty="0">
                <a:solidFill>
                  <a:srgbClr val="4A1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70-річчя з Дня народження</a:t>
            </a:r>
          </a:p>
          <a:p>
            <a:r>
              <a:rPr lang="ru-RU" sz="4300" b="1" dirty="0">
                <a:solidFill>
                  <a:srgbClr val="4A1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кандидата фізико-математичних наук  </a:t>
            </a:r>
          </a:p>
          <a:p>
            <a:r>
              <a:rPr lang="uk-UA" sz="4300" b="1" dirty="0">
                <a:solidFill>
                  <a:srgbClr val="4A1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Кравця </a:t>
            </a:r>
            <a:r>
              <a:rPr lang="ru-RU" sz="4300" b="1" dirty="0">
                <a:solidFill>
                  <a:srgbClr val="4A1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Василя Івановича</a:t>
            </a:r>
          </a:p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980728"/>
            <a:ext cx="2555551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39924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79375"/>
            <a:ext cx="9163050" cy="702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8856984" cy="1368152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</a:bodyPr>
          <a:lstStyle/>
          <a:p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Наукові публікації, </a:t>
            </a:r>
            <a:r>
              <a:rPr lang="uk-UA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проіндексовані 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uk-UA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міжнародних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базах </a:t>
            </a:r>
            <a:r>
              <a:rPr lang="uk-UA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цитувань 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Web of Science 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Scopus</a:t>
            </a:r>
            <a:endParaRPr lang="ru-RU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>
                  <a:alpha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836712"/>
            <a:ext cx="4608512" cy="6021288"/>
          </a:xfrm>
        </p:spPr>
        <p:txBody>
          <a:bodyPr>
            <a:normAutofit/>
          </a:bodyPr>
          <a:lstStyle/>
          <a:p>
            <a:pPr algn="l"/>
            <a:r>
              <a:rPr lang="ru-RU" dirty="0"/>
              <a:t>       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23528" y="5301208"/>
            <a:ext cx="8640960" cy="136815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ct val="20000"/>
              </a:spcBef>
            </a:pP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Application of the method of averaging to the problems of optimal control over functional-differential equations / 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 I.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Kravets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' 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[и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.] // Ukrainian mathematical journal. - 2018. - Т. 70, is. 2. -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232-242. 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ct val="20000"/>
              </a:spcBef>
            </a:pP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DOI: 10.1007/s11253-018-1497-9.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209" y="1935728"/>
            <a:ext cx="5906256" cy="3457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18F9073-4C7D-4525-A395-A7A30FC5174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1830220"/>
            <a:ext cx="2374664" cy="314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426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79375"/>
            <a:ext cx="9163050" cy="702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43808" y="-459432"/>
            <a:ext cx="6276496" cy="1368151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uk-UA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у конференціях</a:t>
            </a:r>
            <a:endParaRPr lang="ru-RU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>
                  <a:alpha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836712"/>
            <a:ext cx="4608512" cy="6021288"/>
          </a:xfrm>
        </p:spPr>
        <p:txBody>
          <a:bodyPr>
            <a:normAutofit/>
          </a:bodyPr>
          <a:lstStyle/>
          <a:p>
            <a:pPr algn="l"/>
            <a:r>
              <a:rPr lang="ru-RU" dirty="0"/>
              <a:t>       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51520" y="4349019"/>
            <a:ext cx="8568953" cy="2320342"/>
          </a:xfrm>
          <a:prstGeom prst="roundRect">
            <a:avLst>
              <a:gd name="adj" fmla="val 19762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ct val="20000"/>
              </a:spcBef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	</a:t>
            </a:r>
            <a:r>
              <a:rPr lang="uk-UA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19-21 травня 2017 року Василь Іванович брав участь у міжнародній конференції «Диференціальні рівняння та їх застосування», яка присвячена </a:t>
            </a:r>
          </a:p>
          <a:p>
            <a:pPr lvl="0">
              <a:spcBef>
                <a:spcPct val="20000"/>
              </a:spcBef>
            </a:pPr>
            <a:r>
              <a:rPr lang="uk-UA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75-річчю від дня народження доктора фізико-математичних наук, професора, Дмитра Івановича Мартинюка (1942-1996). Конференція проходила на базі Кам’янець-Подільського національного університету імені Івана Огієнка, альма-матер В. І. </a:t>
            </a:r>
            <a:r>
              <a:rPr lang="uk-UA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Кравца</a:t>
            </a:r>
            <a:r>
              <a:rPr lang="uk-UA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 м. Кам’янець-Подільський.</a:t>
            </a:r>
          </a:p>
          <a:p>
            <a:pPr lvl="0">
              <a:spcBef>
                <a:spcPct val="20000"/>
              </a:spcBef>
            </a:pPr>
            <a:r>
              <a:rPr lang="uk-UA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Василь Іванович Кравець, учень Д.І. Мартинюка, був вченим секретарем конференції.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4" y="0"/>
            <a:ext cx="3381250" cy="44283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733" y="332656"/>
            <a:ext cx="5327740" cy="41407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63330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79375"/>
            <a:ext cx="9163050" cy="702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92886" y="0"/>
            <a:ext cx="6027418" cy="908719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</a:bodyPr>
          <a:lstStyle/>
          <a:p>
            <a:r>
              <a:rPr lang="uk-UA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у конференціях</a:t>
            </a:r>
            <a:endParaRPr lang="ru-RU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>
                  <a:alpha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836712"/>
            <a:ext cx="3600400" cy="3240360"/>
          </a:xfrm>
        </p:spPr>
        <p:txBody>
          <a:bodyPr>
            <a:normAutofit/>
          </a:bodyPr>
          <a:lstStyle/>
          <a:p>
            <a:pPr algn="l"/>
            <a:r>
              <a:rPr lang="ru-RU" dirty="0"/>
              <a:t>       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51520" y="4797151"/>
            <a:ext cx="8640960" cy="1872209"/>
          </a:xfrm>
          <a:prstGeom prst="roundRect">
            <a:avLst>
              <a:gd name="adj" fmla="val 19762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ct val="20000"/>
              </a:spcBef>
            </a:pPr>
            <a:r>
              <a:rPr lang="uk-UA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Кравець В. І. </a:t>
            </a:r>
            <a:r>
              <a:rPr lang="uk-UA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Довузівська підготовка школярів як засіб адаптації до навчання в вузі / В. І. Кравець, Н. Л. Сосницька // Фундаментальна підготовка фахівців у природничо-математичній, технічній, агротехнологічній та економічній галузях : матеріали Всеукраїнської наук.-</a:t>
            </a:r>
            <a:r>
              <a:rPr lang="uk-UA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</a:t>
            </a:r>
            <a:r>
              <a:rPr lang="uk-UA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конференції з </a:t>
            </a:r>
            <a:r>
              <a:rPr lang="uk-UA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міжнар</a:t>
            </a:r>
            <a:r>
              <a:rPr lang="uk-UA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участю (м. Мелітополь, 11-13 вересня 2017 р.) : присвяченої 85-річчю кафедри вищої математики і фізики ТДАТУ  / ТДАТУ. - Мелітополь, 2017. - С. 69.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937698"/>
            <a:ext cx="5389563" cy="36401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2650380" cy="3888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40209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79375"/>
            <a:ext cx="9163050" cy="702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92886" y="0"/>
            <a:ext cx="6027418" cy="908719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</a:bodyPr>
          <a:lstStyle/>
          <a:p>
            <a:r>
              <a:rPr lang="uk-UA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у конференціях</a:t>
            </a:r>
            <a:endParaRPr lang="ru-RU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>
                  <a:alpha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836712"/>
            <a:ext cx="4248472" cy="3600400"/>
          </a:xfrm>
        </p:spPr>
        <p:txBody>
          <a:bodyPr>
            <a:normAutofit/>
          </a:bodyPr>
          <a:lstStyle/>
          <a:p>
            <a:pPr algn="l"/>
            <a:r>
              <a:rPr lang="ru-RU" dirty="0"/>
              <a:t>       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67544" y="4653137"/>
            <a:ext cx="8064896" cy="2088232"/>
          </a:xfrm>
          <a:prstGeom prst="roundRect">
            <a:avLst>
              <a:gd name="adj" fmla="val 19762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ct val="20000"/>
              </a:spcBef>
            </a:pPr>
            <a:r>
              <a:rPr lang="uk-UA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Кравець В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І.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Застосування методу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усереднення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дження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коливних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режим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онально-диференц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альних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внянь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uk-UA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 І.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Кравець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lvl="0">
              <a:spcBef>
                <a:spcPct val="20000"/>
              </a:spcBef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 Л.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Сосницька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//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Сучасн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проблеми математики та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застосування в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природничих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науках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нформац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йних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ях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Матер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али м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жнародної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наукової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ї,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присвяченої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50-р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ччю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факультету математики та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нформатики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Черн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вецького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онального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ун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верситету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 Юр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Федьковича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(17–19 вересня 2018 р.). –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Черн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вц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2018. –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76-77.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56" y="188640"/>
            <a:ext cx="2999000" cy="432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192" y="836712"/>
            <a:ext cx="3377137" cy="3684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5" cstate="print"/>
          <a:srcRect l="34562" t="16310" r="31614" b="4011"/>
          <a:stretch/>
        </p:blipFill>
        <p:spPr bwMode="auto">
          <a:xfrm>
            <a:off x="3131840" y="803260"/>
            <a:ext cx="2603376" cy="3717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338898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79375"/>
            <a:ext cx="9163050" cy="702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95024" y="0"/>
            <a:ext cx="5825279" cy="908719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</a:bodyPr>
          <a:lstStyle/>
          <a:p>
            <a:r>
              <a:rPr lang="uk-UA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у конференціях</a:t>
            </a:r>
            <a:endParaRPr lang="ru-RU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>
                  <a:alpha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836712"/>
            <a:ext cx="4248472" cy="3600400"/>
          </a:xfrm>
        </p:spPr>
        <p:txBody>
          <a:bodyPr>
            <a:normAutofit/>
          </a:bodyPr>
          <a:lstStyle/>
          <a:p>
            <a:pPr algn="l"/>
            <a:r>
              <a:rPr lang="ru-RU" dirty="0"/>
              <a:t>       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67544" y="4653137"/>
            <a:ext cx="8136904" cy="2016224"/>
          </a:xfrm>
          <a:prstGeom prst="roundRect">
            <a:avLst>
              <a:gd name="adj" fmla="val 19762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ct val="20000"/>
              </a:spcBef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Карпенко О. В. Про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зв’язок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снуванням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одичних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розв’язк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зницевих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в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дпов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дних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їм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диференц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альних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внянь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О. В. Карпенко,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 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Кравець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Боголюбовськ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читання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DIF-2013.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Диференц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альн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вняння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теор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 та їх застосування: тези доп. М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жнар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 з нагоди 75-р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ччя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дня народження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академ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 А. М. Самойленка (м. Севастополь, 23-30 червня 2013 р.). - К., 2013. - С. 110-111.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91" r="4344"/>
          <a:stretch/>
        </p:blipFill>
        <p:spPr bwMode="auto">
          <a:xfrm>
            <a:off x="10542" y="116633"/>
            <a:ext cx="3094253" cy="4248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3" y="908721"/>
            <a:ext cx="5723689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39547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79375"/>
            <a:ext cx="9163050" cy="702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836712"/>
            <a:ext cx="4608512" cy="6021288"/>
          </a:xfrm>
        </p:spPr>
        <p:txBody>
          <a:bodyPr>
            <a:normAutofit/>
          </a:bodyPr>
          <a:lstStyle/>
          <a:p>
            <a:pPr algn="l"/>
            <a:r>
              <a:rPr lang="ru-RU" dirty="0"/>
              <a:t>       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01288" y="116632"/>
            <a:ext cx="4852992" cy="6336704"/>
          </a:xfrm>
          <a:prstGeom prst="roundRect">
            <a:avLst>
              <a:gd name="adj" fmla="val 19762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ct val="20000"/>
              </a:spcBef>
            </a:pPr>
            <a:r>
              <a:rPr lang="uk-UA" sz="2400" b="1" i="1" dirty="0">
                <a:solidFill>
                  <a:srgbClr val="4A1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Шановний Василь Іванович </a:t>
            </a:r>
            <a:r>
              <a:rPr lang="ru-RU" sz="2400" b="1" i="1" dirty="0">
                <a:solidFill>
                  <a:srgbClr val="4A1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lvl="0" algn="ctr">
              <a:spcBef>
                <a:spcPct val="20000"/>
              </a:spcBef>
            </a:pPr>
            <a:r>
              <a:rPr lang="ru-RU" sz="2400" b="1" i="1" dirty="0">
                <a:solidFill>
                  <a:srgbClr val="4A1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Наукова бібліотека вітає </a:t>
            </a:r>
          </a:p>
          <a:p>
            <a:pPr lvl="0" algn="ctr">
              <a:spcBef>
                <a:spcPct val="20000"/>
              </a:spcBef>
            </a:pPr>
            <a:r>
              <a:rPr lang="ru-RU" sz="2400" b="1" i="1" dirty="0">
                <a:solidFill>
                  <a:srgbClr val="4A1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 </a:t>
            </a:r>
            <a:r>
              <a:rPr lang="ru-RU" sz="2400" b="1" i="1" dirty="0" err="1">
                <a:solidFill>
                  <a:srgbClr val="4A1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400" b="1" i="1" dirty="0">
                <a:solidFill>
                  <a:srgbClr val="4A1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4A1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Юв</a:t>
            </a:r>
            <a:r>
              <a:rPr lang="uk-UA" sz="2400" b="1" i="1" dirty="0">
                <a:solidFill>
                  <a:srgbClr val="4A1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sz="2400" b="1" i="1" dirty="0" err="1">
                <a:solidFill>
                  <a:srgbClr val="4A1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леєм</a:t>
            </a:r>
            <a:r>
              <a:rPr lang="ru-RU" sz="2400" b="1" i="1" dirty="0">
                <a:solidFill>
                  <a:srgbClr val="4A1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lvl="0" algn="ctr">
              <a:spcBef>
                <a:spcPct val="20000"/>
              </a:spcBef>
            </a:pPr>
            <a:r>
              <a:rPr lang="uk-UA" sz="2400" b="1" i="1" dirty="0">
                <a:solidFill>
                  <a:srgbClr val="4A1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Вам лише 70 – це зовсім небагато,</a:t>
            </a:r>
          </a:p>
          <a:p>
            <a:pPr lvl="0" algn="ctr">
              <a:spcBef>
                <a:spcPct val="20000"/>
              </a:spcBef>
            </a:pPr>
            <a:r>
              <a:rPr lang="uk-UA" sz="2400" b="1" i="1" dirty="0">
                <a:solidFill>
                  <a:srgbClr val="4A1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 серце співає і хочеться </a:t>
            </a:r>
            <a:r>
              <a:rPr lang="ru-RU" sz="2400" b="1" i="1" dirty="0">
                <a:solidFill>
                  <a:srgbClr val="4A1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свята!</a:t>
            </a:r>
          </a:p>
          <a:p>
            <a:pPr lvl="0" algn="ctr">
              <a:spcBef>
                <a:spcPct val="20000"/>
              </a:spcBef>
            </a:pPr>
            <a:r>
              <a:rPr lang="uk-UA" sz="2400" b="1" i="1" dirty="0">
                <a:solidFill>
                  <a:srgbClr val="4A1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 воно б’ється і прагне любові!</a:t>
            </a:r>
          </a:p>
          <a:p>
            <a:pPr lvl="0" algn="ctr">
              <a:spcBef>
                <a:spcPct val="20000"/>
              </a:spcBef>
            </a:pPr>
            <a:r>
              <a:rPr lang="uk-UA" sz="2400" b="1" i="1" dirty="0">
                <a:solidFill>
                  <a:srgbClr val="4A1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 мудрість зоріє у кожному слові.</a:t>
            </a:r>
          </a:p>
          <a:p>
            <a:pPr lvl="0" algn="ctr">
              <a:spcBef>
                <a:spcPct val="20000"/>
              </a:spcBef>
            </a:pPr>
            <a:r>
              <a:rPr lang="uk-UA" sz="2400" b="1" i="1" dirty="0">
                <a:solidFill>
                  <a:srgbClr val="4A1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Тож живіть іще стільки ж </a:t>
            </a:r>
          </a:p>
          <a:p>
            <a:pPr lvl="0" algn="ctr">
              <a:spcBef>
                <a:spcPct val="20000"/>
              </a:spcBef>
            </a:pPr>
            <a:r>
              <a:rPr lang="uk-UA" sz="2400" b="1" i="1" dirty="0">
                <a:solidFill>
                  <a:srgbClr val="4A1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пошані й здоров’ї!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199" y="3284984"/>
            <a:ext cx="4464496" cy="3312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96755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79375"/>
            <a:ext cx="9163050" cy="702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836712"/>
            <a:ext cx="4608512" cy="6021288"/>
          </a:xfrm>
        </p:spPr>
        <p:txBody>
          <a:bodyPr>
            <a:normAutofit/>
          </a:bodyPr>
          <a:lstStyle/>
          <a:p>
            <a:pPr algn="l"/>
            <a:r>
              <a:rPr lang="ru-RU" dirty="0"/>
              <a:t>       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70884" y="548680"/>
            <a:ext cx="4721195" cy="3096344"/>
          </a:xfrm>
          <a:prstGeom prst="roundRect">
            <a:avLst>
              <a:gd name="adj" fmla="val 19762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ct val="20000"/>
              </a:spcBef>
            </a:pPr>
            <a:r>
              <a:rPr lang="uk-UA" sz="2400" b="1" dirty="0">
                <a:solidFill>
                  <a:srgbClr val="5725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підготовці виставки</a:t>
            </a:r>
          </a:p>
          <a:p>
            <a:pPr lvl="0" algn="ctr">
              <a:spcBef>
                <a:spcPct val="20000"/>
              </a:spcBef>
            </a:pPr>
            <a:r>
              <a:rPr lang="uk-UA" sz="2400" b="1" dirty="0">
                <a:solidFill>
                  <a:srgbClr val="5725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використані матеріали</a:t>
            </a:r>
          </a:p>
          <a:p>
            <a:pPr lvl="0" algn="ctr">
              <a:spcBef>
                <a:spcPct val="20000"/>
              </a:spcBef>
            </a:pPr>
            <a:r>
              <a:rPr lang="uk-UA" sz="2400" b="1" dirty="0">
                <a:solidFill>
                  <a:srgbClr val="5725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фондів та каталогів наукової</a:t>
            </a:r>
          </a:p>
          <a:p>
            <a:pPr lvl="0" algn="ctr">
              <a:spcBef>
                <a:spcPct val="20000"/>
              </a:spcBef>
            </a:pPr>
            <a:r>
              <a:rPr lang="uk-UA" sz="2400" b="1" dirty="0">
                <a:solidFill>
                  <a:srgbClr val="5725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бібліотеки ТДАТУ, Інтернет-ресурси.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635896" y="4509120"/>
            <a:ext cx="5256584" cy="201622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5725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Розробник: провідний бібліограф</a:t>
            </a:r>
          </a:p>
          <a:p>
            <a:pPr algn="ctr"/>
            <a:r>
              <a:rPr lang="uk-UA" sz="2400" b="1" dirty="0">
                <a:solidFill>
                  <a:srgbClr val="5725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наукової бібліотеки ТДАТУ</a:t>
            </a:r>
          </a:p>
          <a:p>
            <a:pPr algn="ctr"/>
            <a:r>
              <a:rPr lang="uk-UA" sz="2400" b="1" dirty="0" err="1">
                <a:solidFill>
                  <a:srgbClr val="5725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Попазова</a:t>
            </a:r>
            <a:r>
              <a:rPr lang="uk-UA" sz="2400" b="1" dirty="0">
                <a:solidFill>
                  <a:srgbClr val="5725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Г. Д.</a:t>
            </a:r>
          </a:p>
        </p:txBody>
      </p:sp>
    </p:spTree>
    <p:extLst>
      <p:ext uri="{BB962C8B-B14F-4D97-AF65-F5344CB8AC3E}">
        <p14:creationId xmlns:p14="http://schemas.microsoft.com/office/powerpoint/2010/main" val="38850002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79375"/>
            <a:ext cx="9163050" cy="702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188641"/>
            <a:ext cx="7990656" cy="864095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Роки навчання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172400" y="6943724"/>
            <a:ext cx="2952328" cy="1813867"/>
          </a:xfr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25000" lnSpcReduction="2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b="1" dirty="0">
                <a:ln w="5080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Закінчив у 1971 році </a:t>
            </a:r>
            <a:r>
              <a:rPr lang="ru-RU" b="1" dirty="0" err="1">
                <a:ln w="5080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фізико-математичний</a:t>
            </a:r>
            <a:r>
              <a:rPr lang="ru-RU" b="1" dirty="0">
                <a:ln w="5080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факультет </a:t>
            </a:r>
            <a:r>
              <a:rPr lang="ru-RU" b="1" dirty="0" err="1">
                <a:ln w="5080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Кам’янець-Подільського</a:t>
            </a:r>
            <a:r>
              <a:rPr lang="ru-RU" b="1" dirty="0">
                <a:ln w="5080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державного інституту (</a:t>
            </a:r>
            <a:r>
              <a:rPr lang="ru-RU" b="1" dirty="0" err="1">
                <a:ln w="5080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тепер</a:t>
            </a:r>
            <a:r>
              <a:rPr lang="ru-RU" b="1" dirty="0">
                <a:ln w="5080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n w="5080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Кам'янець-Подільський</a:t>
            </a:r>
            <a:r>
              <a:rPr lang="ru-RU" b="1" dirty="0">
                <a:ln w="5080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національний університет ім. </a:t>
            </a:r>
            <a:r>
              <a:rPr lang="ru-RU" b="1" dirty="0" err="1">
                <a:ln w="5080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І.Огієнка</a:t>
            </a:r>
            <a:r>
              <a:rPr lang="ru-RU" b="1" dirty="0">
                <a:ln w="5080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ru-RU" b="1" dirty="0">
                <a:ln w="5080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1980-1984 </a:t>
            </a:r>
            <a:r>
              <a:rPr lang="ru-RU" b="1" dirty="0" err="1">
                <a:ln w="5080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рр</a:t>
            </a:r>
            <a:r>
              <a:rPr lang="ru-RU" b="1" dirty="0">
                <a:ln w="5080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 </a:t>
            </a:r>
            <a:r>
              <a:rPr lang="ru-RU" b="1" dirty="0" err="1">
                <a:ln w="5080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аспірант</a:t>
            </a:r>
            <a:r>
              <a:rPr lang="ru-RU" b="1" dirty="0">
                <a:ln w="5080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кафедри </a:t>
            </a:r>
            <a:r>
              <a:rPr lang="ru-RU" b="1" dirty="0" err="1">
                <a:ln w="5080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диференціальних</a:t>
            </a:r>
            <a:r>
              <a:rPr lang="ru-RU" b="1" dirty="0">
                <a:ln w="5080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b="1" dirty="0" err="1">
                <a:ln w="5080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інтегральних</a:t>
            </a:r>
            <a:r>
              <a:rPr lang="ru-RU" b="1" dirty="0">
                <a:ln w="5080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n w="5080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рівнянь</a:t>
            </a:r>
            <a:r>
              <a:rPr lang="ru-RU" b="1" dirty="0">
                <a:ln w="5080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n w="5080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Київського</a:t>
            </a:r>
            <a:r>
              <a:rPr lang="ru-RU" b="1" dirty="0">
                <a:ln w="5080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університету ім. </a:t>
            </a:r>
            <a:r>
              <a:rPr lang="ru-RU" b="1" dirty="0" err="1">
                <a:ln w="5080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Т.Г.Шевченка</a:t>
            </a:r>
            <a:r>
              <a:rPr lang="ru-RU" b="1" dirty="0">
                <a:ln w="5080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b="1" dirty="0">
                <a:ln w="5080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1984 році </a:t>
            </a:r>
            <a:r>
              <a:rPr lang="ru-RU" b="1" dirty="0" err="1">
                <a:ln w="5080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захистив</a:t>
            </a:r>
            <a:r>
              <a:rPr lang="ru-RU" b="1" dirty="0">
                <a:ln w="5080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n w="5080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дисертацію</a:t>
            </a:r>
            <a:r>
              <a:rPr lang="ru-RU" b="1" dirty="0">
                <a:ln w="5080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кандидата фізико-математичних наук з теми «Исследование многочастотных колебаний систем с запаздыванием»  за </a:t>
            </a:r>
            <a:r>
              <a:rPr lang="ru-RU" b="1" dirty="0" err="1">
                <a:ln w="5080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спеціальністі</a:t>
            </a:r>
            <a:r>
              <a:rPr lang="ru-RU" b="1" dirty="0">
                <a:ln w="5080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01.01.02-диференціальні </a:t>
            </a:r>
            <a:r>
              <a:rPr lang="ru-RU" b="1" dirty="0" err="1">
                <a:ln w="5080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рівняння</a:t>
            </a:r>
            <a:r>
              <a:rPr lang="ru-RU" b="1" dirty="0">
                <a:ln w="5080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b="1" dirty="0" err="1">
                <a:ln w="5080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математична</a:t>
            </a:r>
            <a:r>
              <a:rPr lang="ru-RU" b="1" dirty="0">
                <a:ln w="5080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n w="5080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фізика</a:t>
            </a:r>
            <a:r>
              <a:rPr lang="ru-RU" b="1" dirty="0">
                <a:ln w="5080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 </a:t>
            </a:r>
            <a:r>
              <a:rPr lang="ru-RU" b="1" dirty="0" err="1">
                <a:ln w="5080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спеціалізованій</a:t>
            </a:r>
            <a:r>
              <a:rPr lang="ru-RU" b="1" dirty="0">
                <a:ln w="5080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n w="5080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вченій</a:t>
            </a:r>
            <a:r>
              <a:rPr lang="ru-RU" b="1" dirty="0">
                <a:ln w="5080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n w="5080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раді</a:t>
            </a:r>
            <a:r>
              <a:rPr lang="ru-RU" b="1" dirty="0">
                <a:ln w="5080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КДУ ім. </a:t>
            </a:r>
            <a:r>
              <a:rPr lang="ru-RU" b="1" dirty="0" err="1">
                <a:ln w="5080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Т.Г.Шевченка</a:t>
            </a:r>
            <a:endParaRPr lang="ru-RU" b="1" dirty="0">
              <a:ln w="5080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ln w="50800"/>
              <a:solidFill>
                <a:schemeClr val="bg1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827584" y="1268760"/>
            <a:ext cx="7272808" cy="511256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uk-UA" sz="2000" b="1" dirty="0">
                <a:solidFill>
                  <a:srgbClr val="4A1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Закінчив у 1971 році фізико-математичний факультет Кам’янець-Подільського державного педагогічного інституту (тепер Кам'янець-Подільський національний університет ім. І. Огієнка).</a:t>
            </a:r>
          </a:p>
          <a:p>
            <a:pPr algn="just"/>
            <a:endParaRPr lang="uk-UA" sz="800" b="1" dirty="0">
              <a:solidFill>
                <a:srgbClr val="4A1F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uk-UA" sz="2000" b="1" dirty="0">
                <a:solidFill>
                  <a:srgbClr val="4A1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1980-1984 рр. - аспірант кафедри диференціальних та інтегральних рівнянь Київського університету </a:t>
            </a:r>
          </a:p>
          <a:p>
            <a:pPr algn="just"/>
            <a:r>
              <a:rPr lang="uk-UA" sz="2000" b="1" dirty="0">
                <a:solidFill>
                  <a:srgbClr val="4A1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ім. Т. Г. Шевченка.</a:t>
            </a:r>
          </a:p>
          <a:p>
            <a:pPr algn="just"/>
            <a:endParaRPr lang="uk-UA" sz="800" b="1" dirty="0">
              <a:solidFill>
                <a:srgbClr val="4A1F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uk-UA" sz="2000" b="1" dirty="0">
                <a:solidFill>
                  <a:srgbClr val="4A1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1984 році захистив дисертацію кандидата фізико-математичних наук з теми «</a:t>
            </a:r>
            <a:r>
              <a:rPr lang="uk-UA" sz="2000" b="1" dirty="0" err="1">
                <a:solidFill>
                  <a:srgbClr val="4A1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</a:t>
            </a:r>
            <a:r>
              <a:rPr lang="uk-UA" sz="2000" b="1" dirty="0">
                <a:solidFill>
                  <a:srgbClr val="4A1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 err="1">
                <a:solidFill>
                  <a:srgbClr val="4A1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многочастотных</a:t>
            </a:r>
            <a:r>
              <a:rPr lang="uk-UA" sz="2000" b="1" dirty="0">
                <a:solidFill>
                  <a:srgbClr val="4A1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 err="1">
                <a:solidFill>
                  <a:srgbClr val="4A1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колебаний</a:t>
            </a:r>
            <a:r>
              <a:rPr lang="uk-UA" sz="2000" b="1" dirty="0">
                <a:solidFill>
                  <a:srgbClr val="4A1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 с </a:t>
            </a:r>
            <a:r>
              <a:rPr lang="uk-UA" sz="2000" b="1" dirty="0" err="1">
                <a:solidFill>
                  <a:srgbClr val="4A1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запаздыванием</a:t>
            </a:r>
            <a:r>
              <a:rPr lang="uk-UA" sz="2000" b="1" dirty="0">
                <a:solidFill>
                  <a:srgbClr val="4A1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 за спеціальності 01.01.02</a:t>
            </a:r>
            <a:r>
              <a:rPr lang="en-US" sz="2000" b="1" dirty="0">
                <a:solidFill>
                  <a:srgbClr val="4A1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rgbClr val="4A1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b="1" dirty="0">
                <a:solidFill>
                  <a:srgbClr val="4A1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rgbClr val="4A1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диференціальні рівняння та математична фізика, у спеціалізованій вченій раді КДУ ім. Т. Г. Шевченка.</a:t>
            </a:r>
          </a:p>
        </p:txBody>
      </p:sp>
    </p:spTree>
    <p:extLst>
      <p:ext uri="{BB962C8B-B14F-4D97-AF65-F5344CB8AC3E}">
        <p14:creationId xmlns:p14="http://schemas.microsoft.com/office/powerpoint/2010/main" val="26682694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5100"/>
            <a:ext cx="9163050" cy="702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75656" y="17585"/>
            <a:ext cx="7056784" cy="764704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Захист дисертації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19464" y="4221088"/>
            <a:ext cx="4824536" cy="2372519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152" b="5582"/>
          <a:stretch/>
        </p:blipFill>
        <p:spPr bwMode="auto">
          <a:xfrm>
            <a:off x="251520" y="836712"/>
            <a:ext cx="3816582" cy="547260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4427984" y="1412776"/>
            <a:ext cx="4449150" cy="259228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ct val="20000"/>
              </a:spcBef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Кравец В. И.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 многочастотных колебаний систем с запаздыванием :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автореф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дис... канд. физ.-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наук : 01.01.02 / В. И. Кравец ; КГУ. - К., 1984. - 12 с.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654" y="4365104"/>
            <a:ext cx="4320480" cy="234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83908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79375"/>
            <a:ext cx="9163050" cy="702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"/>
            <a:ext cx="8280920" cy="1458962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Тавр</a:t>
            </a:r>
            <a:r>
              <a:rPr lang="uk-UA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ійський</a:t>
            </a: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державний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агротехнологічний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технологічний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університет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771" y="2060848"/>
            <a:ext cx="4153229" cy="338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07504" y="1700808"/>
            <a:ext cx="4873742" cy="5040560"/>
          </a:xfrm>
          <a:prstGeom prst="roundRect">
            <a:avLst>
              <a:gd name="adj" fmla="val 13203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z="2000" b="1" dirty="0">
                <a:solidFill>
                  <a:srgbClr val="4A1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1986 - 2013 рр. - старший викладач, доцент кафедри вищої математики ТДАТУ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uk-UA" sz="500" b="1" dirty="0">
              <a:solidFill>
                <a:srgbClr val="4A1F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z="2000" b="1" dirty="0">
                <a:solidFill>
                  <a:srgbClr val="4A1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1993 - 2001 рр. - декан факультету загальноосвітньої підготовки.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uk-UA" sz="500" b="1" dirty="0">
              <a:solidFill>
                <a:srgbClr val="4A1F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z="2000" b="1" dirty="0">
                <a:solidFill>
                  <a:srgbClr val="4A1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2001 - 2009 рр. - проректор з науково-педагогічної роботи та зв’язку з виробництвом.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uk-UA" sz="500" b="1" dirty="0">
              <a:solidFill>
                <a:srgbClr val="4A1F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z="2000" b="1" dirty="0">
                <a:solidFill>
                  <a:srgbClr val="4A1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2002 - 2014 рр. – завідувач кафедри вищої математики ТДАТУ.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uk-UA" sz="500" b="1" dirty="0">
              <a:solidFill>
                <a:srgbClr val="4A1F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z="2000" b="1" dirty="0">
                <a:solidFill>
                  <a:srgbClr val="4A1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2014 р. по теперішній час доцент кафедри вищої математики і фізики ТДАТУ.</a:t>
            </a: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5072107" y="4797152"/>
            <a:ext cx="147965" cy="888504"/>
          </a:xfrm>
        </p:spPr>
        <p:txBody>
          <a:bodyPr/>
          <a:lstStyle/>
          <a:p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559276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79375"/>
            <a:ext cx="9163050" cy="702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252536" y="0"/>
            <a:ext cx="4608512" cy="692695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uk-UA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ідручники</a:t>
            </a:r>
            <a:endParaRPr lang="uk-UA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83768" y="5141441"/>
            <a:ext cx="5328592" cy="1383904"/>
          </a:xfrm>
        </p:spPr>
        <p:txBody>
          <a:bodyPr>
            <a:normAutofit/>
          </a:bodyPr>
          <a:lstStyle/>
          <a:p>
            <a:pPr algn="l"/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3144009" cy="4824536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3347864" y="4437112"/>
            <a:ext cx="5551288" cy="208823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spcBef>
                <a:spcPct val="20000"/>
              </a:spcBef>
            </a:pP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spcBef>
                <a:spcPct val="20000"/>
              </a:spcBef>
            </a:pP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ct val="20000"/>
              </a:spcBef>
            </a:pPr>
            <a:r>
              <a:rPr lang="uk-UA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Індивідуальні завдання з вищої математики : </a:t>
            </a:r>
            <a:r>
              <a:rPr lang="uk-UA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</a:t>
            </a:r>
            <a:r>
              <a:rPr lang="uk-UA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посібник : рекомендовано МОН України / О. П. Назарова, М. О. Рубцов, О. А. Іщенко, </a:t>
            </a:r>
          </a:p>
          <a:p>
            <a:pPr lvl="0">
              <a:spcBef>
                <a:spcPct val="20000"/>
              </a:spcBef>
            </a:pPr>
            <a:r>
              <a:rPr lang="uk-UA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 А. Дьоміна, </a:t>
            </a:r>
            <a:r>
              <a:rPr lang="uk-UA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 І. Кравець, </a:t>
            </a:r>
            <a:r>
              <a:rPr lang="uk-UA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Б. Бойко, </a:t>
            </a:r>
          </a:p>
          <a:p>
            <a:pPr lvl="0">
              <a:spcBef>
                <a:spcPct val="20000"/>
              </a:spcBef>
            </a:pPr>
            <a:r>
              <a:rPr lang="uk-UA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М. Єфімов; ТДАТУ. - Мелітополь : Видавничий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будинок ММД, 2011. - 238 с.</a:t>
            </a:r>
          </a:p>
          <a:p>
            <a:pPr lvl="0" algn="ctr">
              <a:spcBef>
                <a:spcPct val="20000"/>
              </a:spcBef>
            </a:pPr>
            <a:endParaRPr lang="ru-RU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2000"/>
                    </a14:imgEffect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57613"/>
            <a:ext cx="4977883" cy="38634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61346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79375"/>
            <a:ext cx="9163050" cy="702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592" y="1"/>
            <a:ext cx="3749070" cy="1052735"/>
          </a:xfr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/>
          <a:lstStyle/>
          <a:p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Підручники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836712"/>
            <a:ext cx="4608512" cy="6021288"/>
          </a:xfrm>
        </p:spPr>
        <p:txBody>
          <a:bodyPr>
            <a:normAutofit/>
          </a:bodyPr>
          <a:lstStyle/>
          <a:p>
            <a:pPr algn="l"/>
            <a:r>
              <a:rPr lang="ru-RU" dirty="0"/>
              <a:t>       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28" y="1124744"/>
            <a:ext cx="3677733" cy="496770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3059832" y="4509120"/>
            <a:ext cx="5832648" cy="208823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ct val="20000"/>
              </a:spcBef>
            </a:pPr>
            <a:r>
              <a:rPr lang="uk-UA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Кравець В. І. </a:t>
            </a:r>
            <a:r>
              <a:rPr lang="uk-UA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Елементарна математика за 50 годин : </a:t>
            </a:r>
            <a:r>
              <a:rPr lang="uk-UA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</a:t>
            </a:r>
            <a:r>
              <a:rPr lang="uk-UA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посібник : затверджено МОН України / В. І. Кравець, О. П. Назарова,               Н. В. </a:t>
            </a:r>
            <a:r>
              <a:rPr lang="uk-UA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Богаєвська</a:t>
            </a:r>
            <a:r>
              <a:rPr lang="uk-UA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 Мелітополь : Видавничий будинок ММД, 2014. - 214 с.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291" y="551406"/>
            <a:ext cx="5450117" cy="39577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6995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79375"/>
            <a:ext cx="9163050" cy="702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57252" y="1"/>
            <a:ext cx="4787155" cy="1052735"/>
          </a:xfr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Підручники</a:t>
            </a:r>
            <a:endParaRPr lang="ru-RU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836712"/>
            <a:ext cx="4608512" cy="6021288"/>
          </a:xfrm>
        </p:spPr>
        <p:txBody>
          <a:bodyPr>
            <a:normAutofit/>
          </a:bodyPr>
          <a:lstStyle/>
          <a:p>
            <a:pPr algn="l"/>
            <a:r>
              <a:rPr lang="ru-RU" dirty="0"/>
              <a:t>       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131841" y="1822475"/>
            <a:ext cx="5544615" cy="211058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ct val="20000"/>
              </a:spcBef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Рубцов М. О. Вища математика : навч. посібник : у 2-х ч. : рекомендовано М-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вом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аграр. політики України / М. О. Рубцов, </a:t>
            </a:r>
          </a:p>
          <a:p>
            <a:pPr lvl="0">
              <a:spcBef>
                <a:spcPct val="20000"/>
              </a:spcBef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 І.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Кравець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О. П. Назарова. - Мелітополь : Вид-во МДПУ. - 2015. </a:t>
            </a:r>
          </a:p>
          <a:p>
            <a:pPr lvl="0">
              <a:spcBef>
                <a:spcPct val="20000"/>
              </a:spcBef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Ч. 1. - 2015. - 242 с.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2" y="0"/>
            <a:ext cx="2992983" cy="364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04" y="2918323"/>
            <a:ext cx="2424559" cy="3181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2866941" y="4293096"/>
            <a:ext cx="5809515" cy="223224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ct val="20000"/>
              </a:spcBef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Рубцов М. О. Вища математика : навч. посібник : у 2-х ч. : рекомендовано М-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вом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аграр. політики України / М. О. Рубцов,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 І.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Кравець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lvl="0">
              <a:spcBef>
                <a:spcPct val="20000"/>
              </a:spcBef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О. П. Назарова. - Мелітополь : Вид-во МДПУ. - 2015. </a:t>
            </a:r>
          </a:p>
          <a:p>
            <a:pPr lvl="0">
              <a:spcBef>
                <a:spcPct val="20000"/>
              </a:spcBef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Ч. 2. - 2015. - 242 с.</a:t>
            </a:r>
          </a:p>
        </p:txBody>
      </p:sp>
    </p:spTree>
    <p:extLst>
      <p:ext uri="{BB962C8B-B14F-4D97-AF65-F5344CB8AC3E}">
        <p14:creationId xmlns:p14="http://schemas.microsoft.com/office/powerpoint/2010/main" val="586830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79375"/>
            <a:ext cx="9163050" cy="702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0" y="1"/>
            <a:ext cx="4572000" cy="1268759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Підручники</a:t>
            </a:r>
            <a:endParaRPr lang="ru-RU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C000">
                  <a:alpha val="9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836712"/>
            <a:ext cx="4608512" cy="6021288"/>
          </a:xfrm>
        </p:spPr>
        <p:txBody>
          <a:bodyPr>
            <a:normAutofit/>
          </a:bodyPr>
          <a:lstStyle/>
          <a:p>
            <a:pPr algn="l"/>
            <a:r>
              <a:rPr lang="ru-RU" dirty="0"/>
              <a:t>       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39551" y="5082575"/>
            <a:ext cx="6336705" cy="158417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ct val="20000"/>
              </a:spcBef>
            </a:pPr>
            <a:r>
              <a:rPr lang="uk-UA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Кравець В. І. </a:t>
            </a:r>
            <a:r>
              <a:rPr lang="uk-UA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Елементи теорії функцій комплексної змінної та операційне числення : </a:t>
            </a:r>
            <a:r>
              <a:rPr lang="uk-UA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</a:t>
            </a:r>
            <a:r>
              <a:rPr lang="uk-UA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посібник / </a:t>
            </a:r>
          </a:p>
          <a:p>
            <a:pPr lvl="0">
              <a:spcBef>
                <a:spcPct val="20000"/>
              </a:spcBef>
            </a:pPr>
            <a:r>
              <a:rPr lang="uk-UA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 І. Кравець, О. В. Кравець, Н. Л. Сосницька. - Мелітополь : Видавничий будинок ММД, 2018. - 102 с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998265"/>
            <a:ext cx="3289424" cy="435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-79375"/>
            <a:ext cx="4778117" cy="5452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6702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1" t="5939" r="8147"/>
          <a:stretch/>
        </p:blipFill>
        <p:spPr bwMode="auto">
          <a:xfrm>
            <a:off x="313899" y="1364775"/>
            <a:ext cx="6550926" cy="3864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79375"/>
            <a:ext cx="9163050" cy="702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5" y="0"/>
            <a:ext cx="8712968" cy="1628801"/>
          </a:xfrm>
        </p:spPr>
        <p:txBody>
          <a:bodyPr>
            <a:normAutofit fontScale="90000"/>
          </a:bodyPr>
          <a:lstStyle/>
          <a:p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</a:t>
            </a: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публікації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проіндексовані в міжнародних базах цитувань</a:t>
            </a:r>
            <a:b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Web of Science </a:t>
            </a: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Scopus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/>
              <a:t>       </a:t>
            </a: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13899" y="5229199"/>
            <a:ext cx="8506573" cy="144016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ct val="20000"/>
              </a:spcBef>
            </a:pP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Karpenko O. V. Oscillation of solutions of linear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functionaldifference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equations of the second order / O. V. Karpenko, 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 I.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Kravets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', 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O. M.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Stanzhyts'kyi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// Ukrainian Mathematical Journal. - 2013. - Vol. 65, is. 2. –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226-235.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0" t="10460" r="7473"/>
          <a:stretch/>
        </p:blipFill>
        <p:spPr bwMode="auto">
          <a:xfrm>
            <a:off x="2279175" y="1949233"/>
            <a:ext cx="6186557" cy="3417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9D167C4-CEDA-42F8-814D-464E0977D5C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2313" y="1735793"/>
            <a:ext cx="2238574" cy="296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65034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884</TotalTime>
  <Words>1134</Words>
  <Application>Microsoft Office PowerPoint</Application>
  <PresentationFormat>Экран (4:3)</PresentationFormat>
  <Paragraphs>88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Times New Roman</vt:lpstr>
      <vt:lpstr>Wingdings</vt:lpstr>
      <vt:lpstr>Тема Office</vt:lpstr>
      <vt:lpstr>Життєвий шлях на освітянській ниві</vt:lpstr>
      <vt:lpstr>Роки навчання</vt:lpstr>
      <vt:lpstr>Захист дисертації</vt:lpstr>
      <vt:lpstr>Таврійський державний агротехнологічний технологічний університет</vt:lpstr>
      <vt:lpstr>Підручники</vt:lpstr>
      <vt:lpstr>Підручники</vt:lpstr>
      <vt:lpstr>Підручники</vt:lpstr>
      <vt:lpstr>Підручники</vt:lpstr>
      <vt:lpstr>Наукові публікації, проіндексовані в міжнародних базах цитувань   Web of Science та Scopus</vt:lpstr>
      <vt:lpstr>Наукові публікації, проіндексовані в міжнародних базах цитувань  Web of Science та Scopus</vt:lpstr>
      <vt:lpstr>Участь у конференціях</vt:lpstr>
      <vt:lpstr>Участь у конференціях</vt:lpstr>
      <vt:lpstr>Участь у конференціях</vt:lpstr>
      <vt:lpstr>Участь у конференціях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Життєвий шлях на освітянській ниві</dc:title>
  <dc:creator>Admin</dc:creator>
  <cp:lastModifiedBy>ТДАТУ</cp:lastModifiedBy>
  <cp:revision>54</cp:revision>
  <dcterms:created xsi:type="dcterms:W3CDTF">2019-12-09T12:10:07Z</dcterms:created>
  <dcterms:modified xsi:type="dcterms:W3CDTF">2020-01-17T06:09:07Z</dcterms:modified>
</cp:coreProperties>
</file>