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2" r:id="rId2"/>
    <p:sldId id="361" r:id="rId3"/>
    <p:sldId id="363" r:id="rId4"/>
    <p:sldId id="408" r:id="rId5"/>
    <p:sldId id="407" r:id="rId6"/>
    <p:sldId id="409" r:id="rId7"/>
    <p:sldId id="410" r:id="rId8"/>
    <p:sldId id="411" r:id="rId9"/>
    <p:sldId id="412" r:id="rId10"/>
    <p:sldId id="398" r:id="rId11"/>
    <p:sldId id="413" r:id="rId12"/>
    <p:sldId id="414" r:id="rId13"/>
    <p:sldId id="416" r:id="rId14"/>
    <p:sldId id="417" r:id="rId15"/>
    <p:sldId id="418" r:id="rId16"/>
    <p:sldId id="419" r:id="rId17"/>
    <p:sldId id="420" r:id="rId18"/>
    <p:sldId id="406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8D7"/>
    <a:srgbClr val="A88000"/>
    <a:srgbClr val="83CFCF"/>
    <a:srgbClr val="83C6CF"/>
    <a:srgbClr val="33CCCC"/>
    <a:srgbClr val="4EADBA"/>
    <a:srgbClr val="006666"/>
    <a:srgbClr val="5B9BD5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5C748-EE36-4C93-B6AA-721A900B04E9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8699E-B12C-4FB3-AE2B-9A7C8DBABD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58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623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022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2270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4041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8814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137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632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3174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6234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890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49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24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9829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550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185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44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710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8699E-B12C-4FB3-AE2B-9A7C8DBABD1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411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CADC3-2E92-4E54-A899-715874B83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A2E4213-6986-4F38-B075-04DE3B690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D7311C-06DE-4050-9BDA-2E7DB476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6BD-A53B-47ED-95C2-9A6A42CF1B99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3A32EF2-7576-44CA-B796-07DABE1E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A2E485-2DF0-4A7C-9ABC-5272CDA3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650-4AF6-4E16-A572-015DC160DD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08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2403F-4CF3-4CB8-ACFC-B5FF3AFE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B46A427-2423-4273-9371-34F2C6FBE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254F30-C121-44F5-B9B8-380F5B34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6BD-A53B-47ED-95C2-9A6A42CF1B99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F1A85D-2B41-4C1D-B4AF-BED19F49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A7D47A-ADA1-42A9-AD28-B4045409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650-4AF6-4E16-A572-015DC160DD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32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5D5DCBD-CF5B-4BA2-9B3F-0F5C7B3C8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E3C614-0C3B-466D-8EE5-C6FA0EEEE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26586B-8F8E-4A68-A3B1-7F10B8A4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6BD-A53B-47ED-95C2-9A6A42CF1B99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C750F7-3AAB-40B6-BDDA-88213CD6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5163D9-7857-44D4-9C8F-E7BC6F44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650-4AF6-4E16-A572-015DC160DD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032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8D680-23B3-47BC-A024-03F5BE5E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AC20FD-9CD3-46DE-9D60-9AC8B018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DE78DA-E119-4443-8F3C-B3220148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6BD-A53B-47ED-95C2-9A6A42CF1B99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F366A8-ED5A-4447-8EF5-35D4EEA0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937B1F-9236-43BA-882A-EF0AD9C1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650-4AF6-4E16-A572-015DC160DD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70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2011B-BF24-4017-8AEA-F74CC591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1BC0A4-AC00-4E0E-822C-319471ADD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85E622-C892-4DBC-AA7A-15CA015F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6BD-A53B-47ED-95C2-9A6A42CF1B99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6101A7-C59A-4A29-BE00-B2302DDD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5ED6A7-3F78-4CDF-8980-2AAC9D4A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650-4AF6-4E16-A572-015DC160DD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67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65BD5-2CEF-4861-BCD3-D019BB1B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B4F7E4-332E-4BF9-B3C7-153A4A3CB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E2019B-97B8-4784-9FA7-94ACAF05E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06C2D3-6039-4BF2-BB53-0FEEC465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6BD-A53B-47ED-95C2-9A6A42CF1B99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40DE098-851E-4287-B312-71E26D61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11C9E2-D751-48AF-B6EB-624EF6B3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650-4AF6-4E16-A572-015DC160DD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64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C32F4-2791-44D1-A551-0F43CEC6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A0C857-7F54-4698-86C1-FBA6ADF90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8C75A6-44C1-467A-9055-D832D1DC3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ED9CD30-D130-4B44-A029-417F5D125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4C2D0D-8050-4F6E-A2D0-BABA7CD85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379BEB3-E01D-4C7C-820E-348EA46A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6BD-A53B-47ED-95C2-9A6A42CF1B99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B92D0E7-0D4D-4313-92EC-6544C831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EB0A448-E416-4E27-B92D-F840CF97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650-4AF6-4E16-A572-015DC160DD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1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94828-B451-4A04-B1D0-2D8277AD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2AB0D98-984C-4067-8DF0-0688B939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6BD-A53B-47ED-95C2-9A6A42CF1B99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F2E4C2A-479E-49B4-86D8-D272030D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EE555F6-701C-4411-95C4-F46D970F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650-4AF6-4E16-A572-015DC160DD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06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2862550-6605-4190-94AA-CE881221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6BD-A53B-47ED-95C2-9A6A42CF1B99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6ADC74F-C080-4766-BCE8-E112B58D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CC88C7-156F-47E5-A264-0D260AFC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650-4AF6-4E16-A572-015DC160DD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93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3540F-44A6-40EC-9D00-707A2B8C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78715-9107-4C19-9A8F-891468142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8C066C1-414B-44B4-94F1-3194211AB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DE781AA-C442-4EB5-905B-24DA34F9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6BD-A53B-47ED-95C2-9A6A42CF1B99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D4F5FD7-5F7D-4562-96FC-830E11374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8DB6DC-5B23-4F23-B4E1-B3A2142F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650-4AF6-4E16-A572-015DC160DD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25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75A8C-B5A6-4F2E-94EB-D3822223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2E51ED4-A720-4BFF-9541-2BAB1428E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FF3EC41-963B-43BF-B48F-E8F0122C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B239B37-E290-43D1-8D92-0C22BCFC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6BD-A53B-47ED-95C2-9A6A42CF1B99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7D5467-B0DA-4D4C-ADEC-606C1CEE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8D11E9-209C-41C2-BABF-B53BF78D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650-4AF6-4E16-A572-015DC160DD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29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56D249-C65D-45A3-8882-64E50643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D092F6-A3D2-4CB8-B0EF-58F63935E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1B4F87-1CF2-4718-9D7C-1BF800F1F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386BD-A53B-47ED-95C2-9A6A42CF1B99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D0A8AB-0F07-478B-B459-F0ABB2134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70B8CD-4E9B-4851-BB72-BA5966935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0650-4AF6-4E16-A572-015DC160DD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7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hyperlink" Target="https://esu.com.ua/article-33281?utm_source=chatgpt.com" TargetMode="Externa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Місце для вмісту 8">
            <a:extLst>
              <a:ext uri="{FF2B5EF4-FFF2-40B4-BE49-F238E27FC236}">
                <a16:creationId xmlns:a16="http://schemas.microsoft.com/office/drawing/2014/main" id="{0256E1C7-9949-4D0B-943B-9CBE30696E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02" y="0"/>
            <a:ext cx="12256033" cy="6877050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C7D72AB-55D6-4EE4-98CC-290F97F00505}"/>
              </a:ext>
            </a:extLst>
          </p:cNvPr>
          <p:cNvSpPr txBox="1">
            <a:spLocks/>
          </p:cNvSpPr>
          <p:nvPr/>
        </p:nvSpPr>
        <p:spPr>
          <a:xfrm>
            <a:off x="4097227" y="1698172"/>
            <a:ext cx="8126789" cy="40994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uk-UA" sz="3400" b="1" dirty="0">
                <a:latin typeface="Arial Black" panose="020B0A04020102020204" pitchFamily="34" charset="0"/>
                <a:cs typeface="Arial" panose="020B0604020202020204" pitchFamily="34" charset="0"/>
              </a:rPr>
              <a:t>ВЧЕНІ МІМСГ</a:t>
            </a:r>
            <a:r>
              <a:rPr kumimoji="0" lang="uk-UA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uk-UA" sz="3400" b="1" dirty="0">
                <a:latin typeface="Arial Black" panose="020B0A04020102020204" pitchFamily="34" charset="0"/>
                <a:cs typeface="Arial" panose="020B0604020202020204" pitchFamily="34" charset="0"/>
              </a:rPr>
              <a:t>ТДАТА–ТДАТУ В </a:t>
            </a:r>
            <a:r>
              <a:rPr lang="uk-UA" sz="34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ЕНЦИКЛОПЕДІЇ СУЧАСНОЇ УКРАЇНИ (ЕСУ)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uk-UA" sz="2800" b="1" dirty="0">
                <a:ln w="6350">
                  <a:solidFill>
                    <a:schemeClr val="accent1">
                      <a:lumMod val="50000"/>
                    </a:schemeClr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Віртуальна виставка</a:t>
            </a:r>
            <a:endParaRPr lang="uk-UA" sz="2800" b="1" dirty="0">
              <a:ln w="6350">
                <a:solidFill>
                  <a:schemeClr val="accent1">
                    <a:lumMod val="50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0B01093-59BD-4E8A-9D08-A8D2E5D2B5C9}"/>
              </a:ext>
            </a:extLst>
          </p:cNvPr>
          <p:cNvSpPr/>
          <p:nvPr/>
        </p:nvSpPr>
        <p:spPr>
          <a:xfrm>
            <a:off x="-64034" y="0"/>
            <a:ext cx="4122729" cy="6858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D76A2496-61DF-4D50-9F53-2030284BFA8D}"/>
              </a:ext>
            </a:extLst>
          </p:cNvPr>
          <p:cNvGrpSpPr/>
          <p:nvPr/>
        </p:nvGrpSpPr>
        <p:grpSpPr>
          <a:xfrm>
            <a:off x="542925" y="211986"/>
            <a:ext cx="2764275" cy="1630105"/>
            <a:chOff x="2151085" y="942975"/>
            <a:chExt cx="4675912" cy="2706245"/>
          </a:xfrm>
        </p:grpSpPr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A3218ECB-AD86-49FB-83B6-EA162ED51E06}"/>
                </a:ext>
              </a:extLst>
            </p:cNvPr>
            <p:cNvSpPr txBox="1">
              <a:spLocks/>
            </p:cNvSpPr>
            <p:nvPr/>
          </p:nvSpPr>
          <p:spPr>
            <a:xfrm>
              <a:off x="2151085" y="2010919"/>
              <a:ext cx="4675912" cy="1638301"/>
            </a:xfrm>
            <a:prstGeom prst="rect">
              <a:avLst/>
            </a:prstGeom>
            <a:ln>
              <a:noFill/>
            </a:ln>
            <a:effectLst>
              <a:glow>
                <a:schemeClr val="accent1"/>
              </a:glow>
            </a:effectLst>
          </p:spPr>
          <p:txBody>
            <a:bodyPr vert="horz" wrap="square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k-UA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______                ______</a:t>
              </a:r>
            </a:p>
            <a:p>
              <a:pPr algn="ctr"/>
              <a:r>
                <a:rPr lang="uk-U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uk-UA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НАУКОВА БІБЛІОТЕКА</a:t>
              </a:r>
            </a:p>
            <a:p>
              <a:pPr algn="ctr"/>
              <a:r>
                <a:rPr lang="uk-UA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ТДАТУ</a:t>
              </a:r>
              <a:endParaRPr lang="uk-UA" sz="2000" b="1" dirty="0">
                <a:ln w="9525">
                  <a:solidFill>
                    <a:schemeClr val="bg1"/>
                  </a:solidFill>
                </a:ln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1A7EA6D-A34E-4C88-9CDD-A387DD2BD9A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057" y="942975"/>
              <a:ext cx="1897898" cy="1438275"/>
            </a:xfrm>
            <a:prstGeom prst="rect">
              <a:avLst/>
            </a:prstGeom>
            <a:effectLst>
              <a:glow rad="38100">
                <a:schemeClr val="bg1">
                  <a:alpha val="31000"/>
                </a:schemeClr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F279AB1-164E-42F0-8434-1C5CBF080D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bright="-42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0" t="9445" r="18618"/>
          <a:stretch/>
        </p:blipFill>
        <p:spPr>
          <a:xfrm>
            <a:off x="4265072" y="-369741"/>
            <a:ext cx="1868415" cy="3105150"/>
          </a:xfrm>
          <a:prstGeom prst="rect">
            <a:avLst/>
          </a:prstGeom>
        </p:spPr>
      </p:pic>
      <p:sp>
        <p:nvSpPr>
          <p:cNvPr id="26" name="Прямокутний трикутник 25">
            <a:extLst>
              <a:ext uri="{FF2B5EF4-FFF2-40B4-BE49-F238E27FC236}">
                <a16:creationId xmlns:a16="http://schemas.microsoft.com/office/drawing/2014/main" id="{C94595B8-7C69-4350-A311-FC67B5126517}"/>
              </a:ext>
            </a:extLst>
          </p:cNvPr>
          <p:cNvSpPr/>
          <p:nvPr/>
        </p:nvSpPr>
        <p:spPr>
          <a:xfrm rot="5400000" flipH="1" flipV="1">
            <a:off x="502936" y="3339211"/>
            <a:ext cx="2898557" cy="4106833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E58CA4-673A-4A0E-BAF5-5B85458E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37" y="3281777"/>
            <a:ext cx="4090712" cy="272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1542C8B5-BB6D-4617-9E42-B61684A24D75}"/>
              </a:ext>
            </a:extLst>
          </p:cNvPr>
          <p:cNvGrpSpPr/>
          <p:nvPr/>
        </p:nvGrpSpPr>
        <p:grpSpPr>
          <a:xfrm>
            <a:off x="-65404" y="5785440"/>
            <a:ext cx="12186847" cy="1449187"/>
            <a:chOff x="-64037" y="5676512"/>
            <a:chExt cx="12256031" cy="1449187"/>
          </a:xfrm>
        </p:grpSpPr>
        <p:pic>
          <p:nvPicPr>
            <p:cNvPr id="35" name="Місце для вмісту 4">
              <a:extLst>
                <a:ext uri="{FF2B5EF4-FFF2-40B4-BE49-F238E27FC236}">
                  <a16:creationId xmlns:a16="http://schemas.microsoft.com/office/drawing/2014/main" id="{FADDE2D3-B54E-4927-B2F5-D7A0A365B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12" r="42802"/>
            <a:stretch/>
          </p:blipFill>
          <p:spPr>
            <a:xfrm>
              <a:off x="11528467" y="5676515"/>
              <a:ext cx="663527" cy="1449173"/>
            </a:xfrm>
            <a:prstGeom prst="rect">
              <a:avLst/>
            </a:prstGeom>
          </p:spPr>
        </p:pic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2813B248-F845-40F5-B97C-D462B7315973}"/>
                </a:ext>
              </a:extLst>
            </p:cNvPr>
            <p:cNvGrpSpPr/>
            <p:nvPr/>
          </p:nvGrpSpPr>
          <p:grpSpPr>
            <a:xfrm>
              <a:off x="-64037" y="5676512"/>
              <a:ext cx="11850060" cy="1449187"/>
              <a:chOff x="546292" y="5520151"/>
              <a:chExt cx="14452586" cy="1586705"/>
            </a:xfrm>
          </p:grpSpPr>
          <p:pic>
            <p:nvPicPr>
              <p:cNvPr id="28" name="Місце для вмісту 4">
                <a:extLst>
                  <a:ext uri="{FF2B5EF4-FFF2-40B4-BE49-F238E27FC236}">
                    <a16:creationId xmlns:a16="http://schemas.microsoft.com/office/drawing/2014/main" id="{90946AF1-5B9D-436C-8278-07B7590A36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59" r="4650"/>
              <a:stretch/>
            </p:blipFill>
            <p:spPr>
              <a:xfrm>
                <a:off x="546292" y="5520166"/>
                <a:ext cx="5029839" cy="1586690"/>
              </a:xfrm>
              <a:prstGeom prst="rect">
                <a:avLst/>
              </a:prstGeom>
            </p:spPr>
          </p:pic>
          <p:pic>
            <p:nvPicPr>
              <p:cNvPr id="29" name="Місце для вмісту 4">
                <a:extLst>
                  <a:ext uri="{FF2B5EF4-FFF2-40B4-BE49-F238E27FC236}">
                    <a16:creationId xmlns:a16="http://schemas.microsoft.com/office/drawing/2014/main" id="{0618B2CC-BE58-4290-B007-20B4277184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58" r="4649"/>
              <a:stretch/>
            </p:blipFill>
            <p:spPr>
              <a:xfrm>
                <a:off x="5486421" y="5520152"/>
                <a:ext cx="3171014" cy="1586690"/>
              </a:xfrm>
              <a:prstGeom prst="rect">
                <a:avLst/>
              </a:prstGeom>
            </p:spPr>
          </p:pic>
          <p:pic>
            <p:nvPicPr>
              <p:cNvPr id="30" name="Місце для вмісту 4">
                <a:extLst>
                  <a:ext uri="{FF2B5EF4-FFF2-40B4-BE49-F238E27FC236}">
                    <a16:creationId xmlns:a16="http://schemas.microsoft.com/office/drawing/2014/main" id="{B179390E-98BF-4502-A419-274B1A584F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313" r="4649"/>
              <a:stretch/>
            </p:blipFill>
            <p:spPr>
              <a:xfrm>
                <a:off x="8645830" y="5520155"/>
                <a:ext cx="3205242" cy="1586690"/>
              </a:xfrm>
              <a:prstGeom prst="rect">
                <a:avLst/>
              </a:prstGeom>
            </p:spPr>
          </p:pic>
          <p:pic>
            <p:nvPicPr>
              <p:cNvPr id="31" name="Місце для вмісту 4">
                <a:extLst>
                  <a:ext uri="{FF2B5EF4-FFF2-40B4-BE49-F238E27FC236}">
                    <a16:creationId xmlns:a16="http://schemas.microsoft.com/office/drawing/2014/main" id="{6E546B25-ACE7-4EC3-8EEE-E1B9A637A3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313" r="3540"/>
              <a:stretch/>
            </p:blipFill>
            <p:spPr>
              <a:xfrm>
                <a:off x="11723999" y="5520151"/>
                <a:ext cx="3274879" cy="1586690"/>
              </a:xfrm>
              <a:prstGeom prst="rect">
                <a:avLst/>
              </a:prstGeom>
            </p:spPr>
          </p:pic>
        </p:grp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82EFB68-726E-4409-BF13-37C0159A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37" y="1974211"/>
            <a:ext cx="4124099" cy="157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7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46" y="0"/>
            <a:ext cx="12256033" cy="6877050"/>
          </a:xfrm>
          <a:prstGeom prst="rect">
            <a:avLst/>
          </a:prstGeom>
        </p:spPr>
      </p:pic>
      <p:pic>
        <p:nvPicPr>
          <p:cNvPr id="16" name="Місце для вмісту 8">
            <a:extLst>
              <a:ext uri="{FF2B5EF4-FFF2-40B4-BE49-F238E27FC236}">
                <a16:creationId xmlns:a16="http://schemas.microsoft.com/office/drawing/2014/main" id="{639FDC93-D7D5-4D13-89C4-7876F39E8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-55146" y="-31542"/>
            <a:ext cx="12242105" cy="1396156"/>
          </a:xfrm>
          <a:prstGeom prst="rect">
            <a:avLst/>
          </a:prstGeom>
          <a:solidFill>
            <a:srgbClr val="006666"/>
          </a:solidFill>
        </p:spPr>
      </p:pic>
      <p:sp>
        <p:nvSpPr>
          <p:cNvPr id="26" name="Місце для вмісту 7">
            <a:extLst>
              <a:ext uri="{FF2B5EF4-FFF2-40B4-BE49-F238E27FC236}">
                <a16:creationId xmlns:a16="http://schemas.microsoft.com/office/drawing/2014/main" id="{E26452AC-85D0-4F55-8542-010720ABA881}"/>
              </a:ext>
            </a:extLst>
          </p:cNvPr>
          <p:cNvSpPr txBox="1">
            <a:spLocks/>
          </p:cNvSpPr>
          <p:nvPr/>
        </p:nvSpPr>
        <p:spPr>
          <a:xfrm>
            <a:off x="1638164" y="295276"/>
            <a:ext cx="9048886" cy="819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uk-UA" sz="3500" b="1" dirty="0">
                <a:solidFill>
                  <a:srgbClr val="000066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ІМЕНА  НАУКИ  УНІВЕРСИТЕТУ</a:t>
            </a:r>
            <a:endParaRPr lang="uk-UA" sz="3500" dirty="0">
              <a:solidFill>
                <a:srgbClr val="000066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1" name="Місце для вмісту 8">
            <a:extLst>
              <a:ext uri="{FF2B5EF4-FFF2-40B4-BE49-F238E27FC236}">
                <a16:creationId xmlns:a16="http://schemas.microsoft.com/office/drawing/2014/main" id="{A1DF238F-B8D9-4498-99B8-2AB6809419CE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5" y="24488"/>
            <a:ext cx="1291789" cy="1290512"/>
          </a:xfrm>
          <a:prstGeom prst="rect">
            <a:avLst/>
          </a:prstGeom>
        </p:spPr>
      </p:pic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29352832-2947-48A0-9A74-4A69708FC93E}"/>
              </a:ext>
            </a:extLst>
          </p:cNvPr>
          <p:cNvSpPr/>
          <p:nvPr/>
        </p:nvSpPr>
        <p:spPr>
          <a:xfrm>
            <a:off x="-55146" y="5962650"/>
            <a:ext cx="4409712" cy="8953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F620761-4CEF-4468-8B00-509CF17C56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49" t="-2633" r="77" b="2213"/>
          <a:stretch/>
        </p:blipFill>
        <p:spPr>
          <a:xfrm>
            <a:off x="814130" y="6045528"/>
            <a:ext cx="2855496" cy="741580"/>
          </a:xfrm>
          <a:prstGeom prst="rect">
            <a:avLst/>
          </a:prstGeom>
        </p:spPr>
      </p:pic>
      <p:sp>
        <p:nvSpPr>
          <p:cNvPr id="29" name="Місце для вмісту 7">
            <a:extLst>
              <a:ext uri="{FF2B5EF4-FFF2-40B4-BE49-F238E27FC236}">
                <a16:creationId xmlns:a16="http://schemas.microsoft.com/office/drawing/2014/main" id="{1EA72B22-FC24-419D-B96A-79FA3D5CB51D}"/>
              </a:ext>
            </a:extLst>
          </p:cNvPr>
          <p:cNvSpPr txBox="1">
            <a:spLocks/>
          </p:cNvSpPr>
          <p:nvPr/>
        </p:nvSpPr>
        <p:spPr>
          <a:xfrm>
            <a:off x="-55784" y="4830326"/>
            <a:ext cx="4409712" cy="11313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ВОЛОХ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Анатолій Михайлович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i="1" dirty="0"/>
              <a:t>(</a:t>
            </a:r>
            <a:r>
              <a:rPr lang="uk-UA" sz="1600" b="1" i="1" dirty="0"/>
              <a:t>07.04.1950, м. Гуляйполе, Запорізька </a:t>
            </a:r>
            <a:r>
              <a:rPr lang="uk-UA" sz="1600" b="1" i="1" dirty="0" err="1"/>
              <a:t>обл</a:t>
            </a:r>
            <a:r>
              <a:rPr lang="ru-RU" sz="1600" b="1" i="1" dirty="0"/>
              <a:t>.)</a:t>
            </a:r>
            <a:endParaRPr lang="uk-UA" sz="1100" dirty="0"/>
          </a:p>
        </p:txBody>
      </p:sp>
      <p:pic>
        <p:nvPicPr>
          <p:cNvPr id="31" name="Місце для вмісту 4">
            <a:extLst>
              <a:ext uri="{FF2B5EF4-FFF2-40B4-BE49-F238E27FC236}">
                <a16:creationId xmlns:a16="http://schemas.microsoft.com/office/drawing/2014/main" id="{3E202FA2-251B-42EC-9A05-5EA2EE5DD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4" y="1571883"/>
            <a:ext cx="3223113" cy="3209513"/>
          </a:xfr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3B6DE46-6A7C-48CD-BED6-3C81E0358B0E}"/>
              </a:ext>
            </a:extLst>
          </p:cNvPr>
          <p:cNvGrpSpPr/>
          <p:nvPr/>
        </p:nvGrpSpPr>
        <p:grpSpPr>
          <a:xfrm>
            <a:off x="316952" y="1472808"/>
            <a:ext cx="3631303" cy="3378264"/>
            <a:chOff x="212177" y="1472808"/>
            <a:chExt cx="3631303" cy="3378264"/>
          </a:xfrm>
        </p:grpSpPr>
        <p:sp>
          <p:nvSpPr>
            <p:cNvPr id="30" name="Полілінія: фігура 29">
              <a:extLst>
                <a:ext uri="{FF2B5EF4-FFF2-40B4-BE49-F238E27FC236}">
                  <a16:creationId xmlns:a16="http://schemas.microsoft.com/office/drawing/2014/main" id="{AD6F3583-1F4E-4475-B386-145DD6B8917C}"/>
                </a:ext>
              </a:extLst>
            </p:cNvPr>
            <p:cNvSpPr/>
            <p:nvPr/>
          </p:nvSpPr>
          <p:spPr>
            <a:xfrm>
              <a:off x="212177" y="1472808"/>
              <a:ext cx="3631303" cy="3378264"/>
            </a:xfrm>
            <a:custGeom>
              <a:avLst/>
              <a:gdLst>
                <a:gd name="connsiteX0" fmla="*/ 1917693 w 3631303"/>
                <a:gd name="connsiteY0" fmla="*/ 0 h 3378264"/>
                <a:gd name="connsiteX1" fmla="*/ 3631303 w 3631303"/>
                <a:gd name="connsiteY1" fmla="*/ 1679607 h 3378264"/>
                <a:gd name="connsiteX2" fmla="*/ 1917693 w 3631303"/>
                <a:gd name="connsiteY2" fmla="*/ 3359214 h 3378264"/>
                <a:gd name="connsiteX3" fmla="*/ 1909065 w 3631303"/>
                <a:gd name="connsiteY3" fmla="*/ 3358787 h 3378264"/>
                <a:gd name="connsiteX4" fmla="*/ 1838746 w 3631303"/>
                <a:gd name="connsiteY4" fmla="*/ 3369592 h 3378264"/>
                <a:gd name="connsiteX5" fmla="*/ 1668184 w 3631303"/>
                <a:gd name="connsiteY5" fmla="*/ 3378264 h 3378264"/>
                <a:gd name="connsiteX6" fmla="*/ 0 w 3631303"/>
                <a:gd name="connsiteY6" fmla="*/ 1698657 h 3378264"/>
                <a:gd name="connsiteX7" fmla="*/ 1668184 w 3631303"/>
                <a:gd name="connsiteY7" fmla="*/ 19050 h 3378264"/>
                <a:gd name="connsiteX8" fmla="*/ 1671859 w 3631303"/>
                <a:gd name="connsiteY8" fmla="*/ 19237 h 3378264"/>
                <a:gd name="connsiteX9" fmla="*/ 1742486 w 3631303"/>
                <a:gd name="connsiteY9" fmla="*/ 8672 h 3378264"/>
                <a:gd name="connsiteX10" fmla="*/ 1917693 w 3631303"/>
                <a:gd name="connsiteY10" fmla="*/ 0 h 337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1303" h="3378264">
                  <a:moveTo>
                    <a:pt x="1917693" y="0"/>
                  </a:moveTo>
                  <a:cubicBezTo>
                    <a:pt x="2864094" y="0"/>
                    <a:pt x="3631303" y="751986"/>
                    <a:pt x="3631303" y="1679607"/>
                  </a:cubicBezTo>
                  <a:cubicBezTo>
                    <a:pt x="3631303" y="2607228"/>
                    <a:pt x="2864094" y="3359214"/>
                    <a:pt x="1917693" y="3359214"/>
                  </a:cubicBezTo>
                  <a:lnTo>
                    <a:pt x="1909065" y="3358787"/>
                  </a:lnTo>
                  <a:lnTo>
                    <a:pt x="1838746" y="3369592"/>
                  </a:lnTo>
                  <a:cubicBezTo>
                    <a:pt x="1782667" y="3375327"/>
                    <a:pt x="1725766" y="3378264"/>
                    <a:pt x="1668184" y="3378264"/>
                  </a:cubicBezTo>
                  <a:cubicBezTo>
                    <a:pt x="746871" y="3378264"/>
                    <a:pt x="0" y="2626278"/>
                    <a:pt x="0" y="1698657"/>
                  </a:cubicBezTo>
                  <a:cubicBezTo>
                    <a:pt x="0" y="771036"/>
                    <a:pt x="746871" y="19050"/>
                    <a:pt x="1668184" y="19050"/>
                  </a:cubicBezTo>
                  <a:lnTo>
                    <a:pt x="1671859" y="19237"/>
                  </a:lnTo>
                  <a:lnTo>
                    <a:pt x="1742486" y="8672"/>
                  </a:lnTo>
                  <a:cubicBezTo>
                    <a:pt x="1800093" y="2938"/>
                    <a:pt x="1858543" y="0"/>
                    <a:pt x="1917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/>
            </a:p>
          </p:txBody>
        </p:sp>
        <p:pic>
          <p:nvPicPr>
            <p:cNvPr id="33" name="Місце для вмісту 12">
              <a:extLst>
                <a:ext uri="{FF2B5EF4-FFF2-40B4-BE49-F238E27FC236}">
                  <a16:creationId xmlns:a16="http://schemas.microsoft.com/office/drawing/2014/main" id="{1663D0DD-B5C7-4A6E-AC43-4EA3C3836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45" y="1552834"/>
              <a:ext cx="3242574" cy="3228892"/>
            </a:xfrm>
            <a:prstGeom prst="rect">
              <a:avLst/>
            </a:prstGeom>
          </p:spPr>
        </p:pic>
      </p:grpSp>
      <p:sp>
        <p:nvSpPr>
          <p:cNvPr id="23" name="Місце для вмісту 7">
            <a:extLst>
              <a:ext uri="{FF2B5EF4-FFF2-40B4-BE49-F238E27FC236}">
                <a16:creationId xmlns:a16="http://schemas.microsoft.com/office/drawing/2014/main" id="{95F27C43-64BD-4980-8F3C-AADD3638E115}"/>
              </a:ext>
            </a:extLst>
          </p:cNvPr>
          <p:cNvSpPr txBox="1">
            <a:spLocks/>
          </p:cNvSpPr>
          <p:nvPr/>
        </p:nvSpPr>
        <p:spPr>
          <a:xfrm>
            <a:off x="4355204" y="1334050"/>
            <a:ext cx="7845683" cy="554300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600" b="1" dirty="0"/>
              <a:t>Екологія, зоологія, охорона природи.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Доктор біологічних наук (2005)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Професор (2006)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Заслужений діяч науки і техніки України (2017)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Мелітопольський педагогічний інститут (1972)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1976-1995 – працював у Мелітопольському педагогічному інституті.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Від 1995 працює в Таврійській державній агротехнічній академії (нині ТДАТУ)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2006 – завідувач кафедри екології та охорони навколишнього середовища</a:t>
            </a:r>
            <a:r>
              <a:rPr lang="ru-RU" sz="1600" b="1" dirty="0"/>
              <a:t>.</a:t>
            </a:r>
            <a:endParaRPr lang="uk-UA" sz="16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дослідження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Керівник наукової школи «Екологічні особливості тварин у природних та штучних екосистемах»</a:t>
            </a:r>
            <a:r>
              <a:rPr lang="ru-RU" sz="1600" b="1" dirty="0"/>
              <a:t> </a:t>
            </a:r>
            <a:r>
              <a:rPr lang="uk-UA" sz="1600" b="1" dirty="0"/>
              <a:t>у ТДАТУ.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Один із авторів Червоної книги України.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🏆 Відзнаки, нагороди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Відмінник народної освіти УРСР (1991)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Відзнаки «За наукові досягнення» та «За вагомий внесок у розвиток освіти» (2007)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Знак Пошани (2010)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«Заслужений діяч науки і техніки України» (2017)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Медаль Честі </a:t>
            </a:r>
            <a:r>
              <a:rPr lang="uk-UA" sz="1600" b="1" dirty="0" err="1">
                <a:effectLst/>
                <a:latin typeface="Calibri (Основний текст)"/>
                <a:ea typeface="Times New Roman" panose="02020603050405020304" pitchFamily="18" charset="0"/>
              </a:rPr>
              <a:t>der</a:t>
            </a: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 </a:t>
            </a:r>
            <a:r>
              <a:rPr lang="uk-UA" sz="1600" b="1" dirty="0" err="1">
                <a:effectLst/>
                <a:latin typeface="Calibri (Основний текст)"/>
                <a:ea typeface="Times New Roman" panose="02020603050405020304" pitchFamily="18" charset="0"/>
              </a:rPr>
              <a:t>Gesellschaft</a:t>
            </a: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 </a:t>
            </a:r>
            <a:r>
              <a:rPr lang="uk-UA" sz="1600" b="1" dirty="0" err="1">
                <a:effectLst/>
                <a:latin typeface="Calibri (Основний текст)"/>
                <a:ea typeface="Times New Roman" panose="02020603050405020304" pitchFamily="18" charset="0"/>
              </a:rPr>
              <a:t>für</a:t>
            </a: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 </a:t>
            </a:r>
            <a:r>
              <a:rPr lang="uk-UA" sz="1600" b="1" dirty="0" err="1">
                <a:effectLst/>
                <a:latin typeface="Calibri (Основний текст)"/>
                <a:ea typeface="Times New Roman" panose="02020603050405020304" pitchFamily="18" charset="0"/>
              </a:rPr>
              <a:t>Wildtier-und</a:t>
            </a: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 </a:t>
            </a:r>
            <a:r>
              <a:rPr lang="uk-UA" sz="1600" b="1" dirty="0" err="1">
                <a:effectLst/>
                <a:latin typeface="Calibri (Основний текст)"/>
                <a:ea typeface="Times New Roman" panose="02020603050405020304" pitchFamily="18" charset="0"/>
              </a:rPr>
              <a:t>Jagdforschung</a:t>
            </a: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 (Німеччина) </a:t>
            </a:r>
            <a:r>
              <a:rPr lang="uk-UA" sz="1600" b="1" dirty="0"/>
              <a:t>–</a:t>
            </a: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 «За особливі заслуги у вивченні диких тварин та мисливства, а також за зміцнення українсько-німецького співробітництва» (2018)</a:t>
            </a:r>
            <a:r>
              <a:rPr lang="ru-RU" sz="1600" b="1" dirty="0">
                <a:latin typeface="Calibri (Основний текст)"/>
              </a:rPr>
              <a:t>.</a:t>
            </a:r>
            <a:endParaRPr lang="uk-UA" sz="1600" b="1" dirty="0">
              <a:latin typeface="Calibri (Основний текст)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800" b="1" dirty="0">
                <a:latin typeface="Calibri (Основний текст)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600" b="1" dirty="0">
                <a:latin typeface="Calibri (Основний текст)"/>
              </a:rPr>
              <a:t>Анатолій Михайлович Волох – провідний український еколог, авторитетний науковець у галузі збереження біорізноманіття, який зробив вагомий внесок у розвиток екологічної науки та освіти в ТДАТУ.</a:t>
            </a: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  <p:pic>
        <p:nvPicPr>
          <p:cNvPr id="18" name="Місце для вмісту 17">
            <a:extLst>
              <a:ext uri="{FF2B5EF4-FFF2-40B4-BE49-F238E27FC236}">
                <a16:creationId xmlns:a16="http://schemas.microsoft.com/office/drawing/2014/main" id="{D0442DB4-CF61-47FE-B588-6551FBAFB8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304" y="-61010"/>
            <a:ext cx="1406574" cy="14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3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46" y="0"/>
            <a:ext cx="12256033" cy="6877050"/>
          </a:xfrm>
          <a:prstGeom prst="rect">
            <a:avLst/>
          </a:prstGeom>
        </p:spPr>
      </p:pic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29352832-2947-48A0-9A74-4A69708FC93E}"/>
              </a:ext>
            </a:extLst>
          </p:cNvPr>
          <p:cNvSpPr/>
          <p:nvPr/>
        </p:nvSpPr>
        <p:spPr>
          <a:xfrm>
            <a:off x="-55146" y="5962650"/>
            <a:ext cx="4409712" cy="8953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F620761-4CEF-4468-8B00-509CF17C5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9" t="-2633" r="77" b="2213"/>
          <a:stretch/>
        </p:blipFill>
        <p:spPr>
          <a:xfrm>
            <a:off x="718880" y="6045528"/>
            <a:ext cx="2855496" cy="741580"/>
          </a:xfrm>
          <a:prstGeom prst="rect">
            <a:avLst/>
          </a:prstGeom>
        </p:spPr>
      </p:pic>
      <p:sp>
        <p:nvSpPr>
          <p:cNvPr id="29" name="Місце для вмісту 7">
            <a:extLst>
              <a:ext uri="{FF2B5EF4-FFF2-40B4-BE49-F238E27FC236}">
                <a16:creationId xmlns:a16="http://schemas.microsoft.com/office/drawing/2014/main" id="{1EA72B22-FC24-419D-B96A-79FA3D5CB51D}"/>
              </a:ext>
            </a:extLst>
          </p:cNvPr>
          <p:cNvSpPr txBox="1">
            <a:spLocks/>
          </p:cNvSpPr>
          <p:nvPr/>
        </p:nvSpPr>
        <p:spPr>
          <a:xfrm>
            <a:off x="-55784" y="4195117"/>
            <a:ext cx="4409712" cy="1696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ДІДУР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Володимир </a:t>
            </a:r>
            <a:r>
              <a:rPr lang="uk-UA" sz="18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Аксентійович</a:t>
            </a: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/>
              <a:t>(</a:t>
            </a:r>
            <a:r>
              <a:rPr lang="uk-UA" sz="1600" b="1" i="1" dirty="0"/>
              <a:t>07.09.1943, с. Очеретня, Кривоозерський р-н, Миколаївська обл. </a:t>
            </a:r>
            <a:r>
              <a:rPr lang="uk-UA" sz="1600" b="1" dirty="0">
                <a:latin typeface="Arial Black" panose="020B0A04020102020204" pitchFamily="34" charset="0"/>
              </a:rPr>
              <a:t>–</a:t>
            </a:r>
            <a:r>
              <a:rPr lang="uk-UA" sz="1600" b="1" i="1" dirty="0"/>
              <a:t> 20.02.2020,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600" b="1" i="1" dirty="0"/>
              <a:t>м. Мелітополь</a:t>
            </a:r>
            <a:r>
              <a:rPr lang="ru-RU" sz="1600" b="1" i="1" dirty="0"/>
              <a:t>)</a:t>
            </a:r>
            <a:endParaRPr lang="uk-UA" sz="1100" dirty="0"/>
          </a:p>
        </p:txBody>
      </p:sp>
      <p:sp>
        <p:nvSpPr>
          <p:cNvPr id="14" name="Полілінія: фігура 13">
            <a:extLst>
              <a:ext uri="{FF2B5EF4-FFF2-40B4-BE49-F238E27FC236}">
                <a16:creationId xmlns:a16="http://schemas.microsoft.com/office/drawing/2014/main" id="{8679046E-C846-471C-B4DC-F64347F4ECB1}"/>
              </a:ext>
            </a:extLst>
          </p:cNvPr>
          <p:cNvSpPr/>
          <p:nvPr/>
        </p:nvSpPr>
        <p:spPr>
          <a:xfrm>
            <a:off x="160711" y="438150"/>
            <a:ext cx="3945452" cy="3694388"/>
          </a:xfrm>
          <a:custGeom>
            <a:avLst/>
            <a:gdLst>
              <a:gd name="connsiteX0" fmla="*/ 1917693 w 3631303"/>
              <a:gd name="connsiteY0" fmla="*/ 0 h 3378264"/>
              <a:gd name="connsiteX1" fmla="*/ 3631303 w 3631303"/>
              <a:gd name="connsiteY1" fmla="*/ 1679607 h 3378264"/>
              <a:gd name="connsiteX2" fmla="*/ 1917693 w 3631303"/>
              <a:gd name="connsiteY2" fmla="*/ 3359214 h 3378264"/>
              <a:gd name="connsiteX3" fmla="*/ 1909065 w 3631303"/>
              <a:gd name="connsiteY3" fmla="*/ 3358787 h 3378264"/>
              <a:gd name="connsiteX4" fmla="*/ 1838746 w 3631303"/>
              <a:gd name="connsiteY4" fmla="*/ 3369592 h 3378264"/>
              <a:gd name="connsiteX5" fmla="*/ 1668184 w 3631303"/>
              <a:gd name="connsiteY5" fmla="*/ 3378264 h 3378264"/>
              <a:gd name="connsiteX6" fmla="*/ 0 w 3631303"/>
              <a:gd name="connsiteY6" fmla="*/ 1698657 h 3378264"/>
              <a:gd name="connsiteX7" fmla="*/ 1668184 w 3631303"/>
              <a:gd name="connsiteY7" fmla="*/ 19050 h 3378264"/>
              <a:gd name="connsiteX8" fmla="*/ 1671859 w 3631303"/>
              <a:gd name="connsiteY8" fmla="*/ 19237 h 3378264"/>
              <a:gd name="connsiteX9" fmla="*/ 1742486 w 3631303"/>
              <a:gd name="connsiteY9" fmla="*/ 8672 h 3378264"/>
              <a:gd name="connsiteX10" fmla="*/ 1917693 w 3631303"/>
              <a:gd name="connsiteY10" fmla="*/ 0 h 337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1303" h="3378264">
                <a:moveTo>
                  <a:pt x="1917693" y="0"/>
                </a:moveTo>
                <a:cubicBezTo>
                  <a:pt x="2864094" y="0"/>
                  <a:pt x="3631303" y="751986"/>
                  <a:pt x="3631303" y="1679607"/>
                </a:cubicBezTo>
                <a:cubicBezTo>
                  <a:pt x="3631303" y="2607228"/>
                  <a:pt x="2864094" y="3359214"/>
                  <a:pt x="1917693" y="3359214"/>
                </a:cubicBezTo>
                <a:lnTo>
                  <a:pt x="1909065" y="3358787"/>
                </a:lnTo>
                <a:lnTo>
                  <a:pt x="1838746" y="3369592"/>
                </a:lnTo>
                <a:cubicBezTo>
                  <a:pt x="1782667" y="3375327"/>
                  <a:pt x="1725766" y="3378264"/>
                  <a:pt x="1668184" y="3378264"/>
                </a:cubicBezTo>
                <a:cubicBezTo>
                  <a:pt x="746871" y="3378264"/>
                  <a:pt x="0" y="2626278"/>
                  <a:pt x="0" y="1698657"/>
                </a:cubicBezTo>
                <a:cubicBezTo>
                  <a:pt x="0" y="771036"/>
                  <a:pt x="746871" y="19050"/>
                  <a:pt x="1668184" y="19050"/>
                </a:cubicBezTo>
                <a:lnTo>
                  <a:pt x="1671859" y="19237"/>
                </a:lnTo>
                <a:lnTo>
                  <a:pt x="1742486" y="8672"/>
                </a:lnTo>
                <a:cubicBezTo>
                  <a:pt x="1800093" y="2938"/>
                  <a:pt x="1858543" y="0"/>
                  <a:pt x="191769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Місце для вмісту 8">
            <a:extLst>
              <a:ext uri="{FF2B5EF4-FFF2-40B4-BE49-F238E27FC236}">
                <a16:creationId xmlns:a16="http://schemas.microsoft.com/office/drawing/2014/main" id="{5891542A-32E7-4335-B384-6AC2E6134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1" y="530173"/>
            <a:ext cx="3560361" cy="3545338"/>
          </a:xfrm>
        </p:spPr>
      </p:pic>
      <p:sp>
        <p:nvSpPr>
          <p:cNvPr id="23" name="Місце для вмісту 7">
            <a:extLst>
              <a:ext uri="{FF2B5EF4-FFF2-40B4-BE49-F238E27FC236}">
                <a16:creationId xmlns:a16="http://schemas.microsoft.com/office/drawing/2014/main" id="{95F27C43-64BD-4980-8F3C-AADD3638E115}"/>
              </a:ext>
            </a:extLst>
          </p:cNvPr>
          <p:cNvSpPr txBox="1">
            <a:spLocks/>
          </p:cNvSpPr>
          <p:nvPr/>
        </p:nvSpPr>
        <p:spPr>
          <a:xfrm>
            <a:off x="4355204" y="645202"/>
            <a:ext cx="7845683" cy="6231848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uk-UA" sz="1800" b="1" dirty="0"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600" b="1" dirty="0"/>
              <a:t>Технічна гідродинаміка, гідроприводи, енергозбереження в АПК.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Доктор технічних наук (1990)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Професор (1991)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Мелітопольський інститут механізації сільського господарства </a:t>
            </a:r>
            <a:r>
              <a:rPr lang="ru-RU" sz="1600" b="1" dirty="0"/>
              <a:t>(1966</a:t>
            </a:r>
            <a:r>
              <a:rPr lang="uk-UA" sz="16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Від 1966 – працював у МІМСГ .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1979-1984 – завідувач кафедри технології металів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1985-1997 – проректор з наукової роботи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Від 1997 – директор Запорізького науково-дослідного центру з раціонального використання паливно-мастильних матеріалів в АПК та завідувач кафедри гідравліки і гідроприводу Таврійської агротехнічної академії</a:t>
            </a:r>
            <a:r>
              <a:rPr lang="ru-RU" sz="1600" b="1" dirty="0"/>
              <a:t>.</a:t>
            </a:r>
            <a:endParaRPr lang="uk-UA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дослідження </a:t>
            </a:r>
          </a:p>
          <a:p>
            <a:pPr algn="just">
              <a:spcBef>
                <a:spcPts val="0"/>
              </a:spcBef>
            </a:pPr>
            <a:r>
              <a:rPr lang="uk-UA" sz="1600" b="1" dirty="0"/>
              <a:t>Досліджував проблеми надійності гідроприводів.</a:t>
            </a:r>
          </a:p>
          <a:p>
            <a:pPr algn="just">
              <a:spcBef>
                <a:spcPts val="0"/>
              </a:spcBef>
            </a:pPr>
            <a:r>
              <a:rPr lang="uk-UA" sz="1600" b="1" dirty="0"/>
              <a:t>Розробляв напрями раціонального використання паливно-мастильних матеріалів в агропромисловому комплексі.</a:t>
            </a:r>
          </a:p>
          <a:p>
            <a:pPr algn="just">
              <a:spcBef>
                <a:spcPts val="0"/>
              </a:spcBef>
            </a:pPr>
            <a:r>
              <a:rPr lang="uk-UA" sz="1600" b="1" dirty="0"/>
              <a:t>Сформував наукову школу у сфері гідродинаміки та енергозбереження.</a:t>
            </a:r>
          </a:p>
          <a:p>
            <a:pPr algn="just">
              <a:spcBef>
                <a:spcPts val="0"/>
              </a:spcBef>
            </a:pPr>
            <a:r>
              <a:rPr lang="uk-UA" sz="1600" b="1" dirty="0"/>
              <a:t>Засновник наукової школи «Ресурсозбереження в технологічних процесах АПК» (1988), яка об’єднала молодих учених і дала поштовх новим дослідженням у галузі енергозбереження та ефективного використання ресурсів</a:t>
            </a: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uk-UA" sz="1600" b="1" dirty="0">
              <a:latin typeface="Calibri (Основний текст)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b="1" dirty="0">
                <a:latin typeface="Calibri (Основний текст)"/>
              </a:rPr>
              <a:t>Володимир </a:t>
            </a:r>
            <a:r>
              <a:rPr lang="uk-UA" sz="1600" b="1" dirty="0" err="1">
                <a:latin typeface="Calibri (Основний текст)"/>
              </a:rPr>
              <a:t>Аксентійович</a:t>
            </a:r>
            <a:r>
              <a:rPr lang="uk-UA" sz="1600" b="1" dirty="0">
                <a:latin typeface="Calibri (Основний текст)"/>
              </a:rPr>
              <a:t> </a:t>
            </a:r>
            <a:r>
              <a:rPr lang="uk-UA" sz="1600" b="1" dirty="0" err="1">
                <a:latin typeface="Calibri (Основний текст)"/>
              </a:rPr>
              <a:t>Дідур</a:t>
            </a:r>
            <a:r>
              <a:rPr lang="uk-UA" sz="1600" b="1" dirty="0">
                <a:latin typeface="Calibri (Основний текст)"/>
              </a:rPr>
              <a:t> – видатний учений і педагог, який поєднав глибокі фундаментальні дослідження з практичними потребами сільськогосподарського виробництва, залишивши вагомий спадок для розвитку науки та освіти в Україні.</a:t>
            </a: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  <p:pic>
        <p:nvPicPr>
          <p:cNvPr id="16" name="Місце для вмісту 8">
            <a:extLst>
              <a:ext uri="{FF2B5EF4-FFF2-40B4-BE49-F238E27FC236}">
                <a16:creationId xmlns:a16="http://schemas.microsoft.com/office/drawing/2014/main" id="{639FDC93-D7D5-4D13-89C4-7876F39E8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9144000" y="-31542"/>
            <a:ext cx="3056887" cy="895350"/>
          </a:xfrm>
          <a:prstGeom prst="rect">
            <a:avLst/>
          </a:prstGeom>
          <a:solidFill>
            <a:srgbClr val="006666"/>
          </a:solidFill>
        </p:spPr>
      </p:pic>
      <p:pic>
        <p:nvPicPr>
          <p:cNvPr id="13" name="Місце для вмісту 4">
            <a:extLst>
              <a:ext uri="{FF2B5EF4-FFF2-40B4-BE49-F238E27FC236}">
                <a16:creationId xmlns:a16="http://schemas.microsoft.com/office/drawing/2014/main" id="{0D55E4A5-DFC8-48BA-AE01-72F57BCCC8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376658" y="-2183"/>
            <a:ext cx="2617641" cy="8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1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46" y="0"/>
            <a:ext cx="12256033" cy="6877050"/>
          </a:xfrm>
          <a:prstGeom prst="rect">
            <a:avLst/>
          </a:prstGeom>
        </p:spPr>
      </p:pic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29352832-2947-48A0-9A74-4A69708FC93E}"/>
              </a:ext>
            </a:extLst>
          </p:cNvPr>
          <p:cNvSpPr/>
          <p:nvPr/>
        </p:nvSpPr>
        <p:spPr>
          <a:xfrm>
            <a:off x="-55146" y="5962650"/>
            <a:ext cx="3970808" cy="8953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F620761-4CEF-4468-8B00-509CF17C5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9" t="-2633" r="77" b="2213"/>
          <a:stretch/>
        </p:blipFill>
        <p:spPr>
          <a:xfrm>
            <a:off x="499805" y="6045528"/>
            <a:ext cx="2855496" cy="741580"/>
          </a:xfrm>
          <a:prstGeom prst="rect">
            <a:avLst/>
          </a:prstGeom>
        </p:spPr>
      </p:pic>
      <p:sp>
        <p:nvSpPr>
          <p:cNvPr id="29" name="Місце для вмісту 7">
            <a:extLst>
              <a:ext uri="{FF2B5EF4-FFF2-40B4-BE49-F238E27FC236}">
                <a16:creationId xmlns:a16="http://schemas.microsoft.com/office/drawing/2014/main" id="{1EA72B22-FC24-419D-B96A-79FA3D5CB51D}"/>
              </a:ext>
            </a:extLst>
          </p:cNvPr>
          <p:cNvSpPr txBox="1">
            <a:spLocks/>
          </p:cNvSpPr>
          <p:nvPr/>
        </p:nvSpPr>
        <p:spPr>
          <a:xfrm>
            <a:off x="-55784" y="4195117"/>
            <a:ext cx="4066696" cy="1696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КАЛИТКА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Валентина Василівна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i="1" dirty="0"/>
              <a:t>(</a:t>
            </a:r>
            <a:r>
              <a:rPr lang="uk-UA" sz="1600" b="1" i="1" dirty="0"/>
              <a:t>25.05.1946, с. Потоки, Таращанського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600" b="1" i="1" dirty="0"/>
              <a:t>р-ну Київської обл. </a:t>
            </a:r>
            <a:r>
              <a:rPr lang="uk-UA" sz="1600" b="1" dirty="0">
                <a:latin typeface="Arial Black" panose="020B0A04020102020204" pitchFamily="34" charset="0"/>
              </a:rPr>
              <a:t>–</a:t>
            </a:r>
            <a:r>
              <a:rPr lang="uk-UA" sz="1600" b="1" i="1" dirty="0"/>
              <a:t> 09.10.2017,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600" b="1" i="1" dirty="0"/>
              <a:t>м. Мелітополь</a:t>
            </a:r>
            <a:r>
              <a:rPr lang="ru-RU" sz="1600" b="1" i="1" dirty="0"/>
              <a:t>)</a:t>
            </a:r>
            <a:endParaRPr lang="uk-UA" sz="1100" dirty="0"/>
          </a:p>
        </p:txBody>
      </p:sp>
      <p:sp>
        <p:nvSpPr>
          <p:cNvPr id="15" name="Полілінія: фігура 14">
            <a:extLst>
              <a:ext uri="{FF2B5EF4-FFF2-40B4-BE49-F238E27FC236}">
                <a16:creationId xmlns:a16="http://schemas.microsoft.com/office/drawing/2014/main" id="{F99CE431-9F4A-4F37-82D9-2795D7046FE3}"/>
              </a:ext>
            </a:extLst>
          </p:cNvPr>
          <p:cNvSpPr/>
          <p:nvPr/>
        </p:nvSpPr>
        <p:spPr>
          <a:xfrm>
            <a:off x="48369" y="485776"/>
            <a:ext cx="3747270" cy="3486150"/>
          </a:xfrm>
          <a:custGeom>
            <a:avLst/>
            <a:gdLst>
              <a:gd name="connsiteX0" fmla="*/ 1917693 w 3631303"/>
              <a:gd name="connsiteY0" fmla="*/ 0 h 3378264"/>
              <a:gd name="connsiteX1" fmla="*/ 3631303 w 3631303"/>
              <a:gd name="connsiteY1" fmla="*/ 1679607 h 3378264"/>
              <a:gd name="connsiteX2" fmla="*/ 1917693 w 3631303"/>
              <a:gd name="connsiteY2" fmla="*/ 3359214 h 3378264"/>
              <a:gd name="connsiteX3" fmla="*/ 1909065 w 3631303"/>
              <a:gd name="connsiteY3" fmla="*/ 3358787 h 3378264"/>
              <a:gd name="connsiteX4" fmla="*/ 1838746 w 3631303"/>
              <a:gd name="connsiteY4" fmla="*/ 3369592 h 3378264"/>
              <a:gd name="connsiteX5" fmla="*/ 1668184 w 3631303"/>
              <a:gd name="connsiteY5" fmla="*/ 3378264 h 3378264"/>
              <a:gd name="connsiteX6" fmla="*/ 0 w 3631303"/>
              <a:gd name="connsiteY6" fmla="*/ 1698657 h 3378264"/>
              <a:gd name="connsiteX7" fmla="*/ 1668184 w 3631303"/>
              <a:gd name="connsiteY7" fmla="*/ 19050 h 3378264"/>
              <a:gd name="connsiteX8" fmla="*/ 1671859 w 3631303"/>
              <a:gd name="connsiteY8" fmla="*/ 19237 h 3378264"/>
              <a:gd name="connsiteX9" fmla="*/ 1742486 w 3631303"/>
              <a:gd name="connsiteY9" fmla="*/ 8672 h 3378264"/>
              <a:gd name="connsiteX10" fmla="*/ 1917693 w 3631303"/>
              <a:gd name="connsiteY10" fmla="*/ 0 h 337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1303" h="3378264">
                <a:moveTo>
                  <a:pt x="1917693" y="0"/>
                </a:moveTo>
                <a:cubicBezTo>
                  <a:pt x="2864094" y="0"/>
                  <a:pt x="3631303" y="751986"/>
                  <a:pt x="3631303" y="1679607"/>
                </a:cubicBezTo>
                <a:cubicBezTo>
                  <a:pt x="3631303" y="2607228"/>
                  <a:pt x="2864094" y="3359214"/>
                  <a:pt x="1917693" y="3359214"/>
                </a:cubicBezTo>
                <a:lnTo>
                  <a:pt x="1909065" y="3358787"/>
                </a:lnTo>
                <a:lnTo>
                  <a:pt x="1838746" y="3369592"/>
                </a:lnTo>
                <a:cubicBezTo>
                  <a:pt x="1782667" y="3375327"/>
                  <a:pt x="1725766" y="3378264"/>
                  <a:pt x="1668184" y="3378264"/>
                </a:cubicBezTo>
                <a:cubicBezTo>
                  <a:pt x="746871" y="3378264"/>
                  <a:pt x="0" y="2626278"/>
                  <a:pt x="0" y="1698657"/>
                </a:cubicBezTo>
                <a:cubicBezTo>
                  <a:pt x="0" y="771036"/>
                  <a:pt x="746871" y="19050"/>
                  <a:pt x="1668184" y="19050"/>
                </a:cubicBezTo>
                <a:lnTo>
                  <a:pt x="1671859" y="19237"/>
                </a:lnTo>
                <a:lnTo>
                  <a:pt x="1742486" y="8672"/>
                </a:lnTo>
                <a:cubicBezTo>
                  <a:pt x="1800093" y="2938"/>
                  <a:pt x="1858543" y="0"/>
                  <a:pt x="191769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pic>
        <p:nvPicPr>
          <p:cNvPr id="17" name="Місце для вмісту 4">
            <a:extLst>
              <a:ext uri="{FF2B5EF4-FFF2-40B4-BE49-F238E27FC236}">
                <a16:creationId xmlns:a16="http://schemas.microsoft.com/office/drawing/2014/main" id="{0CFDA380-B76C-4B95-81B7-6137E2007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2" y="594932"/>
            <a:ext cx="3326044" cy="3312010"/>
          </a:xfrm>
        </p:spPr>
      </p:pic>
      <p:sp>
        <p:nvSpPr>
          <p:cNvPr id="23" name="Місце для вмісту 7">
            <a:extLst>
              <a:ext uri="{FF2B5EF4-FFF2-40B4-BE49-F238E27FC236}">
                <a16:creationId xmlns:a16="http://schemas.microsoft.com/office/drawing/2014/main" id="{95F27C43-64BD-4980-8F3C-AADD3638E115}"/>
              </a:ext>
            </a:extLst>
          </p:cNvPr>
          <p:cNvSpPr txBox="1">
            <a:spLocks/>
          </p:cNvSpPr>
          <p:nvPr/>
        </p:nvSpPr>
        <p:spPr>
          <a:xfrm>
            <a:off x="3915662" y="409575"/>
            <a:ext cx="8288228" cy="6467476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7000"/>
              </a:lnSpc>
              <a:spcBef>
                <a:spcPts val="0"/>
              </a:spcBef>
              <a:buNone/>
            </a:pPr>
            <a:endParaRPr lang="uk-UA" sz="1800" b="1" dirty="0">
              <a:latin typeface="Arial Black" panose="020B0A04020102020204" pitchFamily="34" charset="0"/>
            </a:endParaRPr>
          </a:p>
          <a:p>
            <a:pPr marL="0" indent="0">
              <a:lnSpc>
                <a:spcPct val="78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lnSpc>
                <a:spcPct val="78000"/>
              </a:lnSpc>
              <a:spcBef>
                <a:spcPts val="0"/>
              </a:spcBef>
              <a:buNone/>
            </a:pPr>
            <a:r>
              <a:rPr lang="uk-UA" sz="1600" b="1" dirty="0"/>
              <a:t>Біохімія, сільськогосподарська біотехнологія, антиоксидантні системи.</a:t>
            </a:r>
          </a:p>
          <a:p>
            <a:pPr marL="0" indent="0">
              <a:lnSpc>
                <a:spcPct val="78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lnSpc>
                <a:spcPct val="78000"/>
              </a:lnSpc>
              <a:spcBef>
                <a:spcPts val="0"/>
              </a:spcBef>
            </a:pPr>
            <a:r>
              <a:rPr lang="uk-UA" sz="1600" b="1" dirty="0"/>
              <a:t>Кандидат хімічних наук (1975)</a:t>
            </a:r>
          </a:p>
          <a:p>
            <a:pPr>
              <a:lnSpc>
                <a:spcPct val="78000"/>
              </a:lnSpc>
              <a:spcBef>
                <a:spcPts val="0"/>
              </a:spcBef>
            </a:pPr>
            <a:r>
              <a:rPr lang="uk-UA" sz="1600" b="1" dirty="0"/>
              <a:t>Доктор сільськогосподарських наук (1995)</a:t>
            </a:r>
          </a:p>
          <a:p>
            <a:pPr>
              <a:lnSpc>
                <a:spcPct val="78000"/>
              </a:lnSpc>
              <a:spcBef>
                <a:spcPts val="0"/>
              </a:spcBef>
            </a:pPr>
            <a:r>
              <a:rPr lang="uk-UA" sz="1600" b="1" dirty="0"/>
              <a:t>Професор (1997)</a:t>
            </a:r>
          </a:p>
          <a:p>
            <a:pPr marL="0" indent="0">
              <a:lnSpc>
                <a:spcPct val="78000"/>
              </a:lnSpc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lnSpc>
                <a:spcPct val="78000"/>
              </a:lnSpc>
              <a:spcBef>
                <a:spcPts val="0"/>
              </a:spcBef>
            </a:pPr>
            <a:r>
              <a:rPr lang="uk-UA" sz="1600" b="1" dirty="0"/>
              <a:t>Чернівецький університет (1969)</a:t>
            </a:r>
          </a:p>
          <a:p>
            <a:pPr marL="0" indent="0">
              <a:lnSpc>
                <a:spcPct val="78000"/>
              </a:lnSpc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</a:p>
          <a:p>
            <a:pPr>
              <a:lnSpc>
                <a:spcPct val="78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Calibri" panose="020F0502020204030204" pitchFamily="34" charset="0"/>
                <a:cs typeface="Times New Roman" panose="02020603050405020304" pitchFamily="18" charset="0"/>
              </a:rPr>
              <a:t>У 1995 році Валентина Василівна захистила докторську дисертацію</a:t>
            </a:r>
            <a:r>
              <a:rPr lang="ru-RU" sz="1600" b="1" dirty="0">
                <a:effectLst/>
                <a:latin typeface="Calibri (Основний текст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600" b="1" dirty="0">
              <a:effectLst/>
              <a:latin typeface="Calibri (Основни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78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Упродовж 1995-2010 років  - завідувачка кафедри загального землеробства Таврійської агротехнічної академії </a:t>
            </a:r>
            <a:r>
              <a:rPr lang="uk-UA" sz="1600" b="1" dirty="0">
                <a:latin typeface="Calibri (Основний текст)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78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Calibri" panose="020F0502020204030204" pitchFamily="34" charset="0"/>
                <a:cs typeface="Times New Roman" panose="02020603050405020304" pitchFamily="18" charset="0"/>
              </a:rPr>
              <a:t>2008-2017 – директорка Науково-дослідного інституту агротехнологій та екології ТДАТУ.</a:t>
            </a:r>
            <a:endParaRPr lang="uk-UA" sz="1600" b="1" dirty="0">
              <a:latin typeface="Calibri (Основний текст)"/>
            </a:endParaRPr>
          </a:p>
          <a:p>
            <a:pPr marL="0" indent="0">
              <a:lnSpc>
                <a:spcPct val="78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дослідження </a:t>
            </a:r>
          </a:p>
          <a:p>
            <a:pPr algn="just">
              <a:lnSpc>
                <a:spcPct val="78000"/>
              </a:lnSpc>
              <a:spcBef>
                <a:spcPts val="0"/>
              </a:spcBef>
            </a:pPr>
            <a:r>
              <a:rPr lang="uk-UA" sz="1600" b="1" dirty="0"/>
              <a:t>Досліджувала роль системи антиоксидантного захисту організму.</a:t>
            </a:r>
          </a:p>
          <a:p>
            <a:pPr algn="just">
              <a:lnSpc>
                <a:spcPct val="78000"/>
              </a:lnSpc>
              <a:spcBef>
                <a:spcPts val="0"/>
              </a:spcBef>
            </a:pPr>
            <a:r>
              <a:rPr lang="uk-UA" sz="1600" b="1" dirty="0"/>
              <a:t>Розробляла технології застосування антиоксидантів для підвищення ефективності вирощування і тривалого зберігання продукції рослинництва.</a:t>
            </a:r>
          </a:p>
          <a:p>
            <a:pPr algn="just">
              <a:lnSpc>
                <a:spcPct val="78000"/>
              </a:lnSpc>
              <a:spcBef>
                <a:spcPts val="0"/>
              </a:spcBef>
            </a:pPr>
            <a:r>
              <a:rPr lang="uk-UA" sz="1600" b="1" dirty="0"/>
              <a:t>Заснувала наукову школу «Ефективне використання антиоксидантів у виробництві та зберіганні сільськогосподарської продукції» (1995), яка визначила новий напрям досліджень у сфері біохімії та </a:t>
            </a:r>
            <a:r>
              <a:rPr lang="uk-UA" sz="1600" b="1" dirty="0" err="1"/>
              <a:t>агротехнологій</a:t>
            </a: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78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🏆 Відзнаки, нагороди</a:t>
            </a:r>
          </a:p>
          <a:p>
            <a:pPr>
              <a:lnSpc>
                <a:spcPct val="78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Орден княгині Ольги ІІІ ступеня</a:t>
            </a:r>
          </a:p>
          <a:p>
            <a:pPr>
              <a:lnSpc>
                <a:spcPct val="78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Знак «Відмінник аграрної освіти та науки» ІІІ і ІІ ступеня</a:t>
            </a:r>
          </a:p>
          <a:p>
            <a:pPr>
              <a:lnSpc>
                <a:spcPct val="78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Трудова відзнака «Знак пошани»</a:t>
            </a:r>
          </a:p>
          <a:p>
            <a:pPr>
              <a:lnSpc>
                <a:spcPct val="78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Почесна грамота Запорізької обласної ради, Почесна відзнака Аграрного союзу України</a:t>
            </a:r>
          </a:p>
          <a:p>
            <a:pPr>
              <a:lnSpc>
                <a:spcPct val="78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Почесне звання «Заслужений працівник освіти України»</a:t>
            </a:r>
          </a:p>
          <a:p>
            <a:pPr>
              <a:lnSpc>
                <a:spcPct val="78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Орден «За заслуги перед Запорізьким краєм» ІІІ ступеня</a:t>
            </a:r>
          </a:p>
          <a:p>
            <a:pPr marL="0" indent="0" algn="just">
              <a:lnSpc>
                <a:spcPct val="78000"/>
              </a:lnSpc>
              <a:spcBef>
                <a:spcPts val="0"/>
              </a:spcBef>
              <a:buNone/>
            </a:pPr>
            <a:r>
              <a:rPr lang="uk-UA" sz="800" b="1" dirty="0">
                <a:latin typeface="Calibri (Основний текст)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78000"/>
              </a:lnSpc>
              <a:spcBef>
                <a:spcPts val="0"/>
              </a:spcBef>
              <a:buNone/>
            </a:pPr>
            <a:r>
              <a:rPr lang="uk-UA" sz="1600" b="1" dirty="0">
                <a:latin typeface="Calibri (Основний текст)"/>
              </a:rPr>
              <a:t>Валентина Василівна Калитка — провідний український біохімік, яка поєднала фундаментальні дослідження антиоксидантних систем із прикладними технологіями в аграрному секторі, виховала покоління науковців та зробила значний внесок у розвиток науки й освіти Мелітополя та України.</a:t>
            </a: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  <p:pic>
        <p:nvPicPr>
          <p:cNvPr id="16" name="Місце для вмісту 8">
            <a:extLst>
              <a:ext uri="{FF2B5EF4-FFF2-40B4-BE49-F238E27FC236}">
                <a16:creationId xmlns:a16="http://schemas.microsoft.com/office/drawing/2014/main" id="{639FDC93-D7D5-4D13-89C4-7876F39E8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9143999" y="-31542"/>
            <a:ext cx="3056887" cy="895350"/>
          </a:xfrm>
          <a:prstGeom prst="rect">
            <a:avLst/>
          </a:prstGeom>
          <a:solidFill>
            <a:srgbClr val="006666"/>
          </a:solidFill>
        </p:spPr>
      </p:pic>
      <p:pic>
        <p:nvPicPr>
          <p:cNvPr id="13" name="Місце для вмісту 4">
            <a:extLst>
              <a:ext uri="{FF2B5EF4-FFF2-40B4-BE49-F238E27FC236}">
                <a16:creationId xmlns:a16="http://schemas.microsoft.com/office/drawing/2014/main" id="{0D55E4A5-DFC8-48BA-AE01-72F57BCCC8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376658" y="-2183"/>
            <a:ext cx="2617641" cy="8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2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46" y="0"/>
            <a:ext cx="12256033" cy="6877050"/>
          </a:xfrm>
          <a:prstGeom prst="rect">
            <a:avLst/>
          </a:prstGeom>
        </p:spPr>
      </p:pic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29352832-2947-48A0-9A74-4A69708FC93E}"/>
              </a:ext>
            </a:extLst>
          </p:cNvPr>
          <p:cNvSpPr/>
          <p:nvPr/>
        </p:nvSpPr>
        <p:spPr>
          <a:xfrm>
            <a:off x="-55146" y="5962650"/>
            <a:ext cx="4409712" cy="8953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F620761-4CEF-4468-8B00-509CF17C5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9" t="-2633" r="77" b="2213"/>
          <a:stretch/>
        </p:blipFill>
        <p:spPr>
          <a:xfrm>
            <a:off x="909380" y="6045528"/>
            <a:ext cx="2855496" cy="741580"/>
          </a:xfrm>
          <a:prstGeom prst="rect">
            <a:avLst/>
          </a:prstGeom>
        </p:spPr>
      </p:pic>
      <p:sp>
        <p:nvSpPr>
          <p:cNvPr id="29" name="Місце для вмісту 7">
            <a:extLst>
              <a:ext uri="{FF2B5EF4-FFF2-40B4-BE49-F238E27FC236}">
                <a16:creationId xmlns:a16="http://schemas.microsoft.com/office/drawing/2014/main" id="{1EA72B22-FC24-419D-B96A-79FA3D5CB51D}"/>
              </a:ext>
            </a:extLst>
          </p:cNvPr>
          <p:cNvSpPr txBox="1">
            <a:spLocks/>
          </p:cNvSpPr>
          <p:nvPr/>
        </p:nvSpPr>
        <p:spPr>
          <a:xfrm>
            <a:off x="-55784" y="4195117"/>
            <a:ext cx="4409712" cy="1696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КРИЖАЧКІВСЬКИЙ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Микола Людвігович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i="1" dirty="0"/>
              <a:t>(</a:t>
            </a:r>
            <a:r>
              <a:rPr lang="uk-UA" sz="1600" b="1" i="1" dirty="0"/>
              <a:t>19.06.1955, с. Жердя Хмельницької обл. – 21.02.2006, м. Мелітополь</a:t>
            </a:r>
            <a:r>
              <a:rPr lang="ru-RU" sz="1600" b="1" i="1" dirty="0"/>
              <a:t>)</a:t>
            </a:r>
            <a:endParaRPr lang="uk-UA" sz="1100" dirty="0"/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35A2B3F0-3BC7-4C3B-971A-69CE2A1758CA}"/>
              </a:ext>
            </a:extLst>
          </p:cNvPr>
          <p:cNvGrpSpPr/>
          <p:nvPr/>
        </p:nvGrpSpPr>
        <p:grpSpPr>
          <a:xfrm>
            <a:off x="197701" y="517317"/>
            <a:ext cx="3848243" cy="3580087"/>
            <a:chOff x="162668" y="485775"/>
            <a:chExt cx="3848243" cy="3580087"/>
          </a:xfrm>
        </p:grpSpPr>
        <p:sp>
          <p:nvSpPr>
            <p:cNvPr id="14" name="Полілінія: фігура 13">
              <a:extLst>
                <a:ext uri="{FF2B5EF4-FFF2-40B4-BE49-F238E27FC236}">
                  <a16:creationId xmlns:a16="http://schemas.microsoft.com/office/drawing/2014/main" id="{91018ECA-31F8-4789-A3B9-87A81DDE0C8B}"/>
                </a:ext>
              </a:extLst>
            </p:cNvPr>
            <p:cNvSpPr/>
            <p:nvPr/>
          </p:nvSpPr>
          <p:spPr>
            <a:xfrm>
              <a:off x="162668" y="485775"/>
              <a:ext cx="3848243" cy="3580087"/>
            </a:xfrm>
            <a:custGeom>
              <a:avLst/>
              <a:gdLst>
                <a:gd name="connsiteX0" fmla="*/ 1917693 w 3631303"/>
                <a:gd name="connsiteY0" fmla="*/ 0 h 3378264"/>
                <a:gd name="connsiteX1" fmla="*/ 3631303 w 3631303"/>
                <a:gd name="connsiteY1" fmla="*/ 1679607 h 3378264"/>
                <a:gd name="connsiteX2" fmla="*/ 1917693 w 3631303"/>
                <a:gd name="connsiteY2" fmla="*/ 3359214 h 3378264"/>
                <a:gd name="connsiteX3" fmla="*/ 1909065 w 3631303"/>
                <a:gd name="connsiteY3" fmla="*/ 3358787 h 3378264"/>
                <a:gd name="connsiteX4" fmla="*/ 1838746 w 3631303"/>
                <a:gd name="connsiteY4" fmla="*/ 3369592 h 3378264"/>
                <a:gd name="connsiteX5" fmla="*/ 1668184 w 3631303"/>
                <a:gd name="connsiteY5" fmla="*/ 3378264 h 3378264"/>
                <a:gd name="connsiteX6" fmla="*/ 0 w 3631303"/>
                <a:gd name="connsiteY6" fmla="*/ 1698657 h 3378264"/>
                <a:gd name="connsiteX7" fmla="*/ 1668184 w 3631303"/>
                <a:gd name="connsiteY7" fmla="*/ 19050 h 3378264"/>
                <a:gd name="connsiteX8" fmla="*/ 1671859 w 3631303"/>
                <a:gd name="connsiteY8" fmla="*/ 19237 h 3378264"/>
                <a:gd name="connsiteX9" fmla="*/ 1742486 w 3631303"/>
                <a:gd name="connsiteY9" fmla="*/ 8672 h 3378264"/>
                <a:gd name="connsiteX10" fmla="*/ 1917693 w 3631303"/>
                <a:gd name="connsiteY10" fmla="*/ 0 h 337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1303" h="3378264">
                  <a:moveTo>
                    <a:pt x="1917693" y="0"/>
                  </a:moveTo>
                  <a:cubicBezTo>
                    <a:pt x="2864094" y="0"/>
                    <a:pt x="3631303" y="751986"/>
                    <a:pt x="3631303" y="1679607"/>
                  </a:cubicBezTo>
                  <a:cubicBezTo>
                    <a:pt x="3631303" y="2607228"/>
                    <a:pt x="2864094" y="3359214"/>
                    <a:pt x="1917693" y="3359214"/>
                  </a:cubicBezTo>
                  <a:lnTo>
                    <a:pt x="1909065" y="3358787"/>
                  </a:lnTo>
                  <a:lnTo>
                    <a:pt x="1838746" y="3369592"/>
                  </a:lnTo>
                  <a:cubicBezTo>
                    <a:pt x="1782667" y="3375327"/>
                    <a:pt x="1725766" y="3378264"/>
                    <a:pt x="1668184" y="3378264"/>
                  </a:cubicBezTo>
                  <a:cubicBezTo>
                    <a:pt x="746871" y="3378264"/>
                    <a:pt x="0" y="2626278"/>
                    <a:pt x="0" y="1698657"/>
                  </a:cubicBezTo>
                  <a:cubicBezTo>
                    <a:pt x="0" y="771036"/>
                    <a:pt x="746871" y="19050"/>
                    <a:pt x="1668184" y="19050"/>
                  </a:cubicBezTo>
                  <a:lnTo>
                    <a:pt x="1671859" y="19237"/>
                  </a:lnTo>
                  <a:lnTo>
                    <a:pt x="1742486" y="8672"/>
                  </a:lnTo>
                  <a:cubicBezTo>
                    <a:pt x="1800093" y="2938"/>
                    <a:pt x="1858543" y="0"/>
                    <a:pt x="1917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/>
            </a:p>
          </p:txBody>
        </p:sp>
        <p:pic>
          <p:nvPicPr>
            <p:cNvPr id="18" name="Місце для вмісту 44">
              <a:extLst>
                <a:ext uri="{FF2B5EF4-FFF2-40B4-BE49-F238E27FC236}">
                  <a16:creationId xmlns:a16="http://schemas.microsoft.com/office/drawing/2014/main" id="{79ABAF8F-E6B5-4E61-9ED9-ABE73A7D9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01" y="575880"/>
              <a:ext cx="3453961" cy="3439387"/>
            </a:xfrm>
            <a:prstGeom prst="rect">
              <a:avLst/>
            </a:prstGeom>
          </p:spPr>
        </p:pic>
      </p:grpSp>
      <p:sp>
        <p:nvSpPr>
          <p:cNvPr id="23" name="Місце для вмісту 7">
            <a:extLst>
              <a:ext uri="{FF2B5EF4-FFF2-40B4-BE49-F238E27FC236}">
                <a16:creationId xmlns:a16="http://schemas.microsoft.com/office/drawing/2014/main" id="{95F27C43-64BD-4980-8F3C-AADD3638E115}"/>
              </a:ext>
            </a:extLst>
          </p:cNvPr>
          <p:cNvSpPr txBox="1">
            <a:spLocks/>
          </p:cNvSpPr>
          <p:nvPr/>
        </p:nvSpPr>
        <p:spPr>
          <a:xfrm>
            <a:off x="4355204" y="361950"/>
            <a:ext cx="7845683" cy="6515101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7000"/>
              </a:lnSpc>
              <a:spcBef>
                <a:spcPts val="0"/>
              </a:spcBef>
              <a:buNone/>
            </a:pPr>
            <a:endParaRPr lang="uk-UA" sz="1800" b="1" dirty="0">
              <a:latin typeface="Arial Black" panose="020B0A04020102020204" pitchFamily="34" charset="0"/>
            </a:endParaRPr>
          </a:p>
          <a:p>
            <a:pPr marL="0" indent="0">
              <a:lnSpc>
                <a:spcPct val="79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lnSpc>
                <a:spcPct val="79000"/>
              </a:lnSpc>
              <a:spcBef>
                <a:spcPts val="0"/>
              </a:spcBef>
              <a:buNone/>
            </a:pPr>
            <a:r>
              <a:rPr lang="uk-UA" sz="1600" b="1" dirty="0"/>
              <a:t>Механізація сільського господарства, технології обробітку ґрунту, автоматизація аграрного виробництва.</a:t>
            </a:r>
          </a:p>
          <a:p>
            <a:pPr marL="0" indent="0">
              <a:lnSpc>
                <a:spcPct val="79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lnSpc>
                <a:spcPct val="79000"/>
              </a:lnSpc>
              <a:spcBef>
                <a:spcPts val="0"/>
              </a:spcBef>
            </a:pPr>
            <a:r>
              <a:rPr lang="uk-UA" sz="1600" b="1" dirty="0"/>
              <a:t>Кандидат технічних наук, Доктор с.-г. наук ( Польща) (1999)</a:t>
            </a:r>
          </a:p>
          <a:p>
            <a:pPr>
              <a:lnSpc>
                <a:spcPct val="79000"/>
              </a:lnSpc>
              <a:spcBef>
                <a:spcPts val="0"/>
              </a:spcBef>
            </a:pPr>
            <a:r>
              <a:rPr lang="uk-UA" sz="1600" b="1" dirty="0"/>
              <a:t>Професор (1992)</a:t>
            </a:r>
          </a:p>
          <a:p>
            <a:pPr marL="0" indent="0">
              <a:lnSpc>
                <a:spcPct val="79000"/>
              </a:lnSpc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lnSpc>
                <a:spcPct val="79000"/>
              </a:lnSpc>
              <a:spcBef>
                <a:spcPts val="0"/>
              </a:spcBef>
            </a:pPr>
            <a:r>
              <a:rPr lang="uk-UA" sz="1600" b="1" dirty="0"/>
              <a:t>Кам’янець-Подільський сільськогосподарський інститут (1976)</a:t>
            </a:r>
          </a:p>
          <a:p>
            <a:pPr marL="0" indent="0">
              <a:lnSpc>
                <a:spcPct val="79000"/>
              </a:lnSpc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79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1987 –  2006 р.- ректор Мелітопольського інституту механізації сільського господарства (МІМСГ, пізніше ТДАТА).</a:t>
            </a:r>
          </a:p>
          <a:p>
            <a:pPr>
              <a:lnSpc>
                <a:spcPct val="79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1990-ті рр. – здійснив реорганізацію та модернізацію навчального процесу, орієнтуючись на потреби агропромислового комплексу України.</a:t>
            </a:r>
          </a:p>
          <a:p>
            <a:pPr>
              <a:lnSpc>
                <a:spcPct val="79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1994 р. – сприяв трансформації інституту у Таврійську агротехнічну академію.</a:t>
            </a:r>
          </a:p>
          <a:p>
            <a:pPr>
              <a:lnSpc>
                <a:spcPct val="79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2000-ті рр. – активно розвивав міжнародні зв’язки ТДАТА, сприяв інтеграції вищої аграрної освіти у світовий простір.</a:t>
            </a:r>
          </a:p>
          <a:p>
            <a:pPr>
              <a:lnSpc>
                <a:spcPct val="79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1987-2006 рр. – під його керівництвом академія стала провідним центром аграрної освіти і науки Півдня України</a:t>
            </a:r>
            <a:r>
              <a:rPr lang="uk-UA" sz="1600" b="1" dirty="0"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uk-UA" sz="1600" b="1" dirty="0">
              <a:latin typeface="Calibri (Основний текст)"/>
              <a:cs typeface="Arial" panose="020B0604020202020204" pitchFamily="34" charset="0"/>
            </a:endParaRPr>
          </a:p>
          <a:p>
            <a:pPr marL="0" indent="0">
              <a:lnSpc>
                <a:spcPct val="79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здобутки </a:t>
            </a:r>
          </a:p>
          <a:p>
            <a:pPr algn="just">
              <a:lnSpc>
                <a:spcPct val="79000"/>
              </a:lnSpc>
              <a:spcBef>
                <a:spcPts val="0"/>
              </a:spcBef>
            </a:pPr>
            <a:r>
              <a:rPr lang="uk-UA" sz="1600" b="1" dirty="0"/>
              <a:t>Розробив технології обробітку ґрунтів, спрямовані на підвищення ефективності </a:t>
            </a:r>
            <a:r>
              <a:rPr lang="uk-UA" sz="1600" b="1" dirty="0" err="1"/>
              <a:t>агротехнологій</a:t>
            </a:r>
            <a:r>
              <a:rPr lang="uk-UA" sz="1600" b="1" dirty="0"/>
              <a:t>.</a:t>
            </a:r>
          </a:p>
          <a:p>
            <a:pPr algn="just">
              <a:lnSpc>
                <a:spcPct val="79000"/>
              </a:lnSpc>
              <a:spcBef>
                <a:spcPts val="0"/>
              </a:spcBef>
            </a:pPr>
            <a:r>
              <a:rPr lang="uk-UA" sz="1600" b="1" dirty="0"/>
              <a:t>Запропонував і впровадив системи управління й автоматизації в аграрному виробництві.</a:t>
            </a:r>
          </a:p>
          <a:p>
            <a:pPr algn="just">
              <a:lnSpc>
                <a:spcPct val="79000"/>
              </a:lnSpc>
              <a:spcBef>
                <a:spcPts val="0"/>
              </a:spcBef>
            </a:pPr>
            <a:r>
              <a:rPr lang="uk-UA" sz="1600" b="1" dirty="0"/>
              <a:t>Сприяв розвитку наукових шкіл у ТДАТА, поєднуючи фундаментальні дослідження з практичними потребами АПК</a:t>
            </a: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79000"/>
              </a:lnSpc>
              <a:spcBef>
                <a:spcPts val="0"/>
              </a:spcBef>
              <a:buNone/>
            </a:pP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79000"/>
              </a:lnSpc>
              <a:spcBef>
                <a:spcPts val="0"/>
              </a:spcBef>
              <a:buNone/>
            </a:pPr>
            <a:r>
              <a:rPr lang="uk-UA" sz="800" b="1" dirty="0">
                <a:latin typeface="Calibri (Основний текст)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79000"/>
              </a:lnSpc>
              <a:spcBef>
                <a:spcPts val="0"/>
              </a:spcBef>
              <a:buNone/>
            </a:pPr>
            <a:r>
              <a:rPr lang="uk-UA" sz="1600" b="1" dirty="0">
                <a:latin typeface="Calibri (Основний текст)"/>
              </a:rPr>
              <a:t>Микола Людвігович </a:t>
            </a:r>
            <a:r>
              <a:rPr lang="uk-UA" sz="1600" b="1" dirty="0" err="1">
                <a:latin typeface="Calibri (Основний текст)"/>
              </a:rPr>
              <a:t>Крижачківський</a:t>
            </a:r>
            <a:r>
              <a:rPr lang="uk-UA" sz="1600" b="1" dirty="0">
                <a:latin typeface="Calibri (Основний текст)"/>
              </a:rPr>
              <a:t> залишив помітний слід в історії аграрної науки України як вчений, організатор освіти й багаторічний ректор Таврійської агротехнічної академії.</a:t>
            </a: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  <p:pic>
        <p:nvPicPr>
          <p:cNvPr id="16" name="Місце для вмісту 8">
            <a:extLst>
              <a:ext uri="{FF2B5EF4-FFF2-40B4-BE49-F238E27FC236}">
                <a16:creationId xmlns:a16="http://schemas.microsoft.com/office/drawing/2014/main" id="{639FDC93-D7D5-4D13-89C4-7876F39E8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9144000" y="-31542"/>
            <a:ext cx="3056887" cy="860217"/>
          </a:xfrm>
          <a:prstGeom prst="rect">
            <a:avLst/>
          </a:prstGeom>
          <a:solidFill>
            <a:srgbClr val="006666"/>
          </a:solidFill>
        </p:spPr>
      </p:pic>
      <p:pic>
        <p:nvPicPr>
          <p:cNvPr id="13" name="Місце для вмісту 4">
            <a:extLst>
              <a:ext uri="{FF2B5EF4-FFF2-40B4-BE49-F238E27FC236}">
                <a16:creationId xmlns:a16="http://schemas.microsoft.com/office/drawing/2014/main" id="{0D55E4A5-DFC8-48BA-AE01-72F57BCCC8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376658" y="-11708"/>
            <a:ext cx="2617641" cy="8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9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46" y="0"/>
            <a:ext cx="12256033" cy="6877050"/>
          </a:xfrm>
          <a:prstGeom prst="rect">
            <a:avLst/>
          </a:prstGeom>
        </p:spPr>
      </p:pic>
      <p:pic>
        <p:nvPicPr>
          <p:cNvPr id="16" name="Місце для вмісту 8">
            <a:extLst>
              <a:ext uri="{FF2B5EF4-FFF2-40B4-BE49-F238E27FC236}">
                <a16:creationId xmlns:a16="http://schemas.microsoft.com/office/drawing/2014/main" id="{639FDC93-D7D5-4D13-89C4-7876F39E8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8972550" y="-31542"/>
            <a:ext cx="3228337" cy="860217"/>
          </a:xfrm>
          <a:prstGeom prst="rect">
            <a:avLst/>
          </a:prstGeom>
          <a:solidFill>
            <a:srgbClr val="006666"/>
          </a:solidFill>
        </p:spPr>
      </p:pic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29352832-2947-48A0-9A74-4A69708FC93E}"/>
              </a:ext>
            </a:extLst>
          </p:cNvPr>
          <p:cNvSpPr/>
          <p:nvPr/>
        </p:nvSpPr>
        <p:spPr>
          <a:xfrm>
            <a:off x="-55146" y="5962650"/>
            <a:ext cx="4661920" cy="8953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F620761-4CEF-4468-8B00-509CF17C56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49" t="-2633" r="77" b="2213"/>
          <a:stretch/>
        </p:blipFill>
        <p:spPr>
          <a:xfrm>
            <a:off x="909380" y="6045528"/>
            <a:ext cx="2855496" cy="741580"/>
          </a:xfrm>
          <a:prstGeom prst="rect">
            <a:avLst/>
          </a:prstGeom>
        </p:spPr>
      </p:pic>
      <p:sp>
        <p:nvSpPr>
          <p:cNvPr id="29" name="Місце для вмісту 7">
            <a:extLst>
              <a:ext uri="{FF2B5EF4-FFF2-40B4-BE49-F238E27FC236}">
                <a16:creationId xmlns:a16="http://schemas.microsoft.com/office/drawing/2014/main" id="{1EA72B22-FC24-419D-B96A-79FA3D5CB51D}"/>
              </a:ext>
            </a:extLst>
          </p:cNvPr>
          <p:cNvSpPr txBox="1">
            <a:spLocks/>
          </p:cNvSpPr>
          <p:nvPr/>
        </p:nvSpPr>
        <p:spPr>
          <a:xfrm>
            <a:off x="-55784" y="4195117"/>
            <a:ext cx="4409712" cy="1696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КУЦЕНКО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Юрій Миколайович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i="1" dirty="0"/>
              <a:t>(</a:t>
            </a:r>
            <a:r>
              <a:rPr lang="uk-UA" sz="1600" b="1" i="1" dirty="0"/>
              <a:t>03.05.1964, с. Верхня </a:t>
            </a:r>
            <a:r>
              <a:rPr lang="uk-UA" sz="1600" b="1" i="1" dirty="0" err="1"/>
              <a:t>Покровка</a:t>
            </a:r>
            <a:r>
              <a:rPr lang="uk-UA" sz="1600" b="1" i="1" dirty="0"/>
              <a:t> Старобільського р-ну Луганської обл. – 19.07.2015, м. Мелітополь</a:t>
            </a:r>
            <a:r>
              <a:rPr lang="ru-RU" sz="1600" b="1" i="1" dirty="0"/>
              <a:t>)</a:t>
            </a:r>
            <a:endParaRPr lang="uk-UA" sz="1100" dirty="0"/>
          </a:p>
        </p:txBody>
      </p:sp>
      <p:pic>
        <p:nvPicPr>
          <p:cNvPr id="13" name="Місце для вмісту 4">
            <a:extLst>
              <a:ext uri="{FF2B5EF4-FFF2-40B4-BE49-F238E27FC236}">
                <a16:creationId xmlns:a16="http://schemas.microsoft.com/office/drawing/2014/main" id="{0D55E4A5-DFC8-48BA-AE01-72F57BCCC8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376658" y="-11708"/>
            <a:ext cx="2617641" cy="830858"/>
          </a:xfrm>
          <a:prstGeom prst="rect">
            <a:avLst/>
          </a:prstGeom>
        </p:spPr>
      </p:pic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85C07AA4-4588-4A92-8E3E-A42A01BF173E}"/>
              </a:ext>
            </a:extLst>
          </p:cNvPr>
          <p:cNvGrpSpPr/>
          <p:nvPr/>
        </p:nvGrpSpPr>
        <p:grpSpPr>
          <a:xfrm>
            <a:off x="197700" y="498267"/>
            <a:ext cx="3848243" cy="3580087"/>
            <a:chOff x="539111" y="712745"/>
            <a:chExt cx="3848243" cy="3580087"/>
          </a:xfrm>
        </p:grpSpPr>
        <p:sp>
          <p:nvSpPr>
            <p:cNvPr id="17" name="Полілінія: фігура 16">
              <a:extLst>
                <a:ext uri="{FF2B5EF4-FFF2-40B4-BE49-F238E27FC236}">
                  <a16:creationId xmlns:a16="http://schemas.microsoft.com/office/drawing/2014/main" id="{4DF81E2D-804D-4542-8AA8-4BD2A7A41865}"/>
                </a:ext>
              </a:extLst>
            </p:cNvPr>
            <p:cNvSpPr/>
            <p:nvPr/>
          </p:nvSpPr>
          <p:spPr>
            <a:xfrm>
              <a:off x="539111" y="712745"/>
              <a:ext cx="3848243" cy="3580087"/>
            </a:xfrm>
            <a:custGeom>
              <a:avLst/>
              <a:gdLst>
                <a:gd name="connsiteX0" fmla="*/ 1917693 w 3631303"/>
                <a:gd name="connsiteY0" fmla="*/ 0 h 3378264"/>
                <a:gd name="connsiteX1" fmla="*/ 3631303 w 3631303"/>
                <a:gd name="connsiteY1" fmla="*/ 1679607 h 3378264"/>
                <a:gd name="connsiteX2" fmla="*/ 1917693 w 3631303"/>
                <a:gd name="connsiteY2" fmla="*/ 3359214 h 3378264"/>
                <a:gd name="connsiteX3" fmla="*/ 1909065 w 3631303"/>
                <a:gd name="connsiteY3" fmla="*/ 3358787 h 3378264"/>
                <a:gd name="connsiteX4" fmla="*/ 1838746 w 3631303"/>
                <a:gd name="connsiteY4" fmla="*/ 3369592 h 3378264"/>
                <a:gd name="connsiteX5" fmla="*/ 1668184 w 3631303"/>
                <a:gd name="connsiteY5" fmla="*/ 3378264 h 3378264"/>
                <a:gd name="connsiteX6" fmla="*/ 0 w 3631303"/>
                <a:gd name="connsiteY6" fmla="*/ 1698657 h 3378264"/>
                <a:gd name="connsiteX7" fmla="*/ 1668184 w 3631303"/>
                <a:gd name="connsiteY7" fmla="*/ 19050 h 3378264"/>
                <a:gd name="connsiteX8" fmla="*/ 1671859 w 3631303"/>
                <a:gd name="connsiteY8" fmla="*/ 19237 h 3378264"/>
                <a:gd name="connsiteX9" fmla="*/ 1742486 w 3631303"/>
                <a:gd name="connsiteY9" fmla="*/ 8672 h 3378264"/>
                <a:gd name="connsiteX10" fmla="*/ 1917693 w 3631303"/>
                <a:gd name="connsiteY10" fmla="*/ 0 h 337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1303" h="3378264">
                  <a:moveTo>
                    <a:pt x="1917693" y="0"/>
                  </a:moveTo>
                  <a:cubicBezTo>
                    <a:pt x="2864094" y="0"/>
                    <a:pt x="3631303" y="751986"/>
                    <a:pt x="3631303" y="1679607"/>
                  </a:cubicBezTo>
                  <a:cubicBezTo>
                    <a:pt x="3631303" y="2607228"/>
                    <a:pt x="2864094" y="3359214"/>
                    <a:pt x="1917693" y="3359214"/>
                  </a:cubicBezTo>
                  <a:lnTo>
                    <a:pt x="1909065" y="3358787"/>
                  </a:lnTo>
                  <a:lnTo>
                    <a:pt x="1838746" y="3369592"/>
                  </a:lnTo>
                  <a:cubicBezTo>
                    <a:pt x="1782667" y="3375327"/>
                    <a:pt x="1725766" y="3378264"/>
                    <a:pt x="1668184" y="3378264"/>
                  </a:cubicBezTo>
                  <a:cubicBezTo>
                    <a:pt x="746871" y="3378264"/>
                    <a:pt x="0" y="2626278"/>
                    <a:pt x="0" y="1698657"/>
                  </a:cubicBezTo>
                  <a:cubicBezTo>
                    <a:pt x="0" y="771036"/>
                    <a:pt x="746871" y="19050"/>
                    <a:pt x="1668184" y="19050"/>
                  </a:cubicBezTo>
                  <a:lnTo>
                    <a:pt x="1671859" y="19237"/>
                  </a:lnTo>
                  <a:lnTo>
                    <a:pt x="1742486" y="8672"/>
                  </a:lnTo>
                  <a:cubicBezTo>
                    <a:pt x="1800093" y="2938"/>
                    <a:pt x="1858543" y="0"/>
                    <a:pt x="1917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/>
            </a:p>
          </p:txBody>
        </p:sp>
        <p:pic>
          <p:nvPicPr>
            <p:cNvPr id="19" name="Місце для вмісту 4">
              <a:extLst>
                <a:ext uri="{FF2B5EF4-FFF2-40B4-BE49-F238E27FC236}">
                  <a16:creationId xmlns:a16="http://schemas.microsoft.com/office/drawing/2014/main" id="{8959B728-3DCD-4C97-BFEC-283835D64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39" y="793324"/>
              <a:ext cx="3459673" cy="3445075"/>
            </a:xfrm>
            <a:prstGeom prst="rect">
              <a:avLst/>
            </a:prstGeom>
          </p:spPr>
        </p:pic>
      </p:grpSp>
      <p:sp>
        <p:nvSpPr>
          <p:cNvPr id="23" name="Місце для вмісту 7">
            <a:extLst>
              <a:ext uri="{FF2B5EF4-FFF2-40B4-BE49-F238E27FC236}">
                <a16:creationId xmlns:a16="http://schemas.microsoft.com/office/drawing/2014/main" id="{95F27C43-64BD-4980-8F3C-AADD3638E115}"/>
              </a:ext>
            </a:extLst>
          </p:cNvPr>
          <p:cNvSpPr txBox="1">
            <a:spLocks/>
          </p:cNvSpPr>
          <p:nvPr/>
        </p:nvSpPr>
        <p:spPr>
          <a:xfrm>
            <a:off x="4606774" y="828675"/>
            <a:ext cx="7594113" cy="6048376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7000"/>
              </a:lnSpc>
              <a:spcBef>
                <a:spcPts val="0"/>
              </a:spcBef>
              <a:buNone/>
            </a:pPr>
            <a:endParaRPr lang="uk-UA" sz="1800" b="1" dirty="0">
              <a:latin typeface="Arial Black" panose="020B0A04020102020204" pitchFamily="34" charset="0"/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600" b="1" dirty="0"/>
              <a:t>Електротехніка, автоматизовані електроприводи, застосування електромагнітних полів у сільському господарстві.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Доктор технічних наук (2014), професор (2014)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Мелітопольський інститут механізації сільського господарства (1990)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Від 1990 – працював у Мелітопольському інституті механізації сільського господарства.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2009 – завідувач кафедри автоматизованого електропривода.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2014-2015 – декан енергетичного факультету ТДАТУ</a:t>
            </a:r>
            <a:r>
              <a:rPr lang="uk-UA" sz="1600" b="1" dirty="0"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uk-UA" sz="1600" b="1" dirty="0">
              <a:latin typeface="Calibri (Основний текст)"/>
              <a:cs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здобутки 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Досліджував процеси впливу електричних і магнітних полів на рослинні та біологічні об’єкти.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Розвивав і вдосконалював технології застосування енергії електромагнітного поля у процесах перероблення та зберігання сільськогосподарської продукції.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Сприяв впровадженню нових методів енергозбереження й підвищення ефективності роботи електротехнічних систем в аграрному секторі</a:t>
            </a: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800" b="1" dirty="0">
                <a:latin typeface="Calibri (Основний текст)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600" b="1" dirty="0">
                <a:latin typeface="Calibri (Основний текст)"/>
              </a:rPr>
              <a:t>Юрій Миколайович Куценко – вчений, педагог і організатор вищої освіти, який поєднав наукові дослідження з практичними потребами аграрного виробництва.</a:t>
            </a: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9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46" y="0"/>
            <a:ext cx="12256033" cy="6877050"/>
          </a:xfrm>
          <a:prstGeom prst="rect">
            <a:avLst/>
          </a:prstGeom>
        </p:spPr>
      </p:pic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29352832-2947-48A0-9A74-4A69708FC93E}"/>
              </a:ext>
            </a:extLst>
          </p:cNvPr>
          <p:cNvSpPr/>
          <p:nvPr/>
        </p:nvSpPr>
        <p:spPr>
          <a:xfrm>
            <a:off x="-55146" y="5962650"/>
            <a:ext cx="4409712" cy="8953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F620761-4CEF-4468-8B00-509CF17C5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9" t="-2633" r="77" b="2213"/>
          <a:stretch/>
        </p:blipFill>
        <p:spPr>
          <a:xfrm>
            <a:off x="909380" y="6045528"/>
            <a:ext cx="2855496" cy="741580"/>
          </a:xfrm>
          <a:prstGeom prst="rect">
            <a:avLst/>
          </a:prstGeom>
        </p:spPr>
      </p:pic>
      <p:sp>
        <p:nvSpPr>
          <p:cNvPr id="29" name="Місце для вмісту 7">
            <a:extLst>
              <a:ext uri="{FF2B5EF4-FFF2-40B4-BE49-F238E27FC236}">
                <a16:creationId xmlns:a16="http://schemas.microsoft.com/office/drawing/2014/main" id="{1EA72B22-FC24-419D-B96A-79FA3D5CB51D}"/>
              </a:ext>
            </a:extLst>
          </p:cNvPr>
          <p:cNvSpPr txBox="1">
            <a:spLocks/>
          </p:cNvSpPr>
          <p:nvPr/>
        </p:nvSpPr>
        <p:spPr>
          <a:xfrm>
            <a:off x="-55784" y="4195117"/>
            <a:ext cx="4409712" cy="1696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КЮРЧЕВ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Володимир Миколайович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i="1" dirty="0"/>
              <a:t>(</a:t>
            </a:r>
            <a:r>
              <a:rPr lang="uk-UA" sz="1600" b="1" i="1" dirty="0"/>
              <a:t>23.06.1955, с. </a:t>
            </a:r>
            <a:r>
              <a:rPr lang="uk-UA" sz="1600" b="1" i="1" dirty="0" err="1"/>
              <a:t>Андрівка</a:t>
            </a:r>
            <a:r>
              <a:rPr lang="uk-UA" sz="1600" b="1" i="1" dirty="0"/>
              <a:t> Бердянського р-ну Запорізької </a:t>
            </a:r>
            <a:r>
              <a:rPr lang="uk-UA" sz="1600" b="1" i="1" dirty="0" err="1"/>
              <a:t>обл</a:t>
            </a:r>
            <a:r>
              <a:rPr lang="ru-RU" sz="1600" b="1" i="1" dirty="0"/>
              <a:t>.)</a:t>
            </a:r>
            <a:endParaRPr lang="uk-UA" sz="1100" dirty="0"/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053D5638-A4DC-4A8D-9CD1-AFE45395607C}"/>
              </a:ext>
            </a:extLst>
          </p:cNvPr>
          <p:cNvGrpSpPr/>
          <p:nvPr/>
        </p:nvGrpSpPr>
        <p:grpSpPr>
          <a:xfrm>
            <a:off x="197700" y="501234"/>
            <a:ext cx="3848243" cy="3580087"/>
            <a:chOff x="417480" y="509470"/>
            <a:chExt cx="3848243" cy="3580087"/>
          </a:xfrm>
        </p:grpSpPr>
        <p:sp>
          <p:nvSpPr>
            <p:cNvPr id="14" name="Полілінія: фігура 13">
              <a:extLst>
                <a:ext uri="{FF2B5EF4-FFF2-40B4-BE49-F238E27FC236}">
                  <a16:creationId xmlns:a16="http://schemas.microsoft.com/office/drawing/2014/main" id="{0CE89F88-286D-49CB-91E4-96E89DB7940F}"/>
                </a:ext>
              </a:extLst>
            </p:cNvPr>
            <p:cNvSpPr/>
            <p:nvPr/>
          </p:nvSpPr>
          <p:spPr>
            <a:xfrm>
              <a:off x="417480" y="509470"/>
              <a:ext cx="3848243" cy="3580087"/>
            </a:xfrm>
            <a:custGeom>
              <a:avLst/>
              <a:gdLst>
                <a:gd name="connsiteX0" fmla="*/ 1917693 w 3631303"/>
                <a:gd name="connsiteY0" fmla="*/ 0 h 3378264"/>
                <a:gd name="connsiteX1" fmla="*/ 3631303 w 3631303"/>
                <a:gd name="connsiteY1" fmla="*/ 1679607 h 3378264"/>
                <a:gd name="connsiteX2" fmla="*/ 1917693 w 3631303"/>
                <a:gd name="connsiteY2" fmla="*/ 3359214 h 3378264"/>
                <a:gd name="connsiteX3" fmla="*/ 1909065 w 3631303"/>
                <a:gd name="connsiteY3" fmla="*/ 3358787 h 3378264"/>
                <a:gd name="connsiteX4" fmla="*/ 1838746 w 3631303"/>
                <a:gd name="connsiteY4" fmla="*/ 3369592 h 3378264"/>
                <a:gd name="connsiteX5" fmla="*/ 1668184 w 3631303"/>
                <a:gd name="connsiteY5" fmla="*/ 3378264 h 3378264"/>
                <a:gd name="connsiteX6" fmla="*/ 0 w 3631303"/>
                <a:gd name="connsiteY6" fmla="*/ 1698657 h 3378264"/>
                <a:gd name="connsiteX7" fmla="*/ 1668184 w 3631303"/>
                <a:gd name="connsiteY7" fmla="*/ 19050 h 3378264"/>
                <a:gd name="connsiteX8" fmla="*/ 1671859 w 3631303"/>
                <a:gd name="connsiteY8" fmla="*/ 19237 h 3378264"/>
                <a:gd name="connsiteX9" fmla="*/ 1742486 w 3631303"/>
                <a:gd name="connsiteY9" fmla="*/ 8672 h 3378264"/>
                <a:gd name="connsiteX10" fmla="*/ 1917693 w 3631303"/>
                <a:gd name="connsiteY10" fmla="*/ 0 h 337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1303" h="3378264">
                  <a:moveTo>
                    <a:pt x="1917693" y="0"/>
                  </a:moveTo>
                  <a:cubicBezTo>
                    <a:pt x="2864094" y="0"/>
                    <a:pt x="3631303" y="751986"/>
                    <a:pt x="3631303" y="1679607"/>
                  </a:cubicBezTo>
                  <a:cubicBezTo>
                    <a:pt x="3631303" y="2607228"/>
                    <a:pt x="2864094" y="3359214"/>
                    <a:pt x="1917693" y="3359214"/>
                  </a:cubicBezTo>
                  <a:lnTo>
                    <a:pt x="1909065" y="3358787"/>
                  </a:lnTo>
                  <a:lnTo>
                    <a:pt x="1838746" y="3369592"/>
                  </a:lnTo>
                  <a:cubicBezTo>
                    <a:pt x="1782667" y="3375327"/>
                    <a:pt x="1725766" y="3378264"/>
                    <a:pt x="1668184" y="3378264"/>
                  </a:cubicBezTo>
                  <a:cubicBezTo>
                    <a:pt x="746871" y="3378264"/>
                    <a:pt x="0" y="2626278"/>
                    <a:pt x="0" y="1698657"/>
                  </a:cubicBezTo>
                  <a:cubicBezTo>
                    <a:pt x="0" y="771036"/>
                    <a:pt x="746871" y="19050"/>
                    <a:pt x="1668184" y="19050"/>
                  </a:cubicBezTo>
                  <a:lnTo>
                    <a:pt x="1671859" y="19237"/>
                  </a:lnTo>
                  <a:lnTo>
                    <a:pt x="1742486" y="8672"/>
                  </a:lnTo>
                  <a:cubicBezTo>
                    <a:pt x="1800093" y="2938"/>
                    <a:pt x="1858543" y="0"/>
                    <a:pt x="1917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/>
            </a:p>
          </p:txBody>
        </p:sp>
        <p:pic>
          <p:nvPicPr>
            <p:cNvPr id="18" name="Місце для вмісту 4">
              <a:extLst>
                <a:ext uri="{FF2B5EF4-FFF2-40B4-BE49-F238E27FC236}">
                  <a16:creationId xmlns:a16="http://schemas.microsoft.com/office/drawing/2014/main" id="{5528CB7E-C9BD-42AF-BC7F-EEBC17312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09" y="589494"/>
              <a:ext cx="3448460" cy="3433909"/>
            </a:xfrm>
            <a:prstGeom prst="rect">
              <a:avLst/>
            </a:prstGeom>
          </p:spPr>
        </p:pic>
      </p:grpSp>
      <p:sp>
        <p:nvSpPr>
          <p:cNvPr id="23" name="Місце для вмісту 7">
            <a:extLst>
              <a:ext uri="{FF2B5EF4-FFF2-40B4-BE49-F238E27FC236}">
                <a16:creationId xmlns:a16="http://schemas.microsoft.com/office/drawing/2014/main" id="{95F27C43-64BD-4980-8F3C-AADD3638E115}"/>
              </a:ext>
            </a:extLst>
          </p:cNvPr>
          <p:cNvSpPr txBox="1">
            <a:spLocks/>
          </p:cNvSpPr>
          <p:nvPr/>
        </p:nvSpPr>
        <p:spPr>
          <a:xfrm>
            <a:off x="4355204" y="409576"/>
            <a:ext cx="7845683" cy="6467476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7000"/>
              </a:lnSpc>
              <a:spcBef>
                <a:spcPts val="0"/>
              </a:spcBef>
              <a:buNone/>
            </a:pPr>
            <a:endParaRPr lang="uk-UA" sz="1800" b="1" dirty="0">
              <a:latin typeface="Arial Black" panose="020B0A040201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600" b="1" dirty="0"/>
              <a:t>Механізація сільського господарства, експлуатація та ремонт сільськогосподарської техніки.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Доктор технічних наук (2015)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Професор (2006)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Член-кореспондент НААН України (2016)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Мелітопольський інститут механізації сільського господарства (1981)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Від 1981 – викладач, науковець, організатор освіти.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1991-2000 – проректор з економічних питань.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2000-2006 – проректор з наукової роботи.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2000-2005 – завідувач кафедри </a:t>
            </a:r>
            <a:r>
              <a:rPr lang="uk-UA" sz="1600" b="1" dirty="0" err="1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машиновикористання</a:t>
            </a: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 в землеробстві.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2004-2006 – директор НДІ механізації землеробства Півдня України.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2006-2021 – ректор Таврійського державного агротехнологічного університету</a:t>
            </a:r>
            <a:r>
              <a:rPr lang="uk-UA" sz="1600" b="1" dirty="0"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uk-UA" sz="1600" b="1" dirty="0">
              <a:latin typeface="Calibri (Основний текст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дослідження</a:t>
            </a:r>
          </a:p>
          <a:p>
            <a:pPr marL="342900" lvl="0" indent="-342900">
              <a:lnSpc>
                <a:spcPct val="8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Засновник наукової школи «Проблеми </a:t>
            </a:r>
            <a:r>
              <a:rPr lang="uk-UA" sz="1600" b="1" dirty="0" err="1">
                <a:effectLst/>
                <a:latin typeface="Calibri (Основний текст)"/>
                <a:ea typeface="Times New Roman" panose="02020603050405020304" pitchFamily="18" charset="0"/>
              </a:rPr>
              <a:t>машиновикористання</a:t>
            </a: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 в землеробстві» (2002).</a:t>
            </a:r>
          </a:p>
          <a:p>
            <a:pPr>
              <a:lnSpc>
                <a:spcPct val="8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1600" b="1" dirty="0" err="1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обґрунтуванні</a:t>
            </a:r>
            <a:r>
              <a:rPr lang="ru-RU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 методики </a:t>
            </a:r>
            <a:r>
              <a:rPr lang="ru-RU" sz="1600" b="1" dirty="0" err="1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орно-просапних</a:t>
            </a:r>
            <a:r>
              <a:rPr lang="ru-RU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тракторів</a:t>
            </a:r>
            <a:endParaRPr lang="ru-RU" sz="1600" b="1" dirty="0">
              <a:effectLst/>
              <a:latin typeface="Calibri (Основний текст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ru-RU" sz="1600" b="1" dirty="0" err="1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агрегатування</a:t>
            </a:r>
            <a:r>
              <a:rPr lang="ru-RU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фронтальних</a:t>
            </a:r>
            <a:r>
              <a:rPr lang="ru-RU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знарядь</a:t>
            </a:r>
            <a:r>
              <a:rPr lang="ru-RU" sz="1600" b="1" dirty="0"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🏆 Відзнаки, нагороди</a:t>
            </a:r>
          </a:p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Орден «За заслуги» ІІІ ступеня (2015), ІІ ступеня (2018)</a:t>
            </a:r>
          </a:p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Державна премія України в галузі науки і техніки (2018</a:t>
            </a:r>
            <a:r>
              <a:rPr lang="ru-RU" sz="1600" b="1" dirty="0"/>
              <a:t>).</a:t>
            </a:r>
            <a:r>
              <a:rPr lang="uk-UA" sz="1600" b="1" dirty="0">
                <a:latin typeface="Calibri (Основний текст)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800" b="1" dirty="0">
                <a:latin typeface="Calibri (Основний текст)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600" b="1" dirty="0">
                <a:latin typeface="Calibri (Основний текст)"/>
              </a:rPr>
              <a:t>Володимир Миколайович </a:t>
            </a:r>
            <a:r>
              <a:rPr lang="uk-UA" sz="1600" b="1" dirty="0" err="1">
                <a:latin typeface="Calibri (Основний текст)"/>
              </a:rPr>
              <a:t>Кюрчев</a:t>
            </a:r>
            <a:r>
              <a:rPr lang="uk-UA" sz="1600" b="1" dirty="0">
                <a:latin typeface="Calibri (Основний текст)"/>
              </a:rPr>
              <a:t> – видатний організатор освіти і науки, багаторічний ректор ТДАТУ, який поєднав наукові дослідження з розвитком університету та підготовкою фахівців для агропромислового комплексу України.</a:t>
            </a: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  <p:pic>
        <p:nvPicPr>
          <p:cNvPr id="16" name="Місце для вмісту 8">
            <a:extLst>
              <a:ext uri="{FF2B5EF4-FFF2-40B4-BE49-F238E27FC236}">
                <a16:creationId xmlns:a16="http://schemas.microsoft.com/office/drawing/2014/main" id="{639FDC93-D7D5-4D13-89C4-7876F39E8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9144000" y="-31542"/>
            <a:ext cx="3056887" cy="860217"/>
          </a:xfrm>
          <a:prstGeom prst="rect">
            <a:avLst/>
          </a:prstGeom>
          <a:solidFill>
            <a:srgbClr val="006666"/>
          </a:solidFill>
        </p:spPr>
      </p:pic>
      <p:pic>
        <p:nvPicPr>
          <p:cNvPr id="13" name="Місце для вмісту 4">
            <a:extLst>
              <a:ext uri="{FF2B5EF4-FFF2-40B4-BE49-F238E27FC236}">
                <a16:creationId xmlns:a16="http://schemas.microsoft.com/office/drawing/2014/main" id="{0D55E4A5-DFC8-48BA-AE01-72F57BCCC8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376658" y="-11708"/>
            <a:ext cx="2617641" cy="8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1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46" y="0"/>
            <a:ext cx="12256033" cy="6877050"/>
          </a:xfrm>
          <a:prstGeom prst="rect">
            <a:avLst/>
          </a:prstGeom>
        </p:spPr>
      </p:pic>
      <p:pic>
        <p:nvPicPr>
          <p:cNvPr id="16" name="Місце для вмісту 8">
            <a:extLst>
              <a:ext uri="{FF2B5EF4-FFF2-40B4-BE49-F238E27FC236}">
                <a16:creationId xmlns:a16="http://schemas.microsoft.com/office/drawing/2014/main" id="{639FDC93-D7D5-4D13-89C4-7876F39E8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9144000" y="-31542"/>
            <a:ext cx="3056887" cy="860217"/>
          </a:xfrm>
          <a:prstGeom prst="rect">
            <a:avLst/>
          </a:prstGeom>
          <a:solidFill>
            <a:srgbClr val="006666"/>
          </a:solidFill>
        </p:spPr>
      </p:pic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29352832-2947-48A0-9A74-4A69708FC93E}"/>
              </a:ext>
            </a:extLst>
          </p:cNvPr>
          <p:cNvSpPr/>
          <p:nvPr/>
        </p:nvSpPr>
        <p:spPr>
          <a:xfrm>
            <a:off x="-55146" y="5962650"/>
            <a:ext cx="4409712" cy="8953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F620761-4CEF-4468-8B00-509CF17C56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49" t="-2633" r="77" b="2213"/>
          <a:stretch/>
        </p:blipFill>
        <p:spPr>
          <a:xfrm>
            <a:off x="909380" y="6045528"/>
            <a:ext cx="2855496" cy="741580"/>
          </a:xfrm>
          <a:prstGeom prst="rect">
            <a:avLst/>
          </a:prstGeom>
        </p:spPr>
      </p:pic>
      <p:sp>
        <p:nvSpPr>
          <p:cNvPr id="29" name="Місце для вмісту 7">
            <a:extLst>
              <a:ext uri="{FF2B5EF4-FFF2-40B4-BE49-F238E27FC236}">
                <a16:creationId xmlns:a16="http://schemas.microsoft.com/office/drawing/2014/main" id="{1EA72B22-FC24-419D-B96A-79FA3D5CB51D}"/>
              </a:ext>
            </a:extLst>
          </p:cNvPr>
          <p:cNvSpPr txBox="1">
            <a:spLocks/>
          </p:cNvSpPr>
          <p:nvPr/>
        </p:nvSpPr>
        <p:spPr>
          <a:xfrm>
            <a:off x="-55784" y="4195117"/>
            <a:ext cx="4409712" cy="1696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МУНТЯН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Володимир Олексійович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i="1" dirty="0"/>
              <a:t>(</a:t>
            </a:r>
            <a:r>
              <a:rPr lang="uk-UA" sz="1600" b="1" i="1" dirty="0"/>
              <a:t>05.08.1958, с. </a:t>
            </a:r>
            <a:r>
              <a:rPr lang="uk-UA" sz="1600" b="1" i="1" dirty="0" err="1"/>
              <a:t>Нерушай</a:t>
            </a:r>
            <a:r>
              <a:rPr lang="uk-UA" sz="1600" b="1" i="1" dirty="0"/>
              <a:t>, Татарбунарський р-н Одеської обл. – 03.10.2014, м. Мелітополь</a:t>
            </a:r>
            <a:r>
              <a:rPr lang="ru-RU" sz="1600" b="1" i="1" dirty="0"/>
              <a:t>)</a:t>
            </a:r>
            <a:endParaRPr lang="uk-UA" sz="1100" dirty="0"/>
          </a:p>
        </p:txBody>
      </p:sp>
      <p:pic>
        <p:nvPicPr>
          <p:cNvPr id="13" name="Місце для вмісту 4">
            <a:extLst>
              <a:ext uri="{FF2B5EF4-FFF2-40B4-BE49-F238E27FC236}">
                <a16:creationId xmlns:a16="http://schemas.microsoft.com/office/drawing/2014/main" id="{0D55E4A5-DFC8-48BA-AE01-72F57BCCC8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376658" y="-11708"/>
            <a:ext cx="2617641" cy="830858"/>
          </a:xfrm>
          <a:prstGeom prst="rect">
            <a:avLst/>
          </a:prstGeom>
        </p:spPr>
      </p:pic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41379629-63B5-4D03-ADD3-6C47AD1DD27D}"/>
              </a:ext>
            </a:extLst>
          </p:cNvPr>
          <p:cNvGrpSpPr/>
          <p:nvPr/>
        </p:nvGrpSpPr>
        <p:grpSpPr>
          <a:xfrm>
            <a:off x="246030" y="414220"/>
            <a:ext cx="3848243" cy="3580087"/>
            <a:chOff x="417480" y="509470"/>
            <a:chExt cx="3848243" cy="3580087"/>
          </a:xfrm>
        </p:grpSpPr>
        <p:sp>
          <p:nvSpPr>
            <p:cNvPr id="17" name="Полілінія: фігура 16">
              <a:extLst>
                <a:ext uri="{FF2B5EF4-FFF2-40B4-BE49-F238E27FC236}">
                  <a16:creationId xmlns:a16="http://schemas.microsoft.com/office/drawing/2014/main" id="{00E94DBE-343E-4763-B771-E0033B43947F}"/>
                </a:ext>
              </a:extLst>
            </p:cNvPr>
            <p:cNvSpPr/>
            <p:nvPr/>
          </p:nvSpPr>
          <p:spPr>
            <a:xfrm>
              <a:off x="417480" y="509470"/>
              <a:ext cx="3848243" cy="3580087"/>
            </a:xfrm>
            <a:custGeom>
              <a:avLst/>
              <a:gdLst>
                <a:gd name="connsiteX0" fmla="*/ 1917693 w 3631303"/>
                <a:gd name="connsiteY0" fmla="*/ 0 h 3378264"/>
                <a:gd name="connsiteX1" fmla="*/ 3631303 w 3631303"/>
                <a:gd name="connsiteY1" fmla="*/ 1679607 h 3378264"/>
                <a:gd name="connsiteX2" fmla="*/ 1917693 w 3631303"/>
                <a:gd name="connsiteY2" fmla="*/ 3359214 h 3378264"/>
                <a:gd name="connsiteX3" fmla="*/ 1909065 w 3631303"/>
                <a:gd name="connsiteY3" fmla="*/ 3358787 h 3378264"/>
                <a:gd name="connsiteX4" fmla="*/ 1838746 w 3631303"/>
                <a:gd name="connsiteY4" fmla="*/ 3369592 h 3378264"/>
                <a:gd name="connsiteX5" fmla="*/ 1668184 w 3631303"/>
                <a:gd name="connsiteY5" fmla="*/ 3378264 h 3378264"/>
                <a:gd name="connsiteX6" fmla="*/ 0 w 3631303"/>
                <a:gd name="connsiteY6" fmla="*/ 1698657 h 3378264"/>
                <a:gd name="connsiteX7" fmla="*/ 1668184 w 3631303"/>
                <a:gd name="connsiteY7" fmla="*/ 19050 h 3378264"/>
                <a:gd name="connsiteX8" fmla="*/ 1671859 w 3631303"/>
                <a:gd name="connsiteY8" fmla="*/ 19237 h 3378264"/>
                <a:gd name="connsiteX9" fmla="*/ 1742486 w 3631303"/>
                <a:gd name="connsiteY9" fmla="*/ 8672 h 3378264"/>
                <a:gd name="connsiteX10" fmla="*/ 1917693 w 3631303"/>
                <a:gd name="connsiteY10" fmla="*/ 0 h 337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1303" h="3378264">
                  <a:moveTo>
                    <a:pt x="1917693" y="0"/>
                  </a:moveTo>
                  <a:cubicBezTo>
                    <a:pt x="2864094" y="0"/>
                    <a:pt x="3631303" y="751986"/>
                    <a:pt x="3631303" y="1679607"/>
                  </a:cubicBezTo>
                  <a:cubicBezTo>
                    <a:pt x="3631303" y="2607228"/>
                    <a:pt x="2864094" y="3359214"/>
                    <a:pt x="1917693" y="3359214"/>
                  </a:cubicBezTo>
                  <a:lnTo>
                    <a:pt x="1909065" y="3358787"/>
                  </a:lnTo>
                  <a:lnTo>
                    <a:pt x="1838746" y="3369592"/>
                  </a:lnTo>
                  <a:cubicBezTo>
                    <a:pt x="1782667" y="3375327"/>
                    <a:pt x="1725766" y="3378264"/>
                    <a:pt x="1668184" y="3378264"/>
                  </a:cubicBezTo>
                  <a:cubicBezTo>
                    <a:pt x="746871" y="3378264"/>
                    <a:pt x="0" y="2626278"/>
                    <a:pt x="0" y="1698657"/>
                  </a:cubicBezTo>
                  <a:cubicBezTo>
                    <a:pt x="0" y="771036"/>
                    <a:pt x="746871" y="19050"/>
                    <a:pt x="1668184" y="19050"/>
                  </a:cubicBezTo>
                  <a:lnTo>
                    <a:pt x="1671859" y="19237"/>
                  </a:lnTo>
                  <a:lnTo>
                    <a:pt x="1742486" y="8672"/>
                  </a:lnTo>
                  <a:cubicBezTo>
                    <a:pt x="1800093" y="2938"/>
                    <a:pt x="1858543" y="0"/>
                    <a:pt x="1917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/>
            </a:p>
          </p:txBody>
        </p:sp>
        <p:pic>
          <p:nvPicPr>
            <p:cNvPr id="19" name="Місце для вмісту 4">
              <a:extLst>
                <a:ext uri="{FF2B5EF4-FFF2-40B4-BE49-F238E27FC236}">
                  <a16:creationId xmlns:a16="http://schemas.microsoft.com/office/drawing/2014/main" id="{87C08260-F3EF-4EC7-A8C9-2AA046E44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13" y="602351"/>
              <a:ext cx="3435549" cy="3421052"/>
            </a:xfrm>
            <a:prstGeom prst="rect">
              <a:avLst/>
            </a:prstGeom>
          </p:spPr>
        </p:pic>
      </p:grpSp>
      <p:sp>
        <p:nvSpPr>
          <p:cNvPr id="23" name="Місце для вмісту 7">
            <a:extLst>
              <a:ext uri="{FF2B5EF4-FFF2-40B4-BE49-F238E27FC236}">
                <a16:creationId xmlns:a16="http://schemas.microsoft.com/office/drawing/2014/main" id="{95F27C43-64BD-4980-8F3C-AADD3638E115}"/>
              </a:ext>
            </a:extLst>
          </p:cNvPr>
          <p:cNvSpPr txBox="1">
            <a:spLocks/>
          </p:cNvSpPr>
          <p:nvPr/>
        </p:nvSpPr>
        <p:spPr>
          <a:xfrm>
            <a:off x="4355204" y="838984"/>
            <a:ext cx="7845683" cy="6038068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7000"/>
              </a:lnSpc>
              <a:spcBef>
                <a:spcPts val="0"/>
              </a:spcBef>
              <a:buNone/>
            </a:pPr>
            <a:endParaRPr lang="uk-UA" sz="1800" b="1" dirty="0">
              <a:latin typeface="Arial Black" panose="020B0A04020102020204" pitchFamily="34" charset="0"/>
            </a:endParaRPr>
          </a:p>
          <a:p>
            <a:pPr marL="0" indent="0">
              <a:lnSpc>
                <a:spcPct val="83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lnSpc>
                <a:spcPct val="83000"/>
              </a:lnSpc>
              <a:spcBef>
                <a:spcPts val="0"/>
              </a:spcBef>
              <a:buNone/>
            </a:pPr>
            <a:r>
              <a:rPr lang="uk-UA" sz="1600" b="1" dirty="0"/>
              <a:t>Електротехнічні комплекси і системи.</a:t>
            </a:r>
          </a:p>
          <a:p>
            <a:pPr marL="0" indent="0">
              <a:lnSpc>
                <a:spcPct val="83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lnSpc>
                <a:spcPct val="83000"/>
              </a:lnSpc>
              <a:spcBef>
                <a:spcPts val="0"/>
              </a:spcBef>
            </a:pPr>
            <a:r>
              <a:rPr lang="uk-UA" sz="1600" b="1" dirty="0"/>
              <a:t>Доктор технічних наук (2009)</a:t>
            </a:r>
          </a:p>
          <a:p>
            <a:pPr>
              <a:lnSpc>
                <a:spcPct val="83000"/>
              </a:lnSpc>
              <a:spcBef>
                <a:spcPts val="0"/>
              </a:spcBef>
            </a:pPr>
            <a:r>
              <a:rPr lang="uk-UA" sz="1600" b="1" dirty="0"/>
              <a:t>Професор (2010)</a:t>
            </a:r>
          </a:p>
          <a:p>
            <a:pPr marL="0" indent="0">
              <a:lnSpc>
                <a:spcPct val="83000"/>
              </a:lnSpc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lnSpc>
                <a:spcPct val="83000"/>
              </a:lnSpc>
              <a:spcBef>
                <a:spcPts val="0"/>
              </a:spcBef>
            </a:pPr>
            <a:r>
              <a:rPr lang="uk-UA" sz="1600" b="1" dirty="0"/>
              <a:t>Мелітопольський інститут механізації сільського господарства (1980)</a:t>
            </a:r>
          </a:p>
          <a:p>
            <a:pPr marL="0" indent="0">
              <a:lnSpc>
                <a:spcPct val="83000"/>
              </a:lnSpc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83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Від 1980 – викладач, науковець, організатор освітнього процесу.</a:t>
            </a:r>
          </a:p>
          <a:p>
            <a:pPr>
              <a:lnSpc>
                <a:spcPct val="83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1998-2002, 2008–2013 – завідувач кафедри електропостачання сільського господарства.</a:t>
            </a:r>
          </a:p>
          <a:p>
            <a:pPr>
              <a:lnSpc>
                <a:spcPct val="83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2002-2008 – декан факультету енергетики сільськогосподарського виробництва.</a:t>
            </a:r>
          </a:p>
          <a:p>
            <a:pPr>
              <a:lnSpc>
                <a:spcPct val="83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2014 – професор кафедри електрифікованих технологій АПК</a:t>
            </a:r>
            <a:r>
              <a:rPr lang="uk-UA" sz="1600" b="1" dirty="0"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83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здобутки</a:t>
            </a:r>
          </a:p>
          <a:p>
            <a:pPr>
              <a:lnSpc>
                <a:spcPct val="83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Досліджував вплив електромагнітних полів на стан і якість біологічних об’єктів.</a:t>
            </a:r>
          </a:p>
          <a:p>
            <a:pPr>
              <a:lnSpc>
                <a:spcPct val="83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Розробив наукові основи застосування електромагнітних полів у технологічних процесах АПК.</a:t>
            </a:r>
          </a:p>
          <a:p>
            <a:pPr>
              <a:lnSpc>
                <a:spcPct val="83000"/>
              </a:lnSpc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Сформував науковий напрям у галузі електротехнічних систем для сільського господарства в ТДАТУ</a:t>
            </a:r>
            <a:r>
              <a:rPr lang="uk-UA" sz="1600" b="1" dirty="0"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uk-UA" sz="1600" b="1" dirty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83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💂‍♂️ Громадська та суспільна діяльність</a:t>
            </a:r>
          </a:p>
          <a:p>
            <a:pPr algn="just">
              <a:lnSpc>
                <a:spcPct val="83000"/>
              </a:lnSpc>
              <a:spcBef>
                <a:spcPts val="0"/>
              </a:spcBef>
            </a:pPr>
            <a:r>
              <a:rPr lang="uk-UA" sz="1600" b="1" dirty="0"/>
              <a:t>1986-1987 – учасник ліквідації наслідків аварії на Чорнобильській АЕС (заступник командира роти).</a:t>
            </a:r>
          </a:p>
          <a:p>
            <a:pPr algn="just">
              <a:lnSpc>
                <a:spcPct val="83000"/>
              </a:lnSpc>
              <a:spcBef>
                <a:spcPts val="0"/>
              </a:spcBef>
            </a:pPr>
            <a:r>
              <a:rPr lang="uk-UA" sz="1600" b="1" dirty="0"/>
              <a:t>1993-1998 – очолював мелітопольське громадське об’єднання «Союз Чорнобиль»</a:t>
            </a:r>
            <a:r>
              <a:rPr lang="ru-RU" sz="1600" b="1" dirty="0"/>
              <a:t>.</a:t>
            </a:r>
            <a:r>
              <a:rPr lang="uk-UA" sz="1600" b="1" dirty="0">
                <a:latin typeface="Calibri (Основний текст)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83000"/>
              </a:lnSpc>
              <a:spcBef>
                <a:spcPts val="0"/>
              </a:spcBef>
              <a:buNone/>
            </a:pPr>
            <a:r>
              <a:rPr lang="uk-UA" sz="800" b="1" dirty="0">
                <a:latin typeface="Calibri (Основний текст)"/>
              </a:rPr>
              <a:t> </a:t>
            </a:r>
          </a:p>
          <a:p>
            <a:pPr marL="0" indent="0" algn="just">
              <a:lnSpc>
                <a:spcPct val="83000"/>
              </a:lnSpc>
              <a:spcBef>
                <a:spcPts val="0"/>
              </a:spcBef>
              <a:buNone/>
            </a:pPr>
            <a:r>
              <a:rPr lang="uk-UA" sz="1600" b="1" dirty="0">
                <a:latin typeface="Calibri (Основний текст)"/>
              </a:rPr>
              <a:t>Володимир Олексійович </a:t>
            </a:r>
            <a:r>
              <a:rPr lang="uk-UA" sz="1600" b="1" dirty="0" err="1">
                <a:latin typeface="Calibri (Основний текст)"/>
              </a:rPr>
              <a:t>Мунтян</a:t>
            </a:r>
            <a:r>
              <a:rPr lang="uk-UA" sz="1600" b="1" dirty="0">
                <a:latin typeface="Calibri (Основний текст)"/>
              </a:rPr>
              <a:t> – один із провідних учених-електротехніків ТДАТУ, який поєднав педагогічну, наукову та громадську діяльність, зробивши значний внесок у розвиток електротехнічних систем і технологій агропромислового виробництва.</a:t>
            </a: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80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46" y="0"/>
            <a:ext cx="12256033" cy="6877050"/>
          </a:xfrm>
          <a:prstGeom prst="rect">
            <a:avLst/>
          </a:prstGeom>
        </p:spPr>
      </p:pic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29352832-2947-48A0-9A74-4A69708FC93E}"/>
              </a:ext>
            </a:extLst>
          </p:cNvPr>
          <p:cNvSpPr/>
          <p:nvPr/>
        </p:nvSpPr>
        <p:spPr>
          <a:xfrm>
            <a:off x="-55146" y="5962650"/>
            <a:ext cx="4409712" cy="8953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F620761-4CEF-4468-8B00-509CF17C5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9" t="-2633" r="77" b="2213"/>
          <a:stretch/>
        </p:blipFill>
        <p:spPr>
          <a:xfrm>
            <a:off x="909380" y="6045528"/>
            <a:ext cx="2855496" cy="741580"/>
          </a:xfrm>
          <a:prstGeom prst="rect">
            <a:avLst/>
          </a:prstGeom>
        </p:spPr>
      </p:pic>
      <p:sp>
        <p:nvSpPr>
          <p:cNvPr id="29" name="Місце для вмісту 7">
            <a:extLst>
              <a:ext uri="{FF2B5EF4-FFF2-40B4-BE49-F238E27FC236}">
                <a16:creationId xmlns:a16="http://schemas.microsoft.com/office/drawing/2014/main" id="{1EA72B22-FC24-419D-B96A-79FA3D5CB51D}"/>
              </a:ext>
            </a:extLst>
          </p:cNvPr>
          <p:cNvSpPr txBox="1">
            <a:spLocks/>
          </p:cNvSpPr>
          <p:nvPr/>
        </p:nvSpPr>
        <p:spPr>
          <a:xfrm>
            <a:off x="-55784" y="4195117"/>
            <a:ext cx="4409712" cy="1696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НАДИКТО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Володимир Трохимович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i="1" dirty="0"/>
              <a:t>(</a:t>
            </a:r>
            <a:r>
              <a:rPr lang="uk-UA" sz="1600" b="1" i="1" dirty="0"/>
              <a:t>02.01.1956, с. </a:t>
            </a:r>
            <a:r>
              <a:rPr lang="uk-UA" sz="1600" b="1" i="1" dirty="0" err="1"/>
              <a:t>Шауліно</a:t>
            </a:r>
            <a:r>
              <a:rPr lang="uk-UA" sz="1600" b="1" i="1" dirty="0"/>
              <a:t>, Брянської обл., РФ</a:t>
            </a:r>
            <a:r>
              <a:rPr lang="ru-RU" sz="1600" b="1" i="1" dirty="0"/>
              <a:t>)</a:t>
            </a:r>
            <a:endParaRPr lang="uk-UA" sz="1100" dirty="0"/>
          </a:p>
        </p:txBody>
      </p:sp>
      <p:sp>
        <p:nvSpPr>
          <p:cNvPr id="15" name="Полілінія: фігура 14">
            <a:extLst>
              <a:ext uri="{FF2B5EF4-FFF2-40B4-BE49-F238E27FC236}">
                <a16:creationId xmlns:a16="http://schemas.microsoft.com/office/drawing/2014/main" id="{ECE44ACD-CC56-4774-A4E1-C33234F57355}"/>
              </a:ext>
            </a:extLst>
          </p:cNvPr>
          <p:cNvSpPr/>
          <p:nvPr/>
        </p:nvSpPr>
        <p:spPr>
          <a:xfrm>
            <a:off x="188880" y="509470"/>
            <a:ext cx="3848243" cy="3580087"/>
          </a:xfrm>
          <a:custGeom>
            <a:avLst/>
            <a:gdLst>
              <a:gd name="connsiteX0" fmla="*/ 1917693 w 3631303"/>
              <a:gd name="connsiteY0" fmla="*/ 0 h 3378264"/>
              <a:gd name="connsiteX1" fmla="*/ 3631303 w 3631303"/>
              <a:gd name="connsiteY1" fmla="*/ 1679607 h 3378264"/>
              <a:gd name="connsiteX2" fmla="*/ 1917693 w 3631303"/>
              <a:gd name="connsiteY2" fmla="*/ 3359214 h 3378264"/>
              <a:gd name="connsiteX3" fmla="*/ 1909065 w 3631303"/>
              <a:gd name="connsiteY3" fmla="*/ 3358787 h 3378264"/>
              <a:gd name="connsiteX4" fmla="*/ 1838746 w 3631303"/>
              <a:gd name="connsiteY4" fmla="*/ 3369592 h 3378264"/>
              <a:gd name="connsiteX5" fmla="*/ 1668184 w 3631303"/>
              <a:gd name="connsiteY5" fmla="*/ 3378264 h 3378264"/>
              <a:gd name="connsiteX6" fmla="*/ 0 w 3631303"/>
              <a:gd name="connsiteY6" fmla="*/ 1698657 h 3378264"/>
              <a:gd name="connsiteX7" fmla="*/ 1668184 w 3631303"/>
              <a:gd name="connsiteY7" fmla="*/ 19050 h 3378264"/>
              <a:gd name="connsiteX8" fmla="*/ 1671859 w 3631303"/>
              <a:gd name="connsiteY8" fmla="*/ 19237 h 3378264"/>
              <a:gd name="connsiteX9" fmla="*/ 1742486 w 3631303"/>
              <a:gd name="connsiteY9" fmla="*/ 8672 h 3378264"/>
              <a:gd name="connsiteX10" fmla="*/ 1917693 w 3631303"/>
              <a:gd name="connsiteY10" fmla="*/ 0 h 337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1303" h="3378264">
                <a:moveTo>
                  <a:pt x="1917693" y="0"/>
                </a:moveTo>
                <a:cubicBezTo>
                  <a:pt x="2864094" y="0"/>
                  <a:pt x="3631303" y="751986"/>
                  <a:pt x="3631303" y="1679607"/>
                </a:cubicBezTo>
                <a:cubicBezTo>
                  <a:pt x="3631303" y="2607228"/>
                  <a:pt x="2864094" y="3359214"/>
                  <a:pt x="1917693" y="3359214"/>
                </a:cubicBezTo>
                <a:lnTo>
                  <a:pt x="1909065" y="3358787"/>
                </a:lnTo>
                <a:lnTo>
                  <a:pt x="1838746" y="3369592"/>
                </a:lnTo>
                <a:cubicBezTo>
                  <a:pt x="1782667" y="3375327"/>
                  <a:pt x="1725766" y="3378264"/>
                  <a:pt x="1668184" y="3378264"/>
                </a:cubicBezTo>
                <a:cubicBezTo>
                  <a:pt x="746871" y="3378264"/>
                  <a:pt x="0" y="2626278"/>
                  <a:pt x="0" y="1698657"/>
                </a:cubicBezTo>
                <a:cubicBezTo>
                  <a:pt x="0" y="771036"/>
                  <a:pt x="746871" y="19050"/>
                  <a:pt x="1668184" y="19050"/>
                </a:cubicBezTo>
                <a:lnTo>
                  <a:pt x="1671859" y="19237"/>
                </a:lnTo>
                <a:lnTo>
                  <a:pt x="1742486" y="8672"/>
                </a:lnTo>
                <a:cubicBezTo>
                  <a:pt x="1800093" y="2938"/>
                  <a:pt x="1858543" y="0"/>
                  <a:pt x="191769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pic>
        <p:nvPicPr>
          <p:cNvPr id="17" name="Місце для вмісту 4">
            <a:extLst>
              <a:ext uri="{FF2B5EF4-FFF2-40B4-BE49-F238E27FC236}">
                <a16:creationId xmlns:a16="http://schemas.microsoft.com/office/drawing/2014/main" id="{3C9367CF-6A70-4ECC-8D0D-8D656F002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3" y="617638"/>
            <a:ext cx="3410630" cy="3396239"/>
          </a:xfrm>
        </p:spPr>
      </p:pic>
      <p:sp>
        <p:nvSpPr>
          <p:cNvPr id="23" name="Місце для вмісту 7">
            <a:extLst>
              <a:ext uri="{FF2B5EF4-FFF2-40B4-BE49-F238E27FC236}">
                <a16:creationId xmlns:a16="http://schemas.microsoft.com/office/drawing/2014/main" id="{95F27C43-64BD-4980-8F3C-AADD3638E115}"/>
              </a:ext>
            </a:extLst>
          </p:cNvPr>
          <p:cNvSpPr txBox="1">
            <a:spLocks/>
          </p:cNvSpPr>
          <p:nvPr/>
        </p:nvSpPr>
        <p:spPr>
          <a:xfrm>
            <a:off x="4355204" y="1"/>
            <a:ext cx="7836795" cy="6877052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7000"/>
              </a:lnSpc>
              <a:spcBef>
                <a:spcPts val="0"/>
              </a:spcBef>
              <a:buNone/>
            </a:pPr>
            <a:endParaRPr lang="uk-UA" sz="1800" b="1" dirty="0">
              <a:latin typeface="Arial Black" panose="020B0A040201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600" b="1" dirty="0"/>
              <a:t>Механізація сільського господарства.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Доктор технічних наук (2001)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Професор (2003)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Член-кореспондент НААНУ (2010)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Заслужений діяч науки і техніки України (2016)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Дніпропетровський сільськогосподарський інститут (1977)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</a:rPr>
              <a:t>Від 2002 – Таврійський державний агротехнологічний університет (м. Мелітополь):</a:t>
            </a: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2004-2006 – завідувач кафедри </a:t>
            </a:r>
            <a:r>
              <a:rPr lang="uk-UA" sz="1600" b="1" dirty="0" err="1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машиновикористання</a:t>
            </a: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 в землеробстві</a:t>
            </a: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1600" b="1" dirty="0">
                <a:effectLst/>
                <a:latin typeface="Calibri (Основни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Від 2006 – проректор з наукової роботи</a:t>
            </a:r>
          </a:p>
          <a:p>
            <a:pPr>
              <a:spcBef>
                <a:spcPts val="0"/>
              </a:spcBef>
            </a:pPr>
            <a:r>
              <a:rPr lang="uk-UA" sz="1600" b="1" dirty="0">
                <a:effectLst/>
                <a:latin typeface="Calibri (Основний текст)"/>
                <a:ea typeface="Calibri" panose="020F0502020204030204" pitchFamily="34" charset="0"/>
                <a:cs typeface="Times New Roman" panose="02020603050405020304" pitchFamily="18" charset="0"/>
              </a:rPr>
              <a:t>Водночас від 2004 – директор НДІ механізації землеробства Півдня України при ТДАТУ</a:t>
            </a:r>
            <a:r>
              <a:rPr lang="uk-UA" sz="1600" b="1" dirty="0">
                <a:latin typeface="Calibri (Основний текст)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здобутки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Розробив системи агрегатування модульних енергетичних засобів змінного тягового класу.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Обґрунтував механіко-технологічні основи ефективного використання агрегатів на базі нових </a:t>
            </a:r>
            <a:r>
              <a:rPr lang="uk-UA" sz="1600" b="1" dirty="0" err="1"/>
              <a:t>орнопросапних</a:t>
            </a:r>
            <a:r>
              <a:rPr lang="uk-UA" sz="1600" b="1" dirty="0"/>
              <a:t> тракторів.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Сформував наукові основи колійних і мостових систем землеробства та їх адаптації до сучасних </a:t>
            </a:r>
            <a:r>
              <a:rPr lang="de-DE" sz="1600" b="1" dirty="0"/>
              <a:t>GPS-</a:t>
            </a:r>
            <a:r>
              <a:rPr lang="uk-UA" sz="1600" b="1" dirty="0"/>
              <a:t>технологій.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Під його керівництвом активно розвивається наукова школа механізації землеробства Півдня України.</a:t>
            </a: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🏆 Відзнаки, нагороди</a:t>
            </a:r>
          </a:p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«Відмінник аграрної освіти та науки» І, ІІ, ІІІ ступеня (2009, 2007, 2006).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uk-UA" sz="1600" b="1" dirty="0"/>
              <a:t>2016 - почесне звання «Заслужений діяч науки і техніки України»</a:t>
            </a:r>
            <a:r>
              <a:rPr lang="ru-RU" sz="1600" b="1" dirty="0"/>
              <a:t>.</a:t>
            </a:r>
            <a:r>
              <a:rPr lang="uk-UA" sz="1600" b="1" dirty="0">
                <a:latin typeface="Calibri (Основний текст)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800" b="1" dirty="0">
                <a:latin typeface="Calibri (Основний текст)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600" b="1" dirty="0">
                <a:latin typeface="Calibri (Основний текст)"/>
              </a:rPr>
              <a:t>Володимир Трохимович </a:t>
            </a:r>
            <a:r>
              <a:rPr lang="uk-UA" sz="1600" b="1" dirty="0" err="1">
                <a:latin typeface="Calibri (Основний текст)"/>
              </a:rPr>
              <a:t>Надикто</a:t>
            </a:r>
            <a:r>
              <a:rPr lang="uk-UA" sz="1600" b="1" dirty="0">
                <a:latin typeface="Calibri (Основний текст)"/>
              </a:rPr>
              <a:t> – провідний вчений у галузі механізації сільського господарства, чия діяльність поєднує фундаментальні дослідження, впровадження інновацій у виробництво та розвиток аграрної науки в ТДАТУ.</a:t>
            </a: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uk-UA" sz="1600" b="1" dirty="0">
              <a:effectLst/>
              <a:latin typeface="Calibri (Основний текст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  <p:pic>
        <p:nvPicPr>
          <p:cNvPr id="16" name="Місце для вмісту 8">
            <a:extLst>
              <a:ext uri="{FF2B5EF4-FFF2-40B4-BE49-F238E27FC236}">
                <a16:creationId xmlns:a16="http://schemas.microsoft.com/office/drawing/2014/main" id="{639FDC93-D7D5-4D13-89C4-7876F39E8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9144000" y="-31542"/>
            <a:ext cx="3048000" cy="860217"/>
          </a:xfrm>
          <a:prstGeom prst="rect">
            <a:avLst/>
          </a:prstGeom>
          <a:solidFill>
            <a:srgbClr val="006666"/>
          </a:solidFill>
        </p:spPr>
      </p:pic>
      <p:pic>
        <p:nvPicPr>
          <p:cNvPr id="13" name="Місце для вмісту 4">
            <a:extLst>
              <a:ext uri="{FF2B5EF4-FFF2-40B4-BE49-F238E27FC236}">
                <a16:creationId xmlns:a16="http://schemas.microsoft.com/office/drawing/2014/main" id="{0D55E4A5-DFC8-48BA-AE01-72F57BCCC8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376658" y="-11708"/>
            <a:ext cx="2617641" cy="8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2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7" y="0"/>
            <a:ext cx="12256033" cy="6858000"/>
          </a:xfrm>
          <a:prstGeom prst="rect">
            <a:avLst/>
          </a:prstGeom>
        </p:spPr>
      </p:pic>
      <p:pic>
        <p:nvPicPr>
          <p:cNvPr id="17" name="Місце для вмісту 8">
            <a:extLst>
              <a:ext uri="{FF2B5EF4-FFF2-40B4-BE49-F238E27FC236}">
                <a16:creationId xmlns:a16="http://schemas.microsoft.com/office/drawing/2014/main" id="{C91CB7F9-8F90-4010-B9E7-60C28A2F99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402771" y="6284502"/>
            <a:ext cx="11741603" cy="159735"/>
          </a:xfrm>
          <a:prstGeom prst="rect">
            <a:avLst/>
          </a:prstGeom>
        </p:spPr>
      </p:pic>
      <p:sp>
        <p:nvSpPr>
          <p:cNvPr id="5" name="Місце для вмісту 7">
            <a:extLst>
              <a:ext uri="{FF2B5EF4-FFF2-40B4-BE49-F238E27FC236}">
                <a16:creationId xmlns:a16="http://schemas.microsoft.com/office/drawing/2014/main" id="{DA644FA0-28C6-403A-87EB-79A8E1E24920}"/>
              </a:ext>
            </a:extLst>
          </p:cNvPr>
          <p:cNvSpPr txBox="1">
            <a:spLocks/>
          </p:cNvSpPr>
          <p:nvPr/>
        </p:nvSpPr>
        <p:spPr>
          <a:xfrm>
            <a:off x="781049" y="2856458"/>
            <a:ext cx="11559493" cy="340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uk-UA" sz="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Місце для вмісту 7">
            <a:extLst>
              <a:ext uri="{FF2B5EF4-FFF2-40B4-BE49-F238E27FC236}">
                <a16:creationId xmlns:a16="http://schemas.microsoft.com/office/drawing/2014/main" id="{4F3F394E-1248-4EB0-BD02-2617E4FF9C73}"/>
              </a:ext>
            </a:extLst>
          </p:cNvPr>
          <p:cNvSpPr txBox="1">
            <a:spLocks/>
          </p:cNvSpPr>
          <p:nvPr/>
        </p:nvSpPr>
        <p:spPr>
          <a:xfrm>
            <a:off x="1055914" y="1333500"/>
            <a:ext cx="10726511" cy="149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Завдяки їхнім дослідженням були розроблені сучасні технології обробітку ґрунтів, системи автоматизації й енергозбереження, нові підходи до проектування сільськогосподарських машин і механізмів, а також методи підвищення надійності та ефективності роботи техніки.</a:t>
            </a:r>
            <a:endParaRPr lang="uk-UA" sz="2000" dirty="0"/>
          </a:p>
        </p:txBody>
      </p:sp>
      <p:sp>
        <p:nvSpPr>
          <p:cNvPr id="29" name="Місце для вмісту 7">
            <a:extLst>
              <a:ext uri="{FF2B5EF4-FFF2-40B4-BE49-F238E27FC236}">
                <a16:creationId xmlns:a16="http://schemas.microsoft.com/office/drawing/2014/main" id="{FFADD5D9-D371-4671-831D-3B15B5B57B53}"/>
              </a:ext>
            </a:extLst>
          </p:cNvPr>
          <p:cNvSpPr txBox="1">
            <a:spLocks/>
          </p:cNvSpPr>
          <p:nvPr/>
        </p:nvSpPr>
        <p:spPr>
          <a:xfrm>
            <a:off x="402771" y="2855691"/>
            <a:ext cx="10960554" cy="1496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Їхня спільна наукова спадщина стала фундаментом для подальшого розвитку агрономії, </a:t>
            </a:r>
            <a:r>
              <a:rPr lang="uk-U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агроінженерії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, енергетики й механізації сільського господарства в Україні, сприяючи підвищенню продуктивності, енергоефективності та екологічності агропромислового виробництва. </a:t>
            </a:r>
            <a:endParaRPr lang="uk-UA" sz="2000" dirty="0"/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endParaRPr lang="uk-UA" sz="22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endParaRPr lang="uk-UA" sz="2200" dirty="0"/>
          </a:p>
        </p:txBody>
      </p:sp>
      <p:sp>
        <p:nvSpPr>
          <p:cNvPr id="31" name="Прямокутний трикутник 30">
            <a:extLst>
              <a:ext uri="{FF2B5EF4-FFF2-40B4-BE49-F238E27FC236}">
                <a16:creationId xmlns:a16="http://schemas.microsoft.com/office/drawing/2014/main" id="{7C3822F0-07FD-450F-B614-526A3ED3E1F6}"/>
              </a:ext>
            </a:extLst>
          </p:cNvPr>
          <p:cNvSpPr/>
          <p:nvPr/>
        </p:nvSpPr>
        <p:spPr>
          <a:xfrm flipV="1">
            <a:off x="-32016" y="-14304"/>
            <a:ext cx="2375166" cy="2719404"/>
          </a:xfrm>
          <a:prstGeom prst="rtTriangl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Місце для вмісту 4">
            <a:extLst>
              <a:ext uri="{FF2B5EF4-FFF2-40B4-BE49-F238E27FC236}">
                <a16:creationId xmlns:a16="http://schemas.microsoft.com/office/drawing/2014/main" id="{718B7E7A-2399-4CB0-B78E-3694A0AB002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76" y="-25530"/>
            <a:ext cx="1440507" cy="1669159"/>
          </a:xfrm>
          <a:prstGeom prst="rect">
            <a:avLst/>
          </a:prstGeom>
        </p:spPr>
      </p:pic>
      <p:sp>
        <p:nvSpPr>
          <p:cNvPr id="20" name="Місце для вмісту 7">
            <a:extLst>
              <a:ext uri="{FF2B5EF4-FFF2-40B4-BE49-F238E27FC236}">
                <a16:creationId xmlns:a16="http://schemas.microsoft.com/office/drawing/2014/main" id="{887404F9-BC67-4CF9-891D-A35439207135}"/>
              </a:ext>
            </a:extLst>
          </p:cNvPr>
          <p:cNvSpPr txBox="1">
            <a:spLocks/>
          </p:cNvSpPr>
          <p:nvPr/>
        </p:nvSpPr>
        <p:spPr>
          <a:xfrm>
            <a:off x="2063649" y="503777"/>
            <a:ext cx="10080725" cy="8297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Науковці Таврійського державного агротехнологічного університету зробили значний внесок у розвиток аграрної науки й техніки України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200" dirty="0"/>
          </a:p>
        </p:txBody>
      </p:sp>
      <p:pic>
        <p:nvPicPr>
          <p:cNvPr id="24" name="Місце для вмісту 4">
            <a:extLst>
              <a:ext uri="{FF2B5EF4-FFF2-40B4-BE49-F238E27FC236}">
                <a16:creationId xmlns:a16="http://schemas.microsoft.com/office/drawing/2014/main" id="{E3832C90-0776-4AB3-9818-9057CC59A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2" y="4163387"/>
            <a:ext cx="10643455" cy="209558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0852D7E-110D-4AAB-AE7E-41739C73794C}"/>
              </a:ext>
            </a:extLst>
          </p:cNvPr>
          <p:cNvSpPr/>
          <p:nvPr/>
        </p:nvSpPr>
        <p:spPr>
          <a:xfrm>
            <a:off x="4276725" y="5219700"/>
            <a:ext cx="3524250" cy="123825"/>
          </a:xfrm>
          <a:prstGeom prst="rect">
            <a:avLst/>
          </a:prstGeom>
          <a:solidFill>
            <a:srgbClr val="9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Місце для вмісту 2">
            <a:extLst>
              <a:ext uri="{FF2B5EF4-FFF2-40B4-BE49-F238E27FC236}">
                <a16:creationId xmlns:a16="http://schemas.microsoft.com/office/drawing/2014/main" id="{D31496D8-000E-485C-84B3-3BF3968E6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0" y="5210175"/>
            <a:ext cx="3352800" cy="366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00" b="1" spc="100" dirty="0">
                <a:solidFill>
                  <a:srgbClr val="A88000"/>
                </a:solidFill>
                <a:latin typeface="Arial Black" panose="020B0A04020102020204" pitchFamily="34" charset="0"/>
              </a:rPr>
              <a:t>ТАВРІЙСЬКИЙ ДЕРЖАВНИЙ АГРОТЕХНОЛОГІЧНИЙ УНІВЕРСИТЕТ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40874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3" y="0"/>
            <a:ext cx="12256033" cy="6877050"/>
          </a:xfrm>
          <a:prstGeom prst="rect">
            <a:avLst/>
          </a:prstGeom>
        </p:spPr>
      </p:pic>
      <p:pic>
        <p:nvPicPr>
          <p:cNvPr id="16" name="Місце для вмісту 8">
            <a:extLst>
              <a:ext uri="{FF2B5EF4-FFF2-40B4-BE49-F238E27FC236}">
                <a16:creationId xmlns:a16="http://schemas.microsoft.com/office/drawing/2014/main" id="{639FDC93-D7D5-4D13-89C4-7876F39E8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-53878" y="-31543"/>
            <a:ext cx="12261071" cy="19174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5" name="Місце для вмісту 7">
            <a:extLst>
              <a:ext uri="{FF2B5EF4-FFF2-40B4-BE49-F238E27FC236}">
                <a16:creationId xmlns:a16="http://schemas.microsoft.com/office/drawing/2014/main" id="{DA644FA0-28C6-403A-87EB-79A8E1E24920}"/>
              </a:ext>
            </a:extLst>
          </p:cNvPr>
          <p:cNvSpPr txBox="1">
            <a:spLocks/>
          </p:cNvSpPr>
          <p:nvPr/>
        </p:nvSpPr>
        <p:spPr>
          <a:xfrm>
            <a:off x="1066800" y="3271616"/>
            <a:ext cx="6173219" cy="2721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uk-UA" sz="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uk-UA" sz="2100" b="1" dirty="0">
                <a:latin typeface="Arial" panose="020B0604020202020204" pitchFamily="34" charset="0"/>
                <a:cs typeface="Arial" panose="020B0604020202020204" pitchFamily="34" charset="0"/>
              </a:rPr>
              <a:t>Ми пам’ятаємо дослідників, які стояли біля витоків науки в нашому університеті, та пишаємося сучасними науковцями, чиї дослідження спрямовані на розвиток аграрної та інших галузей. Наукові школи університету стали осередком новаторських ідей і гордістю нашої спільноти. </a:t>
            </a:r>
            <a:endParaRPr lang="uk-UA" sz="2100" dirty="0"/>
          </a:p>
        </p:txBody>
      </p:sp>
      <p:pic>
        <p:nvPicPr>
          <p:cNvPr id="3074" name="Picture 2" descr="В Україні створили сайт для популяризації вітчизняної науки">
            <a:extLst>
              <a:ext uri="{FF2B5EF4-FFF2-40B4-BE49-F238E27FC236}">
                <a16:creationId xmlns:a16="http://schemas.microsoft.com/office/drawing/2014/main" id="{C3569628-5299-4D55-AFF4-D7A3E3A8A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55"/>
          <a:stretch/>
        </p:blipFill>
        <p:spPr bwMode="auto">
          <a:xfrm>
            <a:off x="7370702" y="3540393"/>
            <a:ext cx="4836491" cy="33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Місце для вмісту 8">
            <a:extLst>
              <a:ext uri="{FF2B5EF4-FFF2-40B4-BE49-F238E27FC236}">
                <a16:creationId xmlns:a16="http://schemas.microsoft.com/office/drawing/2014/main" id="{25B85E02-FC95-4346-A059-AD93B6B89C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-69073" y="1072247"/>
            <a:ext cx="12276265" cy="6803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10" name="Місце для вмісту 7">
            <a:extLst>
              <a:ext uri="{FF2B5EF4-FFF2-40B4-BE49-F238E27FC236}">
                <a16:creationId xmlns:a16="http://schemas.microsoft.com/office/drawing/2014/main" id="{C1EECF2C-C689-4642-B878-2D86BC6DE59A}"/>
              </a:ext>
            </a:extLst>
          </p:cNvPr>
          <p:cNvSpPr txBox="1">
            <a:spLocks/>
          </p:cNvSpPr>
          <p:nvPr/>
        </p:nvSpPr>
        <p:spPr>
          <a:xfrm>
            <a:off x="-53878" y="1097858"/>
            <a:ext cx="12245878" cy="555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900" b="1" dirty="0">
                <a:solidFill>
                  <a:srgbClr val="000066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🏛 НАУКА – ОДИН ІЗ СКЛАДНИКІВ ФУНДАМЕНТУ УНІВЕРСИТЕТУ</a:t>
            </a:r>
            <a:endParaRPr lang="uk-UA" sz="2900" dirty="0">
              <a:solidFill>
                <a:srgbClr val="000066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15" name="Місце для вмісту 4">
            <a:extLst>
              <a:ext uri="{FF2B5EF4-FFF2-40B4-BE49-F238E27FC236}">
                <a16:creationId xmlns:a16="http://schemas.microsoft.com/office/drawing/2014/main" id="{94196A1B-C61E-4E49-9E8D-46D287069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2854" y="-35146"/>
            <a:ext cx="3269471" cy="1037754"/>
          </a:xfrm>
        </p:spPr>
      </p:pic>
      <p:pic>
        <p:nvPicPr>
          <p:cNvPr id="12" name="Місце для вмісту 8">
            <a:extLst>
              <a:ext uri="{FF2B5EF4-FFF2-40B4-BE49-F238E27FC236}">
                <a16:creationId xmlns:a16="http://schemas.microsoft.com/office/drawing/2014/main" id="{5895FBAE-C328-4070-9E7E-6E51B212322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20" t="2962" r="2148" b="68295"/>
          <a:stretch/>
        </p:blipFill>
        <p:spPr>
          <a:xfrm>
            <a:off x="-58957" y="2127921"/>
            <a:ext cx="3524250" cy="1250717"/>
          </a:xfrm>
          <a:prstGeom prst="rect">
            <a:avLst/>
          </a:prstGeom>
        </p:spPr>
      </p:pic>
      <p:sp>
        <p:nvSpPr>
          <p:cNvPr id="19" name="Місце для вмісту 7">
            <a:extLst>
              <a:ext uri="{FF2B5EF4-FFF2-40B4-BE49-F238E27FC236}">
                <a16:creationId xmlns:a16="http://schemas.microsoft.com/office/drawing/2014/main" id="{4ADDD79E-D5EE-4F74-B0A0-005AB73D116F}"/>
              </a:ext>
            </a:extLst>
          </p:cNvPr>
          <p:cNvSpPr txBox="1">
            <a:spLocks/>
          </p:cNvSpPr>
          <p:nvPr/>
        </p:nvSpPr>
        <p:spPr>
          <a:xfrm>
            <a:off x="3475412" y="2014805"/>
            <a:ext cx="8752020" cy="1494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uk-UA" sz="2100" b="1" dirty="0">
                <a:latin typeface="Arial" panose="020B0604020202020204" pitchFamily="34" charset="0"/>
                <a:cs typeface="Arial" panose="020B0604020202020204" pitchFamily="34" charset="0"/>
              </a:rPr>
              <a:t>Наука й освіта є головними чинниками розвитку держави, адже саме вони формують її майбутнє. Вчені та педагоги своєю працею закладають фундамент нових знань, виховують фахівців і примножують інтелектуальні здобутки країни.</a:t>
            </a: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463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8" y="0"/>
            <a:ext cx="12256033" cy="6877050"/>
          </a:xfrm>
          <a:prstGeom prst="rect">
            <a:avLst/>
          </a:prstGeom>
        </p:spPr>
      </p:pic>
      <p:pic>
        <p:nvPicPr>
          <p:cNvPr id="40" name="Місце для вмісту 8">
            <a:extLst>
              <a:ext uri="{FF2B5EF4-FFF2-40B4-BE49-F238E27FC236}">
                <a16:creationId xmlns:a16="http://schemas.microsoft.com/office/drawing/2014/main" id="{499C5759-0863-4767-B737-43C0D01291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97" y="473109"/>
            <a:ext cx="3081279" cy="4592768"/>
          </a:xfrm>
          <a:prstGeom prst="rect">
            <a:avLst/>
          </a:prstGeom>
        </p:spPr>
      </p:pic>
      <p:sp>
        <p:nvSpPr>
          <p:cNvPr id="15" name="Місце для вмісту 7">
            <a:extLst>
              <a:ext uri="{FF2B5EF4-FFF2-40B4-BE49-F238E27FC236}">
                <a16:creationId xmlns:a16="http://schemas.microsoft.com/office/drawing/2014/main" id="{4E2B76AC-3F13-496D-8E37-4F596019BF3E}"/>
              </a:ext>
            </a:extLst>
          </p:cNvPr>
          <p:cNvSpPr txBox="1">
            <a:spLocks/>
          </p:cNvSpPr>
          <p:nvPr/>
        </p:nvSpPr>
        <p:spPr>
          <a:xfrm>
            <a:off x="-55784" y="4650951"/>
            <a:ext cx="4409712" cy="15811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ВАСИЛЕНКО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Андрій Овер’янович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i="1" dirty="0"/>
              <a:t>(</a:t>
            </a:r>
            <a:r>
              <a:rPr lang="uk-UA" sz="1600" b="1" i="1" dirty="0"/>
              <a:t>24.10(05.11).1891, с. Біленьке,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600" b="1" i="1" dirty="0"/>
              <a:t>Запорізька обл. – 05.07.1963, Київ</a:t>
            </a:r>
            <a:r>
              <a:rPr lang="ru-RU" sz="1600" b="1" i="1" dirty="0"/>
              <a:t>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https://esu.com.ua/article-33281?utm_source=chatgpt.com</a:t>
            </a:r>
            <a:endParaRPr lang="uk-UA" sz="1100" dirty="0"/>
          </a:p>
        </p:txBody>
      </p:sp>
      <p:pic>
        <p:nvPicPr>
          <p:cNvPr id="19" name="Місце для вмісту 8">
            <a:extLst>
              <a:ext uri="{FF2B5EF4-FFF2-40B4-BE49-F238E27FC236}">
                <a16:creationId xmlns:a16="http://schemas.microsoft.com/office/drawing/2014/main" id="{1F7FF6C6-75F5-49F0-848F-B765B5B76F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-53878" y="-31543"/>
            <a:ext cx="12245878" cy="11300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26" name="Місце для вмісту 7">
            <a:extLst>
              <a:ext uri="{FF2B5EF4-FFF2-40B4-BE49-F238E27FC236}">
                <a16:creationId xmlns:a16="http://schemas.microsoft.com/office/drawing/2014/main" id="{E26452AC-85D0-4F55-8542-010720ABA881}"/>
              </a:ext>
            </a:extLst>
          </p:cNvPr>
          <p:cNvSpPr txBox="1">
            <a:spLocks/>
          </p:cNvSpPr>
          <p:nvPr/>
        </p:nvSpPr>
        <p:spPr>
          <a:xfrm>
            <a:off x="1552575" y="267035"/>
            <a:ext cx="10639423" cy="71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uk-UA" sz="3500" b="1" dirty="0">
                <a:solidFill>
                  <a:srgbClr val="000066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 ВИТОКІВ  УНІВЕРСИТЕТСЬКОЇ  НАУКИ</a:t>
            </a:r>
            <a:endParaRPr lang="uk-UA" sz="3500" dirty="0">
              <a:solidFill>
                <a:srgbClr val="000066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18" name="Місце для вмісту 5">
            <a:extLst>
              <a:ext uri="{FF2B5EF4-FFF2-40B4-BE49-F238E27FC236}">
                <a16:creationId xmlns:a16="http://schemas.microsoft.com/office/drawing/2014/main" id="{9A06F4B6-5F9C-417C-8EB9-DFD1FFD05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" y="83154"/>
            <a:ext cx="1444169" cy="1429663"/>
          </a:xfr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A61F4D4A-F7B9-476B-AF5E-4C296DE89B37}"/>
              </a:ext>
            </a:extLst>
          </p:cNvPr>
          <p:cNvSpPr/>
          <p:nvPr/>
        </p:nvSpPr>
        <p:spPr>
          <a:xfrm>
            <a:off x="-55146" y="5962650"/>
            <a:ext cx="4409712" cy="8953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A81D0D-FAF5-44A9-9184-14839E2E5B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49" t="-2633" r="77" b="2213"/>
          <a:stretch/>
        </p:blipFill>
        <p:spPr>
          <a:xfrm>
            <a:off x="909380" y="6045528"/>
            <a:ext cx="2855496" cy="741580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6285C417-2AA5-4BEC-B557-A48BEA0A7043}"/>
              </a:ext>
            </a:extLst>
          </p:cNvPr>
          <p:cNvGrpSpPr/>
          <p:nvPr/>
        </p:nvGrpSpPr>
        <p:grpSpPr>
          <a:xfrm>
            <a:off x="250568" y="1281688"/>
            <a:ext cx="3701961" cy="3384506"/>
            <a:chOff x="212468" y="1281688"/>
            <a:chExt cx="3701961" cy="3384506"/>
          </a:xfrm>
        </p:grpSpPr>
        <p:sp>
          <p:nvSpPr>
            <p:cNvPr id="21" name="Полілінія: фігура 20">
              <a:extLst>
                <a:ext uri="{FF2B5EF4-FFF2-40B4-BE49-F238E27FC236}">
                  <a16:creationId xmlns:a16="http://schemas.microsoft.com/office/drawing/2014/main" id="{05A21916-5B33-4E0A-871E-A6712B3293F6}"/>
                </a:ext>
              </a:extLst>
            </p:cNvPr>
            <p:cNvSpPr/>
            <p:nvPr/>
          </p:nvSpPr>
          <p:spPr>
            <a:xfrm>
              <a:off x="212468" y="1281688"/>
              <a:ext cx="3701961" cy="3384506"/>
            </a:xfrm>
            <a:custGeom>
              <a:avLst/>
              <a:gdLst>
                <a:gd name="connsiteX0" fmla="*/ 1917693 w 3631303"/>
                <a:gd name="connsiteY0" fmla="*/ 0 h 3378264"/>
                <a:gd name="connsiteX1" fmla="*/ 3631303 w 3631303"/>
                <a:gd name="connsiteY1" fmla="*/ 1679607 h 3378264"/>
                <a:gd name="connsiteX2" fmla="*/ 1917693 w 3631303"/>
                <a:gd name="connsiteY2" fmla="*/ 3359214 h 3378264"/>
                <a:gd name="connsiteX3" fmla="*/ 1909065 w 3631303"/>
                <a:gd name="connsiteY3" fmla="*/ 3358787 h 3378264"/>
                <a:gd name="connsiteX4" fmla="*/ 1838746 w 3631303"/>
                <a:gd name="connsiteY4" fmla="*/ 3369592 h 3378264"/>
                <a:gd name="connsiteX5" fmla="*/ 1668184 w 3631303"/>
                <a:gd name="connsiteY5" fmla="*/ 3378264 h 3378264"/>
                <a:gd name="connsiteX6" fmla="*/ 0 w 3631303"/>
                <a:gd name="connsiteY6" fmla="*/ 1698657 h 3378264"/>
                <a:gd name="connsiteX7" fmla="*/ 1668184 w 3631303"/>
                <a:gd name="connsiteY7" fmla="*/ 19050 h 3378264"/>
                <a:gd name="connsiteX8" fmla="*/ 1671859 w 3631303"/>
                <a:gd name="connsiteY8" fmla="*/ 19237 h 3378264"/>
                <a:gd name="connsiteX9" fmla="*/ 1742486 w 3631303"/>
                <a:gd name="connsiteY9" fmla="*/ 8672 h 3378264"/>
                <a:gd name="connsiteX10" fmla="*/ 1917693 w 3631303"/>
                <a:gd name="connsiteY10" fmla="*/ 0 h 337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1303" h="3378264">
                  <a:moveTo>
                    <a:pt x="1917693" y="0"/>
                  </a:moveTo>
                  <a:cubicBezTo>
                    <a:pt x="2864094" y="0"/>
                    <a:pt x="3631303" y="751986"/>
                    <a:pt x="3631303" y="1679607"/>
                  </a:cubicBezTo>
                  <a:cubicBezTo>
                    <a:pt x="3631303" y="2607228"/>
                    <a:pt x="2864094" y="3359214"/>
                    <a:pt x="1917693" y="3359214"/>
                  </a:cubicBezTo>
                  <a:lnTo>
                    <a:pt x="1909065" y="3358787"/>
                  </a:lnTo>
                  <a:lnTo>
                    <a:pt x="1838746" y="3369592"/>
                  </a:lnTo>
                  <a:cubicBezTo>
                    <a:pt x="1782667" y="3375327"/>
                    <a:pt x="1725766" y="3378264"/>
                    <a:pt x="1668184" y="3378264"/>
                  </a:cubicBezTo>
                  <a:cubicBezTo>
                    <a:pt x="746871" y="3378264"/>
                    <a:pt x="0" y="2626278"/>
                    <a:pt x="0" y="1698657"/>
                  </a:cubicBezTo>
                  <a:cubicBezTo>
                    <a:pt x="0" y="771036"/>
                    <a:pt x="746871" y="19050"/>
                    <a:pt x="1668184" y="19050"/>
                  </a:cubicBezTo>
                  <a:lnTo>
                    <a:pt x="1671859" y="19237"/>
                  </a:lnTo>
                  <a:lnTo>
                    <a:pt x="1742486" y="8672"/>
                  </a:lnTo>
                  <a:cubicBezTo>
                    <a:pt x="1800093" y="2938"/>
                    <a:pt x="1858543" y="0"/>
                    <a:pt x="1917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/>
            </a:p>
          </p:txBody>
        </p:sp>
        <p:pic>
          <p:nvPicPr>
            <p:cNvPr id="23" name="Місце для вмісту 40">
              <a:extLst>
                <a:ext uri="{FF2B5EF4-FFF2-40B4-BE49-F238E27FC236}">
                  <a16:creationId xmlns:a16="http://schemas.microsoft.com/office/drawing/2014/main" id="{35BF2CC1-DF7C-411C-A690-8348E3B3B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16" y="1365589"/>
              <a:ext cx="3253113" cy="3239387"/>
            </a:xfrm>
            <a:prstGeom prst="rect">
              <a:avLst/>
            </a:prstGeom>
          </p:spPr>
        </p:pic>
      </p:grpSp>
      <p:sp>
        <p:nvSpPr>
          <p:cNvPr id="5" name="Місце для вмісту 7">
            <a:extLst>
              <a:ext uri="{FF2B5EF4-FFF2-40B4-BE49-F238E27FC236}">
                <a16:creationId xmlns:a16="http://schemas.microsoft.com/office/drawing/2014/main" id="{DA644FA0-28C6-403A-87EB-79A8E1E24920}"/>
              </a:ext>
            </a:extLst>
          </p:cNvPr>
          <p:cNvSpPr txBox="1">
            <a:spLocks/>
          </p:cNvSpPr>
          <p:nvPr/>
        </p:nvSpPr>
        <p:spPr>
          <a:xfrm>
            <a:off x="4355204" y="1130098"/>
            <a:ext cx="7845683" cy="5746952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uk-UA" sz="800" b="1" dirty="0">
                <a:latin typeface="Arial Black" panose="020B0A040201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600" b="1" dirty="0"/>
              <a:t>Машинобудування та сільськогосподарської механіки.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Доктор сільськогосподарських наук (1936, без захисту дисертації)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Доктор технічних наук (1946)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Професор (1935)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Академік АН УРСР (1948)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Київський політехнічний інститут (1923)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1934-1941 – завідувач кафедри «Сільськогосподарські машини», засновник кафедри та перший її завідувач у Мелітопольському інституті механізації сільського господарства ім. ОДПУ (нині ТДАТУ).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Активно займався підготовкою фахівців для аграрного виробництва, започаткував наукові дослідження з механізації збирання цукрових буряків.</a:t>
            </a:r>
          </a:p>
          <a:p>
            <a:pPr>
              <a:spcBef>
                <a:spcPts val="0"/>
              </a:spcBef>
            </a:pPr>
            <a:r>
              <a:rPr lang="uk-UA" sz="1600" b="1" dirty="0"/>
              <a:t>Засновник наукової школи механізації сільськогосподарського виробництва</a:t>
            </a:r>
            <a:r>
              <a:rPr lang="ru-RU" sz="1600" b="1" dirty="0"/>
              <a:t>.</a:t>
            </a:r>
            <a:endParaRPr lang="uk-UA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дослідження </a:t>
            </a:r>
          </a:p>
          <a:p>
            <a:pPr algn="just">
              <a:spcBef>
                <a:spcPts val="0"/>
              </a:spcBef>
            </a:pPr>
            <a:r>
              <a:rPr lang="uk-UA" sz="1600" b="1" dirty="0"/>
              <a:t>Розробив теоретичні та експериментальні основи конструювання сільськогосподарських машин.</a:t>
            </a:r>
          </a:p>
          <a:p>
            <a:pPr algn="just">
              <a:spcBef>
                <a:spcPts val="0"/>
              </a:spcBef>
            </a:pPr>
            <a:r>
              <a:rPr lang="uk-UA" sz="1600" b="1" dirty="0"/>
              <a:t>Сформував наукові принципи створення бурякозбиральних машин; під його керівництвом у 1933 р. виготовлено перші серійні бурякозбиральні комбайни КС-4.</a:t>
            </a:r>
          </a:p>
          <a:p>
            <a:pPr algn="just">
              <a:spcBef>
                <a:spcPts val="0"/>
              </a:spcBef>
            </a:pPr>
            <a:r>
              <a:rPr lang="uk-UA" sz="1600" b="1" dirty="0"/>
              <a:t>Досліджував нові системи обробітку ґрунту із шаровим внесенням добрив.</a:t>
            </a:r>
          </a:p>
          <a:p>
            <a:pPr algn="just">
              <a:spcBef>
                <a:spcPts val="0"/>
              </a:spcBef>
            </a:pPr>
            <a:r>
              <a:rPr lang="uk-UA" sz="1600" b="1" dirty="0"/>
              <a:t>Розробив фізичні основи калібрування насіння кукурудзи.</a:t>
            </a:r>
          </a:p>
          <a:p>
            <a:pPr algn="just">
              <a:spcBef>
                <a:spcPts val="0"/>
              </a:spcBef>
            </a:pPr>
            <a:r>
              <a:rPr lang="uk-UA" sz="1600" b="1" dirty="0"/>
              <a:t>Автор кількох типів тракторних бурякопідіймачів, сівалок, </a:t>
            </a:r>
            <a:r>
              <a:rPr lang="uk-UA" sz="1600" b="1" dirty="0" err="1"/>
              <a:t>бурякофрезувальних</a:t>
            </a:r>
            <a:r>
              <a:rPr lang="uk-UA" sz="1600" b="1" dirty="0"/>
              <a:t> машин.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7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8" y="0"/>
            <a:ext cx="12256033" cy="6877050"/>
          </a:xfrm>
          <a:prstGeom prst="rect">
            <a:avLst/>
          </a:prstGeom>
        </p:spPr>
      </p:pic>
      <p:pic>
        <p:nvPicPr>
          <p:cNvPr id="40" name="Місце для вмісту 8">
            <a:extLst>
              <a:ext uri="{FF2B5EF4-FFF2-40B4-BE49-F238E27FC236}">
                <a16:creationId xmlns:a16="http://schemas.microsoft.com/office/drawing/2014/main" id="{499C5759-0863-4767-B737-43C0D01291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97" y="473109"/>
            <a:ext cx="3081279" cy="4592768"/>
          </a:xfrm>
          <a:prstGeom prst="rect">
            <a:avLst/>
          </a:prstGeom>
        </p:spPr>
      </p:pic>
      <p:sp>
        <p:nvSpPr>
          <p:cNvPr id="15" name="Місце для вмісту 7">
            <a:extLst>
              <a:ext uri="{FF2B5EF4-FFF2-40B4-BE49-F238E27FC236}">
                <a16:creationId xmlns:a16="http://schemas.microsoft.com/office/drawing/2014/main" id="{4E2B76AC-3F13-496D-8E37-4F596019BF3E}"/>
              </a:ext>
            </a:extLst>
          </p:cNvPr>
          <p:cNvSpPr txBox="1">
            <a:spLocks/>
          </p:cNvSpPr>
          <p:nvPr/>
        </p:nvSpPr>
        <p:spPr>
          <a:xfrm>
            <a:off x="361195" y="3961501"/>
            <a:ext cx="3578306" cy="19044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ВЕРБІН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Яким Якимович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i="1" dirty="0"/>
              <a:t>(</a:t>
            </a:r>
            <a:r>
              <a:rPr lang="uk-UA" sz="1600" b="1" i="1" dirty="0"/>
              <a:t>23.09.1898, с. Благодатне, нині Арбузинський район Миколаївської області – 03.01.1959, м. Одеса</a:t>
            </a:r>
            <a:r>
              <a:rPr lang="ru-RU" sz="1600" b="1" i="1" dirty="0"/>
              <a:t>)</a:t>
            </a:r>
            <a:endParaRPr lang="ru-RU" sz="18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/>
          </a:p>
        </p:txBody>
      </p:sp>
      <p:pic>
        <p:nvPicPr>
          <p:cNvPr id="19" name="Місце для вмісту 8">
            <a:extLst>
              <a:ext uri="{FF2B5EF4-FFF2-40B4-BE49-F238E27FC236}">
                <a16:creationId xmlns:a16="http://schemas.microsoft.com/office/drawing/2014/main" id="{1F7FF6C6-75F5-49F0-848F-B765B5B76F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9110721" y="0"/>
            <a:ext cx="3081280" cy="8308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1" name="Місце для вмісту 4">
            <a:extLst>
              <a:ext uri="{FF2B5EF4-FFF2-40B4-BE49-F238E27FC236}">
                <a16:creationId xmlns:a16="http://schemas.microsoft.com/office/drawing/2014/main" id="{C867309C-A5F2-44DE-9AD0-067A214C5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3" y="364470"/>
            <a:ext cx="3655833" cy="3488392"/>
          </a:xfrm>
          <a:prstGeom prst="rect">
            <a:avLst/>
          </a:prstGeom>
        </p:spPr>
      </p:pic>
      <p:pic>
        <p:nvPicPr>
          <p:cNvPr id="14" name="Місце для вмісту 4">
            <a:extLst>
              <a:ext uri="{FF2B5EF4-FFF2-40B4-BE49-F238E27FC236}">
                <a16:creationId xmlns:a16="http://schemas.microsoft.com/office/drawing/2014/main" id="{38682BDE-EE5B-4A9B-B3DE-F5BCD12C73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376658" y="-2183"/>
            <a:ext cx="2617641" cy="830858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C2AF22D-CFA2-44AB-AE78-3A340E9113D0}"/>
              </a:ext>
            </a:extLst>
          </p:cNvPr>
          <p:cNvSpPr/>
          <p:nvPr/>
        </p:nvSpPr>
        <p:spPr>
          <a:xfrm>
            <a:off x="-55146" y="6134952"/>
            <a:ext cx="4409712" cy="7415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A81D0D-FAF5-44A9-9184-14839E2E5B2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49" t="-2633" r="77" b="2213"/>
          <a:stretch/>
        </p:blipFill>
        <p:spPr>
          <a:xfrm>
            <a:off x="850284" y="6134952"/>
            <a:ext cx="2855496" cy="741580"/>
          </a:xfrm>
          <a:prstGeom prst="rect">
            <a:avLst/>
          </a:prstGeom>
        </p:spPr>
      </p:pic>
      <p:sp>
        <p:nvSpPr>
          <p:cNvPr id="13" name="Полілінія: фігура 12">
            <a:extLst>
              <a:ext uri="{FF2B5EF4-FFF2-40B4-BE49-F238E27FC236}">
                <a16:creationId xmlns:a16="http://schemas.microsoft.com/office/drawing/2014/main" id="{2D001A05-B962-4F24-8C18-EB6361D421EE}"/>
              </a:ext>
            </a:extLst>
          </p:cNvPr>
          <p:cNvSpPr/>
          <p:nvPr/>
        </p:nvSpPr>
        <p:spPr>
          <a:xfrm>
            <a:off x="163410" y="290326"/>
            <a:ext cx="3914814" cy="3579106"/>
          </a:xfrm>
          <a:custGeom>
            <a:avLst/>
            <a:gdLst>
              <a:gd name="connsiteX0" fmla="*/ 1917693 w 3631303"/>
              <a:gd name="connsiteY0" fmla="*/ 0 h 3378264"/>
              <a:gd name="connsiteX1" fmla="*/ 3631303 w 3631303"/>
              <a:gd name="connsiteY1" fmla="*/ 1679607 h 3378264"/>
              <a:gd name="connsiteX2" fmla="*/ 1917693 w 3631303"/>
              <a:gd name="connsiteY2" fmla="*/ 3359214 h 3378264"/>
              <a:gd name="connsiteX3" fmla="*/ 1909065 w 3631303"/>
              <a:gd name="connsiteY3" fmla="*/ 3358787 h 3378264"/>
              <a:gd name="connsiteX4" fmla="*/ 1838746 w 3631303"/>
              <a:gd name="connsiteY4" fmla="*/ 3369592 h 3378264"/>
              <a:gd name="connsiteX5" fmla="*/ 1668184 w 3631303"/>
              <a:gd name="connsiteY5" fmla="*/ 3378264 h 3378264"/>
              <a:gd name="connsiteX6" fmla="*/ 0 w 3631303"/>
              <a:gd name="connsiteY6" fmla="*/ 1698657 h 3378264"/>
              <a:gd name="connsiteX7" fmla="*/ 1668184 w 3631303"/>
              <a:gd name="connsiteY7" fmla="*/ 19050 h 3378264"/>
              <a:gd name="connsiteX8" fmla="*/ 1671859 w 3631303"/>
              <a:gd name="connsiteY8" fmla="*/ 19237 h 3378264"/>
              <a:gd name="connsiteX9" fmla="*/ 1742486 w 3631303"/>
              <a:gd name="connsiteY9" fmla="*/ 8672 h 3378264"/>
              <a:gd name="connsiteX10" fmla="*/ 1917693 w 3631303"/>
              <a:gd name="connsiteY10" fmla="*/ 0 h 337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1303" h="3378264">
                <a:moveTo>
                  <a:pt x="1917693" y="0"/>
                </a:moveTo>
                <a:cubicBezTo>
                  <a:pt x="2864094" y="0"/>
                  <a:pt x="3631303" y="751986"/>
                  <a:pt x="3631303" y="1679607"/>
                </a:cubicBezTo>
                <a:cubicBezTo>
                  <a:pt x="3631303" y="2607228"/>
                  <a:pt x="2864094" y="3359214"/>
                  <a:pt x="1917693" y="3359214"/>
                </a:cubicBezTo>
                <a:lnTo>
                  <a:pt x="1909065" y="3358787"/>
                </a:lnTo>
                <a:lnTo>
                  <a:pt x="1838746" y="3369592"/>
                </a:lnTo>
                <a:cubicBezTo>
                  <a:pt x="1782667" y="3375327"/>
                  <a:pt x="1725766" y="3378264"/>
                  <a:pt x="1668184" y="3378264"/>
                </a:cubicBezTo>
                <a:cubicBezTo>
                  <a:pt x="746871" y="3378264"/>
                  <a:pt x="0" y="2626278"/>
                  <a:pt x="0" y="1698657"/>
                </a:cubicBezTo>
                <a:cubicBezTo>
                  <a:pt x="0" y="771036"/>
                  <a:pt x="746871" y="19050"/>
                  <a:pt x="1668184" y="19050"/>
                </a:cubicBezTo>
                <a:lnTo>
                  <a:pt x="1671859" y="19237"/>
                </a:lnTo>
                <a:lnTo>
                  <a:pt x="1742486" y="8672"/>
                </a:lnTo>
                <a:cubicBezTo>
                  <a:pt x="1800093" y="2938"/>
                  <a:pt x="1858543" y="0"/>
                  <a:pt x="191769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pic>
        <p:nvPicPr>
          <p:cNvPr id="17" name="Місце для вмісту 36">
            <a:extLst>
              <a:ext uri="{FF2B5EF4-FFF2-40B4-BE49-F238E27FC236}">
                <a16:creationId xmlns:a16="http://schemas.microsoft.com/office/drawing/2014/main" id="{F615D347-DB08-49B2-B9E2-71EE11ECA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6" y="384671"/>
            <a:ext cx="3439484" cy="3424971"/>
          </a:xfrm>
        </p:spPr>
      </p:pic>
      <p:sp>
        <p:nvSpPr>
          <p:cNvPr id="5" name="Місце для вмісту 7">
            <a:extLst>
              <a:ext uri="{FF2B5EF4-FFF2-40B4-BE49-F238E27FC236}">
                <a16:creationId xmlns:a16="http://schemas.microsoft.com/office/drawing/2014/main" id="{DA644FA0-28C6-403A-87EB-79A8E1E24920}"/>
              </a:ext>
            </a:extLst>
          </p:cNvPr>
          <p:cNvSpPr txBox="1">
            <a:spLocks/>
          </p:cNvSpPr>
          <p:nvPr/>
        </p:nvSpPr>
        <p:spPr>
          <a:xfrm>
            <a:off x="4355204" y="828675"/>
            <a:ext cx="7845683" cy="6048375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100" b="1" dirty="0">
                <a:latin typeface="Arial Black" panose="020B0A040201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1" dirty="0"/>
              <a:t>Агрономія, землеробство.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b="1" dirty="0"/>
              <a:t>Доктор сільськогосподарських наук (1940)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b="1" dirty="0"/>
              <a:t>Професор (1940)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b="1" dirty="0"/>
              <a:t>Одеський сільськогосподарський інститут (1931)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b="1" dirty="0"/>
              <a:t>1934-1941 – засновник і перший завідувач кафедри землеробства з основами ґрунтознавства у Мелітопольському інституті інженерів-механіків сільського господарства (нині ТДАТУ).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b="1" dirty="0"/>
              <a:t>Заклав фундамент наукових досліджень із землеробства в інституті</a:t>
            </a:r>
            <a:r>
              <a:rPr lang="ru-RU" sz="1600" b="1" dirty="0"/>
              <a:t>.</a:t>
            </a:r>
            <a:endParaRPr lang="uk-UA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дослідження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b="1" dirty="0"/>
              <a:t>Вивчав методи боротьби з посухою у Степу України.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b="1" dirty="0"/>
              <a:t>Розробляв проблеми снігозатримання та системи кулісних парів.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b="1" dirty="0"/>
              <a:t>Запропонував агротехнічні заходи підвищення врожайності основних сільськогосподарських культур: озимої пшениці, кукурудзи, цукрового сорго та ін.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🏆 Відзнаки, нагороди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b="1" dirty="0"/>
              <a:t>7 лютого 1939 р. нагороджений орденом Трудового Червоного Прапора за науково-дослідну роботу по новим культурам.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b="1" dirty="0"/>
              <a:t>Перший орденоносець Мелітопольського інституту інженерів-механіків сільського господарства</a:t>
            </a:r>
            <a:r>
              <a:rPr lang="ru-RU" sz="1600" b="1" dirty="0"/>
              <a:t>.</a:t>
            </a: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6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8" y="0"/>
            <a:ext cx="12256033" cy="6877050"/>
          </a:xfrm>
          <a:prstGeom prst="rect">
            <a:avLst/>
          </a:prstGeom>
        </p:spPr>
      </p:pic>
      <p:pic>
        <p:nvPicPr>
          <p:cNvPr id="40" name="Місце для вмісту 8">
            <a:extLst>
              <a:ext uri="{FF2B5EF4-FFF2-40B4-BE49-F238E27FC236}">
                <a16:creationId xmlns:a16="http://schemas.microsoft.com/office/drawing/2014/main" id="{499C5759-0863-4767-B737-43C0D01291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97" y="473109"/>
            <a:ext cx="3081279" cy="4592768"/>
          </a:xfrm>
          <a:prstGeom prst="rect">
            <a:avLst/>
          </a:prstGeom>
        </p:spPr>
      </p:pic>
      <p:sp>
        <p:nvSpPr>
          <p:cNvPr id="15" name="Місце для вмісту 7">
            <a:extLst>
              <a:ext uri="{FF2B5EF4-FFF2-40B4-BE49-F238E27FC236}">
                <a16:creationId xmlns:a16="http://schemas.microsoft.com/office/drawing/2014/main" id="{4E2B76AC-3F13-496D-8E37-4F596019BF3E}"/>
              </a:ext>
            </a:extLst>
          </p:cNvPr>
          <p:cNvSpPr txBox="1">
            <a:spLocks/>
          </p:cNvSpPr>
          <p:nvPr/>
        </p:nvSpPr>
        <p:spPr>
          <a:xfrm>
            <a:off x="361195" y="3961501"/>
            <a:ext cx="3578306" cy="19044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КАРПУША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Павло Павлович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i="1" dirty="0"/>
              <a:t>(06.11.1914,</a:t>
            </a:r>
            <a:r>
              <a:rPr lang="uk-UA" sz="1600" b="1" i="1" dirty="0"/>
              <a:t> с. Піщане, нині у складі м. Мелітополь Запорізької </a:t>
            </a:r>
            <a:r>
              <a:rPr lang="ru-RU" sz="1600" b="1" i="1" dirty="0"/>
              <a:t>обл. </a:t>
            </a:r>
            <a:r>
              <a:rPr lang="uk-UA" sz="1600" b="1" i="1" dirty="0"/>
              <a:t>–</a:t>
            </a:r>
            <a:r>
              <a:rPr lang="ru-RU" sz="1600" b="1" i="1" dirty="0"/>
              <a:t> 26.05.1987, м. </a:t>
            </a:r>
            <a:r>
              <a:rPr lang="uk-UA" sz="1600" b="1" i="1" dirty="0"/>
              <a:t>Мелітополь</a:t>
            </a:r>
            <a:r>
              <a:rPr lang="ru-RU" sz="1600" b="1" i="1" dirty="0"/>
              <a:t>)</a:t>
            </a:r>
            <a:endParaRPr lang="ru-RU" sz="18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/>
          </a:p>
        </p:txBody>
      </p:sp>
      <p:pic>
        <p:nvPicPr>
          <p:cNvPr id="19" name="Місце для вмісту 8">
            <a:extLst>
              <a:ext uri="{FF2B5EF4-FFF2-40B4-BE49-F238E27FC236}">
                <a16:creationId xmlns:a16="http://schemas.microsoft.com/office/drawing/2014/main" id="{1F7FF6C6-75F5-49F0-848F-B765B5B76F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9110721" y="0"/>
            <a:ext cx="3081280" cy="8308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4" name="Місце для вмісту 4">
            <a:extLst>
              <a:ext uri="{FF2B5EF4-FFF2-40B4-BE49-F238E27FC236}">
                <a16:creationId xmlns:a16="http://schemas.microsoft.com/office/drawing/2014/main" id="{38682BDE-EE5B-4A9B-B3DE-F5BCD12C73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376658" y="-2183"/>
            <a:ext cx="2617641" cy="830858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C2AF22D-CFA2-44AB-AE78-3A340E9113D0}"/>
              </a:ext>
            </a:extLst>
          </p:cNvPr>
          <p:cNvSpPr/>
          <p:nvPr/>
        </p:nvSpPr>
        <p:spPr>
          <a:xfrm>
            <a:off x="-55146" y="6134952"/>
            <a:ext cx="4409712" cy="7415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A81D0D-FAF5-44A9-9184-14839E2E5B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49" t="-2633" r="77" b="2213"/>
          <a:stretch/>
        </p:blipFill>
        <p:spPr>
          <a:xfrm>
            <a:off x="850284" y="6134952"/>
            <a:ext cx="2855496" cy="741580"/>
          </a:xfrm>
          <a:prstGeom prst="rect">
            <a:avLst/>
          </a:prstGeom>
        </p:spPr>
      </p:pic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D8C8D77C-1810-479F-92E7-08AD9E5CDF12}"/>
              </a:ext>
            </a:extLst>
          </p:cNvPr>
          <p:cNvGrpSpPr/>
          <p:nvPr/>
        </p:nvGrpSpPr>
        <p:grpSpPr>
          <a:xfrm>
            <a:off x="163410" y="290326"/>
            <a:ext cx="3914814" cy="3579106"/>
            <a:chOff x="226276" y="238125"/>
            <a:chExt cx="3794797" cy="3469381"/>
          </a:xfrm>
        </p:grpSpPr>
        <p:sp>
          <p:nvSpPr>
            <p:cNvPr id="20" name="Полілінія: фігура 19">
              <a:extLst>
                <a:ext uri="{FF2B5EF4-FFF2-40B4-BE49-F238E27FC236}">
                  <a16:creationId xmlns:a16="http://schemas.microsoft.com/office/drawing/2014/main" id="{F4628F6B-3BC8-4FA5-B2CA-3639DDB4E473}"/>
                </a:ext>
              </a:extLst>
            </p:cNvPr>
            <p:cNvSpPr/>
            <p:nvPr/>
          </p:nvSpPr>
          <p:spPr>
            <a:xfrm>
              <a:off x="226276" y="238125"/>
              <a:ext cx="3794797" cy="3469381"/>
            </a:xfrm>
            <a:custGeom>
              <a:avLst/>
              <a:gdLst>
                <a:gd name="connsiteX0" fmla="*/ 1917693 w 3631303"/>
                <a:gd name="connsiteY0" fmla="*/ 0 h 3378264"/>
                <a:gd name="connsiteX1" fmla="*/ 3631303 w 3631303"/>
                <a:gd name="connsiteY1" fmla="*/ 1679607 h 3378264"/>
                <a:gd name="connsiteX2" fmla="*/ 1917693 w 3631303"/>
                <a:gd name="connsiteY2" fmla="*/ 3359214 h 3378264"/>
                <a:gd name="connsiteX3" fmla="*/ 1909065 w 3631303"/>
                <a:gd name="connsiteY3" fmla="*/ 3358787 h 3378264"/>
                <a:gd name="connsiteX4" fmla="*/ 1838746 w 3631303"/>
                <a:gd name="connsiteY4" fmla="*/ 3369592 h 3378264"/>
                <a:gd name="connsiteX5" fmla="*/ 1668184 w 3631303"/>
                <a:gd name="connsiteY5" fmla="*/ 3378264 h 3378264"/>
                <a:gd name="connsiteX6" fmla="*/ 0 w 3631303"/>
                <a:gd name="connsiteY6" fmla="*/ 1698657 h 3378264"/>
                <a:gd name="connsiteX7" fmla="*/ 1668184 w 3631303"/>
                <a:gd name="connsiteY7" fmla="*/ 19050 h 3378264"/>
                <a:gd name="connsiteX8" fmla="*/ 1671859 w 3631303"/>
                <a:gd name="connsiteY8" fmla="*/ 19237 h 3378264"/>
                <a:gd name="connsiteX9" fmla="*/ 1742486 w 3631303"/>
                <a:gd name="connsiteY9" fmla="*/ 8672 h 3378264"/>
                <a:gd name="connsiteX10" fmla="*/ 1917693 w 3631303"/>
                <a:gd name="connsiteY10" fmla="*/ 0 h 337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1303" h="3378264">
                  <a:moveTo>
                    <a:pt x="1917693" y="0"/>
                  </a:moveTo>
                  <a:cubicBezTo>
                    <a:pt x="2864094" y="0"/>
                    <a:pt x="3631303" y="751986"/>
                    <a:pt x="3631303" y="1679607"/>
                  </a:cubicBezTo>
                  <a:cubicBezTo>
                    <a:pt x="3631303" y="2607228"/>
                    <a:pt x="2864094" y="3359214"/>
                    <a:pt x="1917693" y="3359214"/>
                  </a:cubicBezTo>
                  <a:lnTo>
                    <a:pt x="1909065" y="3358787"/>
                  </a:lnTo>
                  <a:lnTo>
                    <a:pt x="1838746" y="3369592"/>
                  </a:lnTo>
                  <a:cubicBezTo>
                    <a:pt x="1782667" y="3375327"/>
                    <a:pt x="1725766" y="3378264"/>
                    <a:pt x="1668184" y="3378264"/>
                  </a:cubicBezTo>
                  <a:cubicBezTo>
                    <a:pt x="746871" y="3378264"/>
                    <a:pt x="0" y="2626278"/>
                    <a:pt x="0" y="1698657"/>
                  </a:cubicBezTo>
                  <a:cubicBezTo>
                    <a:pt x="0" y="771036"/>
                    <a:pt x="746871" y="19050"/>
                    <a:pt x="1668184" y="19050"/>
                  </a:cubicBezTo>
                  <a:lnTo>
                    <a:pt x="1671859" y="19237"/>
                  </a:lnTo>
                  <a:lnTo>
                    <a:pt x="1742486" y="8672"/>
                  </a:lnTo>
                  <a:cubicBezTo>
                    <a:pt x="1800093" y="2938"/>
                    <a:pt x="1858543" y="0"/>
                    <a:pt x="1917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/>
            </a:p>
          </p:txBody>
        </p:sp>
        <p:pic>
          <p:nvPicPr>
            <p:cNvPr id="22" name="Місце для вмісту 32">
              <a:extLst>
                <a:ext uri="{FF2B5EF4-FFF2-40B4-BE49-F238E27FC236}">
                  <a16:creationId xmlns:a16="http://schemas.microsoft.com/office/drawing/2014/main" id="{392B8C08-FDFB-4B91-B90F-96383ACE7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695" y="333374"/>
              <a:ext cx="3334567" cy="3320497"/>
            </a:xfrm>
            <a:prstGeom prst="rect">
              <a:avLst/>
            </a:prstGeom>
          </p:spPr>
        </p:pic>
      </p:grpSp>
      <p:sp>
        <p:nvSpPr>
          <p:cNvPr id="5" name="Місце для вмісту 7">
            <a:extLst>
              <a:ext uri="{FF2B5EF4-FFF2-40B4-BE49-F238E27FC236}">
                <a16:creationId xmlns:a16="http://schemas.microsoft.com/office/drawing/2014/main" id="{DA644FA0-28C6-403A-87EB-79A8E1E24920}"/>
              </a:ext>
            </a:extLst>
          </p:cNvPr>
          <p:cNvSpPr txBox="1">
            <a:spLocks/>
          </p:cNvSpPr>
          <p:nvPr/>
        </p:nvSpPr>
        <p:spPr>
          <a:xfrm>
            <a:off x="4355204" y="828675"/>
            <a:ext cx="7845683" cy="6048375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100" b="1" dirty="0">
                <a:latin typeface="Arial Black" panose="020B0A04020102020204" pitchFamily="34" charset="0"/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600" b="1" dirty="0"/>
              <a:t>Механізація сільського господарства.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Доктор технічних наук (1973)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Професор (1974)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Мелітопольський інститут механізації сільського господарства </a:t>
            </a:r>
            <a:r>
              <a:rPr lang="ru-RU" sz="1600" b="1" dirty="0"/>
              <a:t>(1940</a:t>
            </a:r>
            <a:r>
              <a:rPr lang="uk-UA" sz="1600" b="1" dirty="0"/>
              <a:t>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Працював у Мелітопольському інституті механізації сільського господарства від 1946 р.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1954-1958 – проректор з наукової роботи.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1958-1986 – завідувач кафедри «Сільськогосподарських машин»</a:t>
            </a:r>
            <a:r>
              <a:rPr lang="ru-RU" sz="1600" b="1" dirty="0"/>
              <a:t>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Основний внесок П. П. </a:t>
            </a:r>
            <a:r>
              <a:rPr lang="uk-UA" sz="1600" b="1" dirty="0" err="1"/>
              <a:t>Карпуші</a:t>
            </a:r>
            <a:r>
              <a:rPr lang="uk-UA" sz="1600" b="1" dirty="0"/>
              <a:t> пов’язаний із розвитком наукової школи механізації сільського господарства у МІМСГ – ТДАТУ та підготовкою висококваліфікованих інженерних кадрів.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дослідження 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Розробляв котушкові апарати для висіву кукурудзи.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Створював конструкції кукурудзозбиральних комбайнів.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Працював над сошниковими просапними сівалками для внесення органо-мінеральних гранул.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Розробляв робочі органи для протиерозійного обробітку ґрунту.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🏆 Відзнаки, нагороди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Учасник Другої світової війни.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Нагороджений 18 бойовими та трудовими орденами та медалями</a:t>
            </a:r>
            <a:r>
              <a:rPr lang="ru-RU" sz="1600" b="1" dirty="0"/>
              <a:t>.</a:t>
            </a: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9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8" y="0"/>
            <a:ext cx="12256033" cy="6877050"/>
          </a:xfrm>
          <a:prstGeom prst="rect">
            <a:avLst/>
          </a:prstGeom>
        </p:spPr>
      </p:pic>
      <p:pic>
        <p:nvPicPr>
          <p:cNvPr id="40" name="Місце для вмісту 8">
            <a:extLst>
              <a:ext uri="{FF2B5EF4-FFF2-40B4-BE49-F238E27FC236}">
                <a16:creationId xmlns:a16="http://schemas.microsoft.com/office/drawing/2014/main" id="{499C5759-0863-4767-B737-43C0D01291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97" y="473109"/>
            <a:ext cx="3081279" cy="4592768"/>
          </a:xfrm>
          <a:prstGeom prst="rect">
            <a:avLst/>
          </a:prstGeom>
        </p:spPr>
      </p:pic>
      <p:sp>
        <p:nvSpPr>
          <p:cNvPr id="15" name="Місце для вмісту 7">
            <a:extLst>
              <a:ext uri="{FF2B5EF4-FFF2-40B4-BE49-F238E27FC236}">
                <a16:creationId xmlns:a16="http://schemas.microsoft.com/office/drawing/2014/main" id="{4E2B76AC-3F13-496D-8E37-4F596019BF3E}"/>
              </a:ext>
            </a:extLst>
          </p:cNvPr>
          <p:cNvSpPr txBox="1">
            <a:spLocks/>
          </p:cNvSpPr>
          <p:nvPr/>
        </p:nvSpPr>
        <p:spPr>
          <a:xfrm>
            <a:off x="361195" y="3961501"/>
            <a:ext cx="3578306" cy="19044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КУШНАРЬОВ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Артур Сергійович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i="1" dirty="0"/>
              <a:t>(</a:t>
            </a:r>
            <a:r>
              <a:rPr lang="uk-UA" sz="1600" b="1" i="1" dirty="0"/>
              <a:t>02.11.1935, м. Якутськ</a:t>
            </a:r>
            <a:r>
              <a:rPr lang="ru-RU" sz="1600" b="1" i="1" dirty="0"/>
              <a:t>, РФ </a:t>
            </a:r>
            <a:r>
              <a:rPr lang="uk-UA" sz="1600" b="1" i="1" dirty="0"/>
              <a:t>–</a:t>
            </a:r>
            <a:r>
              <a:rPr lang="ru-RU" sz="1600" b="1" i="1" dirty="0"/>
              <a:t> </a:t>
            </a:r>
            <a:r>
              <a:rPr lang="uk-UA" sz="1600" b="1" i="1" dirty="0"/>
              <a:t>06.11.2017, м. Мелітополь, Запорізька </a:t>
            </a:r>
            <a:r>
              <a:rPr lang="uk-UA" sz="1600" b="1" i="1" dirty="0" err="1"/>
              <a:t>обл</a:t>
            </a:r>
            <a:r>
              <a:rPr lang="ru-RU" sz="1600" b="1" i="1" dirty="0"/>
              <a:t>.)</a:t>
            </a:r>
            <a:endParaRPr lang="ru-RU" sz="18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C2AF22D-CFA2-44AB-AE78-3A340E9113D0}"/>
              </a:ext>
            </a:extLst>
          </p:cNvPr>
          <p:cNvSpPr/>
          <p:nvPr/>
        </p:nvSpPr>
        <p:spPr>
          <a:xfrm>
            <a:off x="-55146" y="6134952"/>
            <a:ext cx="4409712" cy="7415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A81D0D-FAF5-44A9-9184-14839E2E5B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9" t="-2633" r="77" b="2213"/>
          <a:stretch/>
        </p:blipFill>
        <p:spPr>
          <a:xfrm>
            <a:off x="850284" y="6134952"/>
            <a:ext cx="2855496" cy="741580"/>
          </a:xfrm>
          <a:prstGeom prst="rect">
            <a:avLst/>
          </a:prstGeom>
        </p:spPr>
      </p:pic>
      <p:sp>
        <p:nvSpPr>
          <p:cNvPr id="13" name="Полілінія: фігура 12">
            <a:extLst>
              <a:ext uri="{FF2B5EF4-FFF2-40B4-BE49-F238E27FC236}">
                <a16:creationId xmlns:a16="http://schemas.microsoft.com/office/drawing/2014/main" id="{2A6BD95C-960C-4B28-9160-2CADB4EBE2AD}"/>
              </a:ext>
            </a:extLst>
          </p:cNvPr>
          <p:cNvSpPr/>
          <p:nvPr/>
        </p:nvSpPr>
        <p:spPr>
          <a:xfrm>
            <a:off x="226276" y="381000"/>
            <a:ext cx="3794797" cy="3469381"/>
          </a:xfrm>
          <a:custGeom>
            <a:avLst/>
            <a:gdLst>
              <a:gd name="connsiteX0" fmla="*/ 1917693 w 3631303"/>
              <a:gd name="connsiteY0" fmla="*/ 0 h 3378264"/>
              <a:gd name="connsiteX1" fmla="*/ 3631303 w 3631303"/>
              <a:gd name="connsiteY1" fmla="*/ 1679607 h 3378264"/>
              <a:gd name="connsiteX2" fmla="*/ 1917693 w 3631303"/>
              <a:gd name="connsiteY2" fmla="*/ 3359214 h 3378264"/>
              <a:gd name="connsiteX3" fmla="*/ 1909065 w 3631303"/>
              <a:gd name="connsiteY3" fmla="*/ 3358787 h 3378264"/>
              <a:gd name="connsiteX4" fmla="*/ 1838746 w 3631303"/>
              <a:gd name="connsiteY4" fmla="*/ 3369592 h 3378264"/>
              <a:gd name="connsiteX5" fmla="*/ 1668184 w 3631303"/>
              <a:gd name="connsiteY5" fmla="*/ 3378264 h 3378264"/>
              <a:gd name="connsiteX6" fmla="*/ 0 w 3631303"/>
              <a:gd name="connsiteY6" fmla="*/ 1698657 h 3378264"/>
              <a:gd name="connsiteX7" fmla="*/ 1668184 w 3631303"/>
              <a:gd name="connsiteY7" fmla="*/ 19050 h 3378264"/>
              <a:gd name="connsiteX8" fmla="*/ 1671859 w 3631303"/>
              <a:gd name="connsiteY8" fmla="*/ 19237 h 3378264"/>
              <a:gd name="connsiteX9" fmla="*/ 1742486 w 3631303"/>
              <a:gd name="connsiteY9" fmla="*/ 8672 h 3378264"/>
              <a:gd name="connsiteX10" fmla="*/ 1917693 w 3631303"/>
              <a:gd name="connsiteY10" fmla="*/ 0 h 337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1303" h="3378264">
                <a:moveTo>
                  <a:pt x="1917693" y="0"/>
                </a:moveTo>
                <a:cubicBezTo>
                  <a:pt x="2864094" y="0"/>
                  <a:pt x="3631303" y="751986"/>
                  <a:pt x="3631303" y="1679607"/>
                </a:cubicBezTo>
                <a:cubicBezTo>
                  <a:pt x="3631303" y="2607228"/>
                  <a:pt x="2864094" y="3359214"/>
                  <a:pt x="1917693" y="3359214"/>
                </a:cubicBezTo>
                <a:lnTo>
                  <a:pt x="1909065" y="3358787"/>
                </a:lnTo>
                <a:lnTo>
                  <a:pt x="1838746" y="3369592"/>
                </a:lnTo>
                <a:cubicBezTo>
                  <a:pt x="1782667" y="3375327"/>
                  <a:pt x="1725766" y="3378264"/>
                  <a:pt x="1668184" y="3378264"/>
                </a:cubicBezTo>
                <a:cubicBezTo>
                  <a:pt x="746871" y="3378264"/>
                  <a:pt x="0" y="2626278"/>
                  <a:pt x="0" y="1698657"/>
                </a:cubicBezTo>
                <a:cubicBezTo>
                  <a:pt x="0" y="771036"/>
                  <a:pt x="746871" y="19050"/>
                  <a:pt x="1668184" y="19050"/>
                </a:cubicBezTo>
                <a:lnTo>
                  <a:pt x="1671859" y="19237"/>
                </a:lnTo>
                <a:lnTo>
                  <a:pt x="1742486" y="8672"/>
                </a:lnTo>
                <a:cubicBezTo>
                  <a:pt x="1800093" y="2938"/>
                  <a:pt x="1858543" y="0"/>
                  <a:pt x="191769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pic>
        <p:nvPicPr>
          <p:cNvPr id="18" name="Місце для вмісту 28">
            <a:extLst>
              <a:ext uri="{FF2B5EF4-FFF2-40B4-BE49-F238E27FC236}">
                <a16:creationId xmlns:a16="http://schemas.microsoft.com/office/drawing/2014/main" id="{2D45A1C9-424A-4853-A518-0A02D9C71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6" y="465579"/>
            <a:ext cx="3354681" cy="3340526"/>
          </a:xfrm>
        </p:spPr>
      </p:pic>
      <p:sp>
        <p:nvSpPr>
          <p:cNvPr id="5" name="Місце для вмісту 7">
            <a:extLst>
              <a:ext uri="{FF2B5EF4-FFF2-40B4-BE49-F238E27FC236}">
                <a16:creationId xmlns:a16="http://schemas.microsoft.com/office/drawing/2014/main" id="{DA644FA0-28C6-403A-87EB-79A8E1E24920}"/>
              </a:ext>
            </a:extLst>
          </p:cNvPr>
          <p:cNvSpPr txBox="1">
            <a:spLocks/>
          </p:cNvSpPr>
          <p:nvPr/>
        </p:nvSpPr>
        <p:spPr>
          <a:xfrm>
            <a:off x="4355204" y="666750"/>
            <a:ext cx="7845683" cy="62103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100" b="1" dirty="0">
                <a:latin typeface="Arial Black" panose="020B0A04020102020204" pitchFamily="34" charset="0"/>
              </a:rPr>
              <a:t>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1600" b="1" dirty="0"/>
              <a:t>Механізація сільського господарства.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Доктор технічних наук (1983)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Професор (1984)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Член-кореспондент НААН України (1993)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Московський інститут інженерів сільськогосподарського виробництва (1957)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Від 1963 р. – викладач у Таврійській агротехнічній академії. 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1974-1985 – проректор з наукової роботи.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1986-1993, 1997-2007 – завідувач кафедри фізики, теоретичної механіки, теорії машин і механізмів.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Артур Сергійович Кушнарьов зробив значний внесок у розвиток науки та освіти в Мелітопольському інституті механізації сільського господарства – ТДАТУ та залишив по собі потужну наукову школу землеробської</a:t>
            </a:r>
            <a:r>
              <a:rPr lang="ru-RU" sz="1600" b="1" dirty="0"/>
              <a:t> </a:t>
            </a:r>
            <a:r>
              <a:rPr lang="uk-UA" sz="1600" b="1" dirty="0"/>
              <a:t>механіки.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дослідження </a:t>
            </a:r>
          </a:p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Землеробська механіка.</a:t>
            </a:r>
          </a:p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Реологія сільськогосподарських матеріалів.</a:t>
            </a:r>
          </a:p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Захисні технології обробітку ґрунту.</a:t>
            </a:r>
          </a:p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Продовольча безпека.</a:t>
            </a:r>
          </a:p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Екологічна експертиза </a:t>
            </a:r>
            <a:r>
              <a:rPr lang="uk-UA" sz="1600" b="1" dirty="0" err="1"/>
              <a:t>агротехнологій</a:t>
            </a:r>
            <a:r>
              <a:rPr lang="uk-UA" sz="1600" b="1" dirty="0"/>
              <a:t>.</a:t>
            </a:r>
          </a:p>
          <a:p>
            <a:pPr marL="0" indent="0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🏆 Відзнаки, нагороди</a:t>
            </a:r>
          </a:p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Перший член-кореспондент УААН (нині НААН України) від МІМСГ – ТДАТУ</a:t>
            </a:r>
            <a:r>
              <a:rPr lang="ru-RU" sz="1600" b="1" dirty="0"/>
              <a:t>.</a:t>
            </a:r>
          </a:p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Нагороджений орденом «Знак Пошани», медалями.</a:t>
            </a:r>
          </a:p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uk-UA" sz="1600" b="1" dirty="0"/>
              <a:t>28 жовтня 2005 року А. С. Кушнарьову присвоєно звання «Почесний громадянин м. Мелітополь</a:t>
            </a:r>
            <a:r>
              <a:rPr lang="ru-RU" sz="1600" b="1" dirty="0"/>
              <a:t>».</a:t>
            </a: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  <p:pic>
        <p:nvPicPr>
          <p:cNvPr id="19" name="Місце для вмісту 8">
            <a:extLst>
              <a:ext uri="{FF2B5EF4-FFF2-40B4-BE49-F238E27FC236}">
                <a16:creationId xmlns:a16="http://schemas.microsoft.com/office/drawing/2014/main" id="{1F7FF6C6-75F5-49F0-848F-B765B5B76F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9110721" y="0"/>
            <a:ext cx="3090166" cy="8308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4" name="Місце для вмісту 4">
            <a:extLst>
              <a:ext uri="{FF2B5EF4-FFF2-40B4-BE49-F238E27FC236}">
                <a16:creationId xmlns:a16="http://schemas.microsoft.com/office/drawing/2014/main" id="{38682BDE-EE5B-4A9B-B3DE-F5BCD12C73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376658" y="-2183"/>
            <a:ext cx="2617641" cy="8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8" y="0"/>
            <a:ext cx="12256033" cy="6877050"/>
          </a:xfrm>
          <a:prstGeom prst="rect">
            <a:avLst/>
          </a:prstGeom>
        </p:spPr>
      </p:pic>
      <p:pic>
        <p:nvPicPr>
          <p:cNvPr id="40" name="Місце для вмісту 8">
            <a:extLst>
              <a:ext uri="{FF2B5EF4-FFF2-40B4-BE49-F238E27FC236}">
                <a16:creationId xmlns:a16="http://schemas.microsoft.com/office/drawing/2014/main" id="{499C5759-0863-4767-B737-43C0D01291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97" y="473109"/>
            <a:ext cx="3081279" cy="4592768"/>
          </a:xfrm>
          <a:prstGeom prst="rect">
            <a:avLst/>
          </a:prstGeom>
        </p:spPr>
      </p:pic>
      <p:sp>
        <p:nvSpPr>
          <p:cNvPr id="15" name="Місце для вмісту 7">
            <a:extLst>
              <a:ext uri="{FF2B5EF4-FFF2-40B4-BE49-F238E27FC236}">
                <a16:creationId xmlns:a16="http://schemas.microsoft.com/office/drawing/2014/main" id="{4E2B76AC-3F13-496D-8E37-4F596019BF3E}"/>
              </a:ext>
            </a:extLst>
          </p:cNvPr>
          <p:cNvSpPr txBox="1">
            <a:spLocks/>
          </p:cNvSpPr>
          <p:nvPr/>
        </p:nvSpPr>
        <p:spPr>
          <a:xfrm>
            <a:off x="361195" y="3961501"/>
            <a:ext cx="3578306" cy="19044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ЛИСЕНКО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Валерій Іванович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i="1" dirty="0"/>
              <a:t>(</a:t>
            </a:r>
            <a:r>
              <a:rPr lang="uk-UA" sz="1600" b="1" i="1" dirty="0"/>
              <a:t>26.06.1942, с. Лазаревське, Краснодарський край, РФ</a:t>
            </a:r>
            <a:r>
              <a:rPr lang="ru-RU" sz="1600" b="1" i="1" dirty="0"/>
              <a:t>)</a:t>
            </a:r>
            <a:endParaRPr lang="ru-RU" sz="18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C2AF22D-CFA2-44AB-AE78-3A340E9113D0}"/>
              </a:ext>
            </a:extLst>
          </p:cNvPr>
          <p:cNvSpPr/>
          <p:nvPr/>
        </p:nvSpPr>
        <p:spPr>
          <a:xfrm>
            <a:off x="-55146" y="6134952"/>
            <a:ext cx="4409712" cy="7415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A81D0D-FAF5-44A9-9184-14839E2E5B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9" t="-2633" r="77" b="2213"/>
          <a:stretch/>
        </p:blipFill>
        <p:spPr>
          <a:xfrm>
            <a:off x="850284" y="6134952"/>
            <a:ext cx="2855496" cy="741580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B6B271E2-77DD-443A-BD09-B4D3D632D074}"/>
              </a:ext>
            </a:extLst>
          </p:cNvPr>
          <p:cNvGrpSpPr/>
          <p:nvPr/>
        </p:nvGrpSpPr>
        <p:grpSpPr>
          <a:xfrm>
            <a:off x="197701" y="342900"/>
            <a:ext cx="3794797" cy="3469381"/>
            <a:chOff x="197701" y="342900"/>
            <a:chExt cx="3794797" cy="3469381"/>
          </a:xfrm>
        </p:grpSpPr>
        <p:sp>
          <p:nvSpPr>
            <p:cNvPr id="13" name="Полілінія: фігура 12">
              <a:extLst>
                <a:ext uri="{FF2B5EF4-FFF2-40B4-BE49-F238E27FC236}">
                  <a16:creationId xmlns:a16="http://schemas.microsoft.com/office/drawing/2014/main" id="{8413BD17-FB5D-4CA4-A9F5-9966768EF3A0}"/>
                </a:ext>
              </a:extLst>
            </p:cNvPr>
            <p:cNvSpPr/>
            <p:nvPr/>
          </p:nvSpPr>
          <p:spPr>
            <a:xfrm>
              <a:off x="197701" y="342900"/>
              <a:ext cx="3794797" cy="3469381"/>
            </a:xfrm>
            <a:custGeom>
              <a:avLst/>
              <a:gdLst>
                <a:gd name="connsiteX0" fmla="*/ 1917693 w 3631303"/>
                <a:gd name="connsiteY0" fmla="*/ 0 h 3378264"/>
                <a:gd name="connsiteX1" fmla="*/ 3631303 w 3631303"/>
                <a:gd name="connsiteY1" fmla="*/ 1679607 h 3378264"/>
                <a:gd name="connsiteX2" fmla="*/ 1917693 w 3631303"/>
                <a:gd name="connsiteY2" fmla="*/ 3359214 h 3378264"/>
                <a:gd name="connsiteX3" fmla="*/ 1909065 w 3631303"/>
                <a:gd name="connsiteY3" fmla="*/ 3358787 h 3378264"/>
                <a:gd name="connsiteX4" fmla="*/ 1838746 w 3631303"/>
                <a:gd name="connsiteY4" fmla="*/ 3369592 h 3378264"/>
                <a:gd name="connsiteX5" fmla="*/ 1668184 w 3631303"/>
                <a:gd name="connsiteY5" fmla="*/ 3378264 h 3378264"/>
                <a:gd name="connsiteX6" fmla="*/ 0 w 3631303"/>
                <a:gd name="connsiteY6" fmla="*/ 1698657 h 3378264"/>
                <a:gd name="connsiteX7" fmla="*/ 1668184 w 3631303"/>
                <a:gd name="connsiteY7" fmla="*/ 19050 h 3378264"/>
                <a:gd name="connsiteX8" fmla="*/ 1671859 w 3631303"/>
                <a:gd name="connsiteY8" fmla="*/ 19237 h 3378264"/>
                <a:gd name="connsiteX9" fmla="*/ 1742486 w 3631303"/>
                <a:gd name="connsiteY9" fmla="*/ 8672 h 3378264"/>
                <a:gd name="connsiteX10" fmla="*/ 1917693 w 3631303"/>
                <a:gd name="connsiteY10" fmla="*/ 0 h 337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1303" h="3378264">
                  <a:moveTo>
                    <a:pt x="1917693" y="0"/>
                  </a:moveTo>
                  <a:cubicBezTo>
                    <a:pt x="2864094" y="0"/>
                    <a:pt x="3631303" y="751986"/>
                    <a:pt x="3631303" y="1679607"/>
                  </a:cubicBezTo>
                  <a:cubicBezTo>
                    <a:pt x="3631303" y="2607228"/>
                    <a:pt x="2864094" y="3359214"/>
                    <a:pt x="1917693" y="3359214"/>
                  </a:cubicBezTo>
                  <a:lnTo>
                    <a:pt x="1909065" y="3358787"/>
                  </a:lnTo>
                  <a:lnTo>
                    <a:pt x="1838746" y="3369592"/>
                  </a:lnTo>
                  <a:cubicBezTo>
                    <a:pt x="1782667" y="3375327"/>
                    <a:pt x="1725766" y="3378264"/>
                    <a:pt x="1668184" y="3378264"/>
                  </a:cubicBezTo>
                  <a:cubicBezTo>
                    <a:pt x="746871" y="3378264"/>
                    <a:pt x="0" y="2626278"/>
                    <a:pt x="0" y="1698657"/>
                  </a:cubicBezTo>
                  <a:cubicBezTo>
                    <a:pt x="0" y="771036"/>
                    <a:pt x="746871" y="19050"/>
                    <a:pt x="1668184" y="19050"/>
                  </a:cubicBezTo>
                  <a:lnTo>
                    <a:pt x="1671859" y="19237"/>
                  </a:lnTo>
                  <a:lnTo>
                    <a:pt x="1742486" y="8672"/>
                  </a:lnTo>
                  <a:cubicBezTo>
                    <a:pt x="1800093" y="2938"/>
                    <a:pt x="1858543" y="0"/>
                    <a:pt x="1917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/>
            </a:p>
          </p:txBody>
        </p:sp>
        <p:pic>
          <p:nvPicPr>
            <p:cNvPr id="17" name="Місце для вмісту 24">
              <a:extLst>
                <a:ext uri="{FF2B5EF4-FFF2-40B4-BE49-F238E27FC236}">
                  <a16:creationId xmlns:a16="http://schemas.microsoft.com/office/drawing/2014/main" id="{113AD3C8-200F-4850-8F42-8B21BD20F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49" y="437126"/>
              <a:ext cx="3354681" cy="3340526"/>
            </a:xfrm>
            <a:prstGeom prst="rect">
              <a:avLst/>
            </a:prstGeom>
          </p:spPr>
        </p:pic>
      </p:grpSp>
      <p:sp>
        <p:nvSpPr>
          <p:cNvPr id="5" name="Місце для вмісту 7">
            <a:extLst>
              <a:ext uri="{FF2B5EF4-FFF2-40B4-BE49-F238E27FC236}">
                <a16:creationId xmlns:a16="http://schemas.microsoft.com/office/drawing/2014/main" id="{DA644FA0-28C6-403A-87EB-79A8E1E24920}"/>
              </a:ext>
            </a:extLst>
          </p:cNvPr>
          <p:cNvSpPr txBox="1">
            <a:spLocks/>
          </p:cNvSpPr>
          <p:nvPr/>
        </p:nvSpPr>
        <p:spPr>
          <a:xfrm>
            <a:off x="4355204" y="733425"/>
            <a:ext cx="7845683" cy="6143625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100" b="1" dirty="0">
                <a:latin typeface="Arial Black" panose="020B0A04020102020204" pitchFamily="34" charset="0"/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600" b="1" dirty="0"/>
              <a:t>Орнітологія, мисливствознавство.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Доктор біологічних наук (1993)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Професор (1996)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Мелітопольський педагогічний інститут (1965)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1994-2008 – завідувач кафедри мисливствознавства і біоресурсів Таврійського державного агротехнологічного університету (Мелітополь).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Понад 14 років працював у МІМСГ – ТДАТУ, де заснував наукову школу «Екологічні особливості тварин у природних та штучних екосистемах».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Його діяльність у ТДАТУ сприяла розвитку біологічних наук і підготовці нової генерації спеціалістів у сфері збереження та раціонального використання біоресурсів.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дослідження 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Динаміка чисельності та господарське значення водоплавних птахів.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Проблеми мисливського господарства.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Брав участь у створенні «Червоної книги України» (1994 і 2009</a:t>
            </a:r>
            <a:r>
              <a:rPr lang="ru-RU" sz="1600" b="1" dirty="0"/>
              <a:t>)</a:t>
            </a:r>
            <a:endParaRPr lang="uk-UA" sz="1600" b="1" dirty="0"/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000" b="1" dirty="0"/>
              <a:t> 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/>
              <a:t>Валерій Іванович Лисенко </a:t>
            </a:r>
            <a:r>
              <a:rPr lang="uk-UA" sz="1600" b="1" dirty="0"/>
              <a:t>– знаний український орнітолог та мисливствознавець, який поєднав дослідницьку й педагогічну діяльність, виховав цілу плеяду фахівців у галузі біології, екології та збереження біорізноманіття</a:t>
            </a:r>
            <a:r>
              <a:rPr lang="ru-RU" sz="1600" b="1" dirty="0"/>
              <a:t>.</a:t>
            </a: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  <p:pic>
        <p:nvPicPr>
          <p:cNvPr id="19" name="Місце для вмісту 8">
            <a:extLst>
              <a:ext uri="{FF2B5EF4-FFF2-40B4-BE49-F238E27FC236}">
                <a16:creationId xmlns:a16="http://schemas.microsoft.com/office/drawing/2014/main" id="{1F7FF6C6-75F5-49F0-848F-B765B5B76F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9110721" y="0"/>
            <a:ext cx="3090166" cy="8308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4" name="Місце для вмісту 4">
            <a:extLst>
              <a:ext uri="{FF2B5EF4-FFF2-40B4-BE49-F238E27FC236}">
                <a16:creationId xmlns:a16="http://schemas.microsoft.com/office/drawing/2014/main" id="{38682BDE-EE5B-4A9B-B3DE-F5BCD12C73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376658" y="-2183"/>
            <a:ext cx="2617641" cy="8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8" y="0"/>
            <a:ext cx="12256033" cy="6877050"/>
          </a:xfrm>
          <a:prstGeom prst="rect">
            <a:avLst/>
          </a:prstGeom>
        </p:spPr>
      </p:pic>
      <p:pic>
        <p:nvPicPr>
          <p:cNvPr id="40" name="Місце для вмісту 8">
            <a:extLst>
              <a:ext uri="{FF2B5EF4-FFF2-40B4-BE49-F238E27FC236}">
                <a16:creationId xmlns:a16="http://schemas.microsoft.com/office/drawing/2014/main" id="{499C5759-0863-4767-B737-43C0D01291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97" y="473109"/>
            <a:ext cx="3081279" cy="4592768"/>
          </a:xfrm>
          <a:prstGeom prst="rect">
            <a:avLst/>
          </a:prstGeom>
        </p:spPr>
      </p:pic>
      <p:sp>
        <p:nvSpPr>
          <p:cNvPr id="15" name="Місце для вмісту 7">
            <a:extLst>
              <a:ext uri="{FF2B5EF4-FFF2-40B4-BE49-F238E27FC236}">
                <a16:creationId xmlns:a16="http://schemas.microsoft.com/office/drawing/2014/main" id="{4E2B76AC-3F13-496D-8E37-4F596019BF3E}"/>
              </a:ext>
            </a:extLst>
          </p:cNvPr>
          <p:cNvSpPr txBox="1">
            <a:spLocks/>
          </p:cNvSpPr>
          <p:nvPr/>
        </p:nvSpPr>
        <p:spPr>
          <a:xfrm>
            <a:off x="361195" y="3961501"/>
            <a:ext cx="3578306" cy="19044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НАЙДИШ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Володимир Михайлович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i="1" dirty="0"/>
              <a:t>(</a:t>
            </a:r>
            <a:r>
              <a:rPr lang="uk-UA" sz="1600" b="1" i="1" dirty="0"/>
              <a:t>07.06.1940, смт. Авдіївка, Донецька обл. – 17.09.2007, м. Мелітополь Запорізької </a:t>
            </a:r>
            <a:r>
              <a:rPr lang="uk-UA" sz="1600" b="1" i="1" dirty="0" err="1"/>
              <a:t>обл</a:t>
            </a:r>
            <a:r>
              <a:rPr lang="ru-RU" sz="1600" b="1" i="1" dirty="0"/>
              <a:t>.)</a:t>
            </a:r>
            <a:endParaRPr lang="ru-RU" sz="18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C2AF22D-CFA2-44AB-AE78-3A340E9113D0}"/>
              </a:ext>
            </a:extLst>
          </p:cNvPr>
          <p:cNvSpPr/>
          <p:nvPr/>
        </p:nvSpPr>
        <p:spPr>
          <a:xfrm>
            <a:off x="-55146" y="6134952"/>
            <a:ext cx="4409712" cy="7415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A81D0D-FAF5-44A9-9184-14839E2E5B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9" t="-2633" r="77" b="2213"/>
          <a:stretch/>
        </p:blipFill>
        <p:spPr>
          <a:xfrm>
            <a:off x="850284" y="6134952"/>
            <a:ext cx="2855496" cy="741580"/>
          </a:xfrm>
          <a:prstGeom prst="rect">
            <a:avLst/>
          </a:prstGeom>
        </p:spPr>
      </p:pic>
      <p:sp>
        <p:nvSpPr>
          <p:cNvPr id="16" name="Полілінія: фігура 15">
            <a:extLst>
              <a:ext uri="{FF2B5EF4-FFF2-40B4-BE49-F238E27FC236}">
                <a16:creationId xmlns:a16="http://schemas.microsoft.com/office/drawing/2014/main" id="{B6FBF117-47F3-46D6-A90F-99768305A889}"/>
              </a:ext>
            </a:extLst>
          </p:cNvPr>
          <p:cNvSpPr/>
          <p:nvPr/>
        </p:nvSpPr>
        <p:spPr>
          <a:xfrm>
            <a:off x="197701" y="342900"/>
            <a:ext cx="3794797" cy="3469381"/>
          </a:xfrm>
          <a:custGeom>
            <a:avLst/>
            <a:gdLst>
              <a:gd name="connsiteX0" fmla="*/ 1917693 w 3631303"/>
              <a:gd name="connsiteY0" fmla="*/ 0 h 3378264"/>
              <a:gd name="connsiteX1" fmla="*/ 3631303 w 3631303"/>
              <a:gd name="connsiteY1" fmla="*/ 1679607 h 3378264"/>
              <a:gd name="connsiteX2" fmla="*/ 1917693 w 3631303"/>
              <a:gd name="connsiteY2" fmla="*/ 3359214 h 3378264"/>
              <a:gd name="connsiteX3" fmla="*/ 1909065 w 3631303"/>
              <a:gd name="connsiteY3" fmla="*/ 3358787 h 3378264"/>
              <a:gd name="connsiteX4" fmla="*/ 1838746 w 3631303"/>
              <a:gd name="connsiteY4" fmla="*/ 3369592 h 3378264"/>
              <a:gd name="connsiteX5" fmla="*/ 1668184 w 3631303"/>
              <a:gd name="connsiteY5" fmla="*/ 3378264 h 3378264"/>
              <a:gd name="connsiteX6" fmla="*/ 0 w 3631303"/>
              <a:gd name="connsiteY6" fmla="*/ 1698657 h 3378264"/>
              <a:gd name="connsiteX7" fmla="*/ 1668184 w 3631303"/>
              <a:gd name="connsiteY7" fmla="*/ 19050 h 3378264"/>
              <a:gd name="connsiteX8" fmla="*/ 1671859 w 3631303"/>
              <a:gd name="connsiteY8" fmla="*/ 19237 h 3378264"/>
              <a:gd name="connsiteX9" fmla="*/ 1742486 w 3631303"/>
              <a:gd name="connsiteY9" fmla="*/ 8672 h 3378264"/>
              <a:gd name="connsiteX10" fmla="*/ 1917693 w 3631303"/>
              <a:gd name="connsiteY10" fmla="*/ 0 h 337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1303" h="3378264">
                <a:moveTo>
                  <a:pt x="1917693" y="0"/>
                </a:moveTo>
                <a:cubicBezTo>
                  <a:pt x="2864094" y="0"/>
                  <a:pt x="3631303" y="751986"/>
                  <a:pt x="3631303" y="1679607"/>
                </a:cubicBezTo>
                <a:cubicBezTo>
                  <a:pt x="3631303" y="2607228"/>
                  <a:pt x="2864094" y="3359214"/>
                  <a:pt x="1917693" y="3359214"/>
                </a:cubicBezTo>
                <a:lnTo>
                  <a:pt x="1909065" y="3358787"/>
                </a:lnTo>
                <a:lnTo>
                  <a:pt x="1838746" y="3369592"/>
                </a:lnTo>
                <a:cubicBezTo>
                  <a:pt x="1782667" y="3375327"/>
                  <a:pt x="1725766" y="3378264"/>
                  <a:pt x="1668184" y="3378264"/>
                </a:cubicBezTo>
                <a:cubicBezTo>
                  <a:pt x="746871" y="3378264"/>
                  <a:pt x="0" y="2626278"/>
                  <a:pt x="0" y="1698657"/>
                </a:cubicBezTo>
                <a:cubicBezTo>
                  <a:pt x="0" y="771036"/>
                  <a:pt x="746871" y="19050"/>
                  <a:pt x="1668184" y="19050"/>
                </a:cubicBezTo>
                <a:lnTo>
                  <a:pt x="1671859" y="19237"/>
                </a:lnTo>
                <a:lnTo>
                  <a:pt x="1742486" y="8672"/>
                </a:lnTo>
                <a:cubicBezTo>
                  <a:pt x="1800093" y="2938"/>
                  <a:pt x="1858543" y="0"/>
                  <a:pt x="191769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pic>
        <p:nvPicPr>
          <p:cNvPr id="18" name="Місце для вмісту 20">
            <a:extLst>
              <a:ext uri="{FF2B5EF4-FFF2-40B4-BE49-F238E27FC236}">
                <a16:creationId xmlns:a16="http://schemas.microsoft.com/office/drawing/2014/main" id="{7955CCCE-8FEF-4E29-BDB2-CBE688D5C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0" y="419803"/>
            <a:ext cx="3369530" cy="3355312"/>
          </a:xfrm>
        </p:spPr>
      </p:pic>
      <p:sp>
        <p:nvSpPr>
          <p:cNvPr id="5" name="Місце для вмісту 7">
            <a:extLst>
              <a:ext uri="{FF2B5EF4-FFF2-40B4-BE49-F238E27FC236}">
                <a16:creationId xmlns:a16="http://schemas.microsoft.com/office/drawing/2014/main" id="{DA644FA0-28C6-403A-87EB-79A8E1E24920}"/>
              </a:ext>
            </a:extLst>
          </p:cNvPr>
          <p:cNvSpPr txBox="1">
            <a:spLocks/>
          </p:cNvSpPr>
          <p:nvPr/>
        </p:nvSpPr>
        <p:spPr>
          <a:xfrm>
            <a:off x="4355204" y="473109"/>
            <a:ext cx="7845683" cy="6403941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100" b="1" dirty="0">
                <a:latin typeface="Arial Black" panose="020B0A04020102020204" pitchFamily="34" charset="0"/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600" b="1" dirty="0"/>
              <a:t>Нарисна та прикладна геометрія, інженерна і комп’ютерна графіка.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Доктор технічних наук (1983)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Професор (1985)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Заслужений діяч науки і техніки України (1999)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Мелітопольський інститут механізації сільського господарства (1962)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Від 1962 – викладач у МІМСГ (нині ТДАТУ).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1977-2007 – завідувач кафедри нарисної геометрії та інженерної графіки.  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З 2007 року кафедра носить його ім’я.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1994-2000 – перший проректор, проректор з наукової роботи.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здобутки 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Засновник Мелітопольської наукової школи прикладної геометрії.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Розробив та розвинув новий напрям у прикладній геометрії кривих ліній і поверхонь – варіативне дискретне геометричне моделювання, що дозволило створювати досконаліші проектні рішення реальних виробничих задач.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🏛️ Вшанування пам’яті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У 2008 році в Мелітополі на будинку, де жив вчений, встановлено меморіальну дошку</a:t>
            </a:r>
            <a:r>
              <a:rPr lang="ru-RU" sz="1600" b="1" dirty="0"/>
              <a:t>.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endParaRPr lang="uk-UA" sz="1000" b="1" dirty="0"/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600" b="1" dirty="0"/>
              <a:t>Володимир Михайлович </a:t>
            </a:r>
            <a:r>
              <a:rPr lang="uk-UA" sz="1600" b="1" dirty="0" err="1"/>
              <a:t>Найдиш</a:t>
            </a:r>
            <a:r>
              <a:rPr lang="uk-UA" sz="1600" b="1" dirty="0"/>
              <a:t> – видатний український учений, педагог і засновник наукової школи, який зробив значний внесок у розвиток геометричного моделювання та інженерної графіки</a:t>
            </a:r>
            <a:r>
              <a:rPr lang="ru-RU" sz="1600" b="1" dirty="0"/>
              <a:t>.</a:t>
            </a: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  <p:pic>
        <p:nvPicPr>
          <p:cNvPr id="19" name="Місце для вмісту 8">
            <a:extLst>
              <a:ext uri="{FF2B5EF4-FFF2-40B4-BE49-F238E27FC236}">
                <a16:creationId xmlns:a16="http://schemas.microsoft.com/office/drawing/2014/main" id="{1F7FF6C6-75F5-49F0-848F-B765B5B76F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9110721" y="0"/>
            <a:ext cx="3090166" cy="8308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4" name="Місце для вмісту 4">
            <a:extLst>
              <a:ext uri="{FF2B5EF4-FFF2-40B4-BE49-F238E27FC236}">
                <a16:creationId xmlns:a16="http://schemas.microsoft.com/office/drawing/2014/main" id="{38682BDE-EE5B-4A9B-B3DE-F5BCD12C73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376658" y="-2183"/>
            <a:ext cx="2617641" cy="8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3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9535C7F5-4DB6-4800-993F-80FBE6D9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8" y="0"/>
            <a:ext cx="12256033" cy="6877050"/>
          </a:xfrm>
          <a:prstGeom prst="rect">
            <a:avLst/>
          </a:prstGeom>
        </p:spPr>
      </p:pic>
      <p:pic>
        <p:nvPicPr>
          <p:cNvPr id="40" name="Місце для вмісту 8">
            <a:extLst>
              <a:ext uri="{FF2B5EF4-FFF2-40B4-BE49-F238E27FC236}">
                <a16:creationId xmlns:a16="http://schemas.microsoft.com/office/drawing/2014/main" id="{499C5759-0863-4767-B737-43C0D01291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97" y="473109"/>
            <a:ext cx="3081279" cy="4592768"/>
          </a:xfrm>
          <a:prstGeom prst="rect">
            <a:avLst/>
          </a:prstGeom>
        </p:spPr>
      </p:pic>
      <p:sp>
        <p:nvSpPr>
          <p:cNvPr id="15" name="Місце для вмісту 7">
            <a:extLst>
              <a:ext uri="{FF2B5EF4-FFF2-40B4-BE49-F238E27FC236}">
                <a16:creationId xmlns:a16="http://schemas.microsoft.com/office/drawing/2014/main" id="{4E2B76AC-3F13-496D-8E37-4F596019BF3E}"/>
              </a:ext>
            </a:extLst>
          </p:cNvPr>
          <p:cNvSpPr txBox="1">
            <a:spLocks/>
          </p:cNvSpPr>
          <p:nvPr/>
        </p:nvSpPr>
        <p:spPr>
          <a:xfrm>
            <a:off x="197702" y="3961501"/>
            <a:ext cx="4156864" cy="19044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ОВЧАРОВ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Володимир Васильович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i="1" dirty="0"/>
              <a:t>(</a:t>
            </a:r>
            <a:r>
              <a:rPr lang="uk-UA" sz="1600" b="1" i="1" dirty="0"/>
              <a:t>03.07.1936, с. Атманай, </a:t>
            </a:r>
            <a:r>
              <a:rPr lang="uk-UA" sz="1600" b="1" i="1" dirty="0" err="1"/>
              <a:t>Якимівський</a:t>
            </a:r>
            <a:r>
              <a:rPr lang="uk-UA" sz="1600" b="1" i="1" dirty="0"/>
              <a:t> р-н, Запорізька обл. – 14.09.2016,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b="1" i="1" dirty="0"/>
              <a:t>м. Мелітополь</a:t>
            </a:r>
            <a:r>
              <a:rPr lang="ru-RU" sz="1600" b="1" i="1" dirty="0"/>
              <a:t>)</a:t>
            </a:r>
            <a:endParaRPr lang="ru-RU" sz="18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/>
          </a:p>
        </p:txBody>
      </p:sp>
      <p:pic>
        <p:nvPicPr>
          <p:cNvPr id="19" name="Місце для вмісту 8">
            <a:extLst>
              <a:ext uri="{FF2B5EF4-FFF2-40B4-BE49-F238E27FC236}">
                <a16:creationId xmlns:a16="http://schemas.microsoft.com/office/drawing/2014/main" id="{1F7FF6C6-75F5-49F0-848F-B765B5B76F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" r="3374"/>
          <a:stretch/>
        </p:blipFill>
        <p:spPr>
          <a:xfrm>
            <a:off x="9110721" y="0"/>
            <a:ext cx="3081280" cy="8308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4" name="Місце для вмісту 4">
            <a:extLst>
              <a:ext uri="{FF2B5EF4-FFF2-40B4-BE49-F238E27FC236}">
                <a16:creationId xmlns:a16="http://schemas.microsoft.com/office/drawing/2014/main" id="{38682BDE-EE5B-4A9B-B3DE-F5BCD12C73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8" r="8932" b="20057"/>
          <a:stretch/>
        </p:blipFill>
        <p:spPr>
          <a:xfrm>
            <a:off x="9376658" y="-2183"/>
            <a:ext cx="2617641" cy="830858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C2AF22D-CFA2-44AB-AE78-3A340E9113D0}"/>
              </a:ext>
            </a:extLst>
          </p:cNvPr>
          <p:cNvSpPr/>
          <p:nvPr/>
        </p:nvSpPr>
        <p:spPr>
          <a:xfrm>
            <a:off x="-55146" y="6134952"/>
            <a:ext cx="4409712" cy="7415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A81D0D-FAF5-44A9-9184-14839E2E5B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49" t="-2633" r="77" b="2213"/>
          <a:stretch/>
        </p:blipFill>
        <p:spPr>
          <a:xfrm>
            <a:off x="850284" y="6134952"/>
            <a:ext cx="2855496" cy="741580"/>
          </a:xfrm>
          <a:prstGeom prst="rect">
            <a:avLst/>
          </a:prstGeom>
        </p:spPr>
      </p:pic>
      <p:pic>
        <p:nvPicPr>
          <p:cNvPr id="16" name="Місце для вмісту 4">
            <a:extLst>
              <a:ext uri="{FF2B5EF4-FFF2-40B4-BE49-F238E27FC236}">
                <a16:creationId xmlns:a16="http://schemas.microsoft.com/office/drawing/2014/main" id="{3E3E86C6-7754-4E39-95E0-17EEAFA82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2" y="533092"/>
            <a:ext cx="3223113" cy="3209513"/>
          </a:xfr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E399BEC2-B75B-4ACF-AD47-716E98B1F342}"/>
              </a:ext>
            </a:extLst>
          </p:cNvPr>
          <p:cNvGrpSpPr/>
          <p:nvPr/>
        </p:nvGrpSpPr>
        <p:grpSpPr>
          <a:xfrm>
            <a:off x="197701" y="266700"/>
            <a:ext cx="3794797" cy="3545581"/>
            <a:chOff x="361195" y="434017"/>
            <a:chExt cx="3631303" cy="3378264"/>
          </a:xfrm>
        </p:grpSpPr>
        <p:sp>
          <p:nvSpPr>
            <p:cNvPr id="13" name="Полілінія: фігура 12">
              <a:extLst>
                <a:ext uri="{FF2B5EF4-FFF2-40B4-BE49-F238E27FC236}">
                  <a16:creationId xmlns:a16="http://schemas.microsoft.com/office/drawing/2014/main" id="{E48F3298-1894-4380-842B-7E9F07D6B6F2}"/>
                </a:ext>
              </a:extLst>
            </p:cNvPr>
            <p:cNvSpPr/>
            <p:nvPr/>
          </p:nvSpPr>
          <p:spPr>
            <a:xfrm>
              <a:off x="361195" y="434017"/>
              <a:ext cx="3631303" cy="3378264"/>
            </a:xfrm>
            <a:custGeom>
              <a:avLst/>
              <a:gdLst>
                <a:gd name="connsiteX0" fmla="*/ 1917693 w 3631303"/>
                <a:gd name="connsiteY0" fmla="*/ 0 h 3378264"/>
                <a:gd name="connsiteX1" fmla="*/ 3631303 w 3631303"/>
                <a:gd name="connsiteY1" fmla="*/ 1679607 h 3378264"/>
                <a:gd name="connsiteX2" fmla="*/ 1917693 w 3631303"/>
                <a:gd name="connsiteY2" fmla="*/ 3359214 h 3378264"/>
                <a:gd name="connsiteX3" fmla="*/ 1909065 w 3631303"/>
                <a:gd name="connsiteY3" fmla="*/ 3358787 h 3378264"/>
                <a:gd name="connsiteX4" fmla="*/ 1838746 w 3631303"/>
                <a:gd name="connsiteY4" fmla="*/ 3369592 h 3378264"/>
                <a:gd name="connsiteX5" fmla="*/ 1668184 w 3631303"/>
                <a:gd name="connsiteY5" fmla="*/ 3378264 h 3378264"/>
                <a:gd name="connsiteX6" fmla="*/ 0 w 3631303"/>
                <a:gd name="connsiteY6" fmla="*/ 1698657 h 3378264"/>
                <a:gd name="connsiteX7" fmla="*/ 1668184 w 3631303"/>
                <a:gd name="connsiteY7" fmla="*/ 19050 h 3378264"/>
                <a:gd name="connsiteX8" fmla="*/ 1671859 w 3631303"/>
                <a:gd name="connsiteY8" fmla="*/ 19237 h 3378264"/>
                <a:gd name="connsiteX9" fmla="*/ 1742486 w 3631303"/>
                <a:gd name="connsiteY9" fmla="*/ 8672 h 3378264"/>
                <a:gd name="connsiteX10" fmla="*/ 1917693 w 3631303"/>
                <a:gd name="connsiteY10" fmla="*/ 0 h 337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1303" h="3378264">
                  <a:moveTo>
                    <a:pt x="1917693" y="0"/>
                  </a:moveTo>
                  <a:cubicBezTo>
                    <a:pt x="2864094" y="0"/>
                    <a:pt x="3631303" y="751986"/>
                    <a:pt x="3631303" y="1679607"/>
                  </a:cubicBezTo>
                  <a:cubicBezTo>
                    <a:pt x="3631303" y="2607228"/>
                    <a:pt x="2864094" y="3359214"/>
                    <a:pt x="1917693" y="3359214"/>
                  </a:cubicBezTo>
                  <a:lnTo>
                    <a:pt x="1909065" y="3358787"/>
                  </a:lnTo>
                  <a:lnTo>
                    <a:pt x="1838746" y="3369592"/>
                  </a:lnTo>
                  <a:cubicBezTo>
                    <a:pt x="1782667" y="3375327"/>
                    <a:pt x="1725766" y="3378264"/>
                    <a:pt x="1668184" y="3378264"/>
                  </a:cubicBezTo>
                  <a:cubicBezTo>
                    <a:pt x="746871" y="3378264"/>
                    <a:pt x="0" y="2626278"/>
                    <a:pt x="0" y="1698657"/>
                  </a:cubicBezTo>
                  <a:cubicBezTo>
                    <a:pt x="0" y="771036"/>
                    <a:pt x="746871" y="19050"/>
                    <a:pt x="1668184" y="19050"/>
                  </a:cubicBezTo>
                  <a:lnTo>
                    <a:pt x="1671859" y="19237"/>
                  </a:lnTo>
                  <a:lnTo>
                    <a:pt x="1742486" y="8672"/>
                  </a:lnTo>
                  <a:cubicBezTo>
                    <a:pt x="1800093" y="2938"/>
                    <a:pt x="1858543" y="0"/>
                    <a:pt x="1917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/>
            </a:p>
          </p:txBody>
        </p:sp>
        <p:pic>
          <p:nvPicPr>
            <p:cNvPr id="17" name="Місце для вмісту 16">
              <a:extLst>
                <a:ext uri="{FF2B5EF4-FFF2-40B4-BE49-F238E27FC236}">
                  <a16:creationId xmlns:a16="http://schemas.microsoft.com/office/drawing/2014/main" id="{018C6D7D-46E3-4A3D-8135-1D72512E5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11" y="555817"/>
              <a:ext cx="3223113" cy="3209513"/>
            </a:xfrm>
            <a:prstGeom prst="rect">
              <a:avLst/>
            </a:prstGeom>
          </p:spPr>
        </p:pic>
      </p:grpSp>
      <p:sp>
        <p:nvSpPr>
          <p:cNvPr id="5" name="Місце для вмісту 7">
            <a:extLst>
              <a:ext uri="{FF2B5EF4-FFF2-40B4-BE49-F238E27FC236}">
                <a16:creationId xmlns:a16="http://schemas.microsoft.com/office/drawing/2014/main" id="{DA644FA0-28C6-403A-87EB-79A8E1E24920}"/>
              </a:ext>
            </a:extLst>
          </p:cNvPr>
          <p:cNvSpPr txBox="1">
            <a:spLocks/>
          </p:cNvSpPr>
          <p:nvPr/>
        </p:nvSpPr>
        <p:spPr>
          <a:xfrm>
            <a:off x="4355204" y="828675"/>
            <a:ext cx="7845683" cy="6048375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100" b="1" dirty="0">
                <a:latin typeface="Arial Black" panose="020B0A04020102020204" pitchFamily="34" charset="0"/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🎓 Фахівець у галузі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600" b="1" dirty="0"/>
              <a:t>Електротехніка, електрифікація сільського господарства.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 Black" panose="020B0A04020102020204" pitchFamily="34" charset="0"/>
              </a:rPr>
              <a:t>🏅 Науковий ступінь, звання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Доктор технічних наук (1991)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Професор (1991)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/>
              <a:t>📚 </a:t>
            </a:r>
            <a:r>
              <a:rPr lang="uk-UA" sz="1800" b="1" dirty="0">
                <a:latin typeface="Arial Black" panose="020B0A04020102020204" pitchFamily="34" charset="0"/>
              </a:rPr>
              <a:t>Освіта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Мелітопольський інститут механізації сільського господарства (1959)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Запорізький машинобудівний інститут (1967)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800" b="1" dirty="0"/>
              <a:t>👨‍🏫 </a:t>
            </a:r>
            <a:r>
              <a:rPr lang="uk-UA" sz="1800" b="1" dirty="0">
                <a:latin typeface="Arial Black" panose="020B0A04020102020204" pitchFamily="34" charset="0"/>
              </a:rPr>
              <a:t>Професійна діяльність у МІМСГ – ТДАТУ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Від 1974 – викладач у МІМСГ.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1976-2016 – завідувач кафедри (спершу кафедри застосування електроенергії в сільському господарстві, згодом – кафедри теоретичної і загальної електротехніки).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1978-1984 – декан факультету електрифікації сільського господарства.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1984-1994 – проректор з навчальної роботи.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🔬 </a:t>
            </a:r>
            <a:r>
              <a:rPr lang="uk-UA" sz="1800" b="1" dirty="0">
                <a:latin typeface="Arial Black" panose="020B0A04020102020204" pitchFamily="34" charset="0"/>
              </a:rPr>
              <a:t>Наукові здобутки 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Розробив методи функціональної діагностики силового сільськогосподарського електрообладнання.</a:t>
            </a:r>
          </a:p>
          <a:p>
            <a:pPr algn="just">
              <a:lnSpc>
                <a:spcPct val="95000"/>
              </a:lnSpc>
              <a:spcBef>
                <a:spcPts val="0"/>
              </a:spcBef>
            </a:pPr>
            <a:r>
              <a:rPr lang="uk-UA" sz="1600" b="1" dirty="0"/>
              <a:t>Досліджував питання енергозбереження в аграрному виробництві шляхом використання нетрадиційних джерел електроенергії.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000" b="1" dirty="0"/>
              <a:t> 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1600" b="1" dirty="0"/>
              <a:t>Володимир Васильович </a:t>
            </a:r>
            <a:r>
              <a:rPr lang="uk-UA" sz="1600" b="1" dirty="0" err="1"/>
              <a:t>Овчаров</a:t>
            </a:r>
            <a:r>
              <a:rPr lang="uk-UA" sz="1600" b="1" dirty="0"/>
              <a:t> – видатний учений-електротехнік, педагог і організатор освіти, який зробив вагомий внесок у розвиток електрифікації та енергозбереження в агропромисловому комплексі</a:t>
            </a:r>
            <a:r>
              <a:rPr lang="ru-RU" sz="1600" b="1" dirty="0"/>
              <a:t>.</a:t>
            </a: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55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11037</TotalTime>
  <Words>3168</Words>
  <Application>Microsoft Office PowerPoint</Application>
  <PresentationFormat>Широкий екран</PresentationFormat>
  <Paragraphs>467</Paragraphs>
  <Slides>18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(Основний текст)</vt:lpstr>
      <vt:lpstr>Calibri Light</vt:lpstr>
      <vt:lpstr>Courier New</vt:lpstr>
      <vt:lpstr>Symbol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ТДАТУ</dc:creator>
  <cp:lastModifiedBy>Olga Belotska</cp:lastModifiedBy>
  <cp:revision>486</cp:revision>
  <dcterms:created xsi:type="dcterms:W3CDTF">2025-04-11T11:10:51Z</dcterms:created>
  <dcterms:modified xsi:type="dcterms:W3CDTF">2025-09-04T13:57:54Z</dcterms:modified>
</cp:coreProperties>
</file>