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1" r:id="rId6"/>
    <p:sldId id="272" r:id="rId7"/>
    <p:sldId id="262" r:id="rId8"/>
    <p:sldId id="260" r:id="rId9"/>
    <p:sldId id="266" r:id="rId10"/>
    <p:sldId id="263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66FFFF"/>
    <a:srgbClr val="000099"/>
    <a:srgbClr val="0033CC"/>
    <a:srgbClr val="33CCCC"/>
    <a:srgbClr val="66CCFF"/>
    <a:srgbClr val="00FFCC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86377" autoAdjust="0"/>
  </p:normalViewPr>
  <p:slideViewPr>
    <p:cSldViewPr snapToGrid="0">
      <p:cViewPr varScale="1">
        <p:scale>
          <a:sx n="74" d="100"/>
          <a:sy n="74" d="100"/>
        </p:scale>
        <p:origin x="17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48" y="450574"/>
            <a:ext cx="8322100" cy="4057417"/>
          </a:xfrm>
        </p:spPr>
        <p:txBody>
          <a:bodyPr>
            <a:noAutofit/>
          </a:bodyPr>
          <a:lstStyle/>
          <a:p>
            <a:pPr algn="l"/>
            <a:br>
              <a:rPr lang="ru-RU" sz="7200" b="1" dirty="0">
                <a:solidFill>
                  <a:srgbClr val="002060"/>
                </a:solidFill>
                <a:latin typeface="Sylfaen" panose="010A0502050306030303" pitchFamily="18" charset="0"/>
              </a:rPr>
            </a:b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Вибір видання </a:t>
            </a:r>
            <a:br>
              <a:rPr lang="uk-UA" sz="6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для публікації результатів </a:t>
            </a:r>
            <a:br>
              <a:rPr lang="uk-UA" sz="6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досліджень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213A2D"/>
              </a:clrFrom>
              <a:clrTo>
                <a:srgbClr val="213A2D">
                  <a:alpha val="0"/>
                </a:srgbClr>
              </a:clrTo>
            </a:clrChange>
          </a:blip>
          <a:srcRect l="29281" t="14851" r="24363" b="23168"/>
          <a:stretch>
            <a:fillRect/>
          </a:stretch>
        </p:blipFill>
        <p:spPr bwMode="auto">
          <a:xfrm>
            <a:off x="5072743" y="2830285"/>
            <a:ext cx="3639911" cy="361845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959C0-FB3A-18ED-20BB-9CF325D4B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4" y="199457"/>
            <a:ext cx="2113570" cy="21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D2E69-2DF4-40B9-A26D-D69002B5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72278"/>
            <a:ext cx="8653670" cy="1073426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Заручники вибору: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Scopus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   чи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Web of Science?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8C52FF-1E8D-49FE-A806-440F1C4F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1" y="1484243"/>
            <a:ext cx="4147931" cy="4214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uk-UA" sz="1800" i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охоплює та висвітлює більший діапазон наукових джерел;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розроблений   зручний та інтуїтивно зрозумілий профіль автора;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більшість наукових видань запитують у вченого публікаційний внесок, журнал може виставити рахунок по факту рецензування;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автор хоче публікуватися самостійно :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від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9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місяців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до 2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років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;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якщо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вчений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звертається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до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науково-публікаційної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компанії</a:t>
            </a: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: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від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3 до 8 </a:t>
            </a:r>
            <a:r>
              <a:rPr lang="ru-RU" sz="1800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місяців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i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D37854-07C2-435F-89E2-30CF6C4B1FBE}"/>
              </a:ext>
            </a:extLst>
          </p:cNvPr>
          <p:cNvSpPr/>
          <p:nvPr/>
        </p:nvSpPr>
        <p:spPr>
          <a:xfrm>
            <a:off x="4572000" y="1484243"/>
            <a:ext cx="44304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дуже клопітливий підхід до відбору наукових журналів та досліджень, без актуального, важливого та новітнього відкриття потрапити на сторінки  важко, забезпечує глибше цитування;</a:t>
            </a:r>
          </a:p>
          <a:p>
            <a:endParaRPr lang="ru-RU" sz="800" b="1" i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розроблений  зручний та інтуїтивно зрозумілий профіль автора;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b="1" i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видання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, що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має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високий імпакт-фактор буде пред’являти високу вартість публікаційних зборів, бо забезпечує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ретельний експертний розгляд статті висококваліфікованими рецензентами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від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1 року;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близько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7-10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місяців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27F74B-8352-40BE-AAD2-9440241D48A5}"/>
              </a:ext>
            </a:extLst>
          </p:cNvPr>
          <p:cNvSpPr/>
          <p:nvPr/>
        </p:nvSpPr>
        <p:spPr>
          <a:xfrm>
            <a:off x="172278" y="5698435"/>
            <a:ext cx="8812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Обидві бази даних – це цінні джерела для реалізації діяльності кожного вченого, і, відповідаючи собі на питання, де публікуватися, апелюйте до своїх наукових задач, враховуючи власні пріоритети: якість, швидкість, гарантію, вартість, перспективу</a:t>
            </a:r>
          </a:p>
        </p:txBody>
      </p:sp>
    </p:spTree>
    <p:extLst>
      <p:ext uri="{BB962C8B-B14F-4D97-AF65-F5344CB8AC3E}">
        <p14:creationId xmlns:p14="http://schemas.microsoft.com/office/powerpoint/2010/main" val="92462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02AB25-F2D2-4570-AE0B-2FC83B4E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41" r="49"/>
          <a:stretch/>
        </p:blipFill>
        <p:spPr>
          <a:xfrm>
            <a:off x="6478180" y="2546896"/>
            <a:ext cx="2483188" cy="269005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CC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5C311-D13E-498E-BD0F-FFE4A2114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3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220" y="2000250"/>
            <a:ext cx="1428750" cy="142875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307EC535-351D-41EC-B6A6-C3451448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53226"/>
            <a:ext cx="8806543" cy="6990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Вибір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способу доступу до журналу</a:t>
            </a:r>
          </a:p>
          <a:p>
            <a:endParaRPr lang="uk-UA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AF9034-5B4D-4AE9-859C-843FB66668D5}"/>
              </a:ext>
            </a:extLst>
          </p:cNvPr>
          <p:cNvSpPr/>
          <p:nvPr/>
        </p:nvSpPr>
        <p:spPr>
          <a:xfrm>
            <a:off x="159030" y="1229134"/>
            <a:ext cx="2614403" cy="94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FF00"/>
                </a:solidFill>
                <a:latin typeface="Sylfaen" panose="010A0502050306030303" pitchFamily="18" charset="0"/>
              </a:rPr>
              <a:t>Закритий</a:t>
            </a:r>
            <a:r>
              <a:rPr lang="ru-RU" sz="2800" b="1" i="1" dirty="0">
                <a:solidFill>
                  <a:srgbClr val="FFFF00"/>
                </a:solidFill>
                <a:latin typeface="Sylfaen" panose="010A0502050306030303" pitchFamily="18" charset="0"/>
              </a:rPr>
              <a:t> доступ</a:t>
            </a:r>
            <a:endParaRPr lang="uk-UA" sz="2800" b="1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5E55667-B55F-47A4-A312-4CAAC0FF2214}"/>
              </a:ext>
            </a:extLst>
          </p:cNvPr>
          <p:cNvSpPr/>
          <p:nvPr/>
        </p:nvSpPr>
        <p:spPr>
          <a:xfrm>
            <a:off x="3227629" y="1229133"/>
            <a:ext cx="2614404" cy="940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rgbClr val="FFFF00"/>
                </a:solidFill>
                <a:latin typeface="Sylfaen" panose="010A0502050306030303" pitchFamily="18" charset="0"/>
              </a:rPr>
              <a:t>Гібриди</a:t>
            </a:r>
          </a:p>
          <a:p>
            <a:pPr algn="ctr"/>
            <a:r>
              <a:rPr lang="en-US" sz="2600" b="1" i="1" dirty="0">
                <a:solidFill>
                  <a:srgbClr val="FFFF00"/>
                </a:solidFill>
                <a:latin typeface="Sylfaen" panose="010A0502050306030303" pitchFamily="18" charset="0"/>
              </a:rPr>
              <a:t>Hybrid journal </a:t>
            </a:r>
            <a:endParaRPr lang="uk-UA" sz="2600" b="1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78680C8-20F7-4D51-A751-E2A7632869C1}"/>
              </a:ext>
            </a:extLst>
          </p:cNvPr>
          <p:cNvSpPr/>
          <p:nvPr/>
        </p:nvSpPr>
        <p:spPr>
          <a:xfrm>
            <a:off x="6296229" y="1229134"/>
            <a:ext cx="2614403" cy="9409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dirty="0">
                <a:solidFill>
                  <a:srgbClr val="FFFF00"/>
                </a:solidFill>
                <a:latin typeface="Sylfaen" panose="010A0502050306030303" pitchFamily="18" charset="0"/>
              </a:rPr>
              <a:t>Відкритий доступ</a:t>
            </a:r>
          </a:p>
          <a:p>
            <a:pPr algn="ctr"/>
            <a:r>
              <a:rPr lang="en-US" sz="2300" b="1" i="1" dirty="0">
                <a:solidFill>
                  <a:srgbClr val="FFFF00"/>
                </a:solidFill>
                <a:latin typeface="Sylfaen" panose="010A0502050306030303" pitchFamily="18" charset="0"/>
              </a:rPr>
              <a:t>Open Access</a:t>
            </a:r>
            <a:endParaRPr lang="uk-UA" sz="2300" b="1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EB1FCC-749D-4575-8AAB-C29AFFD13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030" y="2552291"/>
            <a:ext cx="2372135" cy="271408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CC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E59999C-9684-409E-B574-8FA2D0BEF8C6}"/>
              </a:ext>
            </a:extLst>
          </p:cNvPr>
          <p:cNvSpPr/>
          <p:nvPr/>
        </p:nvSpPr>
        <p:spPr>
          <a:xfrm>
            <a:off x="3087757" y="5763870"/>
            <a:ext cx="2955234" cy="940904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rgbClr val="FFFF00"/>
                </a:solidFill>
                <a:latin typeface="Sylfaen" panose="010A0502050306030303" pitchFamily="18" charset="0"/>
              </a:rPr>
              <a:t>публікація безкоштовна, але за плату можна перекласти статтю у відкритий доступ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34058BD-8E18-49E5-87B3-9BB14CD99032}"/>
              </a:ext>
            </a:extLst>
          </p:cNvPr>
          <p:cNvSpPr/>
          <p:nvPr/>
        </p:nvSpPr>
        <p:spPr>
          <a:xfrm>
            <a:off x="159030" y="5826811"/>
            <a:ext cx="2614403" cy="666754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FF00"/>
                </a:solidFill>
                <a:latin typeface="Sylfaen" panose="010A0502050306030303" pitchFamily="18" charset="0"/>
              </a:rPr>
              <a:t>можлива безкоштовна публікація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6C797C8-BBB3-474D-84E7-618CB38D74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3223" t="6403" r="23255"/>
          <a:stretch/>
        </p:blipFill>
        <p:spPr>
          <a:xfrm>
            <a:off x="3332874" y="2546896"/>
            <a:ext cx="2483188" cy="27140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3CC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1E1DAA9-3A7F-4667-997B-8BE24F41FD79}"/>
              </a:ext>
            </a:extLst>
          </p:cNvPr>
          <p:cNvSpPr/>
          <p:nvPr/>
        </p:nvSpPr>
        <p:spPr>
          <a:xfrm>
            <a:off x="6412572" y="5866567"/>
            <a:ext cx="2614403" cy="666754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uk-UA" b="1" i="1" dirty="0">
                <a:solidFill>
                  <a:srgbClr val="FFFF00"/>
                </a:solidFill>
                <a:latin typeface="Sylfaen" panose="010A0502050306030303" pitchFamily="18" charset="0"/>
              </a:rPr>
              <a:t>публікація платна</a:t>
            </a:r>
          </a:p>
        </p:txBody>
      </p:sp>
    </p:spTree>
    <p:extLst>
      <p:ext uri="{BB962C8B-B14F-4D97-AF65-F5344CB8AC3E}">
        <p14:creationId xmlns:p14="http://schemas.microsoft.com/office/powerpoint/2010/main" val="205332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48863-0F3D-4C92-9CBA-7BEAD416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6600"/>
                </a:solidFill>
                <a:latin typeface="Sylfaen" pitchFamily="18" charset="0"/>
              </a:rPr>
              <a:t>Чи є англійська мова </a:t>
            </a:r>
            <a:r>
              <a:rPr lang="uk-UA" b="1" dirty="0" err="1">
                <a:solidFill>
                  <a:srgbClr val="006600"/>
                </a:solidFill>
                <a:latin typeface="Sylfaen" pitchFamily="18" charset="0"/>
              </a:rPr>
              <a:t>обов</a:t>
            </a:r>
            <a:r>
              <a:rPr lang="en-US" b="1" dirty="0">
                <a:solidFill>
                  <a:srgbClr val="006600"/>
                </a:solidFill>
                <a:latin typeface="Sylfaen" pitchFamily="18" charset="0"/>
              </a:rPr>
              <a:t>’</a:t>
            </a:r>
            <a:r>
              <a:rPr lang="uk-UA" b="1" dirty="0" err="1">
                <a:solidFill>
                  <a:srgbClr val="006600"/>
                </a:solidFill>
                <a:latin typeface="Sylfaen" pitchFamily="18" charset="0"/>
              </a:rPr>
              <a:t>язковою</a:t>
            </a:r>
            <a:r>
              <a:rPr lang="uk-UA" b="1" dirty="0">
                <a:solidFill>
                  <a:srgbClr val="006600"/>
                </a:solidFill>
                <a:latin typeface="Sylfaen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281D8-624F-4576-B6BC-1F17CD43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4855028"/>
            <a:ext cx="8632371" cy="17743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400" b="1" dirty="0">
                <a:solidFill>
                  <a:srgbClr val="006600"/>
                </a:solidFill>
                <a:latin typeface="Sylfaen" pitchFamily="18" charset="0"/>
              </a:rPr>
              <a:t>НЕ ОБОВ</a:t>
            </a:r>
            <a:r>
              <a:rPr lang="en-US" sz="3400" b="1" dirty="0">
                <a:solidFill>
                  <a:srgbClr val="006600"/>
                </a:solidFill>
                <a:latin typeface="Sylfaen" pitchFamily="18" charset="0"/>
              </a:rPr>
              <a:t>’</a:t>
            </a:r>
            <a:r>
              <a:rPr lang="uk-UA" sz="3400" b="1" dirty="0">
                <a:solidFill>
                  <a:srgbClr val="006600"/>
                </a:solidFill>
                <a:latin typeface="Sylfaen" pitchFamily="18" charset="0"/>
              </a:rPr>
              <a:t>ЯЗКОВО! АЛЕ …</a:t>
            </a:r>
          </a:p>
          <a:p>
            <a:pPr algn="ctr">
              <a:buNone/>
            </a:pPr>
            <a:r>
              <a:rPr lang="uk-UA" b="1" i="1" dirty="0">
                <a:solidFill>
                  <a:srgbClr val="006600"/>
                </a:solidFill>
                <a:latin typeface="Sylfaen" pitchFamily="18" charset="0"/>
              </a:rPr>
              <a:t>Це залежить від політики журналу та його географічного розташування. </a:t>
            </a:r>
            <a:r>
              <a:rPr lang="uk-UA" b="1" i="1" dirty="0">
                <a:solidFill>
                  <a:srgbClr val="FF0000"/>
                </a:solidFill>
                <a:latin typeface="Sylfaen" pitchFamily="18" charset="0"/>
              </a:rPr>
              <a:t>Важливо</a:t>
            </a:r>
            <a:r>
              <a:rPr lang="uk-UA" b="1" i="1" dirty="0">
                <a:solidFill>
                  <a:srgbClr val="006600"/>
                </a:solidFill>
                <a:latin typeface="Sylfaen" pitchFamily="18" charset="0"/>
              </a:rPr>
              <a:t>: англомовна</a:t>
            </a:r>
            <a:r>
              <a:rPr lang="en-US" b="1" i="1" dirty="0">
                <a:solidFill>
                  <a:srgbClr val="006600"/>
                </a:solidFill>
                <a:latin typeface="Sylfaen" pitchFamily="18" charset="0"/>
              </a:rPr>
              <a:t> </a:t>
            </a:r>
            <a:r>
              <a:rPr lang="uk-UA" b="1" i="1" dirty="0">
                <a:solidFill>
                  <a:srgbClr val="006600"/>
                </a:solidFill>
                <a:latin typeface="Sylfaen" pitchFamily="18" charset="0"/>
              </a:rPr>
              <a:t>аудиторія значно ширше україномовної.</a:t>
            </a:r>
          </a:p>
        </p:txBody>
      </p:sp>
      <p:pic>
        <p:nvPicPr>
          <p:cNvPr id="3076" name="Picture 4" descr="Тест на знание языков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8" y="1707108"/>
            <a:ext cx="4964152" cy="29718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09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944"/>
            <a:ext cx="7886700" cy="102325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006600"/>
                </a:solidFill>
                <a:latin typeface="Sylfaen" pitchFamily="18" charset="0"/>
              </a:rPr>
              <a:t>Додаткові поради</a:t>
            </a:r>
            <a:endParaRPr lang="ru-RU" sz="5400" b="1" dirty="0">
              <a:solidFill>
                <a:srgbClr val="006600"/>
              </a:solidFill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743" y="1273629"/>
            <a:ext cx="8014607" cy="4903334"/>
          </a:xfrm>
        </p:spPr>
        <p:txBody>
          <a:bodyPr>
            <a:normAutofit/>
          </a:bodyPr>
          <a:lstStyle/>
          <a:p>
            <a:pPr marL="358775" indent="-358775">
              <a:buClr>
                <a:srgbClr val="006600"/>
              </a:buClr>
              <a:buFont typeface="Wingdings" pitchFamily="2" charset="2"/>
              <a:buChar char="ü"/>
            </a:pPr>
            <a:r>
              <a:rPr lang="uk-UA" sz="3000" b="1" i="1" dirty="0">
                <a:solidFill>
                  <a:srgbClr val="006600"/>
                </a:solidFill>
                <a:latin typeface="Sylfaen" pitchFamily="18" charset="0"/>
              </a:rPr>
              <a:t>Вивчаючі цілі та обсяг журналу, завжди    переглядайте «Посібник для авторів»;</a:t>
            </a:r>
          </a:p>
          <a:p>
            <a:pPr marL="358775" indent="-358775">
              <a:buClr>
                <a:srgbClr val="006600"/>
              </a:buClr>
              <a:buFont typeface="Wingdings" pitchFamily="2" charset="2"/>
              <a:buChar char="ü"/>
            </a:pPr>
            <a:r>
              <a:rPr lang="uk-UA" sz="3000" b="1" i="1" dirty="0">
                <a:solidFill>
                  <a:srgbClr val="006600"/>
                </a:solidFill>
                <a:latin typeface="Sylfaen" pitchFamily="18" charset="0"/>
              </a:rPr>
              <a:t>Теми журналу повинні відповідати вашій галузі досліджень;</a:t>
            </a:r>
          </a:p>
          <a:p>
            <a:pPr marL="358775" indent="-358775">
              <a:buClr>
                <a:srgbClr val="006600"/>
              </a:buClr>
              <a:buFont typeface="Wingdings" pitchFamily="2" charset="2"/>
              <a:buChar char="ü"/>
            </a:pPr>
            <a:r>
              <a:rPr lang="uk-UA" sz="3000" b="1" i="1" dirty="0">
                <a:solidFill>
                  <a:srgbClr val="006600"/>
                </a:solidFill>
                <a:latin typeface="Sylfaen" pitchFamily="18" charset="0"/>
              </a:rPr>
              <a:t>Деякі журнали приймають статті лише після запрошення автора. Майте це на увазі!</a:t>
            </a:r>
          </a:p>
          <a:p>
            <a:pPr marL="358775" indent="-358775">
              <a:buClr>
                <a:srgbClr val="006600"/>
              </a:buClr>
              <a:buFont typeface="Wingdings" pitchFamily="2" charset="2"/>
              <a:buChar char="ü"/>
            </a:pPr>
            <a:r>
              <a:rPr lang="uk-UA" sz="3000" b="1" i="1" dirty="0">
                <a:solidFill>
                  <a:srgbClr val="006600"/>
                </a:solidFill>
                <a:latin typeface="Sylfaen" pitchFamily="18" charset="0"/>
              </a:rPr>
              <a:t>Одночасне подання статті в декілька журналів забороняється публікаційною етикою!</a:t>
            </a:r>
          </a:p>
        </p:txBody>
      </p:sp>
      <p:pic>
        <p:nvPicPr>
          <p:cNvPr id="4" name="Рисунок 3" descr="C:\Users\admin\Desktop\Новая папка\Screenshot_20250623-163825_Chrome.jpg"/>
          <p:cNvPicPr/>
          <p:nvPr/>
        </p:nvPicPr>
        <p:blipFill>
          <a:blip r:embed="rId2" cstate="print"/>
          <a:srcRect l="4733" t="23947" r="5043" b="54044"/>
          <a:stretch>
            <a:fillRect/>
          </a:stretch>
        </p:blipFill>
        <p:spPr bwMode="auto">
          <a:xfrm>
            <a:off x="5148943" y="5018315"/>
            <a:ext cx="3080657" cy="1600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71445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uk-UA" dirty="0">
                <a:solidFill>
                  <a:srgbClr val="006600"/>
                </a:solidFill>
                <a:latin typeface="Arial Black" pitchFamily="34" charset="0"/>
              </a:rPr>
              <a:t>Бажаємо успіхів у вашій науковій діяльності.</a:t>
            </a:r>
            <a:br>
              <a:rPr lang="en-US" dirty="0">
                <a:solidFill>
                  <a:srgbClr val="006600"/>
                </a:solidFill>
                <a:latin typeface="Arial Black" pitchFamily="34" charset="0"/>
              </a:rPr>
            </a:br>
            <a:r>
              <a:rPr lang="uk-UA" dirty="0">
                <a:solidFill>
                  <a:srgbClr val="006600"/>
                </a:solidFill>
                <a:latin typeface="Arial Black" pitchFamily="34" charset="0"/>
              </a:rPr>
              <a:t> Маємо надію, що дана інформація стане вам у нагоді!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8355" y="4256313"/>
            <a:ext cx="1672936" cy="1479469"/>
          </a:xfrm>
        </p:spPr>
        <p:txBody>
          <a:bodyPr/>
          <a:lstStyle/>
          <a:p>
            <a:pPr algn="r">
              <a:buNone/>
            </a:pPr>
            <a:r>
              <a:rPr lang="ru-RU" b="1" i="1" dirty="0">
                <a:solidFill>
                  <a:srgbClr val="006600"/>
                </a:solidFill>
                <a:latin typeface="Arial Black" pitchFamily="34" charset="0"/>
              </a:rPr>
              <a:t> ТДАТУ</a:t>
            </a:r>
          </a:p>
        </p:txBody>
      </p:sp>
      <p:pic>
        <p:nvPicPr>
          <p:cNvPr id="6" name="Рисунок 5" descr="photo-1434030216411-0b793f4b4173.jpg"/>
          <p:cNvPicPr/>
          <p:nvPr/>
        </p:nvPicPr>
        <p:blipFill rotWithShape="1">
          <a:blip r:embed="rId2" cstate="print">
            <a:alphaModFix/>
          </a:blip>
          <a:stretch/>
        </p:blipFill>
        <p:spPr>
          <a:xfrm>
            <a:off x="696686" y="3145971"/>
            <a:ext cx="2692434" cy="3040509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332B4-DA07-2EDC-0B19-F4A53E78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82" y="3318997"/>
            <a:ext cx="3792681" cy="3539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187" y="98497"/>
            <a:ext cx="9280187" cy="11175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Вимоги до опублікування результатів дисертацій на здобуття наукових ступенів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32656" y="5216755"/>
            <a:ext cx="8420338" cy="1479542"/>
            <a:chOff x="1253" y="1309"/>
            <a:chExt cx="4364" cy="69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63" y="200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41" y="1614"/>
              <a:ext cx="225" cy="202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78" y="1309"/>
              <a:ext cx="3939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статей у періодичних наукових виданнях інших держав, які входять до Організації економічного співробітництва та розвитку та/або Європейського Союзу, з наукового напряму, за яким підготовлено дисертацію здобувача, прирівнюються публікації у наукових виданнях, включених до категорії «А» Переліку наукових фахових видань України, або у закордонних виданнях, проіндексованих у базах даних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of Science Core Collection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та/або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Scopus.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81" y="1600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1527" y="1534517"/>
            <a:ext cx="8557531" cy="1246944"/>
            <a:chOff x="1330" y="1886"/>
            <a:chExt cx="4408" cy="52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606" y="241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340" y="1947"/>
              <a:ext cx="202" cy="22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75" y="1886"/>
              <a:ext cx="396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uk-UA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менше ніж три статті з наукового напряму, за яким підготовлено дисертацію здобувача, опублікованих щонайменше у двох різних періодичних виданнях, включених до категорії «А» Переліку наукових фахових видань України</a:t>
              </a:r>
              <a:r>
                <a:rPr lang="ru-RU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 у закордонних виданнях, проіндексованих у базах даних </a:t>
              </a:r>
              <a:r>
                <a:rPr lang="en-US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of Science Core Collection </a:t>
              </a:r>
              <a:r>
                <a:rPr lang="ru-RU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uk-UA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/або </a:t>
              </a:r>
              <a:r>
                <a:rPr lang="en-US" sz="15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Scopus;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385" y="1930"/>
              <a:ext cx="18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30429" y="2947418"/>
            <a:ext cx="8519658" cy="1016232"/>
            <a:chOff x="1164" y="2557"/>
            <a:chExt cx="4433" cy="458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160" y="2616"/>
              <a:ext cx="243" cy="235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00" y="2557"/>
              <a:ext cx="399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 публікація у виданні, віднесеному до першого і другого </a:t>
              </a:r>
              <a:r>
                <a:rPr lang="uk-UA" sz="15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квартилів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Q1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Q2)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 до класифікації </a:t>
              </a:r>
              <a:r>
                <a:rPr lang="en-US" sz="15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SCImago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Journal and Country Rank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Citation Reports,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прирівнюється до трьох публікацій, у виданні, віднесеному до третього </a:t>
              </a:r>
              <a:r>
                <a:rPr lang="uk-UA" sz="15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квартиля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Q3),-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двох публікацій;</a:t>
              </a:r>
              <a:endParaRPr lang="en-US" sz="15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27" y="2628"/>
              <a:ext cx="17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67321" y="4092951"/>
            <a:ext cx="8527472" cy="1015890"/>
            <a:chOff x="1085" y="3150"/>
            <a:chExt cx="4557" cy="437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119" y="3222"/>
              <a:ext cx="183" cy="25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558" y="3150"/>
              <a:ext cx="4084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наявності не менше ніж десять публікацій, які розкривають основні наукові результати дисертації, у виданнях, віднесених до першого і другого </a:t>
              </a:r>
              <a:r>
                <a:rPr lang="uk-UA" sz="15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квартилів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Q1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Q2)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 до класифікації </a:t>
              </a:r>
              <a:r>
                <a:rPr lang="en-US" sz="15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SCImago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Journal and Country Rank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 </a:t>
              </a:r>
              <a:r>
                <a:rPr lang="en-US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Citation Reports, </a:t>
              </a:r>
              <a:r>
                <a:rPr lang="uk-UA" sz="15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захист може відбуватися у формі наукової доповіді;</a:t>
              </a:r>
              <a:endParaRPr lang="en-US" sz="15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144" y="3238"/>
              <a:ext cx="26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D2340-3A1E-4307-8F97-8C2E683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145774"/>
            <a:ext cx="8759687" cy="145773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ВСІ УКРАЇНСЬКІ НАУКОВІ ЖУРНАЛИ У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SCOPUS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ТА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WEB OF SCIENCE</a:t>
            </a:r>
            <a:endParaRPr lang="x-none" sz="3600" b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677" t="20142" r="5870" b="17491"/>
          <a:stretch>
            <a:fillRect/>
          </a:stretch>
        </p:blipFill>
        <p:spPr bwMode="auto">
          <a:xfrm>
            <a:off x="306894" y="1447380"/>
            <a:ext cx="6570784" cy="283112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801" t="19802" r="5812" b="12673"/>
          <a:stretch>
            <a:fillRect/>
          </a:stretch>
        </p:blipFill>
        <p:spPr bwMode="auto">
          <a:xfrm>
            <a:off x="2536410" y="3584539"/>
            <a:ext cx="6357180" cy="299817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20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337AB-9192-4B7C-A371-B37DA081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Міжнародні </a:t>
            </a:r>
            <a:r>
              <a:rPr lang="uk-UA" sz="3600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наукометричні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бази цитування : різновиди та особливості</a:t>
            </a:r>
            <a:endParaRPr lang="x-none" sz="36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FAC0D-36F3-4E8D-AE57-9FF56B6D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3" y="1825625"/>
            <a:ext cx="5094513" cy="9937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 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У світі налічується понад 100 міжнародних бібліографічних та реферативних баз даних</a:t>
            </a:r>
            <a:endParaRPr lang="x-none" b="1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3CB19-EDFF-4DCD-B715-DE03CFB772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94917"/>
            <a:ext cx="3397012" cy="43139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A3BD-53CD-4CB6-97BE-7B2395C48D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406" y="3032254"/>
            <a:ext cx="4042019" cy="33900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3" y="206830"/>
            <a:ext cx="8243207" cy="1197427"/>
          </a:xfrm>
        </p:spPr>
        <p:txBody>
          <a:bodyPr>
            <a:noAutofit/>
          </a:bodyPr>
          <a:lstStyle/>
          <a:p>
            <a:pPr algn="ctr"/>
            <a:r>
              <a:rPr lang="uk-UA" sz="55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Способи пошуку видання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143000"/>
            <a:ext cx="7848600" cy="452845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  </a:t>
            </a:r>
            <a:r>
              <a:rPr lang="uk-UA" sz="2600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Якщо ви маєте намір опублікувати свою статтю в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uk-UA" sz="2600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міжнародному виданні, скористайтесь журнальним пошуком. Більшість провідних видавництв надають безкоштовний доступ до такого інструменту як “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Journal Finder”:</a:t>
            </a:r>
          </a:p>
          <a:p>
            <a:pPr marL="533400" indent="-533400" algn="just">
              <a:buFont typeface="Wingdings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Elsvier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Journal Finder;</a:t>
            </a:r>
          </a:p>
          <a:p>
            <a:pPr marL="533400" indent="-533400" algn="just">
              <a:buFont typeface="Wingdings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Springer Nature Journal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Suggester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;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533400" indent="-533400"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Wiley Journal Finder;</a:t>
            </a:r>
          </a:p>
          <a:p>
            <a:pPr marL="533400" indent="-533400">
              <a:buClr>
                <a:srgbClr val="0066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Cofactor Journal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Celector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. </a:t>
            </a:r>
          </a:p>
          <a:p>
            <a:pPr algn="ctr">
              <a:buClr>
                <a:srgbClr val="002060"/>
              </a:buClr>
              <a:buFont typeface="Wingdings" pitchFamily="2" charset="2"/>
              <a:buChar char="ü"/>
            </a:pPr>
            <a:endParaRPr lang="uk-UA" dirty="0"/>
          </a:p>
        </p:txBody>
      </p:sp>
      <p:pic>
        <p:nvPicPr>
          <p:cNvPr id="5" name="Рисунок 4" descr="E:\Для презентацій\IMG_20250430_112040_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30" y="4234544"/>
            <a:ext cx="3048000" cy="22424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148943"/>
            <a:ext cx="7886700" cy="1415142"/>
          </a:xfrm>
        </p:spPr>
        <p:txBody>
          <a:bodyPr/>
          <a:lstStyle/>
          <a:p>
            <a:pPr indent="-53975" algn="just">
              <a:buNone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Також використовуйте усі відомі сервіси: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Scopus,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Scimago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Journal&amp;Countri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 Rank, Web of Science Master Journal List.</a:t>
            </a:r>
            <a:endParaRPr lang="uk-UA" b="1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824" r="16620" b="4804"/>
          <a:stretch>
            <a:fillRect/>
          </a:stretch>
        </p:blipFill>
        <p:spPr bwMode="auto">
          <a:xfrm>
            <a:off x="370113" y="238894"/>
            <a:ext cx="6683829" cy="457778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942" r="14303" b="4194"/>
          <a:stretch>
            <a:fillRect/>
          </a:stretch>
        </p:blipFill>
        <p:spPr bwMode="auto">
          <a:xfrm>
            <a:off x="3293426" y="1743307"/>
            <a:ext cx="4957945" cy="33216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7BF95A-98B8-48FB-9996-0F7761D326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567" y="1542476"/>
            <a:ext cx="2158667" cy="21586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6BF7D-A467-4144-8AA3-CB658A12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74171"/>
            <a:ext cx="8654143" cy="1023258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Тематичний пошук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Scopus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та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Web of science </a:t>
            </a:r>
            <a:endParaRPr lang="x-none" b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0248C-A5F3-4C5D-80DB-F11B4CD9DC5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00742" y="4419600"/>
            <a:ext cx="8109858" cy="25377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Scopus (ASJK)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має 27 базових тематичних розділів, поділених на 335 підрозділів;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Springer Link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 має більше 3000 періодичних видань, журнали тематично охоплюють більше 20 дисциплін;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Master Journal list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, каталог журналів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WOS,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має 4 тематичні бази</a:t>
            </a:r>
          </a:p>
          <a:p>
            <a:pPr>
              <a:buFont typeface="Wingdings" panose="05000000000000000000" pitchFamily="2" charset="2"/>
              <a:buChar char="ü"/>
            </a:pPr>
            <a:endParaRPr lang="x-none" sz="2000" b="1" dirty="0">
              <a:solidFill>
                <a:schemeClr val="accent5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675D1B-5126-4ACF-9455-0559DD2282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07486"/>
            <a:ext cx="3995057" cy="27965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1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1AC0D-3DBE-470B-B4C8-A986C172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241739"/>
            <a:ext cx="8721867" cy="11876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Визначаємось з типологією видання : стаття, обзор, нотатки, розділ книги</a:t>
            </a:r>
            <a:endParaRPr lang="x-none" b="1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676" y="1345325"/>
            <a:ext cx="3678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solidFill>
                <a:srgbClr val="002060"/>
              </a:solidFill>
              <a:latin typeface="Sylfaen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Conference paper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(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матеріали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конференцій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)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зазвичай 5-10 стор.,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15 посилань,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3 рисунки,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подається організаторам</a:t>
            </a:r>
          </a:p>
          <a:p>
            <a:pPr algn="just"/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   конференції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225159" y="1534509"/>
            <a:ext cx="4729655" cy="283779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Full Article</a:t>
            </a: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(</a:t>
            </a:r>
            <a:r>
              <a:rPr lang="uk-UA" sz="72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повна стаття)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стандартний формат для поширення </a:t>
            </a:r>
          </a:p>
          <a:p>
            <a:pPr algn="ctr">
              <a:lnSpc>
                <a:spcPct val="120000"/>
              </a:lnSpc>
              <a:buNone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завершених наукових досліджень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зазвичай 8-10 стор.,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5-8 рис.,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25-40 посилань,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72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подається до редакції журналу</a:t>
            </a:r>
            <a:r>
              <a:rPr lang="uk-UA" sz="8000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uk-UA" sz="2000" dirty="0">
              <a:solidFill>
                <a:srgbClr val="002060"/>
              </a:solidFill>
              <a:latin typeface="Sylfaen" pitchFamily="18" charset="0"/>
            </a:endParaRPr>
          </a:p>
          <a:p>
            <a:pPr>
              <a:buNone/>
            </a:pPr>
            <a:endParaRPr lang="uk-UA" sz="2000" dirty="0">
              <a:solidFill>
                <a:srgbClr val="002060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sz="2000" dirty="0">
              <a:solidFill>
                <a:srgbClr val="002060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sz="2000" dirty="0">
              <a:solidFill>
                <a:srgbClr val="002060"/>
              </a:solidFill>
              <a:latin typeface="Sylfaen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17170" y="4540469"/>
            <a:ext cx="6281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hort Communications Articles</a:t>
            </a:r>
          </a:p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(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к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оротке повідомлення)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швидкий та короткий зміст про оригінальні дослідження,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не більше 2500 слів,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містить 2 рисунки або таблиці,</a:t>
            </a:r>
          </a:p>
          <a:p>
            <a:pPr>
              <a:buFont typeface="Wingdings" pitchFamily="2" charset="2"/>
              <a:buChar char="ü"/>
            </a:pPr>
            <a:r>
              <a:rPr lang="uk-UA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як мінімум 8 посилань.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1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F6098-8634-445C-8CF7-1BFA1ECB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83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Оцінка публікаційної діяльності наукового журналу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E84A2-4007-43CA-89EA-CAE6AC9E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578429"/>
            <a:ext cx="8632371" cy="453934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Періодичність виходу видання та її дотримання; 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Імпакт-фактор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- чисельний показник важливості, авторитетності наукового журналу (для WOS);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Квартіль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- рівень цитованості, тобто затребуваності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журналу науковим співтовариством;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Редакційна колегія і система рецензування;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Наявність сайту наукового журналу;</a:t>
            </a:r>
          </a:p>
          <a:p>
            <a:pPr algn="just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Наявність у статей цифрових ідентифікаторів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  <a:endParaRPr lang="uk-UA" b="1" i="1" dirty="0">
              <a:solidFill>
                <a:schemeClr val="accent6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1" y="4550229"/>
            <a:ext cx="1132114" cy="113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43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865</Words>
  <Application>Microsoft Office PowerPoint</Application>
  <PresentationFormat>Екран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Sylfaen</vt:lpstr>
      <vt:lpstr>Times New Roman</vt:lpstr>
      <vt:lpstr>Wingdings</vt:lpstr>
      <vt:lpstr>Office Theme</vt:lpstr>
      <vt:lpstr> Вибір видання  для публікації результатів  досліджень</vt:lpstr>
      <vt:lpstr>Вимоги до опублікування результатів дисертацій на здобуття наукових ступенів</vt:lpstr>
      <vt:lpstr>ВСІ УКРАЇНСЬКІ НАУКОВІ ЖУРНАЛИ У SCOPUS ТА WEB OF SCIENCE</vt:lpstr>
      <vt:lpstr>Міжнародні наукометричні бази цитування : різновиди та особливості</vt:lpstr>
      <vt:lpstr>Способи пошуку видання</vt:lpstr>
      <vt:lpstr>Презентація PowerPoint</vt:lpstr>
      <vt:lpstr>Тематичний пошук  в Scopus та Web of science </vt:lpstr>
      <vt:lpstr>Визначаємось з типологією видання : стаття, обзор, нотатки, розділ книги</vt:lpstr>
      <vt:lpstr>Оцінка публікаційної діяльності наукового журналу</vt:lpstr>
      <vt:lpstr>Заручники вибору:   Scopus     чи      Web of Science?</vt:lpstr>
      <vt:lpstr>Презентація PowerPoint</vt:lpstr>
      <vt:lpstr>Чи є англійська мова обов’язковою?</vt:lpstr>
      <vt:lpstr>Додаткові поради</vt:lpstr>
      <vt:lpstr>Бажаємо успіхів у вашій науковій діяльності.  Маємо надію, що дана інформація стане вам у нагоді!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Olga Belotska</cp:lastModifiedBy>
  <cp:revision>102</cp:revision>
  <dcterms:created xsi:type="dcterms:W3CDTF">2019-02-21T15:01:25Z</dcterms:created>
  <dcterms:modified xsi:type="dcterms:W3CDTF">2025-08-21T13:54:53Z</dcterms:modified>
</cp:coreProperties>
</file>