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0" r:id="rId5"/>
    <p:sldId id="265" r:id="rId6"/>
    <p:sldId id="259" r:id="rId7"/>
    <p:sldId id="269" r:id="rId8"/>
    <p:sldId id="266" r:id="rId9"/>
    <p:sldId id="267" r:id="rId10"/>
    <p:sldId id="270" r:id="rId11"/>
    <p:sldId id="264" r:id="rId12"/>
    <p:sldId id="271" r:id="rId13"/>
    <p:sldId id="268" r:id="rId14"/>
    <p:sldId id="273" r:id="rId15"/>
    <p:sldId id="274" r:id="rId16"/>
    <p:sldId id="26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F3300"/>
    <a:srgbClr val="394ACE"/>
    <a:srgbClr val="CC6600"/>
    <a:srgbClr val="FF9900"/>
    <a:srgbClr val="BB0100"/>
    <a:srgbClr val="F6E5DD"/>
    <a:srgbClr val="FF7570"/>
    <a:srgbClr val="394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042" y="43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3267-1025-8F97-84C7-6D6F1B26E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843706"/>
          </a:xfrm>
        </p:spPr>
        <p:txBody>
          <a:bodyPr anchor="ctr"/>
          <a:lstStyle>
            <a:lvl1pPr algn="ctr">
              <a:defRPr sz="6000" b="1">
                <a:solidFill>
                  <a:srgbClr val="BB01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9DCCD8-336F-5B6E-3D7A-C197ADC4E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81202"/>
            <a:ext cx="9144000" cy="883624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BB01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66868-B6E3-0C7F-2F98-44ABA83AC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BB0100"/>
                </a:solidFill>
              </a:defRPr>
            </a:lvl1pPr>
          </a:lstStyle>
          <a:p>
            <a:fld id="{20DF8AF8-FDE2-410C-8D85-3FB48DA88970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8A31D-2EA7-2D07-4E55-942D8EA02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BB01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91F7A-BA25-9C40-5147-632CDA975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B0100"/>
                </a:solidFill>
              </a:defRPr>
            </a:lvl1pPr>
          </a:lstStyle>
          <a:p>
            <a:fld id="{264C9140-A1CC-4337-801E-1631F84DA6C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74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0B172-37AB-9C92-E2CC-164192D1A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99AD25-74B4-0B23-D1B7-4CBC09AF6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BB94A-F3EB-BFBF-0786-30CF40209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AD872-9F34-8E29-3901-E7F41D582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52B0-F413-AEE1-65A4-72BC80A52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75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0364E3-DEFE-384E-874E-CFE6BAB5B2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B3B02D-7CF6-A0EA-23CD-25518099C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58812-845A-DBCA-0E6E-58A42D9FA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A56FF-DD40-2CB9-0030-B9FBA70F3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D17E0-69B1-A6AD-2312-C86F36570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79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90B68-8F96-411F-AAE8-9EEC655B9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02213" cy="1325563"/>
          </a:xfrm>
        </p:spPr>
        <p:txBody>
          <a:bodyPr/>
          <a:lstStyle>
            <a:lvl1pPr>
              <a:defRPr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2A2F1-E7B1-7893-5A19-AD14132A4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DC211-E2B1-0E8A-9CDA-F7BF249D0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20DF8AF8-FDE2-410C-8D85-3FB48DA88970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0AE10-595B-BA4F-757F-0D952E496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7ECD9-62AD-2ED3-0DE8-5C33549B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264C9140-A1CC-4337-801E-1631F84DA6C8}" type="slidenum">
              <a:rPr lang="ru-RU" smtClean="0"/>
              <a:pPr/>
              <a:t>‹№›</a:t>
            </a:fld>
            <a:endParaRPr lang="ru-R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BE0797-8440-3EB9-6A78-2DD2D09201B7}"/>
              </a:ext>
            </a:extLst>
          </p:cNvPr>
          <p:cNvCxnSpPr>
            <a:cxnSpLocks/>
          </p:cNvCxnSpPr>
          <p:nvPr userDrawn="1"/>
        </p:nvCxnSpPr>
        <p:spPr>
          <a:xfrm>
            <a:off x="956186" y="1756175"/>
            <a:ext cx="5257800" cy="0"/>
          </a:xfrm>
          <a:prstGeom prst="line">
            <a:avLst/>
          </a:prstGeom>
          <a:ln w="31750">
            <a:solidFill>
              <a:srgbClr val="BB0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40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3C622-07CE-1784-8746-BAEE04C6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0F502-C499-4611-3F82-6450B17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7542D-213D-02E1-AF6C-9E29A8C04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D7B38-E6A4-7E3C-B690-CBC6DD3B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6065C-AD2A-D8F0-1E2D-D2CD813C1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12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F2446-78F4-64D9-3BCE-B9B91273A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A39EB-795F-5834-CDD8-29B155F003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0D5F12-8ED9-32B4-BB3B-3E01DD801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FE1BD5-5603-A051-14D1-A7C4B24EE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7FE315-FA80-84A9-E1B9-8416AA271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26ED5-2606-B40D-F5E5-77149B7CE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67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81981-2075-0694-7437-B911A70A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CD91A-0078-E00B-DD0A-4AC86EE9F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6177F6-3FB6-7F47-4026-151E329E5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AAFA44-ED3A-4C88-36DE-546D666C87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2EF0E0-4204-8A2D-788E-8A68A484D5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AF9F21-2C53-54FC-954A-28888E028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F40D8F-3FF1-B013-9E23-0F5CCA6B9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1B5BFD-34E4-920A-D0E3-75F10FB14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02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EDA88-B122-214E-B5E0-E3180B2C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2150FF-7599-CC84-9385-2CE339615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DBD902-BE9F-D468-C220-5A6EE2436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B1DB4D-98BF-AEC3-954C-FFA431383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70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25A582-B8F3-D896-3894-4126EE55E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4BD34A-A509-1A8E-7751-54B78A86C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B74E2-6255-3BF7-E53A-CF19F0BB5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2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64AF3-E71C-F0BC-1964-F4E4F97F2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B0028-AA70-4D34-B623-DCA42E476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25CAC5-73A4-6A14-2862-26B2F34F2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B9F47A-338A-F9B4-C5BC-E36C58807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6B6B3-E169-2693-1A50-7F8EF0E80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1D5CC7-2DD3-61E1-014C-07FA38105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83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03ECE-CB5B-3F96-328B-747AA9D51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E46DD8-16C2-0AB0-7CDB-92680FFCFA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036F4-98F8-A308-233D-A211459D9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C9AFC1-D75B-EA63-8936-6E709A93A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798E78-E48C-49E2-1978-305BC5E97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84CEC-2C05-0F62-428F-0939AE6F0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51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135E0D-0038-412F-7A8E-40CEC6373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ABF78-79CA-46B4-C1B2-3891D2DC1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C76DF-8B83-4025-02A8-3BE948E657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F8AF8-FDE2-410C-8D85-3FB48DA88970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5384C-6B6C-EDC3-46C0-9BFB44D79B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CD001-6171-B71F-A678-1D1A06DAF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C9140-A1CC-4337-801E-1631F84DA6C8}" type="slidenum">
              <a:rPr lang="ru-RU" smtClean="0"/>
              <a:pPr/>
              <a:t>‹№›</a:t>
            </a:fld>
            <a:endParaRPr lang="ru-RU"/>
          </a:p>
        </p:txBody>
      </p:sp>
      <p:pic>
        <p:nvPicPr>
          <p:cNvPr id="7" name="Рисунок 6">
            <a:hlinkClick r:id="rId13"/>
            <a:extLst>
              <a:ext uri="{FF2B5EF4-FFF2-40B4-BE49-F238E27FC236}">
                <a16:creationId xmlns:a16="http://schemas.microsoft.com/office/drawing/2014/main" id="{897A19B5-97F5-4E9A-1613-D5654B987D4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9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ukrpatent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jpeg"/><Relationship Id="rId2" Type="http://schemas.openxmlformats.org/officeDocument/2006/relationships/hyperlink" Target="http://www.ukrpatent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krpatent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AACC2-987C-EC31-7079-F1BA92032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423" y="1074057"/>
            <a:ext cx="7953153" cy="2572910"/>
          </a:xfrm>
        </p:spPr>
        <p:txBody>
          <a:bodyPr>
            <a:noAutofit/>
          </a:bodyPr>
          <a:lstStyle/>
          <a:p>
            <a:r>
              <a:rPr lang="ru-RU" sz="80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ПАТЕНТНИЙ ПОШУК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01AE46-9982-0225-A61D-72AB5B62B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845" y="148936"/>
            <a:ext cx="2272146" cy="227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9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FDB01-98A0-1126-BAEF-EDFAD993F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447" y="701749"/>
            <a:ext cx="7517218" cy="70175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0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Основний ряд МПК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4BA876D1-4F7C-53F2-5298-4E292441278C}"/>
              </a:ext>
            </a:extLst>
          </p:cNvPr>
          <p:cNvSpPr txBox="1">
            <a:spLocks/>
          </p:cNvSpPr>
          <p:nvPr/>
        </p:nvSpPr>
        <p:spPr>
          <a:xfrm>
            <a:off x="4441371" y="2104571"/>
            <a:ext cx="3570515" cy="4426858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None/>
            </a:pPr>
            <a:endParaRPr lang="uk-UA" sz="1000" b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uk-UA" sz="2200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0F2E71A0-F61C-E4E7-58F0-E764A14A61C3}"/>
              </a:ext>
            </a:extLst>
          </p:cNvPr>
          <p:cNvSpPr txBox="1">
            <a:spLocks/>
          </p:cNvSpPr>
          <p:nvPr/>
        </p:nvSpPr>
        <p:spPr>
          <a:xfrm>
            <a:off x="508000" y="2032000"/>
            <a:ext cx="3425372" cy="452845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buNone/>
            </a:pPr>
            <a:endParaRPr lang="uk-UA" sz="1200" b="1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buNone/>
            </a:pPr>
            <a:r>
              <a:rPr lang="uk-UA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endParaRPr lang="uk-UA" sz="1400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381694" y="1818167"/>
            <a:ext cx="776176" cy="4572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61908" y="1871328"/>
            <a:ext cx="6124352" cy="308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задоволення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життєвих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потреб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людини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61907" y="2470298"/>
            <a:ext cx="6113721" cy="308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виконування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операцій,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транспортування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583173" y="3044456"/>
            <a:ext cx="6103088" cy="308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хімія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металургія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561908" y="3650511"/>
            <a:ext cx="6134986" cy="308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текстиль,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папір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583172" y="4320363"/>
            <a:ext cx="6092456" cy="308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будівництво 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583173" y="4830723"/>
            <a:ext cx="6092456" cy="602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механіка, освітлювання, опалення; зброя і боєприпаси; підривні роботи 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561907" y="5681329"/>
            <a:ext cx="6113721" cy="308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фізика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561907" y="6298018"/>
            <a:ext cx="6124353" cy="308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електрика</a:t>
            </a:r>
          </a:p>
        </p:txBody>
      </p:sp>
      <p:sp>
        <p:nvSpPr>
          <p:cNvPr id="30" name="Овал 29"/>
          <p:cNvSpPr/>
          <p:nvPr/>
        </p:nvSpPr>
        <p:spPr>
          <a:xfrm>
            <a:off x="2363972" y="2385236"/>
            <a:ext cx="776176" cy="4572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31" name="Овал 30"/>
          <p:cNvSpPr/>
          <p:nvPr/>
        </p:nvSpPr>
        <p:spPr>
          <a:xfrm>
            <a:off x="2378149" y="2952306"/>
            <a:ext cx="776176" cy="4572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32" name="Овал 31"/>
          <p:cNvSpPr/>
          <p:nvPr/>
        </p:nvSpPr>
        <p:spPr>
          <a:xfrm>
            <a:off x="2328530" y="3558362"/>
            <a:ext cx="797441" cy="4572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2356883" y="4206948"/>
            <a:ext cx="776176" cy="4572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2339163" y="4898065"/>
            <a:ext cx="797442" cy="4572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328530" y="5589180"/>
            <a:ext cx="808075" cy="4572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2339163" y="6216500"/>
            <a:ext cx="786809" cy="4572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70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E46C5-CB81-133A-7209-67F060B27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7" y="606056"/>
            <a:ext cx="11089758" cy="946297"/>
          </a:xfrm>
        </p:spPr>
        <p:txBody>
          <a:bodyPr>
            <a:noAutofit/>
          </a:bodyPr>
          <a:lstStyle/>
          <a:p>
            <a:pPr algn="ctr"/>
            <a:r>
              <a:rPr lang="uk-UA" sz="40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Ієрархія Міжнародної патентної класифікації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90976" y="1903229"/>
            <a:ext cx="1382232" cy="446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Розділ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12288" y="2725479"/>
            <a:ext cx="1382232" cy="446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клас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44092" y="2729025"/>
            <a:ext cx="1382232" cy="446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клас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86671" y="3561908"/>
            <a:ext cx="1382232" cy="446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підклас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51320" y="3607981"/>
            <a:ext cx="1382232" cy="446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підклас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>
            <a:stCxn id="5" idx="2"/>
            <a:endCxn id="7" idx="0"/>
          </p:cNvCxnSpPr>
          <p:nvPr/>
        </p:nvCxnSpPr>
        <p:spPr>
          <a:xfrm flipH="1">
            <a:off x="4203404" y="2349796"/>
            <a:ext cx="1378688" cy="3756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7697972" y="3636336"/>
            <a:ext cx="1382232" cy="446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підклас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99461" y="4529469"/>
            <a:ext cx="1382232" cy="446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група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83173" y="4582631"/>
            <a:ext cx="1382232" cy="446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група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32699" y="4561368"/>
            <a:ext cx="1382232" cy="446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група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133368" y="4518838"/>
            <a:ext cx="1382232" cy="446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група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5303" y="5773479"/>
            <a:ext cx="1382232" cy="446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підгрупа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81694" y="5794745"/>
            <a:ext cx="1382232" cy="446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підгрупа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793666" y="5709685"/>
            <a:ext cx="1382232" cy="446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підгрупа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664997" y="5699052"/>
            <a:ext cx="1382232" cy="446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підгрупа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>
            <a:stCxn id="5" idx="2"/>
            <a:endCxn id="8" idx="0"/>
          </p:cNvCxnSpPr>
          <p:nvPr/>
        </p:nvCxnSpPr>
        <p:spPr>
          <a:xfrm>
            <a:off x="5582092" y="2349796"/>
            <a:ext cx="1453116" cy="3792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7" idx="2"/>
            <a:endCxn id="10" idx="0"/>
          </p:cNvCxnSpPr>
          <p:nvPr/>
        </p:nvCxnSpPr>
        <p:spPr>
          <a:xfrm flipH="1">
            <a:off x="2842436" y="3172046"/>
            <a:ext cx="1360968" cy="4359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8" idx="2"/>
            <a:endCxn id="16" idx="0"/>
          </p:cNvCxnSpPr>
          <p:nvPr/>
        </p:nvCxnSpPr>
        <p:spPr>
          <a:xfrm>
            <a:off x="7035208" y="3175592"/>
            <a:ext cx="1353880" cy="4607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5794744" y="3186224"/>
            <a:ext cx="1357421" cy="3863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10" idx="2"/>
            <a:endCxn id="17" idx="0"/>
          </p:cNvCxnSpPr>
          <p:nvPr/>
        </p:nvCxnSpPr>
        <p:spPr>
          <a:xfrm flipH="1">
            <a:off x="1690577" y="4054548"/>
            <a:ext cx="1151859" cy="4749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9" idx="2"/>
            <a:endCxn id="18" idx="0"/>
          </p:cNvCxnSpPr>
          <p:nvPr/>
        </p:nvCxnSpPr>
        <p:spPr>
          <a:xfrm flipH="1">
            <a:off x="4274289" y="4008475"/>
            <a:ext cx="1403498" cy="5741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9" idx="2"/>
            <a:endCxn id="19" idx="0"/>
          </p:cNvCxnSpPr>
          <p:nvPr/>
        </p:nvCxnSpPr>
        <p:spPr>
          <a:xfrm>
            <a:off x="5677787" y="4008475"/>
            <a:ext cx="1446028" cy="5528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16" idx="2"/>
            <a:endCxn id="20" idx="0"/>
          </p:cNvCxnSpPr>
          <p:nvPr/>
        </p:nvCxnSpPr>
        <p:spPr>
          <a:xfrm>
            <a:off x="8389088" y="4082903"/>
            <a:ext cx="1435396" cy="4359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17" idx="2"/>
            <a:endCxn id="21" idx="0"/>
          </p:cNvCxnSpPr>
          <p:nvPr/>
        </p:nvCxnSpPr>
        <p:spPr>
          <a:xfrm flipH="1">
            <a:off x="1116419" y="4976036"/>
            <a:ext cx="574158" cy="7974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17" idx="2"/>
            <a:endCxn id="22" idx="0"/>
          </p:cNvCxnSpPr>
          <p:nvPr/>
        </p:nvCxnSpPr>
        <p:spPr>
          <a:xfrm>
            <a:off x="1690577" y="4976036"/>
            <a:ext cx="1382233" cy="8187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20" idx="2"/>
            <a:endCxn id="23" idx="0"/>
          </p:cNvCxnSpPr>
          <p:nvPr/>
        </p:nvCxnSpPr>
        <p:spPr>
          <a:xfrm flipH="1">
            <a:off x="8484782" y="4965405"/>
            <a:ext cx="1339702" cy="7442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20" idx="2"/>
            <a:endCxn id="24" idx="0"/>
          </p:cNvCxnSpPr>
          <p:nvPr/>
        </p:nvCxnSpPr>
        <p:spPr>
          <a:xfrm>
            <a:off x="9824484" y="4965405"/>
            <a:ext cx="531629" cy="7336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91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44B5C-654E-4EFA-75E7-5F090565C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38" y="638629"/>
            <a:ext cx="11149334" cy="849930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Газонокосарка. Індекс МПК  - А 01 В 1/24</a:t>
            </a:r>
          </a:p>
        </p:txBody>
      </p:sp>
      <p:graphicFrame>
        <p:nvGraphicFramePr>
          <p:cNvPr id="8" name="Таблица 10">
            <a:extLst>
              <a:ext uri="{FF2B5EF4-FFF2-40B4-BE49-F238E27FC236}">
                <a16:creationId xmlns:a16="http://schemas.microsoft.com/office/drawing/2014/main" id="{3BA5646E-11C3-3436-4AB6-EF10748F3F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018263"/>
              </p:ext>
            </p:extLst>
          </p:nvPr>
        </p:nvGraphicFramePr>
        <p:xfrm>
          <a:off x="1103086" y="2022104"/>
          <a:ext cx="10087428" cy="425884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925872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2106028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5055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839"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uk-UA" sz="2400" noProof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Розділ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uk-UA" sz="2400" noProof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Індекс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Заголовок (зміст)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505806">
                <a:tc>
                  <a:txBody>
                    <a:bodyPr/>
                    <a:lstStyle/>
                    <a:p>
                      <a:r>
                        <a:rPr lang="uk-UA" b="1" noProof="0" dirty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Розділ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noProof="0" dirty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0" noProof="0" dirty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Задоволення життєвих потреб людини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602990">
                <a:tc>
                  <a:txBody>
                    <a:bodyPr/>
                    <a:lstStyle/>
                    <a:p>
                      <a:r>
                        <a:rPr lang="uk-UA" b="1" noProof="0" dirty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noProof="0" dirty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 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0" noProof="0" dirty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Сільське господарство; лісове господарство;</a:t>
                      </a:r>
                      <a:r>
                        <a:rPr lang="uk-UA" b="0" baseline="0" noProof="0" dirty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тваринництво; охота і вилов тварин; рибальство і рибництво</a:t>
                      </a:r>
                      <a:endParaRPr lang="uk-UA" b="0" noProof="0" dirty="0"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602990">
                <a:tc>
                  <a:txBody>
                    <a:bodyPr/>
                    <a:lstStyle/>
                    <a:p>
                      <a:r>
                        <a:rPr lang="uk-UA" b="1" noProof="0" dirty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Підклас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noProof="0" dirty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 01 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Обробка ґрунту у</a:t>
                      </a:r>
                      <a:r>
                        <a:rPr lang="uk-UA" baseline="0" dirty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сільському і лісовому господарстві; вузли, деталі і приладдя сільськогосподарських машин і знарядь взагалі</a:t>
                      </a:r>
                      <a:endParaRPr lang="ru-RU" dirty="0"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861414">
                <a:tc>
                  <a:txBody>
                    <a:bodyPr/>
                    <a:lstStyle/>
                    <a:p>
                      <a:r>
                        <a:rPr lang="uk-UA" b="1" noProof="0" dirty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А 01 В 1/00</a:t>
                      </a:r>
                      <a:endParaRPr lang="uk-UA" b="1" noProof="0" dirty="0"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Ручні знаряддя</a:t>
                      </a:r>
                      <a:endParaRPr lang="ru-RU" dirty="0"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  <a:tr h="602990">
                <a:tc>
                  <a:txBody>
                    <a:bodyPr/>
                    <a:lstStyle/>
                    <a:p>
                      <a:pPr algn="l"/>
                      <a:r>
                        <a:rPr lang="uk-UA" b="1" noProof="0" dirty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Підгрупа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 А 01 В 1/24</a:t>
                      </a:r>
                      <a:endParaRPr lang="uk-UA" b="1" noProof="0" dirty="0"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Знаряддя для обробки галявин та газонів</a:t>
                      </a:r>
                      <a:endParaRPr lang="ru-RU" dirty="0"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167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1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38A50-9F6D-D3A5-080B-73B5E7F9A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191" y="563526"/>
            <a:ext cx="8676167" cy="999460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Організаційна структура МПК</a:t>
            </a:r>
          </a:p>
        </p:txBody>
      </p:sp>
      <p:pic>
        <p:nvPicPr>
          <p:cNvPr id="6" name="Рисунок 4" descr="Classroom outline">
            <a:extLst>
              <a:ext uri="{FF2B5EF4-FFF2-40B4-BE49-F238E27FC236}">
                <a16:creationId xmlns:a16="http://schemas.microsoft.com/office/drawing/2014/main" id="{AEC3691F-D0FA-9EB1-F6E8-F08238A4B7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1644" y="1731039"/>
            <a:ext cx="3159378" cy="3159378"/>
          </a:xfrm>
          <a:prstGeom prst="rect">
            <a:avLst/>
          </a:prstGeom>
          <a:effectLst/>
        </p:spPr>
      </p:pic>
      <p:pic>
        <p:nvPicPr>
          <p:cNvPr id="9" name="Picture 4" descr="F:\МКИ\Изобретения-визуализация\Image2000.jpg"/>
          <p:cNvPicPr>
            <a:picLocks noChangeAspect="1" noChangeArrowheads="1"/>
          </p:cNvPicPr>
          <p:nvPr/>
        </p:nvPicPr>
        <p:blipFill>
          <a:blip r:embed="rId4" cstate="print"/>
          <a:srcRect l="9375"/>
          <a:stretch>
            <a:fillRect/>
          </a:stretch>
        </p:blipFill>
        <p:spPr bwMode="auto">
          <a:xfrm>
            <a:off x="3423683" y="1979429"/>
            <a:ext cx="2509284" cy="3638462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http://www.booksite.ru/ecology/pto/vol1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5650" y="1973399"/>
            <a:ext cx="2597581" cy="3627474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 descr="http://www.booksite.ru/ecology/pto/vol1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58177" y="2018412"/>
            <a:ext cx="2438596" cy="3584945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Нижний колонтитул 4">
            <a:extLst>
              <a:ext uri="{FF2B5EF4-FFF2-40B4-BE49-F238E27FC236}">
                <a16:creationId xmlns:a16="http://schemas.microsoft.com/office/drawing/2014/main" id="{F2E3EE3A-4D68-A7DC-44B4-CB3A48380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8465" y="5773480"/>
            <a:ext cx="11504428" cy="76554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sz="20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Схема класифікації : щорічне видання головної таблиці МПК (на кожен розділ окрема книга)</a:t>
            </a:r>
          </a:p>
          <a:p>
            <a:pPr>
              <a:buFont typeface="Wingdings" pitchFamily="2" charset="2"/>
              <a:buChar char="Ø"/>
            </a:pPr>
            <a:r>
              <a:rPr lang="uk-UA" sz="20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Алфавітно-предметний покажчик (у 2-х частинах)</a:t>
            </a:r>
            <a:endParaRPr lang="ru-RU" sz="20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31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38A50-9F6D-D3A5-080B-73B5E7F9A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48" y="531628"/>
            <a:ext cx="5050464" cy="1031358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www.ukrpatent.org</a:t>
            </a:r>
            <a:r>
              <a:rPr lang="en-US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4" descr="Classroom outline">
            <a:extLst>
              <a:ext uri="{FF2B5EF4-FFF2-40B4-BE49-F238E27FC236}">
                <a16:creationId xmlns:a16="http://schemas.microsoft.com/office/drawing/2014/main" id="{AEC3691F-D0FA-9EB1-F6E8-F08238A4B7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01644" y="1731039"/>
            <a:ext cx="3159378" cy="3159378"/>
          </a:xfrm>
          <a:prstGeom prst="rect">
            <a:avLst/>
          </a:prstGeom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t="3592" b="35721"/>
          <a:stretch>
            <a:fillRect/>
          </a:stretch>
        </p:blipFill>
        <p:spPr bwMode="auto">
          <a:xfrm>
            <a:off x="6719777" y="164481"/>
            <a:ext cx="4837120" cy="6523398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 t="2149" b="9015"/>
          <a:stretch>
            <a:fillRect/>
          </a:stretch>
        </p:blipFill>
        <p:spPr bwMode="auto">
          <a:xfrm>
            <a:off x="3618652" y="1424763"/>
            <a:ext cx="2671430" cy="5273749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</p:spPr>
      </p:pic>
      <p:sp>
        <p:nvSpPr>
          <p:cNvPr id="8" name="Овал 7"/>
          <p:cNvSpPr/>
          <p:nvPr/>
        </p:nvSpPr>
        <p:spPr>
          <a:xfrm>
            <a:off x="3880884" y="6039293"/>
            <a:ext cx="2105246" cy="669851"/>
          </a:xfrm>
          <a:prstGeom prst="ellipse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31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38A50-9F6D-D3A5-080B-73B5E7F9A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936" y="563526"/>
            <a:ext cx="5720316" cy="99946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www.ukrpatent.org</a:t>
            </a:r>
            <a:r>
              <a:rPr lang="en-US" sz="48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4" descr="Classroom outline">
            <a:extLst>
              <a:ext uri="{FF2B5EF4-FFF2-40B4-BE49-F238E27FC236}">
                <a16:creationId xmlns:a16="http://schemas.microsoft.com/office/drawing/2014/main" id="{AEC3691F-D0FA-9EB1-F6E8-F08238A4B7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223" y="1968411"/>
            <a:ext cx="1593220" cy="1593220"/>
          </a:xfrm>
          <a:prstGeom prst="rect">
            <a:avLst/>
          </a:prstGeom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 l="3422" t="2118" r="3042" b="15828"/>
          <a:stretch>
            <a:fillRect/>
          </a:stretch>
        </p:blipFill>
        <p:spPr bwMode="auto">
          <a:xfrm>
            <a:off x="1981354" y="1775730"/>
            <a:ext cx="2615609" cy="4944139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 t="3322" b="23420"/>
          <a:stretch>
            <a:fillRect/>
          </a:stretch>
        </p:blipFill>
        <p:spPr bwMode="auto">
          <a:xfrm>
            <a:off x="8779545" y="1775636"/>
            <a:ext cx="3043859" cy="4955272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 l="1275" t="3227" r="2842" b="53865"/>
          <a:stretch>
            <a:fillRect/>
          </a:stretch>
        </p:blipFill>
        <p:spPr bwMode="auto">
          <a:xfrm>
            <a:off x="4805917" y="1762507"/>
            <a:ext cx="3759463" cy="3738636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</p:spPr>
      </p:pic>
      <p:sp>
        <p:nvSpPr>
          <p:cNvPr id="9" name="Овал 8"/>
          <p:cNvSpPr/>
          <p:nvPr/>
        </p:nvSpPr>
        <p:spPr>
          <a:xfrm>
            <a:off x="2296633" y="4338084"/>
            <a:ext cx="2179674" cy="520995"/>
          </a:xfrm>
          <a:prstGeom prst="ellipse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31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5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>
            <a:extLst>
              <a:ext uri="{FF2B5EF4-FFF2-40B4-BE49-F238E27FC236}">
                <a16:creationId xmlns:a16="http://schemas.microsoft.com/office/drawing/2014/main" id="{CF524301-0F29-8713-43B3-29D2BC0D466D}"/>
              </a:ext>
            </a:extLst>
          </p:cNvPr>
          <p:cNvSpPr txBox="1">
            <a:spLocks/>
          </p:cNvSpPr>
          <p:nvPr/>
        </p:nvSpPr>
        <p:spPr>
          <a:xfrm>
            <a:off x="1509824" y="1924492"/>
            <a:ext cx="8952614" cy="1467293"/>
          </a:xfrm>
          <a:prstGeom prst="rect">
            <a:avLst/>
          </a:prstGeom>
          <a:effectLst>
            <a:outerShdw blurRad="50800" dist="38100" dir="5400000" algn="t" rotWithShape="0">
              <a:schemeClr val="accent4">
                <a:lumMod val="50000"/>
                <a:alpha val="40000"/>
              </a:scheme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>
                <a:solidFill>
                  <a:srgbClr val="BB0100"/>
                </a:solidFill>
              </a:rPr>
              <a:t> </a:t>
            </a:r>
            <a:r>
              <a:rPr lang="uk-UA" sz="7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Дякуємо за увагу</a:t>
            </a:r>
            <a:r>
              <a:rPr lang="en-US" sz="7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15545" b="62592"/>
          <a:stretch>
            <a:fillRect/>
          </a:stretch>
        </p:blipFill>
        <p:spPr bwMode="auto">
          <a:xfrm>
            <a:off x="6936778" y="4197376"/>
            <a:ext cx="4508204" cy="2190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0915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C2C0186D-5A7B-7047-E1F1-18F81C4D1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9" y="1872344"/>
            <a:ext cx="7257143" cy="40640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30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Патент</a:t>
            </a:r>
            <a:r>
              <a:rPr lang="uk-UA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– це документ, що засвідчує авторство на винахід та виключне право використання його протягом певного сроку. Патент видається державним відомством винахіднику або його правонаступнику.</a:t>
            </a:r>
          </a:p>
          <a:p>
            <a:pPr marL="0" indent="0" algn="just">
              <a:buNone/>
            </a:pPr>
            <a:endParaRPr lang="uk-UA" sz="900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	Патентний пошук </a:t>
            </a:r>
            <a:r>
              <a:rPr lang="uk-UA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– вивчення масиву охоронних документів різних країн з метою виявлення серед них патенту на винахід чи відкриття, аналогічне зробленому чи дослідженому.</a:t>
            </a:r>
            <a:endParaRPr lang="en-US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4" descr="Classroom outline">
            <a:extLst>
              <a:ext uri="{FF2B5EF4-FFF2-40B4-BE49-F238E27FC236}">
                <a16:creationId xmlns:a16="http://schemas.microsoft.com/office/drawing/2014/main" id="{AEC3691F-D0FA-9EB1-F6E8-F08238A4B7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56286" y="2230769"/>
            <a:ext cx="3159378" cy="315937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7931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ABF54-EE4A-0FE5-D74E-6B5A7D211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28" y="464457"/>
            <a:ext cx="11713029" cy="1226231"/>
          </a:xfrm>
        </p:spPr>
        <p:txBody>
          <a:bodyPr>
            <a:noAutofit/>
          </a:bodyPr>
          <a:lstStyle/>
          <a:p>
            <a:pPr algn="ctr"/>
            <a:r>
              <a:rPr lang="uk-UA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Захист інтелектуальної власності в Україні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782BD-1D0D-29BE-0C71-6A5FBE941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714" y="1901372"/>
            <a:ext cx="10174515" cy="4557486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Конституція України (стаття 41, 54);</a:t>
            </a:r>
          </a:p>
          <a:p>
            <a:pPr algn="just"/>
            <a:r>
              <a:rPr lang="uk-UA" sz="2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Цивільний кодекс України (розділ </a:t>
            </a:r>
            <a:r>
              <a:rPr lang="uk-UA" sz="22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“Право</a:t>
            </a:r>
            <a:r>
              <a:rPr lang="uk-UA" sz="2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інтелектуальної </a:t>
            </a:r>
            <a:r>
              <a:rPr lang="uk-UA" sz="22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власності”</a:t>
            </a:r>
            <a:r>
              <a:rPr lang="uk-UA" sz="2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uk-UA" sz="2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Закон України “ Про охорону прав на винаходи і корисні </a:t>
            </a:r>
            <a:r>
              <a:rPr lang="uk-UA" sz="22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моделі”</a:t>
            </a:r>
            <a:r>
              <a:rPr lang="uk-UA" sz="2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uk-UA" sz="2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Закон України “ Про охорону прав на промислові </a:t>
            </a:r>
            <a:r>
              <a:rPr lang="uk-UA" sz="22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зразки”</a:t>
            </a:r>
            <a:r>
              <a:rPr lang="uk-UA" sz="2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uk-UA" sz="2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Закон України “ Про охорону прав на знаки для товарів та </a:t>
            </a:r>
            <a:r>
              <a:rPr lang="uk-UA" sz="22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послуг”</a:t>
            </a:r>
            <a:r>
              <a:rPr lang="uk-UA" sz="2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uk-UA" sz="2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Закон України “ Про охорону прав на сорти </a:t>
            </a:r>
            <a:r>
              <a:rPr lang="uk-UA" sz="22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рослин”</a:t>
            </a:r>
            <a:r>
              <a:rPr lang="uk-UA" sz="2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uk-UA" sz="2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Закон України “ Про авторське право і суміжні </a:t>
            </a:r>
            <a:r>
              <a:rPr lang="uk-UA" sz="22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права”</a:t>
            </a:r>
            <a:r>
              <a:rPr lang="uk-UA" sz="2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uk-UA" sz="2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Закон України “ Про захист від недобросовісної </a:t>
            </a:r>
            <a:r>
              <a:rPr lang="uk-UA" sz="22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конкуренції”</a:t>
            </a:r>
            <a:r>
              <a:rPr lang="uk-UA" sz="2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uk-UA" sz="2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+ Підзаконні акти загального характеру, що видаються КМ України;</a:t>
            </a:r>
          </a:p>
          <a:p>
            <a:pPr algn="just">
              <a:buNone/>
            </a:pPr>
            <a:r>
              <a:rPr lang="uk-UA" sz="2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+ відомчі нормативні акти;</a:t>
            </a:r>
          </a:p>
          <a:p>
            <a:pPr algn="just">
              <a:buNone/>
            </a:pPr>
            <a:r>
              <a:rPr lang="uk-UA" sz="2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+ локальні нормативні акти.</a:t>
            </a:r>
          </a:p>
          <a:p>
            <a:pPr>
              <a:buNone/>
            </a:pPr>
            <a:endParaRPr lang="uk-UA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/>
          </a:p>
          <a:p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923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44B5C-654E-4EFA-75E7-5F090565C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828" y="638628"/>
            <a:ext cx="8534400" cy="1052059"/>
          </a:xfrm>
        </p:spPr>
        <p:txBody>
          <a:bodyPr>
            <a:normAutofit/>
          </a:bodyPr>
          <a:lstStyle/>
          <a:p>
            <a:pPr algn="ctr"/>
            <a:r>
              <a:rPr lang="uk-UA" sz="5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Терміни дії патенту</a:t>
            </a:r>
          </a:p>
        </p:txBody>
      </p:sp>
      <p:graphicFrame>
        <p:nvGraphicFramePr>
          <p:cNvPr id="8" name="Таблица 10">
            <a:extLst>
              <a:ext uri="{FF2B5EF4-FFF2-40B4-BE49-F238E27FC236}">
                <a16:creationId xmlns:a16="http://schemas.microsoft.com/office/drawing/2014/main" id="{3BA5646E-11C3-3436-4AB6-EF10748F3F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018263"/>
              </p:ext>
            </p:extLst>
          </p:nvPr>
        </p:nvGraphicFramePr>
        <p:xfrm>
          <a:off x="983226" y="2022104"/>
          <a:ext cx="10471356" cy="409780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617839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2617839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2617839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  <a:gridCol w="2617839">
                  <a:extLst>
                    <a:ext uri="{9D8B030D-6E8A-4147-A177-3AD203B41FA5}">
                      <a16:colId xmlns:a16="http://schemas.microsoft.com/office/drawing/2014/main" val="3241802405"/>
                    </a:ext>
                  </a:extLst>
                </a:gridCol>
              </a:tblGrid>
              <a:tr h="494423">
                <a:tc>
                  <a:txBody>
                    <a:bodyPr/>
                    <a:lstStyle/>
                    <a:p>
                      <a:r>
                        <a:rPr lang="uk-UA" noProof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uk-UA" b="1" noProof="0" dirty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uk-UA" b="1" baseline="0" noProof="0" dirty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винахід</a:t>
                      </a:r>
                      <a:endParaRPr lang="uk-UA" b="1" noProof="0" dirty="0"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noProof="0" dirty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років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З дати подання заявки</a:t>
                      </a:r>
                      <a:endParaRPr lang="uk-UA" b="1" noProof="0" dirty="0"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Патент без експертизи (деклараційний) діє 6 років</a:t>
                      </a:r>
                      <a:endParaRPr lang="uk-UA" b="1" noProof="0" dirty="0"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uk-UA" b="1" noProof="0" dirty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корисну модель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10 років</a:t>
                      </a:r>
                      <a:endParaRPr lang="uk-UA" b="1" noProof="0" dirty="0"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З дати подання заявки</a:t>
                      </a:r>
                      <a:endParaRPr lang="uk-UA" b="1" noProof="0"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uk-UA" b="1" noProof="0" dirty="0"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uk-UA" b="1" noProof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промисловий зразок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10 років</a:t>
                      </a:r>
                      <a:endParaRPr lang="uk-UA" b="1" noProof="0" dirty="0"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З дати подання заявки</a:t>
                      </a:r>
                      <a:endParaRPr lang="uk-UA" b="1" noProof="0"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uk-UA" b="1" noProof="0" dirty="0"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uk-UA" b="1" noProof="0" dirty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сорти рослин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20 років</a:t>
                      </a:r>
                      <a:endParaRPr lang="uk-UA" b="1" noProof="0" dirty="0"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З дати подання заявки</a:t>
                      </a:r>
                      <a:endParaRPr lang="uk-UA" b="1" noProof="0" dirty="0"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Може бути продовжений але не більш як на 10 років</a:t>
                      </a:r>
                      <a:endParaRPr lang="uk-UA" b="1" noProof="0" dirty="0"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pPr algn="l"/>
                      <a:r>
                        <a:rPr lang="uk-UA" b="1" noProof="0" dirty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*для</a:t>
                      </a:r>
                      <a:r>
                        <a:rPr lang="uk-UA" b="1" baseline="0" noProof="0" dirty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винограду і   </a:t>
                      </a:r>
                    </a:p>
                    <a:p>
                      <a:pPr algn="l"/>
                      <a:r>
                        <a:rPr lang="uk-UA" b="1" baseline="0" noProof="0" dirty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плодових культур</a:t>
                      </a:r>
                      <a:endParaRPr lang="uk-UA" b="1" noProof="0" dirty="0"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30 років</a:t>
                      </a:r>
                      <a:endParaRPr lang="uk-UA" b="1" noProof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uk-UA" b="1" noProof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uk-UA" b="1" noProof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167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1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FDB01-98A0-1126-BAEF-EDFAD993F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30" y="464458"/>
            <a:ext cx="11117941" cy="1088572"/>
          </a:xfrm>
        </p:spPr>
        <p:txBody>
          <a:bodyPr>
            <a:normAutofit/>
          </a:bodyPr>
          <a:lstStyle/>
          <a:p>
            <a:pPr algn="ctr"/>
            <a:r>
              <a:rPr lang="uk-UA" sz="50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Пошукові системи та бази даних</a:t>
            </a:r>
          </a:p>
        </p:txBody>
      </p:sp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FD188264-A421-AAAD-3562-A6C78C240A6C}"/>
              </a:ext>
            </a:extLst>
          </p:cNvPr>
          <p:cNvSpPr/>
          <p:nvPr/>
        </p:nvSpPr>
        <p:spPr>
          <a:xfrm>
            <a:off x="522514" y="2090057"/>
            <a:ext cx="3454400" cy="4441372"/>
          </a:xfrm>
          <a:prstGeom prst="rect">
            <a:avLst/>
          </a:prstGeom>
          <a:solidFill>
            <a:srgbClr val="99003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8" name="Прямоугольник 6">
            <a:extLst>
              <a:ext uri="{FF2B5EF4-FFF2-40B4-BE49-F238E27FC236}">
                <a16:creationId xmlns:a16="http://schemas.microsoft.com/office/drawing/2014/main" id="{39922B81-B152-4647-DA2D-38DAC987A169}"/>
              </a:ext>
            </a:extLst>
          </p:cNvPr>
          <p:cNvSpPr/>
          <p:nvPr/>
        </p:nvSpPr>
        <p:spPr>
          <a:xfrm>
            <a:off x="4426857" y="2090058"/>
            <a:ext cx="3570514" cy="44703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4BA876D1-4F7C-53F2-5298-4E292441278C}"/>
              </a:ext>
            </a:extLst>
          </p:cNvPr>
          <p:cNvSpPr txBox="1">
            <a:spLocks/>
          </p:cNvSpPr>
          <p:nvPr/>
        </p:nvSpPr>
        <p:spPr>
          <a:xfrm>
            <a:off x="4441371" y="2104571"/>
            <a:ext cx="3570515" cy="4426858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None/>
            </a:pPr>
            <a:endParaRPr lang="uk-UA" sz="1000" b="1" dirty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USPTO -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повнотекстова база даних патентного відомства США, що налічує декілька мільйонів патентів з 1976 року;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Patents Abstracts of Japan </a:t>
            </a:r>
            <a:r>
              <a:rPr lang="uk-UA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база даних патентного відомства Японії. В базі даних понад 4,7 млн  документів;</a:t>
            </a:r>
          </a:p>
          <a:p>
            <a:pPr algn="just">
              <a:lnSpc>
                <a:spcPct val="120000"/>
              </a:lnSpc>
            </a:pP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Canadian Patents Database</a:t>
            </a:r>
            <a:r>
              <a:rPr lang="uk-UA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пошукова система патентної служби Канади.  Простий і зручний пошук. База налічує 1,9 млн. патентів, починаючи з 1869 року;</a:t>
            </a:r>
          </a:p>
          <a:p>
            <a:pPr algn="just">
              <a:lnSpc>
                <a:spcPct val="120000"/>
              </a:lnSpc>
            </a:pPr>
            <a:r>
              <a:rPr lang="uk-UA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БАЗА  ПАТЕНТІВ СРСР </a:t>
            </a:r>
            <a:r>
              <a:rPr lang="uk-UA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матеріалами бази є авторські свідоцтва на винаходи, опубліковані за часів СРСР, починаючі з 1924 року.  База містить опис,  моделі і креслення пристроїв і механізмів. </a:t>
            </a:r>
          </a:p>
          <a:p>
            <a:pPr algn="just">
              <a:lnSpc>
                <a:spcPct val="120000"/>
              </a:lnSpc>
            </a:pPr>
            <a:endParaRPr lang="uk-UA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uk-UA" sz="2200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0">
            <a:extLst>
              <a:ext uri="{FF2B5EF4-FFF2-40B4-BE49-F238E27FC236}">
                <a16:creationId xmlns:a16="http://schemas.microsoft.com/office/drawing/2014/main" id="{683E73E9-FA81-530C-017E-0037E2586A1D}"/>
              </a:ext>
            </a:extLst>
          </p:cNvPr>
          <p:cNvSpPr/>
          <p:nvPr/>
        </p:nvSpPr>
        <p:spPr>
          <a:xfrm>
            <a:off x="8432800" y="2090057"/>
            <a:ext cx="3367314" cy="4470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CFB6665-209A-920A-A9AC-CC1109186FF9}"/>
              </a:ext>
            </a:extLst>
          </p:cNvPr>
          <p:cNvSpPr txBox="1">
            <a:spLocks/>
          </p:cNvSpPr>
          <p:nvPr/>
        </p:nvSpPr>
        <p:spPr>
          <a:xfrm>
            <a:off x="8461829" y="2090057"/>
            <a:ext cx="3338286" cy="445588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uk-UA" sz="17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ДП</a:t>
            </a:r>
            <a:r>
              <a:rPr lang="uk-UA" sz="1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7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”Український</a:t>
            </a:r>
            <a:r>
              <a:rPr lang="uk-UA" sz="1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інститут промислової </a:t>
            </a:r>
            <a:r>
              <a:rPr lang="uk-UA" sz="17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власності</a:t>
            </a:r>
            <a:r>
              <a:rPr lang="uk-UA" sz="17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1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17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Укрпатент</a:t>
            </a:r>
            <a:r>
              <a:rPr lang="uk-UA" sz="1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Через </a:t>
            </a:r>
            <a:r>
              <a:rPr lang="uk-UA" sz="17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веб-сайт</a:t>
            </a:r>
            <a:r>
              <a:rPr lang="uk-UA" sz="1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www.ukrpatent.org</a:t>
            </a:r>
            <a:r>
              <a:rPr lang="uk-UA" sz="1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надає доступ до різноманітних баз даних та інформаційно-довідкових систем та об’єктів  промислової власності України;</a:t>
            </a:r>
          </a:p>
          <a:p>
            <a:pPr algn="just">
              <a:lnSpc>
                <a:spcPct val="110000"/>
              </a:lnSpc>
            </a:pPr>
            <a:r>
              <a:rPr lang="uk-UA" sz="1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БД  </a:t>
            </a:r>
            <a:r>
              <a:rPr lang="uk-UA" sz="17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“Винаходи</a:t>
            </a:r>
            <a:r>
              <a:rPr lang="uk-UA" sz="1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(корисні моделі) в </a:t>
            </a:r>
            <a:r>
              <a:rPr lang="uk-UA" sz="17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Україні”</a:t>
            </a:r>
            <a:endParaRPr lang="uk-UA" sz="1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uk-UA" sz="1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БД «Зареєстровані в Україні знаки для товарів  і </a:t>
            </a:r>
            <a:r>
              <a:rPr lang="uk-UA" sz="17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послуг”</a:t>
            </a:r>
            <a:r>
              <a:rPr lang="uk-UA" sz="1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uk-UA" sz="1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uk-UA" sz="1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БД  </a:t>
            </a:r>
            <a:r>
              <a:rPr lang="uk-UA" sz="17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“Електронна</a:t>
            </a:r>
            <a:r>
              <a:rPr lang="uk-UA" sz="1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версія офіційного бюлетеню </a:t>
            </a:r>
            <a:r>
              <a:rPr lang="uk-UA" sz="17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“Промислова</a:t>
            </a:r>
            <a:r>
              <a:rPr lang="uk-UA" sz="1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7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власність”</a:t>
            </a:r>
            <a:r>
              <a:rPr lang="uk-UA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0F2E71A0-F61C-E4E7-58F0-E764A14A61C3}"/>
              </a:ext>
            </a:extLst>
          </p:cNvPr>
          <p:cNvSpPr txBox="1">
            <a:spLocks/>
          </p:cNvSpPr>
          <p:nvPr/>
        </p:nvSpPr>
        <p:spPr>
          <a:xfrm>
            <a:off x="522514" y="1901372"/>
            <a:ext cx="3410858" cy="465908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None/>
            </a:pPr>
            <a:endParaRPr lang="uk-UA" sz="1200" b="1" dirty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WIPO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Всесвітня Організація Інтелектуальної  Власності. Патентна база даних 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WIPO</a:t>
            </a:r>
            <a:r>
              <a:rPr lang="uk-UA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містить інформацію про більш ніж 1,8 млн опублікованих міжнародних патентів;</a:t>
            </a:r>
          </a:p>
          <a:p>
            <a:pPr algn="just">
              <a:lnSpc>
                <a:spcPct val="120000"/>
              </a:lnSpc>
            </a:pP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WikiPatents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безкоштовна пошукова система, налічує 15 млн патентів. Дозволяє завантаження патентів у різних форматах.</a:t>
            </a:r>
          </a:p>
          <a:p>
            <a:pPr algn="just">
              <a:lnSpc>
                <a:spcPct val="120000"/>
              </a:lnSpc>
            </a:pPr>
            <a:r>
              <a:rPr lang="en-US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Esp@cenet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uk-UA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Європейське патентне відомство. На сьогодні більше 60 млн. патентних заявок і патентів</a:t>
            </a:r>
          </a:p>
          <a:p>
            <a:pPr algn="just">
              <a:lnSpc>
                <a:spcPct val="120000"/>
              </a:lnSpc>
            </a:pPr>
            <a:r>
              <a:rPr lang="uk-UA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ЄАПВ</a:t>
            </a:r>
            <a:r>
              <a:rPr lang="uk-UA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євроазійське патентне відомство – має більше 30 локальних патентних баз даних.</a:t>
            </a:r>
          </a:p>
          <a:p>
            <a:pPr>
              <a:lnSpc>
                <a:spcPct val="120000"/>
              </a:lnSpc>
            </a:pPr>
            <a:endParaRPr lang="uk-UA" sz="14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70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92246-65A4-6BA6-3CC1-27670157B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61" y="566058"/>
            <a:ext cx="10111839" cy="1156416"/>
          </a:xfrm>
        </p:spPr>
        <p:txBody>
          <a:bodyPr>
            <a:noAutofit/>
          </a:bodyPr>
          <a:lstStyle/>
          <a:p>
            <a:pPr algn="ctr"/>
            <a:r>
              <a:rPr lang="uk-UA" sz="40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Число поданих заявок на реєстрацію </a:t>
            </a:r>
            <a:br>
              <a:rPr lang="uk-UA" sz="40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інтелектуальної власності у світі</a:t>
            </a:r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id="{F21D19EC-C5BA-A120-E691-0352A41437F3}"/>
              </a:ext>
            </a:extLst>
          </p:cNvPr>
          <p:cNvSpPr txBox="1">
            <a:spLocks/>
          </p:cNvSpPr>
          <p:nvPr/>
        </p:nvSpPr>
        <p:spPr>
          <a:xfrm>
            <a:off x="838200" y="2619001"/>
            <a:ext cx="10515600" cy="167722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138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3 млн 400 тисяч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9A9173-5823-C061-4060-FE0F29D08263}"/>
              </a:ext>
            </a:extLst>
          </p:cNvPr>
          <p:cNvSpPr txBox="1"/>
          <p:nvPr/>
        </p:nvSpPr>
        <p:spPr>
          <a:xfrm>
            <a:off x="5036457" y="4775200"/>
            <a:ext cx="64878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000" dirty="0">
              <a:solidFill>
                <a:srgbClr val="BB0100"/>
              </a:solidFill>
            </a:endParaRPr>
          </a:p>
          <a:p>
            <a:pPr algn="r"/>
            <a:r>
              <a:rPr lang="ru-RU" sz="36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Дан</a:t>
            </a:r>
            <a:r>
              <a:rPr lang="uk-UA" sz="36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36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звіту </a:t>
            </a:r>
            <a:r>
              <a:rPr lang="en-US" sz="36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WIPO</a:t>
            </a:r>
            <a:r>
              <a:rPr lang="uk-UA" sz="36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за 2021 рік</a:t>
            </a:r>
            <a:endParaRPr lang="en-US" sz="3600" b="1" i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06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44B5C-654E-4EFA-75E7-5F090565C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8628"/>
            <a:ext cx="10715171" cy="1052059"/>
          </a:xfrm>
        </p:spPr>
        <p:txBody>
          <a:bodyPr>
            <a:normAutofit/>
          </a:bodyPr>
          <a:lstStyle/>
          <a:p>
            <a:pPr algn="ctr"/>
            <a:r>
              <a:rPr lang="uk-UA" sz="5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Критерії пошуку</a:t>
            </a:r>
          </a:p>
        </p:txBody>
      </p:sp>
      <p:graphicFrame>
        <p:nvGraphicFramePr>
          <p:cNvPr id="8" name="Таблица 10">
            <a:extLst>
              <a:ext uri="{FF2B5EF4-FFF2-40B4-BE49-F238E27FC236}">
                <a16:creationId xmlns:a16="http://schemas.microsoft.com/office/drawing/2014/main" id="{3BA5646E-11C3-3436-4AB6-EF10748F3F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018263"/>
              </p:ext>
            </p:extLst>
          </p:nvPr>
        </p:nvGraphicFramePr>
        <p:xfrm>
          <a:off x="1103086" y="2022104"/>
          <a:ext cx="10087428" cy="410290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925872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7161556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</a:tblGrid>
              <a:tr h="459839">
                <a:tc>
                  <a:txBody>
                    <a:bodyPr/>
                    <a:lstStyle/>
                    <a:p>
                      <a:r>
                        <a:rPr lang="uk-UA" noProof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861414">
                <a:tc>
                  <a:txBody>
                    <a:bodyPr/>
                    <a:lstStyle/>
                    <a:p>
                      <a:r>
                        <a:rPr lang="uk-UA" b="1" noProof="0" dirty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Ключове слово або словосполучення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noProof="0" dirty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Великий об’єм інформації  з різних галузей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602990">
                <a:tc>
                  <a:txBody>
                    <a:bodyPr/>
                    <a:lstStyle/>
                    <a:p>
                      <a:r>
                        <a:rPr lang="uk-UA" b="1" noProof="0" dirty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Пошук результативний навіть, якщо автор в списку винахідників є 2, 3, 5 чи 7</a:t>
                      </a:r>
                      <a:endParaRPr lang="uk-UA" b="1" noProof="0" dirty="0"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602990">
                <a:tc>
                  <a:txBody>
                    <a:bodyPr/>
                    <a:lstStyle/>
                    <a:p>
                      <a:r>
                        <a:rPr lang="uk-UA" b="1" noProof="0" dirty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Номер патенту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Конкретний запит – конкретна відповідь</a:t>
                      </a:r>
                      <a:endParaRPr lang="uk-UA" b="1" noProof="0" dirty="0"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kumimoji="0" lang="uk-UA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uk-UA" b="1" noProof="0" dirty="0"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861414">
                <a:tc>
                  <a:txBody>
                    <a:bodyPr/>
                    <a:lstStyle/>
                    <a:p>
                      <a:r>
                        <a:rPr lang="uk-UA" b="1" noProof="0" dirty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Індекс міжнародної класифікації (МПК)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Необхідно максимально точно скомпонувати індекс</a:t>
                      </a:r>
                      <a:endParaRPr lang="uk-UA" b="1" noProof="0" dirty="0"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  <a:tr h="602990">
                <a:tc>
                  <a:txBody>
                    <a:bodyPr/>
                    <a:lstStyle/>
                    <a:p>
                      <a:pPr algn="l"/>
                      <a:r>
                        <a:rPr lang="uk-UA" b="1" noProof="0" dirty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Комбінований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Автор + ключове слово, індекс МПК + країна, ключове слово + </a:t>
                      </a:r>
                    </a:p>
                    <a:p>
                      <a:r>
                        <a:rPr kumimoji="0" lang="uk-UA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індекс МПК + хронологічні рамки. </a:t>
                      </a:r>
                      <a:endParaRPr lang="uk-UA" b="1" noProof="0" dirty="0"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167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1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35766-B485-1B60-B913-C79592F3F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914" y="653142"/>
            <a:ext cx="8897257" cy="103754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ПАТЕНТНІ КЛАСИФІКАЦІЇ</a:t>
            </a:r>
          </a:p>
        </p:txBody>
      </p:sp>
      <p:sp>
        <p:nvSpPr>
          <p:cNvPr id="30" name="Прямоугольник 4">
            <a:extLst>
              <a:ext uri="{FF2B5EF4-FFF2-40B4-BE49-F238E27FC236}">
                <a16:creationId xmlns:a16="http://schemas.microsoft.com/office/drawing/2014/main" id="{6B7FD114-008B-28E5-0748-B54A3E105269}"/>
              </a:ext>
            </a:extLst>
          </p:cNvPr>
          <p:cNvSpPr/>
          <p:nvPr/>
        </p:nvSpPr>
        <p:spPr>
          <a:xfrm>
            <a:off x="1596000" y="4264329"/>
            <a:ext cx="9090000" cy="1575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5">
            <a:extLst>
              <a:ext uri="{FF2B5EF4-FFF2-40B4-BE49-F238E27FC236}">
                <a16:creationId xmlns:a16="http://schemas.microsoft.com/office/drawing/2014/main" id="{DA907CA8-1B5F-E888-4B18-8F3D4D82CAF7}"/>
              </a:ext>
            </a:extLst>
          </p:cNvPr>
          <p:cNvSpPr/>
          <p:nvPr/>
        </p:nvSpPr>
        <p:spPr>
          <a:xfrm>
            <a:off x="5848500" y="4084329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6">
            <a:extLst>
              <a:ext uri="{FF2B5EF4-FFF2-40B4-BE49-F238E27FC236}">
                <a16:creationId xmlns:a16="http://schemas.microsoft.com/office/drawing/2014/main" id="{4A1590E1-A777-388C-3E27-84D99859E509}"/>
              </a:ext>
            </a:extLst>
          </p:cNvPr>
          <p:cNvSpPr/>
          <p:nvPr/>
        </p:nvSpPr>
        <p:spPr>
          <a:xfrm>
            <a:off x="8098500" y="4084329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10">
            <a:extLst>
              <a:ext uri="{FF2B5EF4-FFF2-40B4-BE49-F238E27FC236}">
                <a16:creationId xmlns:a16="http://schemas.microsoft.com/office/drawing/2014/main" id="{8075491F-C6C3-5004-42BD-F512ED62AD67}"/>
              </a:ext>
            </a:extLst>
          </p:cNvPr>
          <p:cNvSpPr/>
          <p:nvPr/>
        </p:nvSpPr>
        <p:spPr>
          <a:xfrm>
            <a:off x="3598500" y="4084329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11">
            <a:extLst>
              <a:ext uri="{FF2B5EF4-FFF2-40B4-BE49-F238E27FC236}">
                <a16:creationId xmlns:a16="http://schemas.microsoft.com/office/drawing/2014/main" id="{C0972048-F347-933C-681B-B7DB066CA2AE}"/>
              </a:ext>
            </a:extLst>
          </p:cNvPr>
          <p:cNvSpPr/>
          <p:nvPr/>
        </p:nvSpPr>
        <p:spPr>
          <a:xfrm>
            <a:off x="1348500" y="4084329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13">
            <a:extLst>
              <a:ext uri="{FF2B5EF4-FFF2-40B4-BE49-F238E27FC236}">
                <a16:creationId xmlns:a16="http://schemas.microsoft.com/office/drawing/2014/main" id="{DCFC3D71-39DA-E1FB-48AC-8A8AE8BEF51D}"/>
              </a:ext>
            </a:extLst>
          </p:cNvPr>
          <p:cNvSpPr/>
          <p:nvPr/>
        </p:nvSpPr>
        <p:spPr>
          <a:xfrm>
            <a:off x="10348500" y="4084329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Капля 14">
            <a:extLst>
              <a:ext uri="{FF2B5EF4-FFF2-40B4-BE49-F238E27FC236}">
                <a16:creationId xmlns:a16="http://schemas.microsoft.com/office/drawing/2014/main" id="{CD72583B-52BF-644C-6680-77A0D95E0B07}"/>
              </a:ext>
            </a:extLst>
          </p:cNvPr>
          <p:cNvSpPr/>
          <p:nvPr/>
        </p:nvSpPr>
        <p:spPr>
          <a:xfrm rot="8092213">
            <a:off x="5466001" y="2073733"/>
            <a:ext cx="1260000" cy="1260000"/>
          </a:xfrm>
          <a:prstGeom prst="teardrop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апля 48">
            <a:extLst>
              <a:ext uri="{FF2B5EF4-FFF2-40B4-BE49-F238E27FC236}">
                <a16:creationId xmlns:a16="http://schemas.microsoft.com/office/drawing/2014/main" id="{154E4DFA-086D-FADA-F70C-A0610B62D7E3}"/>
              </a:ext>
            </a:extLst>
          </p:cNvPr>
          <p:cNvSpPr/>
          <p:nvPr/>
        </p:nvSpPr>
        <p:spPr>
          <a:xfrm rot="8092213">
            <a:off x="965999" y="2073735"/>
            <a:ext cx="1260000" cy="1260000"/>
          </a:xfrm>
          <a:prstGeom prst="teardrop">
            <a:avLst/>
          </a:prstGeom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Капля 15">
            <a:extLst>
              <a:ext uri="{FF2B5EF4-FFF2-40B4-BE49-F238E27FC236}">
                <a16:creationId xmlns:a16="http://schemas.microsoft.com/office/drawing/2014/main" id="{6D28EDDE-1B8D-1D3C-5E79-59F9D8EDB2E4}"/>
              </a:ext>
            </a:extLst>
          </p:cNvPr>
          <p:cNvSpPr/>
          <p:nvPr/>
        </p:nvSpPr>
        <p:spPr>
          <a:xfrm rot="8092213">
            <a:off x="3221930" y="2060985"/>
            <a:ext cx="1260000" cy="1260000"/>
          </a:xfrm>
          <a:prstGeom prst="teardrop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апля 16">
            <a:extLst>
              <a:ext uri="{FF2B5EF4-FFF2-40B4-BE49-F238E27FC236}">
                <a16:creationId xmlns:a16="http://schemas.microsoft.com/office/drawing/2014/main" id="{69E09AEB-156F-8CE3-2BAE-D89BFEAA31D9}"/>
              </a:ext>
            </a:extLst>
          </p:cNvPr>
          <p:cNvSpPr/>
          <p:nvPr/>
        </p:nvSpPr>
        <p:spPr>
          <a:xfrm rot="8092213">
            <a:off x="7710071" y="2017441"/>
            <a:ext cx="1260000" cy="1260000"/>
          </a:xfrm>
          <a:prstGeom prst="teardrop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Капля 17">
            <a:extLst>
              <a:ext uri="{FF2B5EF4-FFF2-40B4-BE49-F238E27FC236}">
                <a16:creationId xmlns:a16="http://schemas.microsoft.com/office/drawing/2014/main" id="{7A21E8AB-98BE-AF23-0051-18AF1C373C56}"/>
              </a:ext>
            </a:extLst>
          </p:cNvPr>
          <p:cNvSpPr/>
          <p:nvPr/>
        </p:nvSpPr>
        <p:spPr>
          <a:xfrm rot="8092213">
            <a:off x="9954140" y="2070030"/>
            <a:ext cx="1260000" cy="1260000"/>
          </a:xfrm>
          <a:prstGeom prst="teardrop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60830DC-61CF-4F59-CE7C-E036FEBF453F}"/>
              </a:ext>
            </a:extLst>
          </p:cNvPr>
          <p:cNvSpPr txBox="1"/>
          <p:nvPr/>
        </p:nvSpPr>
        <p:spPr>
          <a:xfrm>
            <a:off x="1138183" y="2429375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1830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3B9E1E3-0CBD-A202-FC88-AC0AEFB4ED16}"/>
              </a:ext>
            </a:extLst>
          </p:cNvPr>
          <p:cNvSpPr txBox="1"/>
          <p:nvPr/>
        </p:nvSpPr>
        <p:spPr>
          <a:xfrm>
            <a:off x="5683182" y="243842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1896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95258A5-6240-FA62-B44E-E700629085BE}"/>
              </a:ext>
            </a:extLst>
          </p:cNvPr>
          <p:cNvSpPr txBox="1"/>
          <p:nvPr/>
        </p:nvSpPr>
        <p:spPr>
          <a:xfrm>
            <a:off x="7888183" y="243842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1906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ADFFE70-D9DD-A404-F32D-B3CB22D09F57}"/>
              </a:ext>
            </a:extLst>
          </p:cNvPr>
          <p:cNvSpPr txBox="1"/>
          <p:nvPr/>
        </p:nvSpPr>
        <p:spPr>
          <a:xfrm>
            <a:off x="10138182" y="2429375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1913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9F0D134-23E1-42AF-D2DC-70DBC810C36E}"/>
              </a:ext>
            </a:extLst>
          </p:cNvPr>
          <p:cNvSpPr txBox="1"/>
          <p:nvPr/>
        </p:nvSpPr>
        <p:spPr>
          <a:xfrm>
            <a:off x="3382252" y="2206171"/>
            <a:ext cx="10262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1852-</a:t>
            </a:r>
          </a:p>
          <a:p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1855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E134AB5-E44A-203C-23F6-09989448B9BF}"/>
              </a:ext>
            </a:extLst>
          </p:cNvPr>
          <p:cNvSpPr txBox="1"/>
          <p:nvPr/>
        </p:nvSpPr>
        <p:spPr>
          <a:xfrm>
            <a:off x="1210316" y="4711338"/>
            <a:ext cx="77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США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2413975-66C9-7116-5C69-E343C297605C}"/>
              </a:ext>
            </a:extLst>
          </p:cNvPr>
          <p:cNvSpPr txBox="1"/>
          <p:nvPr/>
        </p:nvSpPr>
        <p:spPr>
          <a:xfrm>
            <a:off x="3392127" y="4711338"/>
            <a:ext cx="895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Англія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D4F931-DC55-0E62-0585-E93619E10B1E}"/>
              </a:ext>
            </a:extLst>
          </p:cNvPr>
          <p:cNvSpPr txBox="1"/>
          <p:nvPr/>
        </p:nvSpPr>
        <p:spPr>
          <a:xfrm>
            <a:off x="5732440" y="4709238"/>
            <a:ext cx="727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Росія</a:t>
            </a:r>
            <a:endParaRPr lang="ru-RU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B4233D4-8B7B-9953-A3CA-FB30E115241D}"/>
              </a:ext>
            </a:extLst>
          </p:cNvPr>
          <p:cNvSpPr txBox="1"/>
          <p:nvPr/>
        </p:nvSpPr>
        <p:spPr>
          <a:xfrm>
            <a:off x="7690212" y="4714338"/>
            <a:ext cx="1323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Німеччина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92A2E09-91A9-7D22-BE39-0292C8069141}"/>
              </a:ext>
            </a:extLst>
          </p:cNvPr>
          <p:cNvSpPr txBox="1"/>
          <p:nvPr/>
        </p:nvSpPr>
        <p:spPr>
          <a:xfrm>
            <a:off x="10220580" y="4699752"/>
            <a:ext cx="727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Росія</a:t>
            </a:r>
            <a:endParaRPr lang="ru-RU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174E81B-51E3-6952-43BF-3F7A32899990}"/>
              </a:ext>
            </a:extLst>
          </p:cNvPr>
          <p:cNvSpPr txBox="1"/>
          <p:nvPr/>
        </p:nvSpPr>
        <p:spPr>
          <a:xfrm>
            <a:off x="812800" y="5104220"/>
            <a:ext cx="17140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Створена Американська система класифікації винаходів</a:t>
            </a:r>
            <a:endParaRPr lang="en-US" sz="16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E96599-E9A1-CABB-51CC-F16D280CD74D}"/>
              </a:ext>
            </a:extLst>
          </p:cNvPr>
          <p:cNvSpPr txBox="1"/>
          <p:nvPr/>
        </p:nvSpPr>
        <p:spPr>
          <a:xfrm>
            <a:off x="3018971" y="5104220"/>
            <a:ext cx="17465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Створена Англійська система класифікації винаходів</a:t>
            </a:r>
            <a:endParaRPr lang="en-US" sz="16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DC9EEB5-535A-73C4-CE91-EAA0C655A71F}"/>
              </a:ext>
            </a:extLst>
          </p:cNvPr>
          <p:cNvSpPr txBox="1"/>
          <p:nvPr/>
        </p:nvSpPr>
        <p:spPr>
          <a:xfrm>
            <a:off x="5254171" y="5104220"/>
            <a:ext cx="17672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Введення в Росії першої системи класифікації винаходів</a:t>
            </a:r>
            <a:endParaRPr lang="en-US" sz="16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4A3F5B3-7136-C5CA-F1EA-E5FDEA8E667C}"/>
              </a:ext>
            </a:extLst>
          </p:cNvPr>
          <p:cNvSpPr txBox="1"/>
          <p:nvPr/>
        </p:nvSpPr>
        <p:spPr>
          <a:xfrm>
            <a:off x="7329714" y="5104220"/>
            <a:ext cx="2162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Створена Німецька (Германська) система класифікації винаходів</a:t>
            </a:r>
            <a:endParaRPr lang="en-US" sz="16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23D2651-70EE-AABA-F74A-243D0BBEFFDE}"/>
              </a:ext>
            </a:extLst>
          </p:cNvPr>
          <p:cNvSpPr txBox="1"/>
          <p:nvPr/>
        </p:nvSpPr>
        <p:spPr>
          <a:xfrm>
            <a:off x="9593942" y="5104220"/>
            <a:ext cx="2380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Введення в Росії варіанта Німецької системи класифікації винаходів, яка використовувалась в СРСР до 1970 р.</a:t>
            </a:r>
            <a:endParaRPr lang="en-US" sz="16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" name="Рисунок 84">
            <a:extLst>
              <a:ext uri="{FF2B5EF4-FFF2-40B4-BE49-F238E27FC236}">
                <a16:creationId xmlns:a16="http://schemas.microsoft.com/office/drawing/2014/main" id="{77847D11-24C3-EF7B-1179-9B52441D27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5998" y="4151829"/>
            <a:ext cx="360000" cy="360000"/>
          </a:xfrm>
          <a:prstGeom prst="rect">
            <a:avLst/>
          </a:prstGeom>
        </p:spPr>
      </p:pic>
      <p:pic>
        <p:nvPicPr>
          <p:cNvPr id="57" name="Рисунок 86">
            <a:extLst>
              <a:ext uri="{FF2B5EF4-FFF2-40B4-BE49-F238E27FC236}">
                <a16:creationId xmlns:a16="http://schemas.microsoft.com/office/drawing/2014/main" id="{9AE8C9A1-91D6-EBA3-88B0-B4CBD79BC7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671930" y="4163079"/>
            <a:ext cx="360000" cy="360000"/>
          </a:xfrm>
          <a:prstGeom prst="rect">
            <a:avLst/>
          </a:prstGeom>
        </p:spPr>
      </p:pic>
      <p:pic>
        <p:nvPicPr>
          <p:cNvPr id="58" name="Рисунок 88">
            <a:extLst>
              <a:ext uri="{FF2B5EF4-FFF2-40B4-BE49-F238E27FC236}">
                <a16:creationId xmlns:a16="http://schemas.microsoft.com/office/drawing/2014/main" id="{F8206BFF-439D-78E5-740E-F2BA1EC636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915998" y="4163079"/>
            <a:ext cx="360000" cy="360000"/>
          </a:xfrm>
          <a:prstGeom prst="rect">
            <a:avLst/>
          </a:prstGeom>
        </p:spPr>
      </p:pic>
      <p:pic>
        <p:nvPicPr>
          <p:cNvPr id="59" name="Рисунок 90">
            <a:extLst>
              <a:ext uri="{FF2B5EF4-FFF2-40B4-BE49-F238E27FC236}">
                <a16:creationId xmlns:a16="http://schemas.microsoft.com/office/drawing/2014/main" id="{52009477-6E54-04B8-D5F6-DAE39F146CD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171930" y="4151236"/>
            <a:ext cx="360000" cy="360000"/>
          </a:xfrm>
          <a:prstGeom prst="rect">
            <a:avLst/>
          </a:prstGeom>
        </p:spPr>
      </p:pic>
      <p:pic>
        <p:nvPicPr>
          <p:cNvPr id="60" name="Рисунок 92">
            <a:extLst>
              <a:ext uri="{FF2B5EF4-FFF2-40B4-BE49-F238E27FC236}">
                <a16:creationId xmlns:a16="http://schemas.microsoft.com/office/drawing/2014/main" id="{6935F236-19CE-A1F6-CEE2-5DBC0086360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416002" y="416307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8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38A50-9F6D-D3A5-080B-73B5E7F9A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29" y="537029"/>
            <a:ext cx="11858171" cy="1277257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МІЖНАРОДНА ПАТЕНТНА КЛАСИФІКАЦІЯ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C2C0186D-5A7B-7047-E1F1-18F81C4D1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543" y="1814285"/>
            <a:ext cx="8302171" cy="4644571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uk-UA" sz="3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uk-UA" sz="3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9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Міжнародна патентна класифікація </a:t>
            </a:r>
            <a:r>
              <a:rPr lang="uk-UA" sz="96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– ієрархічна система патентної класифікації, що була створена відповідно до Стразбурської угоди про міжнародну патентну класифікацію у 1971 році. Опублікованим патентам усіх країн-учасниць надається один класифікаційний номер, що вказує на предмет, якого стосується винахід. МПК є засобом для однакового в міжнародному масштабі класифікування патентних документів. Основним призначенням МПК є полегшення пошуку аналогічних технічних рішень.</a:t>
            </a:r>
            <a:endParaRPr lang="en-US" sz="9600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4" descr="Classroom outline">
            <a:extLst>
              <a:ext uri="{FF2B5EF4-FFF2-40B4-BE49-F238E27FC236}">
                <a16:creationId xmlns:a16="http://schemas.microsoft.com/office/drawing/2014/main" id="{AEC3691F-D0FA-9EB1-F6E8-F08238A4B7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3200" y="1911454"/>
            <a:ext cx="3159378" cy="315937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7931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2100</TotalTime>
  <Words>883</Words>
  <Application>Microsoft Office PowerPoint</Application>
  <PresentationFormat>Широкий екран</PresentationFormat>
  <Paragraphs>160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Office Theme</vt:lpstr>
      <vt:lpstr>ПАТЕНТНИЙ ПОШУК</vt:lpstr>
      <vt:lpstr>Презентація PowerPoint</vt:lpstr>
      <vt:lpstr>Захист інтелектуальної власності в Україні</vt:lpstr>
      <vt:lpstr>Терміни дії патенту</vt:lpstr>
      <vt:lpstr>Пошукові системи та бази даних</vt:lpstr>
      <vt:lpstr>Число поданих заявок на реєстрацію  інтелектуальної власності у світі</vt:lpstr>
      <vt:lpstr>Критерії пошуку</vt:lpstr>
      <vt:lpstr>ПАТЕНТНІ КЛАСИФІКАЦІЇ</vt:lpstr>
      <vt:lpstr>МІЖНАРОДНА ПАТЕНТНА КЛАСИФІКАЦІЯ</vt:lpstr>
      <vt:lpstr>Основний ряд МПК</vt:lpstr>
      <vt:lpstr>Ієрархія Міжнародної патентної класифікації</vt:lpstr>
      <vt:lpstr>Газонокосарка. Індекс МПК  - А 01 В 1/24</vt:lpstr>
      <vt:lpstr>Організаційна структура МПК</vt:lpstr>
      <vt:lpstr>www.ukrpatent.org </vt:lpstr>
      <vt:lpstr>www.ukrpatent.org 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Книга и карандаш, шаблон презентации с сайта presentation-creation.ru</dc:title>
  <dc:creator>User Obstinate</dc:creator>
  <cp:lastModifiedBy>Olga Belotska</cp:lastModifiedBy>
  <cp:revision>157</cp:revision>
  <dcterms:created xsi:type="dcterms:W3CDTF">2023-08-23T11:31:43Z</dcterms:created>
  <dcterms:modified xsi:type="dcterms:W3CDTF">2025-08-21T13:39:14Z</dcterms:modified>
</cp:coreProperties>
</file>