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E6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7" autoAdjust="0"/>
    <p:restoredTop sz="94660"/>
  </p:normalViewPr>
  <p:slideViewPr>
    <p:cSldViewPr>
      <p:cViewPr varScale="1">
        <p:scale>
          <a:sx n="74" d="100"/>
          <a:sy n="7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mendeley.com/download-desktop-n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endnoteweb.com/" TargetMode="External"/><Relationship Id="rId3" Type="http://schemas.openxmlformats.org/officeDocument/2006/relationships/hyperlink" Target="https://www.zotero.org/support/quick_start_guide" TargetMode="External"/><Relationship Id="rId7" Type="http://schemas.openxmlformats.org/officeDocument/2006/relationships/hyperlink" Target="http://surl.li/rxwu" TargetMode="External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deley.com/guides" TargetMode="External"/><Relationship Id="rId5" Type="http://schemas.openxmlformats.org/officeDocument/2006/relationships/hyperlink" Target="https://www.mendeley.com/" TargetMode="External"/><Relationship Id="rId4" Type="http://schemas.openxmlformats.org/officeDocument/2006/relationships/hyperlink" Target="http://surl.li/rxws" TargetMode="External"/><Relationship Id="rId9" Type="http://schemas.openxmlformats.org/officeDocument/2006/relationships/hyperlink" Target="http://surl.li/rxw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59898"/>
            <a:ext cx="8587680" cy="2781070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6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6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Бібліографічні менеджери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8640960" cy="2016224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Програми, які створені для зберігання бібліографічних даних, повних текстів, оформлення посилань та списків літератури для їх подальшого використання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1AF2F7-75A2-A2C0-DDD2-6C77BC45E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846"/>
            <a:ext cx="1608115" cy="1608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72808" cy="77809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Організація роботи </a:t>
            </a:r>
            <a:r>
              <a:rPr lang="uk-UA" sz="36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endParaRPr lang="uk-UA" sz="3600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5616624" cy="5221560"/>
          </a:xfrm>
        </p:spPr>
        <p:txBody>
          <a:bodyPr>
            <a:normAutofit fontScale="92500"/>
          </a:bodyPr>
          <a:lstStyle/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200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Створення облікового запису</a:t>
            </a:r>
          </a:p>
          <a:p>
            <a:pPr>
              <a:buClr>
                <a:srgbClr val="660033"/>
              </a:buClr>
              <a:buNone/>
            </a:pPr>
            <a:r>
              <a:rPr lang="uk-UA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https://www.mendeley.com/</a:t>
            </a:r>
            <a:endParaRPr lang="uk-UA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Завантаження програми на робочий стіл</a:t>
            </a:r>
          </a:p>
          <a:p>
            <a:pPr>
              <a:buClr>
                <a:srgbClr val="660033"/>
              </a:buClr>
              <a:buNone/>
            </a:pPr>
            <a:r>
              <a:rPr lang="en-US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www.mendeley.com/download-desktop-new</a:t>
            </a:r>
            <a:r>
              <a:rPr lang="uk-UA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Встановлення </a:t>
            </a:r>
            <a:r>
              <a:rPr lang="uk-UA" sz="22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плагіну</a:t>
            </a:r>
            <a:r>
              <a:rPr lang="en-US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Mendeley Web Importer</a:t>
            </a:r>
            <a:endParaRPr lang="uk-UA" sz="22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Додавання посилання автоматично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Додавання посилання вручну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2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посилань</a:t>
            </a:r>
            <a:r>
              <a:rPr lang="ru-RU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файлу RIS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Створення Бібліографії</a:t>
            </a:r>
          </a:p>
          <a:p>
            <a:pPr>
              <a:buClr>
                <a:srgbClr val="660033"/>
              </a:buClr>
              <a:buNone/>
            </a:pPr>
            <a:r>
              <a:rPr lang="uk-UA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Відео та навчальні посібники щодо користування </a:t>
            </a:r>
            <a:r>
              <a:rPr lang="en-US" sz="2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endParaRPr lang="uk-UA" sz="22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https://www.mendeley.com/guides</a:t>
            </a:r>
          </a:p>
          <a:p>
            <a:pPr>
              <a:buNone/>
            </a:pPr>
            <a:r>
              <a:rPr lang="uk-UA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http://surl.li/rxwu</a:t>
            </a:r>
            <a:endParaRPr lang="uk-UA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660033"/>
              </a:buClr>
              <a:buNone/>
            </a:pPr>
            <a:endParaRPr lang="uk-UA" sz="2000" dirty="0">
              <a:solidFill>
                <a:srgbClr val="660033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5397" t="6696" r="4580" b="9330"/>
          <a:stretch>
            <a:fillRect/>
          </a:stretch>
        </p:blipFill>
        <p:spPr bwMode="auto">
          <a:xfrm>
            <a:off x="5652120" y="1052736"/>
            <a:ext cx="3308131" cy="55739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5976664" cy="2232248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Zotero</a:t>
            </a:r>
            <a:r>
              <a:rPr lang="uk-UA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зручна, безкоштовна програма, яка може витягувати бібліографічну інформацію з тисячі сайтів. Незамінний помічник для наукових співробітників, аспірантів, студентів та всіх, хто публікує наукові тексти.</a:t>
            </a:r>
            <a:endParaRPr lang="uk-UA" sz="2400" dirty="0">
              <a:solidFill>
                <a:srgbClr val="660033"/>
              </a:solidFill>
            </a:endParaRPr>
          </a:p>
        </p:txBody>
      </p:sp>
      <p:pic>
        <p:nvPicPr>
          <p:cNvPr id="4" name="Picture 4" descr="Zotero Plugin Add-on Pc Microsoft Word Missing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564524" cy="2448272"/>
          </a:xfrm>
          <a:prstGeom prst="ellipse">
            <a:avLst/>
          </a:prstGeom>
          <a:ln w="63500" cap="rnd">
            <a:solidFill>
              <a:srgbClr val="6600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88984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660033"/>
              </a:buClr>
            </a:pP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Zotero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дозволить вам:</a:t>
            </a:r>
          </a:p>
          <a:p>
            <a:pPr>
              <a:buClr>
                <a:srgbClr val="660033"/>
              </a:buClr>
            </a:pPr>
            <a:endParaRPr lang="uk-UA" sz="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Імпортувати та зберігати бібліографічну інформацію з </a:t>
            </a:r>
            <a:r>
              <a:rPr lang="en-US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PDF-</a:t>
            </a: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файлів, баз даних, каталогів бібліотек, </a:t>
            </a:r>
            <a:r>
              <a:rPr lang="uk-UA" sz="21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веб-сайтів</a:t>
            </a: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знімками тощо;</a:t>
            </a:r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 створювати та форматувати текстові цитати та бібліографію;</a:t>
            </a:r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Синхронізуватися з сервером для зберігання вашої бази даних;</a:t>
            </a:r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Індексувати бази даних;</a:t>
            </a:r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ваш профіль </a:t>
            </a:r>
            <a:r>
              <a:rPr lang="en-US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1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вимагає для роботи постійного підключення до Інтернету;</a:t>
            </a:r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21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Ліміт безкоштовної книжкової полиці: 300 Мб.</a:t>
            </a:r>
            <a:endParaRPr lang="x-none" sz="21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72008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Створення власної бібліотеки </a:t>
            </a:r>
            <a:r>
              <a:rPr lang="en-US" sz="40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Zotero</a:t>
            </a:r>
            <a:endParaRPr lang="uk-UA" sz="40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767808"/>
          </a:xfrm>
        </p:spPr>
        <p:txBody>
          <a:bodyPr>
            <a:normAutofit fontScale="92500"/>
          </a:bodyPr>
          <a:lstStyle/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Створення колекції</a:t>
            </a:r>
            <a:endParaRPr lang="en-US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Імпорт посилань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Створення записів вручну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Імпорт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посилань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плагіна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Zotero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connector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посилань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плагіну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текстового </a:t>
            </a: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процесора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Zotero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Створення списку посилань/бібліографії за міжнародними стилями</a:t>
            </a:r>
          </a:p>
          <a:p>
            <a:pPr>
              <a:buNone/>
            </a:pPr>
            <a:r>
              <a:rPr lang="ru-RU" b="1" dirty="0">
                <a:solidFill>
                  <a:srgbClr val="660033"/>
                </a:solidFill>
              </a:rPr>
              <a:t>  </a:t>
            </a:r>
            <a:r>
              <a:rPr lang="ru-RU" sz="22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ZOTERO:</a:t>
            </a:r>
          </a:p>
          <a:p>
            <a:pPr algn="ctr">
              <a:buNone/>
            </a:pPr>
            <a:r>
              <a:rPr lang="en-US" sz="22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https://www.zotero.org/support/quick_start_guide</a:t>
            </a:r>
            <a:endParaRPr lang="uk-UA" sz="2200" b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http://surl.li/rxws</a:t>
            </a:r>
            <a:endParaRPr lang="en-US" sz="2200" b="1" i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i="1" dirty="0"/>
          </a:p>
          <a:p>
            <a:pPr>
              <a:buNone/>
            </a:pPr>
            <a:endParaRPr lang="ru-RU" b="1" i="1" dirty="0"/>
          </a:p>
          <a:p>
            <a:pPr>
              <a:buFont typeface="Wingdings" pitchFamily="2" charset="2"/>
              <a:buChar char="Ø"/>
            </a:pPr>
            <a:endParaRPr lang="uk-UA" dirty="0"/>
          </a:p>
          <a:p>
            <a:pPr>
              <a:buFont typeface="Wingdings" pitchFamily="2" charset="2"/>
              <a:buChar char="Ø"/>
            </a:pPr>
            <a:endParaRPr lang="uk-UA" dirty="0"/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832648" cy="1584176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r>
              <a:rPr lang="en-US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комерційна система управління бібліографічною інформацією, що дозволяє завантажувати та форматувати посилання за численними стандартами цитування  </a:t>
            </a:r>
            <a:endParaRPr lang="uk-UA" sz="2400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435280" cy="3960440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spcBef>
                <a:spcPts val="600"/>
              </a:spcBef>
              <a:buClr>
                <a:srgbClr val="660033"/>
              </a:buClr>
              <a:buNone/>
            </a:pPr>
            <a:r>
              <a:rPr lang="en-US" sz="2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r>
              <a:rPr lang="en-US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дозволить вам:</a:t>
            </a:r>
          </a:p>
          <a:p>
            <a:pPr marL="0" lvl="0" indent="0" algn="ctr">
              <a:spcBef>
                <a:spcPts val="600"/>
              </a:spcBef>
              <a:buClr>
                <a:srgbClr val="660033"/>
              </a:buClr>
              <a:buNone/>
            </a:pPr>
            <a:endParaRPr lang="ru-RU" sz="1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600"/>
              </a:spcBef>
              <a:buClr>
                <a:srgbClr val="660033"/>
              </a:buClr>
              <a:buNone/>
            </a:pPr>
            <a:endParaRPr lang="ru-RU" sz="1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у свою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Web of Science</a:t>
            </a:r>
            <a:endParaRPr lang="ru-RU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buClr>
                <a:srgbClr val="660033"/>
              </a:buCl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Якісно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відбирати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бібліографічну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як</a:t>
            </a:r>
            <a:r>
              <a:rPr lang="uk-UA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en-US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Google Scholar 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  <a:buClr>
                <a:srgbClr val="660033"/>
              </a:buCl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EndNote</a:t>
            </a:r>
            <a:r>
              <a:rPr lang="en-US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ril Fatface" panose="020B060402020202020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базу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захищену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паролем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доступну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будь-якого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там записи.</a:t>
            </a:r>
          </a:p>
          <a:p>
            <a:pPr lvl="0" algn="just">
              <a:spcBef>
                <a:spcPts val="600"/>
              </a:spcBef>
              <a:buClr>
                <a:srgbClr val="660033"/>
              </a:buCl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r>
              <a:rPr lang="en-US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  <a:buClr>
                <a:srgbClr val="660033"/>
              </a:buCl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форматований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бібліографічних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стилів</a:t>
            </a:r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ril Fatface" panose="020B0604020202020204" charset="0"/>
              <a:cs typeface="Times New Roman" panose="02020603050405020304" pitchFamily="18" charset="0"/>
            </a:endParaRPr>
          </a:p>
          <a:p>
            <a:pPr>
              <a:buClr>
                <a:srgbClr val="660033"/>
              </a:buClr>
              <a:buNone/>
            </a:pPr>
            <a:endParaRPr lang="uk-UA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Бібліографічні менеджери - Наукова бiблioтека ЗНУ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6794" y="548680"/>
            <a:ext cx="2597014" cy="2520280"/>
          </a:xfrm>
          <a:prstGeom prst="ellipse">
            <a:avLst/>
          </a:prstGeom>
          <a:ln w="63500" cap="rnd">
            <a:solidFill>
              <a:srgbClr val="6600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01622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Безкоштовна версія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r>
              <a:rPr lang="uk-UA" sz="31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webofscience.com </a:t>
            </a:r>
            <a:r>
              <a:rPr lang="en-US" sz="2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my.endnote.com </a:t>
            </a:r>
            <a:b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5400600" cy="3240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9005" t="4188" r="6077" b="57559"/>
          <a:stretch>
            <a:fillRect/>
          </a:stretch>
        </p:blipFill>
        <p:spPr bwMode="auto">
          <a:xfrm>
            <a:off x="5292080" y="2204864"/>
            <a:ext cx="3528392" cy="4437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5882" b="15686"/>
          <a:stretch>
            <a:fillRect/>
          </a:stretch>
        </p:blipFill>
        <p:spPr bwMode="auto">
          <a:xfrm>
            <a:off x="251520" y="1196752"/>
            <a:ext cx="5760640" cy="28803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D7C27F-7BFB-4E1A-A8B2-721E56A356AD}"/>
              </a:ext>
            </a:extLst>
          </p:cNvPr>
          <p:cNvPicPr/>
          <p:nvPr/>
        </p:nvPicPr>
        <p:blipFill rotWithShape="1">
          <a:blip r:embed="rId3" cstate="print"/>
          <a:srcRect l="644" t="13192" r="31393" b="25780"/>
          <a:stretch/>
        </p:blipFill>
        <p:spPr>
          <a:xfrm>
            <a:off x="1475656" y="2708920"/>
            <a:ext cx="5472608" cy="381642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Як це виглядає на прикладі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37112"/>
            <a:ext cx="1584176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5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Запит: бібліотечний менеджмент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4437112"/>
            <a:ext cx="1008112" cy="432048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437112"/>
            <a:ext cx="1584176" cy="720080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1AF603-7F20-4B1E-9F45-75DF4C7D13B1}"/>
              </a:ext>
            </a:extLst>
          </p:cNvPr>
          <p:cNvPicPr/>
          <p:nvPr/>
        </p:nvPicPr>
        <p:blipFill rotWithShape="1">
          <a:blip r:embed="rId4" cstate="print"/>
          <a:srcRect l="1202" t="12825" r="22785" b="5382"/>
          <a:stretch/>
        </p:blipFill>
        <p:spPr>
          <a:xfrm>
            <a:off x="3995936" y="3284983"/>
            <a:ext cx="4968552" cy="35730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6444208" y="4293096"/>
            <a:ext cx="1008112" cy="360040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Платна версія </a:t>
            </a:r>
            <a:r>
              <a:rPr lang="en-US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ENDNOTE</a:t>
            </a:r>
            <a:br>
              <a:rPr lang="uk-UA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https://support.clarivate.com/Endnote/s/article/EndNote-Installer-download?language=en_US</a:t>
            </a:r>
            <a:endParaRPr lang="uk-UA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3501008"/>
            <a:ext cx="2242592" cy="282359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339" t="1271" r="740" b="4640"/>
          <a:stretch>
            <a:fillRect/>
          </a:stretch>
        </p:blipFill>
        <p:spPr bwMode="auto">
          <a:xfrm>
            <a:off x="251520" y="1484784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Корисні посилання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b="1" u="sng" dirty="0">
                <a:solidFill>
                  <a:srgbClr val="660033"/>
                </a:solidFill>
                <a:hlinkClick r:id="rId2"/>
              </a:rPr>
              <a:t>https://www.zotero.org/</a:t>
            </a:r>
            <a:r>
              <a:rPr lang="uk-UA" b="1" u="sng" dirty="0">
                <a:solidFill>
                  <a:srgbClr val="660033"/>
                </a:solidFill>
              </a:rPr>
              <a:t> 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b="1" u="sng" dirty="0">
                <a:solidFill>
                  <a:srgbClr val="660033"/>
                </a:solidFill>
                <a:hlinkClick r:id="rId3"/>
              </a:rPr>
              <a:t>https://www.zotero.org/support/quick_start_guide</a:t>
            </a:r>
            <a:endParaRPr lang="uk-UA" b="1" u="sng" dirty="0">
              <a:solidFill>
                <a:srgbClr val="660033"/>
              </a:solidFill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b="1" u="sng" dirty="0">
                <a:solidFill>
                  <a:srgbClr val="660033"/>
                </a:solidFill>
                <a:hlinkClick r:id="rId4"/>
              </a:rPr>
              <a:t>http://surl.li/rxws</a:t>
            </a:r>
            <a:r>
              <a:rPr lang="uk-UA" b="1" u="sng" dirty="0">
                <a:solidFill>
                  <a:srgbClr val="660033"/>
                </a:solidFill>
              </a:rPr>
              <a:t> 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b="1" u="sng" dirty="0">
                <a:solidFill>
                  <a:srgbClr val="660033"/>
                </a:solidFill>
                <a:hlinkClick r:id="rId5"/>
              </a:rPr>
              <a:t>https://www.mendeley.com</a:t>
            </a:r>
            <a:r>
              <a:rPr lang="uk-UA" b="1" u="sng" dirty="0">
                <a:solidFill>
                  <a:srgbClr val="660033"/>
                </a:solidFill>
              </a:rPr>
              <a:t> </a:t>
            </a:r>
            <a:endParaRPr lang="en-US" b="1" u="sng" dirty="0">
              <a:solidFill>
                <a:srgbClr val="660033"/>
              </a:solidFill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b="1" u="sng" dirty="0">
                <a:solidFill>
                  <a:srgbClr val="660033"/>
                </a:solidFill>
                <a:hlinkClick r:id="rId6"/>
              </a:rPr>
              <a:t>https://www.mendeley.com/guides</a:t>
            </a:r>
            <a:endParaRPr lang="uk-UA" b="1" u="sng" dirty="0">
              <a:solidFill>
                <a:srgbClr val="660033"/>
              </a:solidFill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b="1" u="sng" dirty="0">
                <a:solidFill>
                  <a:srgbClr val="660033"/>
                </a:solidFill>
                <a:hlinkClick r:id="rId7"/>
              </a:rPr>
              <a:t>http://surl.li/rxwu</a:t>
            </a:r>
            <a:endParaRPr lang="uk-UA" b="1" u="sng" dirty="0">
              <a:solidFill>
                <a:srgbClr val="660033"/>
              </a:solidFill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b="1" u="sng" dirty="0">
                <a:solidFill>
                  <a:srgbClr val="660033"/>
                </a:solidFill>
                <a:hlinkClick r:id="rId8"/>
              </a:rPr>
              <a:t>www.myendnoteweb.com</a:t>
            </a:r>
            <a:r>
              <a:rPr lang="uk-UA" b="1" u="sng" dirty="0">
                <a:solidFill>
                  <a:srgbClr val="660033"/>
                </a:solidFill>
              </a:rPr>
              <a:t> </a:t>
            </a:r>
            <a:endParaRPr lang="en-US" b="1" u="sng" dirty="0">
              <a:solidFill>
                <a:srgbClr val="660033"/>
              </a:solidFill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b="1" u="sng" dirty="0">
                <a:solidFill>
                  <a:srgbClr val="660033"/>
                </a:solidFill>
                <a:hlinkClick r:id="rId9"/>
              </a:rPr>
              <a:t>http://surl.li/rxwa</a:t>
            </a:r>
            <a:r>
              <a:rPr lang="uk-UA" b="1" u="sng" dirty="0">
                <a:solidFill>
                  <a:srgbClr val="660033"/>
                </a:solidFill>
              </a:rPr>
              <a:t> </a:t>
            </a:r>
            <a:endParaRPr lang="en-US" b="1" u="sng" dirty="0">
              <a:solidFill>
                <a:srgbClr val="660033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0080" cy="1944216"/>
          </a:xfrm>
        </p:spPr>
        <p:txBody>
          <a:bodyPr>
            <a:normAutofit fontScale="90000"/>
          </a:bodyPr>
          <a:lstStyle/>
          <a:p>
            <a:pPr lvl="0" algn="ctr"/>
            <a:br>
              <a:rPr lang="uk-UA" sz="53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uk-UA" sz="16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uk-UA" sz="16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16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16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16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Цикл наукової статті </a:t>
            </a:r>
            <a:br>
              <a:rPr lang="uk-UA" sz="44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806489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algn="just">
              <a:spcBef>
                <a:spcPts val="600"/>
              </a:spcBef>
              <a:buClr>
                <a:srgbClr val="660033"/>
              </a:buClr>
              <a:buSzPct val="100000"/>
              <a:buFont typeface="Wingdings" pitchFamily="2" charset="2"/>
              <a:buChar char="Ø"/>
              <a:defRPr/>
            </a:pPr>
            <a:r>
              <a:rPr lang="uk-UA" sz="2800" b="1" i="1" dirty="0">
                <a:solidFill>
                  <a:srgbClr val="660033"/>
                </a:solidFill>
                <a:latin typeface="+mj-lt"/>
              </a:rPr>
              <a:t>   </a:t>
            </a:r>
            <a:r>
              <a:rPr lang="uk-UA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підбір інформації, підготовка проєкту;</a:t>
            </a:r>
          </a:p>
          <a:p>
            <a:pPr marL="174625" lvl="0" algn="just">
              <a:spcBef>
                <a:spcPts val="600"/>
              </a:spcBef>
              <a:buClr>
                <a:srgbClr val="660033"/>
              </a:buClr>
              <a:buSzPct val="100000"/>
              <a:buFont typeface="Wingdings" pitchFamily="2" charset="2"/>
              <a:buChar char="Ø"/>
              <a:defRPr/>
            </a:pPr>
            <a:r>
              <a:rPr lang="uk-UA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написання статті;</a:t>
            </a:r>
          </a:p>
          <a:p>
            <a:pPr marL="174625" lvl="0" algn="just">
              <a:spcBef>
                <a:spcPts val="600"/>
              </a:spcBef>
              <a:buClr>
                <a:srgbClr val="660033"/>
              </a:buClr>
              <a:buSzPct val="100000"/>
              <a:buFont typeface="Wingdings" pitchFamily="2" charset="2"/>
              <a:buChar char="Ø"/>
              <a:defRPr/>
            </a:pPr>
            <a:r>
              <a:rPr lang="uk-UA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публікація  і розповсюдження;</a:t>
            </a:r>
          </a:p>
          <a:p>
            <a:pPr marL="174625" lvl="0" algn="just">
              <a:spcBef>
                <a:spcPts val="600"/>
              </a:spcBef>
              <a:buClr>
                <a:srgbClr val="660033"/>
              </a:buClr>
              <a:buSzPct val="100000"/>
              <a:buFont typeface="Wingdings" pitchFamily="2" charset="2"/>
              <a:buChar char="Ø"/>
              <a:defRPr/>
            </a:pPr>
            <a:r>
              <a:rPr lang="uk-UA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оцінка впливу або цитування.</a:t>
            </a:r>
            <a:endParaRPr lang="uk-UA" sz="3200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5881" t="36832" r="27785" b="31861"/>
          <a:stretch>
            <a:fillRect/>
          </a:stretch>
        </p:blipFill>
        <p:spPr bwMode="auto">
          <a:xfrm>
            <a:off x="2483768" y="4293096"/>
            <a:ext cx="4536504" cy="2160240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Дослідникам — Наукова бібліотека Одеського національного університету імені  І. І. Мечников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3221" y="1772816"/>
            <a:ext cx="450077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776864" cy="142617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Найбільші затрати часу</a:t>
            </a:r>
            <a:endParaRPr lang="uk-UA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53136"/>
            <a:ext cx="8496944" cy="1872208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36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підбір джерел за темою;</a:t>
            </a:r>
            <a:endParaRPr lang="uk-UA" sz="3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36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оформлення джерел цитування за вимогами видання.</a:t>
            </a:r>
            <a:endParaRPr lang="uk-UA" sz="3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Оформлення бібліографічних списків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19872" y="2636912"/>
            <a:ext cx="1640721" cy="160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2348880"/>
            <a:ext cx="3240360" cy="1080120"/>
          </a:xfrm>
          <a:prstGeom prst="roundRect">
            <a:avLst/>
          </a:prstGeom>
          <a:solidFill>
            <a:srgbClr val="E6BA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Цитування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Бібліографічний апарат наукової роботи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2348880"/>
            <a:ext cx="3240360" cy="1080120"/>
          </a:xfrm>
          <a:prstGeom prst="roundRect">
            <a:avLst/>
          </a:prstGeom>
          <a:solidFill>
            <a:srgbClr val="E6BA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Бібліографічні посилання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509120"/>
            <a:ext cx="5040560" cy="1080120"/>
          </a:xfrm>
          <a:prstGeom prst="roundRect">
            <a:avLst/>
          </a:prstGeom>
          <a:solidFill>
            <a:srgbClr val="E6BA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</a:p>
        </p:txBody>
      </p:sp>
      <p:cxnSp>
        <p:nvCxnSpPr>
          <p:cNvPr id="9" name="Прямая со стрелкой 8"/>
          <p:cNvCxnSpPr>
            <a:stCxn id="4" idx="3"/>
            <a:endCxn id="5" idx="1"/>
          </p:cNvCxnSpPr>
          <p:nvPr/>
        </p:nvCxnSpPr>
        <p:spPr>
          <a:xfrm>
            <a:off x="3923928" y="2888940"/>
            <a:ext cx="1440160" cy="0"/>
          </a:xfrm>
          <a:prstGeom prst="straightConnector1">
            <a:avLst/>
          </a:prstGeom>
          <a:ln w="28575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 flipH="1">
            <a:off x="4932040" y="3429000"/>
            <a:ext cx="2052228" cy="1080120"/>
          </a:xfrm>
          <a:prstGeom prst="straightConnector1">
            <a:avLst/>
          </a:prstGeom>
          <a:ln w="28575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Основи академічного письма. Робота з науковими джереламиМатеріали до  заняття Теоретичний матері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98606"/>
            <a:ext cx="6048672" cy="4729824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51216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Програми, які розроблені для зберігання бібліографічних даних, повних текстів і оформлення посилань та списків літератури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132856"/>
            <a:ext cx="2736304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endParaRPr lang="ru-RU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uk-UA" sz="28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Бібліографічні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9" y="3429000"/>
            <a:ext cx="2520279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менеджери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68952" cy="5555704"/>
          </a:xfrm>
        </p:spPr>
        <p:txBody>
          <a:bodyPr>
            <a:normAutofit/>
          </a:bodyPr>
          <a:lstStyle/>
          <a:p>
            <a:pPr marL="174625" indent="-92075">
              <a:buNone/>
            </a:pPr>
            <a:r>
              <a:rPr lang="uk-UA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+mj-lt"/>
              </a:rPr>
              <a:t>		</a:t>
            </a:r>
          </a:p>
          <a:p>
            <a:pPr marL="174625" indent="-92075" algn="just">
              <a:buNone/>
            </a:pPr>
            <a:r>
              <a:rPr lang="uk-UA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+mj-lt"/>
              </a:rPr>
              <a:t>		</a:t>
            </a:r>
            <a:r>
              <a:rPr lang="uk-UA" sz="28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Бібліографічні менеджери створені для зберігання бібліографічних даних, текстів 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PDF </a:t>
            </a:r>
            <a:r>
              <a:rPr lang="uk-UA" sz="28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 оформлення списків літератури. 	</a:t>
            </a:r>
          </a:p>
          <a:p>
            <a:pPr marL="174625" indent="-92075" algn="just">
              <a:buNone/>
            </a:pPr>
            <a:r>
              <a:rPr lang="uk-UA" sz="2800" b="1" dirty="0">
                <a:ln w="10541" cmpd="sng">
                  <a:noFill/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		Бібліографічні менеджери використовують як програми, в які можна завантажити всі види наукових джерел, і з зручністю цитувати їх в подальшому в наукових статтях, кваліфікаційних роботах, дисертаціях, звітах по проєктам, програмах освітніх курсів.</a:t>
            </a:r>
            <a:endParaRPr lang="uk-UA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Переваги бібліографічних менеджерів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204864"/>
            <a:ext cx="7344816" cy="4119736"/>
          </a:xfrm>
        </p:spPr>
        <p:txBody>
          <a:bodyPr/>
          <a:lstStyle/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адаптованість під різні потреби наукових дисциплін;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інтеграція з базами даних наукової періодики;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багатофункціональність: пошук, збереження, систематизація, пошук всередині колекцій;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uk-UA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цитування, спільна робота.</a:t>
            </a:r>
          </a:p>
        </p:txBody>
      </p:sp>
      <p:pic>
        <p:nvPicPr>
          <p:cNvPr id="1026" name="Picture 2" descr="C:\Users\admin\Desktop\Для презентацій\IMG_20250430_112040_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653136"/>
            <a:ext cx="2238794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584176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Бібліографічних менеджерів існує безліч: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EndNote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RefWorks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Mendeley,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Zotero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Citavi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BibTeX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Citeulike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Colwiz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JabRef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та інші. </a:t>
            </a:r>
          </a:p>
        </p:txBody>
      </p:sp>
      <p:pic>
        <p:nvPicPr>
          <p:cNvPr id="4" name="Picture 2" descr="Бібліографічні менеджери - Наукова бiблioтека ЗН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2382738" cy="2382738"/>
          </a:xfrm>
          <a:prstGeom prst="ellipse">
            <a:avLst/>
          </a:prstGeom>
          <a:ln w="63500" cap="rnd">
            <a:solidFill>
              <a:srgbClr val="6600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Zotero Plugin Add-on Pc Microsoft Word Missing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2376264" cy="2304256"/>
          </a:xfrm>
          <a:prstGeom prst="ellipse">
            <a:avLst/>
          </a:prstGeom>
          <a:ln w="63500" cap="rnd">
            <a:solidFill>
              <a:srgbClr val="6600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Бібліографічні менеджери - Наукова бiблioтека ЗНУ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72200" y="3212976"/>
            <a:ext cx="2455473" cy="2304256"/>
          </a:xfrm>
          <a:prstGeom prst="ellipse">
            <a:avLst/>
          </a:prstGeom>
          <a:ln w="63500" cap="rnd">
            <a:solidFill>
              <a:srgbClr val="6600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801848" cy="2880320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90000"/>
              </a:lnSpc>
            </a:pPr>
            <a:r>
              <a:rPr lang="uk-UA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Mendeley </a:t>
            </a:r>
            <a:r>
              <a:rPr lang="uk-UA" sz="2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найпопулярніший у світі референс-менеджер. Програма характеризує себе не просто як бібліографічний менеджер,  а як комплексний інструмент для супроводу роботи вченого.</a:t>
            </a:r>
            <a:br>
              <a:rPr lang="uk-UA" sz="2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Це безкоштовний сервіс, який дозволяє не лише створювати і упорядковувати бібліографічну базу, а й використовується як соціальна мережа для дослідників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682168" cy="3888432"/>
          </a:xfrm>
        </p:spPr>
        <p:txBody>
          <a:bodyPr>
            <a:normAutofit fontScale="32500" lnSpcReduction="20000"/>
          </a:bodyPr>
          <a:lstStyle/>
          <a:p>
            <a:pPr lvl="0" algn="ctr">
              <a:buNone/>
            </a:pPr>
            <a:endParaRPr lang="uk-UA" sz="45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uk-UA" sz="7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uk-UA" sz="7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дозволить вам: </a:t>
            </a:r>
          </a:p>
          <a:p>
            <a:pPr marL="285750" lvl="0" indent="-285750" algn="just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7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Завантаження статті безпосередньо з таких платформ, як Science Direct; </a:t>
            </a:r>
          </a:p>
          <a:p>
            <a:pPr marL="285750" lvl="0" indent="-285750" algn="just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7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Зберігати документи в особистій бібліотеці, а також керувати і користуватися ними в будь-який час як он-лайн, так і оф-лайн; </a:t>
            </a:r>
          </a:p>
          <a:p>
            <a:pPr marL="285750" lvl="0" indent="-285750" algn="just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7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Виділяти фрагменти статей, коментувати їх і ділитися інформацією з членами своєї дослідницької групи; </a:t>
            </a:r>
          </a:p>
          <a:p>
            <a:pPr marL="285750" lvl="0" indent="-285750" algn="just">
              <a:buClr>
                <a:srgbClr val="660033"/>
              </a:buClr>
              <a:buFont typeface="Wingdings" pitchFamily="2" charset="2"/>
              <a:buChar char="Ø"/>
            </a:pPr>
            <a:r>
              <a:rPr lang="uk-UA" sz="7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Створювати бібліографічні списки і посилання для вашої нової роботи одним натисканням кнопки, вибираючи відповідний стиль. </a:t>
            </a:r>
            <a:endParaRPr lang="en-US" sz="74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4" name="Picture 2" descr="Бібліографічні менеджери - Наукова бiблioтека З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61072"/>
            <a:ext cx="2563871" cy="2563872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BF654C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818</Words>
  <Application>Microsoft Office PowerPoint</Application>
  <PresentationFormat>Екран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Abril Fatface</vt:lpstr>
      <vt:lpstr>Calibri</vt:lpstr>
      <vt:lpstr>Constantia</vt:lpstr>
      <vt:lpstr>Georgia</vt:lpstr>
      <vt:lpstr>Times New Roman</vt:lpstr>
      <vt:lpstr>Wingdings</vt:lpstr>
      <vt:lpstr>Wingdings 2</vt:lpstr>
      <vt:lpstr>Поток</vt:lpstr>
      <vt:lpstr> Бібліографічні менеджери</vt:lpstr>
      <vt:lpstr>      Цикл наукової статті  </vt:lpstr>
      <vt:lpstr>Найбільші затрати часу</vt:lpstr>
      <vt:lpstr>Бібліографічний апарат наукової роботи</vt:lpstr>
      <vt:lpstr>Програми, які розроблені для зберігання бібліографічних даних, повних текстів і оформлення посилань та списків літератури</vt:lpstr>
      <vt:lpstr>Презентація PowerPoint</vt:lpstr>
      <vt:lpstr>Переваги бібліографічних менеджерів </vt:lpstr>
      <vt:lpstr>Бібліографічних менеджерів існує безліч: EndNote, RefWorks, Mendeley, Zotero, Citavi, BibTeX, Citeulike, Colwiz, JabRef  та інші. </vt:lpstr>
      <vt:lpstr>Mendeley – найпопулярніший у світі референс-менеджер. Програма характеризує себе не просто як бібліографічний менеджер,  а як комплексний інструмент для супроводу роботи вченого.  Це безкоштовний сервіс, який дозволяє не лише створювати і упорядковувати бібліографічну базу, а й використовується як соціальна мережа для дослідників. </vt:lpstr>
      <vt:lpstr>Організація роботи Mendeley</vt:lpstr>
      <vt:lpstr>Zotero - це зручна, безкоштовна програма, яка може витягувати бібліографічну інформацію з тисячі сайтів. Незамінний помічник для наукових співробітників, аспірантів, студентів та всіх, хто публікує наукові тексти.</vt:lpstr>
      <vt:lpstr>Створення власної бібліотеки Zotero</vt:lpstr>
      <vt:lpstr>EndNote – комерційна система управління бібліографічною інформацією, що дозволяє завантажувати та форматувати посилання за численними стандартами цитування  </vt:lpstr>
      <vt:lpstr>      Безкоштовна версія ENDNOTE  ONLINE  webofscience.com    my.endnote.com   </vt:lpstr>
      <vt:lpstr>Як це виглядає на прикладі</vt:lpstr>
      <vt:lpstr>Платна версія ENDNOTE https://support.clarivate.com/Endnote/s/article/EndNote-Installer-download?language=en_US</vt:lpstr>
      <vt:lpstr>Корисні посилання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Бібліографічні менеджери</dc:title>
  <dc:creator>admin</dc:creator>
  <cp:lastModifiedBy>Olga Belotska</cp:lastModifiedBy>
  <cp:revision>46</cp:revision>
  <dcterms:created xsi:type="dcterms:W3CDTF">2025-06-25T18:57:05Z</dcterms:created>
  <dcterms:modified xsi:type="dcterms:W3CDTF">2025-08-21T13:33:47Z</dcterms:modified>
</cp:coreProperties>
</file>