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3" r:id="rId6"/>
    <p:sldId id="258" r:id="rId7"/>
    <p:sldId id="264" r:id="rId8"/>
    <p:sldId id="259" r:id="rId9"/>
    <p:sldId id="261" r:id="rId10"/>
    <p:sldId id="260" r:id="rId11"/>
    <p:sldId id="262" r:id="rId12"/>
    <p:sldId id="265" r:id="rId13"/>
    <p:sldId id="266" r:id="rId14"/>
    <p:sldId id="267" r:id="rId15"/>
    <p:sldId id="268" r:id="rId16"/>
    <p:sldId id="269" r:id="rId17"/>
    <p:sldId id="272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8" autoAdjust="0"/>
  </p:normalViewPr>
  <p:slideViewPr>
    <p:cSldViewPr>
      <p:cViewPr varScale="1">
        <p:scale>
          <a:sx n="70" d="100"/>
          <a:sy n="70" d="100"/>
        </p:scale>
        <p:origin x="18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lovnyk.ua/translit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lit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24936" cy="2016224"/>
          </a:xfrm>
        </p:spPr>
        <p:txBody>
          <a:bodyPr>
            <a:noAutofit/>
          </a:bodyPr>
          <a:lstStyle/>
          <a:p>
            <a:pPr lvl="0"/>
            <a:r>
              <a:rPr lang="uk-UA" sz="36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Стандарти бібліографічного опису</a:t>
            </a:r>
          </a:p>
          <a:p>
            <a:pPr lvl="0"/>
            <a:r>
              <a:rPr lang="ru-RU" sz="36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та </a:t>
            </a:r>
            <a:r>
              <a:rPr lang="ru-RU" sz="36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міжнародні</a:t>
            </a:r>
            <a:r>
              <a:rPr lang="ru-RU" sz="36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36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стилі</a:t>
            </a:r>
            <a:r>
              <a:rPr lang="ru-RU" sz="36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36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цитування</a:t>
            </a:r>
            <a:r>
              <a:rPr lang="ru-RU" sz="36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та </a:t>
            </a:r>
            <a:r>
              <a:rPr lang="ru-RU" sz="36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посилання</a:t>
            </a:r>
            <a:endParaRPr lang="ru-RU" sz="3600" dirty="0">
              <a:solidFill>
                <a:srgbClr val="8064A2">
                  <a:lumMod val="50000"/>
                </a:srgbClr>
              </a:solidFill>
              <a:latin typeface="Franklin Gothic Heavy" panose="020B0903020102020204" pitchFamily="34" charset="0"/>
            </a:endParaRPr>
          </a:p>
          <a:p>
            <a:endParaRPr lang="uk-UA" sz="2500" dirty="0">
              <a:solidFill>
                <a:srgbClr val="FF0000"/>
              </a:solidFill>
              <a:latin typeface="Franklin Gothic Heavy" panose="020B0903020102020204" pitchFamily="34" charset="0"/>
              <a:ea typeface="+mj-ea"/>
              <a:cs typeface="+mj-cs"/>
            </a:endParaRPr>
          </a:p>
          <a:p>
            <a:r>
              <a:rPr lang="uk-UA" sz="2500" dirty="0">
                <a:solidFill>
                  <a:srgbClr val="FF0000"/>
                </a:solidFill>
                <a:latin typeface="Franklin Gothic Heavy" panose="020B0903020102020204" pitchFamily="34" charset="0"/>
                <a:ea typeface="+mj-ea"/>
                <a:cs typeface="+mj-cs"/>
              </a:rPr>
              <a:t>ДСТУ ГОСТ 7.1:2006 </a:t>
            </a:r>
          </a:p>
          <a:p>
            <a:r>
              <a:rPr lang="uk-UA" sz="25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Бібліографічний запис. Бібліографічний опис. Загальні вимоги та правила складання.</a:t>
            </a:r>
            <a:br>
              <a:rPr lang="uk-UA" sz="25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  <a:ea typeface="+mj-ea"/>
                <a:cs typeface="+mj-cs"/>
              </a:rPr>
            </a:br>
            <a:br>
              <a:rPr lang="uk-UA" sz="9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  <a:ea typeface="+mj-ea"/>
                <a:cs typeface="+mj-cs"/>
              </a:rPr>
            </a:br>
            <a:r>
              <a:rPr lang="uk-UA" sz="2500" dirty="0">
                <a:solidFill>
                  <a:srgbClr val="FF0000"/>
                </a:solidFill>
                <a:latin typeface="Franklin Gothic Heavy" panose="020B0903020102020204" pitchFamily="34" charset="0"/>
                <a:ea typeface="+mj-ea"/>
                <a:cs typeface="+mj-cs"/>
              </a:rPr>
              <a:t>    ДСТУ 8302:2015</a:t>
            </a:r>
            <a:endParaRPr lang="uk-UA" sz="2500" dirty="0">
              <a:solidFill>
                <a:srgbClr val="8064A2">
                  <a:lumMod val="50000"/>
                </a:srgbClr>
              </a:solidFill>
              <a:latin typeface="Franklin Gothic Heavy" panose="020B0903020102020204" pitchFamily="34" charset="0"/>
              <a:ea typeface="+mj-ea"/>
              <a:cs typeface="+mj-cs"/>
            </a:endParaRPr>
          </a:p>
          <a:p>
            <a:r>
              <a:rPr lang="uk-UA" sz="25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Бібліографічне посилання. Загальні положення </a:t>
            </a:r>
          </a:p>
          <a:p>
            <a:r>
              <a:rPr lang="uk-UA" sz="25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та правила складання</a:t>
            </a:r>
            <a:br>
              <a:rPr lang="uk-UA" sz="25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  <a:ea typeface="+mj-ea"/>
                <a:cs typeface="+mj-cs"/>
              </a:rPr>
            </a:br>
            <a:br>
              <a:rPr lang="uk-UA" sz="9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  <a:ea typeface="+mj-ea"/>
                <a:cs typeface="+mj-cs"/>
              </a:rPr>
            </a:br>
            <a:r>
              <a:rPr lang="uk-UA" sz="25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    </a:t>
            </a:r>
            <a:br>
              <a:rPr lang="ru-RU" sz="25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  <a:ea typeface="+mj-ea"/>
                <a:cs typeface="+mj-cs"/>
              </a:rPr>
            </a:br>
            <a:endParaRPr lang="ru-RU" sz="54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17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" y="26938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568952" cy="720080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1600" dirty="0">
              <a:solidFill>
                <a:srgbClr val="000000"/>
              </a:solidFill>
            </a:endParaRPr>
          </a:p>
          <a:p>
            <a:r>
              <a:rPr lang="ru-RU" sz="11200" b="1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Внутрішньотекстове бібліографічне посилання </a:t>
            </a:r>
          </a:p>
          <a:p>
            <a:pPr algn="l"/>
            <a:endParaRPr lang="uk-UA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Розміщують безпосередньо в тексті документа;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Подають у круглих скобках;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Знак «крапка й тире» («. — ») замінюють знаком «крапка»;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Може бути у повній або короткій формі;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Рекомендовано складати в короткій формі</a:t>
            </a:r>
          </a:p>
          <a:p>
            <a:pPr algn="l"/>
            <a:endParaRPr lang="uk-UA" sz="80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r>
              <a:rPr lang="uk-UA" sz="8000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        (Обладнання складів. Зберігання зерна і зернопродуктів. Мелітополь, 2018. С. 213);</a:t>
            </a:r>
          </a:p>
          <a:p>
            <a:pPr algn="l"/>
            <a:r>
              <a:rPr lang="uk-UA" sz="8000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        (Пропозиція. 2018. № 5. С. 174-177).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endParaRPr lang="uk-UA" sz="80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8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8568952" cy="692696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1000" dirty="0">
              <a:solidFill>
                <a:srgbClr val="000000"/>
              </a:solidFill>
            </a:endParaRPr>
          </a:p>
          <a:p>
            <a:r>
              <a:rPr lang="ru-RU" sz="11200" b="1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Підрядкове бібліографічне посилання</a:t>
            </a:r>
          </a:p>
          <a:p>
            <a:endParaRPr lang="uk-UA" sz="2800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sz="2800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Використовують якщо всередені тексту документу його розмістити неможливо, щоб не переобтяжувати текст та не ускладнювати його читання;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Розміщують як примітку в нижній частині сторінки, відмежовуючи від основного тексту горизонтальною рискою;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Пов</a:t>
            </a:r>
            <a:r>
              <a:rPr lang="en-US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’</a:t>
            </a:r>
            <a:r>
              <a:rPr lang="uk-UA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язують із текстом документа за допомогою</a:t>
            </a:r>
            <a:r>
              <a:rPr lang="ru-RU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80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знаків</a:t>
            </a:r>
            <a:r>
              <a:rPr lang="ru-RU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виноски, </a:t>
            </a:r>
            <a:r>
              <a:rPr lang="ru-RU" sz="80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які</a:t>
            </a:r>
            <a:r>
              <a:rPr lang="ru-RU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80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подають</a:t>
            </a:r>
            <a:r>
              <a:rPr lang="ru-RU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на </a:t>
            </a:r>
            <a:r>
              <a:rPr lang="ru-RU" sz="80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верхній</a:t>
            </a:r>
            <a:r>
              <a:rPr lang="ru-RU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80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лінії</a:t>
            </a:r>
            <a:r>
              <a:rPr lang="ru-RU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шрифту після </a:t>
            </a:r>
            <a:r>
              <a:rPr lang="ru-RU" sz="80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відповідного</a:t>
            </a:r>
            <a:r>
              <a:rPr lang="ru-RU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фрагмента в тексті</a:t>
            </a:r>
            <a:r>
              <a:rPr lang="uk-UA" sz="8000" dirty="0">
                <a:solidFill>
                  <a:srgbClr val="FF0000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 </a:t>
            </a:r>
            <a:r>
              <a:rPr lang="uk-UA" sz="8000" dirty="0">
                <a:solidFill>
                  <a:srgbClr val="C00000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(Текст</a:t>
            </a:r>
            <a:r>
              <a:rPr lang="uk-UA" sz="8000" baseline="30000" dirty="0">
                <a:solidFill>
                  <a:srgbClr val="C00000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4</a:t>
            </a:r>
            <a:r>
              <a:rPr lang="uk-UA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);</a:t>
            </a:r>
            <a:endParaRPr lang="ru-RU" sz="8000" dirty="0">
              <a:solidFill>
                <a:srgbClr val="FF0000"/>
              </a:solidFill>
              <a:latin typeface="Franklin Gothic Heavy" panose="020B0903020102020204" pitchFamily="34" charset="0"/>
              <a:ea typeface="Calibri"/>
              <a:cs typeface="Times New Roman"/>
            </a:endParaRP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Знаки виноски відокремлюють від тексту проміжком</a:t>
            </a:r>
          </a:p>
          <a:p>
            <a:pPr algn="l"/>
            <a:endParaRPr lang="ru-RU" sz="80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rgbClr val="C00000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              У тексті: </a:t>
            </a:r>
            <a:r>
              <a:rPr lang="ru-RU" sz="8000" dirty="0" err="1">
                <a:solidFill>
                  <a:schemeClr val="tx1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Науковцями</a:t>
            </a:r>
            <a:r>
              <a:rPr lang="ru-RU" sz="8000" dirty="0">
                <a:solidFill>
                  <a:schemeClr val="tx1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 ТДАТУ </a:t>
            </a:r>
            <a:r>
              <a:rPr lang="ru-RU" sz="8000" dirty="0" err="1">
                <a:solidFill>
                  <a:schemeClr val="tx1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було</a:t>
            </a:r>
            <a:r>
              <a:rPr lang="ru-RU" sz="8000" dirty="0">
                <a:solidFill>
                  <a:schemeClr val="tx1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  </a:t>
            </a:r>
            <a:r>
              <a:rPr lang="ru-RU" sz="8000" dirty="0" err="1">
                <a:solidFill>
                  <a:schemeClr val="tx1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спроєктовано</a:t>
            </a:r>
            <a:r>
              <a:rPr lang="ru-RU" sz="8000" dirty="0">
                <a:solidFill>
                  <a:schemeClr val="tx1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 та </a:t>
            </a:r>
            <a:r>
              <a:rPr lang="ru-RU" sz="8000" dirty="0" err="1">
                <a:solidFill>
                  <a:schemeClr val="tx1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випробувано</a:t>
            </a:r>
            <a:r>
              <a:rPr lang="ru-RU" sz="8000" dirty="0">
                <a:solidFill>
                  <a:schemeClr val="tx1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 новий МТА на основі трактора серії ХТЗ-160.</a:t>
            </a:r>
            <a:r>
              <a:rPr lang="uk-UA" sz="8000" baseline="30000" dirty="0">
                <a:solidFill>
                  <a:schemeClr val="tx1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 4</a:t>
            </a:r>
            <a:endParaRPr lang="ru-RU" sz="8000" dirty="0">
              <a:solidFill>
                <a:schemeClr val="tx1"/>
              </a:solidFill>
              <a:latin typeface="Franklin Gothic Heavy" panose="020B0903020102020204" pitchFamily="34" charset="0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rgbClr val="C00000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                                 </a:t>
            </a:r>
            <a:r>
              <a:rPr lang="uk-UA" sz="8000" baseline="30000" dirty="0">
                <a:solidFill>
                  <a:srgbClr val="C00000"/>
                </a:solidFill>
                <a:latin typeface="Franklin Gothic Heavy" panose="020B0903020102020204" pitchFamily="34" charset="0"/>
                <a:cs typeface="Times New Roman"/>
              </a:rPr>
              <a:t>4 </a:t>
            </a:r>
            <a:r>
              <a:rPr lang="ru-RU" sz="8000" dirty="0">
                <a:solidFill>
                  <a:schemeClr val="tx1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Кюрчев В. Новий посівний МТА на основі     трактора  серії ХТЗ-160. </a:t>
            </a:r>
            <a:r>
              <a:rPr lang="ru-RU" sz="8000" i="1" dirty="0">
                <a:solidFill>
                  <a:schemeClr val="tx1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Техніка і технології АПК</a:t>
            </a:r>
            <a:r>
              <a:rPr lang="ru-RU" sz="8000" dirty="0">
                <a:solidFill>
                  <a:schemeClr val="tx1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. 2010. № 12. С. 9-   12.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srgbClr val="C00000"/>
              </a:solidFill>
              <a:latin typeface="Franklin Gothic Heavy" panose="020B0903020102020204" pitchFamily="34" charset="0"/>
              <a:ea typeface="Calibri"/>
              <a:cs typeface="Times New Roman"/>
            </a:endParaRPr>
          </a:p>
          <a:p>
            <a:pPr marL="1143000" indent="-1143000" algn="l">
              <a:buFont typeface="Wingdings" panose="05000000000000000000" pitchFamily="2" charset="2"/>
              <a:buChar char="Ø"/>
            </a:pPr>
            <a:endParaRPr lang="ru-RU" sz="80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2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568952" cy="792088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1600" dirty="0">
              <a:solidFill>
                <a:srgbClr val="000000"/>
              </a:solidFill>
            </a:endParaRPr>
          </a:p>
          <a:p>
            <a:r>
              <a:rPr lang="uk-UA" sz="11200" b="1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Позатекст</a:t>
            </a:r>
            <a:r>
              <a:rPr lang="ru-RU" sz="11200" b="1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ове бібліографічне посилання </a:t>
            </a:r>
          </a:p>
          <a:p>
            <a:endParaRPr lang="uk-UA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r>
              <a:rPr lang="uk-UA" sz="8000" b="1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    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uk-UA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використовують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переважно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у наукових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виданнях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разі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багаторазових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посилань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одні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ті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самі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документи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задля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уникнення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повторного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подання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однакових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бібліографічних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записів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або через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їхню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велику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кількість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, або за браком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місця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для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підрядкових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посилань 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нумерують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у межах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усього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документа;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наводять як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перелік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бібліографічних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записів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і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розміщують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наприкінці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основного тексту (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зазначаючи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наприклад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, «Список бібліографічних посилань»)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8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568952" cy="792088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1600" dirty="0">
              <a:solidFill>
                <a:srgbClr val="000000"/>
              </a:solidFill>
            </a:endParaRPr>
          </a:p>
          <a:p>
            <a:r>
              <a:rPr lang="uk-UA" sz="11200" b="1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Позатекст</a:t>
            </a:r>
            <a:r>
              <a:rPr lang="ru-RU" sz="11200" b="1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ове бібліографічне посилання </a:t>
            </a:r>
          </a:p>
          <a:p>
            <a:endParaRPr lang="uk-UA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r>
              <a:rPr lang="uk-UA" sz="8000" b="1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    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uk-UA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81369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u="sng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Повторюють бібліографічні відомості про об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’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єкт посилання, який згадано  в тексті документа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r>
              <a:rPr lang="uk-UA" u="sng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У тексті: </a:t>
            </a:r>
          </a:p>
          <a:p>
            <a:r>
              <a:rPr lang="uk-UA" dirty="0">
                <a:solidFill>
                  <a:srgbClr val="C00000"/>
                </a:solidFill>
                <a:latin typeface="Franklin Gothic Heavy" panose="020B0903020102020204" pitchFamily="34" charset="0"/>
              </a:rPr>
              <a:t>«… про що зазначено у Законі України «Про видавничу справу» </a:t>
            </a:r>
            <a:r>
              <a:rPr lang="uk-UA" sz="2000" baseline="30000" dirty="0">
                <a:solidFill>
                  <a:srgbClr val="C00000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4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u="sng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 У </a:t>
            </a:r>
            <a:r>
              <a:rPr lang="ru-RU" u="sng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позатекстовому</a:t>
            </a:r>
            <a:r>
              <a:rPr lang="ru-RU" u="sng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u="sng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посиланні</a:t>
            </a:r>
            <a:r>
              <a:rPr lang="ru-RU" u="sng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: </a:t>
            </a:r>
          </a:p>
          <a:p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4. Про </a:t>
            </a:r>
            <a:r>
              <a:rPr lang="ru-RU" dirty="0" err="1">
                <a:solidFill>
                  <a:srgbClr val="C00000"/>
                </a:solidFill>
                <a:latin typeface="Franklin Gothic Heavy" panose="020B0903020102020204" pitchFamily="34" charset="0"/>
              </a:rPr>
              <a:t>видавничу</a:t>
            </a:r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 справу : Закон України за станом на 20 берез. 2004 р. / </a:t>
            </a:r>
            <a:r>
              <a:rPr lang="ru-RU" dirty="0" err="1">
                <a:solidFill>
                  <a:srgbClr val="C00000"/>
                </a:solidFill>
                <a:latin typeface="Franklin Gothic Heavy" panose="020B0903020102020204" pitchFamily="34" charset="0"/>
              </a:rPr>
              <a:t>Верховна</a:t>
            </a:r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 Рада України. Київ : </a:t>
            </a:r>
            <a:r>
              <a:rPr lang="ru-RU" dirty="0" err="1">
                <a:solidFill>
                  <a:srgbClr val="C00000"/>
                </a:solidFill>
                <a:latin typeface="Franklin Gothic Heavy" panose="020B0903020102020204" pitchFamily="34" charset="0"/>
              </a:rPr>
              <a:t>Парлам</a:t>
            </a:r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. Вид-во, 2004. 17, [3] с.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0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568952" cy="576064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1600" dirty="0">
              <a:solidFill>
                <a:srgbClr val="000000"/>
              </a:solidFill>
            </a:endParaRPr>
          </a:p>
          <a:p>
            <a:r>
              <a:rPr lang="uk-UA" sz="11200" b="1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Позатекст</a:t>
            </a:r>
            <a:r>
              <a:rPr lang="ru-RU" sz="11200" b="1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ове бібліографічне посилання 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l"/>
            <a:endParaRPr lang="uk-UA" b="1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323" y="908720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u="sng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Пов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’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язують із фрагментом тексту документа, до якого воно належить, за допомогою знаків виноски, які або виносять на верхню лінію шрифту після відповідного тексту та перед позатекстовим посиланням, або складають в одну лінію зі шрифтом основного тексту (у квадратних дужках у тексті та без дужок перед позатекстовим посиланням).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       </a:t>
            </a:r>
            <a:r>
              <a:rPr lang="uk-UA" u="sng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У тексті:</a:t>
            </a:r>
          </a:p>
          <a:p>
            <a:pPr lvl="0"/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         </a:t>
            </a:r>
            <a:r>
              <a:rPr lang="uk-UA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Правила банківського кредитування підприємств державної форми власності викладено у навчальному посібнику «Кредитування та ризики» (автори Денисенко М. П., Кабанов В. Г.)</a:t>
            </a:r>
            <a:r>
              <a:rPr lang="uk-UA" sz="2000" baseline="30000" dirty="0">
                <a:solidFill>
                  <a:srgbClr val="C00000"/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4</a:t>
            </a:r>
          </a:p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позатекстовому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посиланні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: </a:t>
            </a:r>
          </a:p>
          <a:p>
            <a:pPr lvl="0"/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      4.</a:t>
            </a:r>
            <a:r>
              <a:rPr lang="ru-RU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Денисенко М. П., Кабанов В. Г. </a:t>
            </a:r>
            <a:r>
              <a:rPr lang="ru-RU" dirty="0" err="1">
                <a:solidFill>
                  <a:srgbClr val="C00000"/>
                </a:solidFill>
                <a:latin typeface="Franklin Gothic Heavy" panose="020B0903020102020204" pitchFamily="34" charset="0"/>
              </a:rPr>
              <a:t>Кредитування</a:t>
            </a:r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 та </a:t>
            </a:r>
            <a:r>
              <a:rPr lang="ru-RU" dirty="0" err="1">
                <a:solidFill>
                  <a:srgbClr val="C00000"/>
                </a:solidFill>
                <a:latin typeface="Franklin Gothic Heavy" panose="020B0903020102020204" pitchFamily="34" charset="0"/>
              </a:rPr>
              <a:t>ризики</a:t>
            </a:r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 : навч. посіб. Київ, 2008. 213 с. </a:t>
            </a:r>
          </a:p>
          <a:p>
            <a:endParaRPr lang="uk-UA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2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7" y="46551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568952" cy="4464496"/>
          </a:xfrm>
        </p:spPr>
        <p:txBody>
          <a:bodyPr>
            <a:normAutofit fontScale="92500" lnSpcReduction="10000"/>
          </a:bodyPr>
          <a:lstStyle/>
          <a:p>
            <a:endParaRPr lang="ru-RU" sz="1000" dirty="0">
              <a:latin typeface="Cambria"/>
            </a:endParaRPr>
          </a:p>
          <a:p>
            <a:r>
              <a:rPr lang="ru-RU" sz="2600" dirty="0">
                <a:latin typeface="Franklin Gothic Heavy" panose="020B0903020102020204" pitchFamily="34" charset="0"/>
              </a:rPr>
              <a:t> </a:t>
            </a:r>
            <a:r>
              <a:rPr lang="ru-RU" sz="3100" b="1" dirty="0" err="1">
                <a:solidFill>
                  <a:srgbClr val="001F5F"/>
                </a:solidFill>
                <a:latin typeface="Franklin Gothic Heavy" panose="020B0903020102020204" pitchFamily="34" charset="0"/>
              </a:rPr>
              <a:t>Міжнародні</a:t>
            </a:r>
            <a:r>
              <a:rPr lang="ru-RU" sz="3100" b="1" dirty="0">
                <a:solidFill>
                  <a:srgbClr val="001F5F"/>
                </a:solidFill>
                <a:latin typeface="Franklin Gothic Heavy" panose="020B0903020102020204" pitchFamily="34" charset="0"/>
              </a:rPr>
              <a:t> </a:t>
            </a:r>
            <a:r>
              <a:rPr lang="ru-RU" sz="3100" b="1" dirty="0" err="1">
                <a:solidFill>
                  <a:srgbClr val="001F5F"/>
                </a:solidFill>
                <a:latin typeface="Franklin Gothic Heavy" panose="020B0903020102020204" pitchFamily="34" charset="0"/>
              </a:rPr>
              <a:t>стилі</a:t>
            </a:r>
            <a:r>
              <a:rPr lang="ru-RU" sz="3100" b="1" dirty="0">
                <a:solidFill>
                  <a:srgbClr val="001F5F"/>
                </a:solidFill>
                <a:latin typeface="Franklin Gothic Heavy" panose="020B0903020102020204" pitchFamily="34" charset="0"/>
              </a:rPr>
              <a:t> </a:t>
            </a:r>
            <a:r>
              <a:rPr lang="ru-RU" sz="3100" b="1" dirty="0" err="1">
                <a:solidFill>
                  <a:srgbClr val="001F5F"/>
                </a:solidFill>
                <a:latin typeface="Franklin Gothic Heavy" panose="020B0903020102020204" pitchFamily="34" charset="0"/>
              </a:rPr>
              <a:t>цитування</a:t>
            </a:r>
            <a:r>
              <a:rPr lang="ru-RU" sz="3100" b="1" dirty="0">
                <a:solidFill>
                  <a:srgbClr val="001F5F"/>
                </a:solidFill>
                <a:latin typeface="Franklin Gothic Heavy" panose="020B0903020102020204" pitchFamily="34" charset="0"/>
              </a:rPr>
              <a:t> та посилання в наукових роботах </a:t>
            </a:r>
          </a:p>
          <a:p>
            <a:endParaRPr lang="ru-RU" sz="3100" b="1" dirty="0">
              <a:solidFill>
                <a:srgbClr val="001F5F"/>
              </a:solidFill>
              <a:latin typeface="Franklin Gothic Heavy" panose="020B09030201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Cambria"/>
              </a:rPr>
              <a:t>Гарвардський</a:t>
            </a:r>
            <a:r>
              <a:rPr lang="en-US" sz="280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/>
              </a:rPr>
              <a:t>стиль</a:t>
            </a:r>
            <a:r>
              <a:rPr lang="en-US" sz="2800" b="1" dirty="0">
                <a:solidFill>
                  <a:srgbClr val="000000"/>
                </a:solidFill>
                <a:latin typeface="Cambria"/>
              </a:rPr>
              <a:t> </a:t>
            </a:r>
            <a:endParaRPr lang="uk-UA" sz="2800" b="1" dirty="0">
              <a:solidFill>
                <a:srgbClr val="000000"/>
              </a:solidFill>
              <a:latin typeface="Cambria"/>
            </a:endParaRPr>
          </a:p>
          <a:p>
            <a:pPr algn="l"/>
            <a:r>
              <a:rPr lang="en-US" sz="2800" dirty="0">
                <a:solidFill>
                  <a:srgbClr val="000000"/>
                </a:solidFill>
                <a:latin typeface="Cambria"/>
              </a:rPr>
              <a:t>(HARVARD REFERENCING STYLE) </a:t>
            </a:r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Cambria"/>
              </a:rPr>
              <a:t>Стиль </a:t>
            </a:r>
            <a:r>
              <a:rPr lang="ru-RU" sz="2800" b="1" dirty="0" err="1">
                <a:solidFill>
                  <a:srgbClr val="000000"/>
                </a:solidFill>
                <a:latin typeface="Cambria"/>
              </a:rPr>
              <a:t>американської</a:t>
            </a:r>
            <a:r>
              <a:rPr lang="ru-RU" sz="280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mbria"/>
              </a:rPr>
              <a:t>психологічної</a:t>
            </a:r>
            <a:r>
              <a:rPr lang="ru-RU" sz="280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mbria"/>
              </a:rPr>
              <a:t>асоціації</a:t>
            </a:r>
            <a:r>
              <a:rPr lang="ru-RU" sz="2800" b="1" dirty="0">
                <a:solidFill>
                  <a:srgbClr val="000000"/>
                </a:solidFill>
                <a:latin typeface="Cambria"/>
              </a:rPr>
              <a:t> </a:t>
            </a:r>
          </a:p>
          <a:p>
            <a:pPr algn="l"/>
            <a:r>
              <a:rPr lang="ru-RU" sz="2800" dirty="0">
                <a:solidFill>
                  <a:srgbClr val="000000"/>
                </a:solidFill>
                <a:latin typeface="Cambria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APA STYLE) </a:t>
            </a:r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Cambria"/>
              </a:rPr>
              <a:t>Чикаго стиль: виноски та </a:t>
            </a:r>
            <a:r>
              <a:rPr lang="ru-RU" sz="2800" b="1" dirty="0" err="1">
                <a:solidFill>
                  <a:srgbClr val="000000"/>
                </a:solidFill>
                <a:latin typeface="Cambria"/>
              </a:rPr>
              <a:t>бібліографія</a:t>
            </a:r>
            <a:r>
              <a:rPr lang="ru-RU" sz="2800" b="1" dirty="0">
                <a:solidFill>
                  <a:srgbClr val="000000"/>
                </a:solidFill>
                <a:latin typeface="Cambria"/>
              </a:rPr>
              <a:t> </a:t>
            </a:r>
          </a:p>
          <a:p>
            <a:pPr algn="l"/>
            <a:r>
              <a:rPr lang="ru-RU" sz="2800" dirty="0">
                <a:solidFill>
                  <a:srgbClr val="000000"/>
                </a:solidFill>
                <a:latin typeface="Cambria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CHICAGO STYLE: NOTES and BIBLIOGRAPHY) </a:t>
            </a:r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3100" dirty="0">
              <a:solidFill>
                <a:srgbClr val="0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1370384"/>
            <a:ext cx="3960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u="sng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9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7" y="46551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39"/>
            <a:ext cx="8568952" cy="3336607"/>
          </a:xfrm>
        </p:spPr>
        <p:txBody>
          <a:bodyPr>
            <a:normAutofit/>
          </a:bodyPr>
          <a:lstStyle/>
          <a:p>
            <a:endParaRPr lang="ru-RU" sz="1000" dirty="0">
              <a:latin typeface="Cambria"/>
            </a:endParaRPr>
          </a:p>
          <a:p>
            <a:r>
              <a:rPr lang="ru-RU" sz="2600" dirty="0">
                <a:latin typeface="Franklin Gothic Heavy" panose="020B0903020102020204" pitchFamily="34" charset="0"/>
              </a:rPr>
              <a:t> </a:t>
            </a:r>
            <a:r>
              <a:rPr lang="ru-RU" sz="3100" b="1" dirty="0" err="1">
                <a:solidFill>
                  <a:srgbClr val="001F5F"/>
                </a:solidFill>
                <a:latin typeface="Franklin Gothic Heavy" panose="020B0903020102020204" pitchFamily="34" charset="0"/>
              </a:rPr>
              <a:t>Міжнародні</a:t>
            </a:r>
            <a:r>
              <a:rPr lang="ru-RU" sz="3100" b="1" dirty="0">
                <a:solidFill>
                  <a:srgbClr val="001F5F"/>
                </a:solidFill>
                <a:latin typeface="Franklin Gothic Heavy" panose="020B0903020102020204" pitchFamily="34" charset="0"/>
              </a:rPr>
              <a:t> </a:t>
            </a:r>
            <a:r>
              <a:rPr lang="ru-RU" sz="3100" b="1" dirty="0" err="1">
                <a:solidFill>
                  <a:srgbClr val="001F5F"/>
                </a:solidFill>
                <a:latin typeface="Franklin Gothic Heavy" panose="020B0903020102020204" pitchFamily="34" charset="0"/>
              </a:rPr>
              <a:t>стилі</a:t>
            </a:r>
            <a:r>
              <a:rPr lang="ru-RU" sz="3100" b="1" dirty="0">
                <a:solidFill>
                  <a:srgbClr val="001F5F"/>
                </a:solidFill>
                <a:latin typeface="Franklin Gothic Heavy" panose="020B0903020102020204" pitchFamily="34" charset="0"/>
              </a:rPr>
              <a:t> </a:t>
            </a:r>
            <a:r>
              <a:rPr lang="ru-RU" sz="3100" b="1" dirty="0" err="1">
                <a:solidFill>
                  <a:srgbClr val="001F5F"/>
                </a:solidFill>
                <a:latin typeface="Franklin Gothic Heavy" panose="020B0903020102020204" pitchFamily="34" charset="0"/>
              </a:rPr>
              <a:t>цитування</a:t>
            </a:r>
            <a:r>
              <a:rPr lang="ru-RU" sz="3100" b="1" dirty="0">
                <a:solidFill>
                  <a:srgbClr val="001F5F"/>
                </a:solidFill>
                <a:latin typeface="Franklin Gothic Heavy" panose="020B0903020102020204" pitchFamily="34" charset="0"/>
              </a:rPr>
              <a:t> та посилання в наукових роботах </a:t>
            </a:r>
          </a:p>
          <a:p>
            <a:endParaRPr lang="ru-RU" sz="3100" b="1" dirty="0">
              <a:solidFill>
                <a:srgbClr val="001F5F"/>
              </a:solidFill>
              <a:latin typeface="Franklin Gothic Heavy" panose="020B0903020102020204" pitchFamily="34" charset="0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3100" dirty="0">
              <a:solidFill>
                <a:srgbClr val="0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1370384"/>
            <a:ext cx="2736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u="sng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3528393" cy="499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57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7" y="46551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39"/>
            <a:ext cx="8568952" cy="5832649"/>
          </a:xfrm>
        </p:spPr>
        <p:txBody>
          <a:bodyPr>
            <a:normAutofit/>
          </a:bodyPr>
          <a:lstStyle/>
          <a:p>
            <a:r>
              <a:rPr lang="ru-RU" sz="3100" b="1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Міжнародні</a:t>
            </a:r>
            <a:r>
              <a:rPr lang="ru-RU" sz="3100" b="1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стилі</a:t>
            </a:r>
            <a:r>
              <a:rPr lang="ru-RU" sz="3100" b="1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цитування</a:t>
            </a:r>
            <a:r>
              <a:rPr lang="ru-RU" sz="3100" b="1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та посилання в наукових роботах </a:t>
            </a:r>
            <a:endParaRPr lang="en-US" sz="3100" b="1" dirty="0">
              <a:solidFill>
                <a:srgbClr val="001F5F"/>
              </a:solidFill>
              <a:latin typeface="Franklin Gothic Heavy" panose="020B0903020102020204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C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тиль АРА є стилем оформлення цитувань авторів та оформлення бібліографічних описів у списку літератури. </a:t>
            </a:r>
          </a:p>
          <a:p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Цей стиль був розроблений для використання в психології, пізніше був прийнятий і іншими дисциплінами. </a:t>
            </a:r>
          </a:p>
          <a:p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Цитату за стилем АРА можна оформити двома способами: як внутрішньотекстове цитування у відповідному місці в тексті документа і як позатекстовий список джерел цитат або згадувань.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Franklin Gothic Heavy" panose="020B0903020102020204" pitchFamily="34" charset="0"/>
            </a:endParaRPr>
          </a:p>
          <a:p>
            <a:endParaRPr lang="ru-RU" sz="3100" b="1" dirty="0">
              <a:solidFill>
                <a:srgbClr val="001F5F"/>
              </a:solidFill>
              <a:latin typeface="Franklin Gothic Heavy" panose="020B0903020102020204" pitchFamily="34" charset="0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3100" dirty="0">
              <a:solidFill>
                <a:srgbClr val="0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1370384"/>
            <a:ext cx="2736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u="sng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06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7" y="46551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39"/>
            <a:ext cx="8568952" cy="5112569"/>
          </a:xfrm>
        </p:spPr>
        <p:txBody>
          <a:bodyPr>
            <a:normAutofit/>
          </a:bodyPr>
          <a:lstStyle/>
          <a:p>
            <a:endParaRPr lang="ru-RU" sz="1000" dirty="0">
              <a:latin typeface="Cambria"/>
            </a:endParaRPr>
          </a:p>
          <a:p>
            <a:r>
              <a:rPr lang="ru-RU" sz="2800" dirty="0">
                <a:latin typeface="Franklin Gothic Heavy" panose="020B0903020102020204" pitchFamily="34" charset="0"/>
              </a:rPr>
              <a:t> </a:t>
            </a:r>
            <a:r>
              <a:rPr lang="ru-RU" sz="2800" b="1" dirty="0" err="1">
                <a:solidFill>
                  <a:srgbClr val="001F5F"/>
                </a:solidFill>
                <a:latin typeface="Franklin Gothic Heavy" panose="020B0903020102020204" pitchFamily="34" charset="0"/>
              </a:rPr>
              <a:t>Міжнародні</a:t>
            </a:r>
            <a:r>
              <a:rPr lang="ru-RU" sz="2800" b="1" dirty="0">
                <a:solidFill>
                  <a:srgbClr val="001F5F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800" b="1" dirty="0" err="1">
                <a:solidFill>
                  <a:srgbClr val="001F5F"/>
                </a:solidFill>
                <a:latin typeface="Franklin Gothic Heavy" panose="020B0903020102020204" pitchFamily="34" charset="0"/>
              </a:rPr>
              <a:t>стилі</a:t>
            </a:r>
            <a:r>
              <a:rPr lang="ru-RU" sz="2800" b="1" dirty="0">
                <a:solidFill>
                  <a:srgbClr val="001F5F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800" b="1" dirty="0" err="1">
                <a:solidFill>
                  <a:srgbClr val="001F5F"/>
                </a:solidFill>
                <a:latin typeface="Franklin Gothic Heavy" panose="020B0903020102020204" pitchFamily="34" charset="0"/>
              </a:rPr>
              <a:t>цитування</a:t>
            </a:r>
            <a:r>
              <a:rPr lang="ru-RU" sz="2800" b="1" dirty="0">
                <a:solidFill>
                  <a:srgbClr val="001F5F"/>
                </a:solidFill>
                <a:latin typeface="Franklin Gothic Heavy" panose="020B0903020102020204" pitchFamily="34" charset="0"/>
              </a:rPr>
              <a:t> та посилання в наукових роботах</a:t>
            </a:r>
            <a:endParaRPr lang="uk-UA" sz="28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pPr lvl="0"/>
            <a:r>
              <a:rPr lang="uk-UA" sz="26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Формати бібліографічного опису різних типів документів стилем АРА </a:t>
            </a:r>
            <a:r>
              <a:rPr lang="uk-UA" sz="2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(якщо на латиниці)</a:t>
            </a:r>
          </a:p>
          <a:p>
            <a:pPr lvl="0"/>
            <a:r>
              <a:rPr lang="en-US" sz="28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References</a:t>
            </a:r>
            <a:endParaRPr lang="uk-UA" sz="28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  <a:p>
            <a:pPr lvl="0" algn="l"/>
            <a:r>
              <a:rPr lang="uk-UA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Книга –</a:t>
            </a:r>
          </a:p>
          <a:p>
            <a:pPr lvl="0" algn="l"/>
            <a:r>
              <a:rPr lang="uk-UA" sz="24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Прізвище, І. (рік). </a:t>
            </a:r>
            <a:r>
              <a:rPr lang="uk-UA" sz="2400" i="1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Назва</a:t>
            </a:r>
            <a:r>
              <a:rPr lang="uk-UA" sz="24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. Місто. Країна: Видавництво.</a:t>
            </a:r>
          </a:p>
          <a:p>
            <a:pPr lvl="0" algn="l"/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Журнал – </a:t>
            </a:r>
          </a:p>
          <a:p>
            <a:pPr lvl="0" algn="l"/>
            <a:r>
              <a:rPr lang="uk-UA" sz="24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Прізвище, І. (дата публікацій). Назва статті. </a:t>
            </a:r>
            <a:r>
              <a:rPr lang="uk-UA" sz="2400" i="1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Назва журналу</a:t>
            </a:r>
            <a:r>
              <a:rPr lang="uk-UA" sz="24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, Том (Випуск), Сторінки.</a:t>
            </a:r>
          </a:p>
          <a:p>
            <a:pPr lvl="0" algn="l"/>
            <a:r>
              <a:rPr lang="uk-UA" sz="20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</a:p>
          <a:p>
            <a:pPr lvl="0"/>
            <a:endParaRPr lang="ru-RU" sz="26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endParaRPr lang="ru-RU" sz="3100" b="1" dirty="0">
              <a:solidFill>
                <a:srgbClr val="001F5F"/>
              </a:solidFill>
              <a:latin typeface="Franklin Gothic Heavy" panose="020B0903020102020204" pitchFamily="34" charset="0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3100" dirty="0">
              <a:solidFill>
                <a:srgbClr val="0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1370384"/>
            <a:ext cx="2736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u="sng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6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7" y="46551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39"/>
            <a:ext cx="8568952" cy="5112569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Формати бібліографічного опису різних типів документів стилем АРА</a:t>
            </a:r>
            <a:endParaRPr lang="en-US" sz="24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pPr lvl="0"/>
            <a:r>
              <a:rPr lang="uk-UA" sz="24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Для перекодування української кирилиці в трансліт скористайтеся сайтом </a:t>
            </a:r>
            <a:r>
              <a:rPr lang="en-US" sz="2400" dirty="0">
                <a:solidFill>
                  <a:srgbClr val="FF0000"/>
                </a:solidFill>
                <a:latin typeface="Franklin Gothic Heavy" panose="020B0903020102020204" pitchFamily="34" charset="0"/>
                <a:hlinkClick r:id="rId3"/>
              </a:rPr>
              <a:t>https://slovnyk.ua/translit.php</a:t>
            </a:r>
            <a:endParaRPr lang="en-US" sz="24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pPr lvl="0"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Heavy" panose="020B0903020102020204" pitchFamily="34" charset="0"/>
              </a:rPr>
              <a:t>    </a:t>
            </a:r>
            <a:r>
              <a:rPr lang="uk-UA" sz="24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Для перекодування російської кирилиці в трансліт </a:t>
            </a:r>
            <a:r>
              <a:rPr lang="en-US" sz="24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     </a:t>
            </a:r>
            <a:r>
              <a:rPr lang="uk-UA" sz="24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скористайтеся сайтом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Franklin Gothic Heavy" panose="020B0903020102020204" pitchFamily="34" charset="0"/>
                <a:hlinkClick r:id="rId4"/>
              </a:rPr>
              <a:t>http://translit.net</a:t>
            </a:r>
            <a:endParaRPr lang="en-US" sz="2400" u="sng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pPr lvl="0" algn="l"/>
            <a:endParaRPr lang="en-US" sz="8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pPr lvl="0" algn="l"/>
            <a:r>
              <a:rPr lang="ru-RU" sz="24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Прізвище</a:t>
            </a:r>
            <a:r>
              <a:rPr lang="ru-RU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, І.</a:t>
            </a:r>
            <a:r>
              <a:rPr lang="en-US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Б. (рік). </a:t>
            </a:r>
            <a:r>
              <a:rPr lang="ru-RU" sz="2400" i="1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Назва</a:t>
            </a:r>
            <a:r>
              <a:rPr lang="ru-RU" sz="2400" i="1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книги </a:t>
            </a:r>
            <a:r>
              <a:rPr lang="ru-RU" sz="2400" i="1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транслітом</a:t>
            </a:r>
            <a:r>
              <a:rPr lang="ru-RU" sz="2400" i="1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[Переклад </a:t>
            </a:r>
            <a:r>
              <a:rPr lang="ru-RU" sz="2400" i="1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назви</a:t>
            </a:r>
            <a:r>
              <a:rPr lang="ru-RU" sz="2400" i="1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англійською</a:t>
            </a:r>
            <a:r>
              <a:rPr lang="ru-RU" sz="2400" i="1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мовою]</a:t>
            </a:r>
            <a:r>
              <a:rPr lang="ru-RU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Місто</a:t>
            </a:r>
            <a:r>
              <a:rPr lang="ru-RU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Країна</a:t>
            </a:r>
            <a:r>
              <a:rPr lang="ru-RU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: </a:t>
            </a:r>
            <a:r>
              <a:rPr lang="ru-RU" sz="24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Видавництво</a:t>
            </a:r>
            <a:r>
              <a:rPr lang="ru-RU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[</a:t>
            </a:r>
            <a:r>
              <a:rPr lang="ru-RU" sz="24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Мова</a:t>
            </a:r>
            <a:r>
              <a:rPr lang="ru-RU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оригіналу].</a:t>
            </a:r>
            <a:endParaRPr lang="en-US" sz="10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pPr lvl="0" algn="l"/>
            <a:endParaRPr lang="en-US" sz="24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pPr lvl="0" algn="l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Kropyvko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, M. M. (2016).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Ekonomika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rozvytku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selianskykh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hospodarstv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Ukrainy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. [Economy of peasant households development in Ukraine].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Kyiv: NNTs "IAE“ [in Ukrainian].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Franklin Gothic Heavy" panose="020B0903020102020204" pitchFamily="34" charset="0"/>
            </a:endParaRPr>
          </a:p>
          <a:p>
            <a:pPr lvl="0" algn="l"/>
            <a:endParaRPr lang="ru-RU" sz="8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pPr lvl="0" algn="l"/>
            <a:endParaRPr lang="uk-UA" sz="24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pPr lvl="0"/>
            <a:endParaRPr lang="uk-UA" sz="24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pPr lvl="0"/>
            <a:endParaRPr lang="ru-RU" sz="24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endParaRPr lang="ru-RU" sz="3100" b="1" dirty="0">
              <a:solidFill>
                <a:srgbClr val="001F5F"/>
              </a:solidFill>
              <a:latin typeface="Franklin Gothic Heavy" panose="020B0903020102020204" pitchFamily="34" charset="0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2800" dirty="0">
              <a:solidFill>
                <a:srgbClr val="000000"/>
              </a:solidFill>
              <a:latin typeface="Cambria"/>
            </a:endParaRPr>
          </a:p>
          <a:p>
            <a:endParaRPr lang="ru-RU" sz="3100" dirty="0">
              <a:solidFill>
                <a:srgbClr val="0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484784"/>
            <a:ext cx="2736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u="sng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0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206680" cy="1656183"/>
          </a:xfrm>
        </p:spPr>
        <p:txBody>
          <a:bodyPr>
            <a:normAutofit fontScale="90000"/>
          </a:bodyPr>
          <a:lstStyle/>
          <a:p>
            <a:br>
              <a:rPr lang="uk-UA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r>
              <a:rPr lang="uk-UA" sz="27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ДСТУ ГОСТ 7.1:2006. Бібліографічний запис. Бібліографічний опис. Загальні вимоги та правила складання</a:t>
            </a:r>
            <a:br>
              <a:rPr lang="uk-UA" sz="2700" dirty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endParaRPr lang="ru-RU" sz="27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640960" cy="3960440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    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Установлює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загальні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вимоги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і правила складання бібліографічного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опису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документу: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набір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областей і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елементів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бібліографічного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опису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,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послідовність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їх розташування,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наповнення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і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спосіб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представлення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елементів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, застосування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пунктуації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і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скорочень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.</a:t>
            </a:r>
          </a:p>
          <a:p>
            <a:pPr lvl="0" algn="l">
              <a:spcBef>
                <a:spcPts val="0"/>
              </a:spcBef>
            </a:pPr>
            <a:endParaRPr lang="uk-UA" sz="2200" dirty="0">
              <a:solidFill>
                <a:srgbClr val="8064A2">
                  <a:lumMod val="50000"/>
                </a:srgbClr>
              </a:solidFill>
              <a:latin typeface="Franklin Gothic Heavy" panose="020B090302010202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uk-UA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   Використовується для 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складання бібліографічного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опису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на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обороті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титульного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аркуша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підручника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, а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також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для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оформлення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списку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рекомендованої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2200" dirty="0" err="1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літератури</a:t>
            </a:r>
            <a:r>
              <a:rPr lang="ru-RU" sz="2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.</a:t>
            </a:r>
          </a:p>
          <a:p>
            <a:pPr algn="l"/>
            <a:endParaRPr lang="ru-RU" sz="24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4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206680" cy="864095"/>
          </a:xfrm>
        </p:spPr>
        <p:txBody>
          <a:bodyPr>
            <a:normAutofit fontScale="90000"/>
          </a:bodyPr>
          <a:lstStyle/>
          <a:p>
            <a:br>
              <a:rPr lang="uk-UA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3528392" cy="5040560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Зразок</a:t>
            </a:r>
            <a:r>
              <a:rPr lang="ru-RU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оформлення</a:t>
            </a:r>
            <a:r>
              <a:rPr lang="ru-RU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б</a:t>
            </a:r>
            <a:r>
              <a:rPr lang="uk-UA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і</a:t>
            </a:r>
            <a:r>
              <a:rPr lang="ru-RU" sz="28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бліографіного</a:t>
            </a:r>
            <a:r>
              <a:rPr lang="ru-RU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опису</a:t>
            </a:r>
            <a:r>
              <a:rPr lang="ru-RU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на </a:t>
            </a:r>
            <a:r>
              <a:rPr lang="ru-RU" sz="28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звороті</a:t>
            </a:r>
            <a:r>
              <a:rPr lang="ru-RU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титульного </a:t>
            </a:r>
            <a:r>
              <a:rPr lang="ru-RU" sz="28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аркуша</a:t>
            </a:r>
            <a:r>
              <a:rPr lang="ru-RU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підручника</a:t>
            </a:r>
            <a:endParaRPr lang="ru-RU" sz="28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2435"/>
            <a:ext cx="3876675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995936" y="2780927"/>
            <a:ext cx="4392488" cy="948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7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206680" cy="864095"/>
          </a:xfrm>
        </p:spPr>
        <p:txBody>
          <a:bodyPr>
            <a:normAutofit fontScale="90000"/>
          </a:bodyPr>
          <a:lstStyle/>
          <a:p>
            <a:br>
              <a:rPr lang="uk-UA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43908"/>
            <a:ext cx="3528392" cy="3187176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     </a:t>
            </a:r>
            <a:r>
              <a:rPr lang="ru-RU" sz="24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Зразок</a:t>
            </a:r>
            <a:r>
              <a:rPr lang="ru-RU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оформлення</a:t>
            </a:r>
            <a:r>
              <a:rPr lang="ru-RU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списку </a:t>
            </a:r>
            <a:r>
              <a:rPr lang="ru-RU" sz="24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рекомендованої</a:t>
            </a:r>
            <a:r>
              <a:rPr lang="ru-RU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літератури</a:t>
            </a:r>
            <a:r>
              <a:rPr lang="ru-RU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зг</a:t>
            </a:r>
            <a:r>
              <a:rPr lang="uk-UA" sz="2400" dirty="0" err="1">
                <a:solidFill>
                  <a:srgbClr val="FF0000"/>
                </a:solidFill>
                <a:latin typeface="Franklin Gothic Heavy" panose="020B0903020102020204" pitchFamily="34" charset="0"/>
              </a:rPr>
              <a:t>ідно</a:t>
            </a:r>
            <a:r>
              <a:rPr lang="uk-UA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з ДСТУ ГОСТ 7.1:2006</a:t>
            </a:r>
            <a:endParaRPr lang="ru-RU" sz="24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pPr lvl="0" algn="l">
              <a:spcBef>
                <a:spcPts val="0"/>
              </a:spcBef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620688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451244" cy="407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9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206680" cy="1124743"/>
          </a:xfrm>
        </p:spPr>
        <p:txBody>
          <a:bodyPr>
            <a:normAutofit fontScale="90000"/>
          </a:bodyPr>
          <a:lstStyle/>
          <a:p>
            <a:br>
              <a:rPr lang="uk-UA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r>
              <a:rPr lang="uk-UA" sz="27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ДСТУ 8302:2015.</a:t>
            </a:r>
            <a:r>
              <a:rPr lang="uk-UA" sz="27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</a:t>
            </a:r>
            <a:r>
              <a:rPr lang="uk-UA" sz="27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Бібліографічне посилання. Загальні положення та правила складання</a:t>
            </a:r>
            <a:br>
              <a:rPr lang="uk-UA" sz="2700" dirty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endParaRPr lang="ru-RU" sz="27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640960" cy="511256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2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Оформлення використаних джерел відповідно до Національного стандарту України ДСТУ 8302:2015. Бібліографічне посилання. Загальні положення та правила складання.  </a:t>
            </a:r>
            <a:endParaRPr lang="ru-RU" sz="42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2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Зазначений стандарт набув чинності 1 липня 2016 року. Він установлює види бібліографічних посилань, що наводяться у формі бібліографічного запису, а також визначає правила та особливості складання і розміщення відповідних записів. Поширюється дія стандарту на бібліографічні посилання в опублікованих і неопублікованих документах незалежно від носія інформації.</a:t>
            </a:r>
            <a:endParaRPr lang="ru-RU" sz="42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2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  <a:ea typeface="Calibri"/>
                <a:cs typeface="Times New Roman"/>
              </a:rPr>
              <a:t>Стандарт не замінює ДСТУ ГОСТ 7.1:2006 Система стандартів з інформації бібліотечної та видавничої справи. Бібліографічний запис. Бібліографічний опис. Загальні вимоги та правила складання. Однак він дозволяє значно спростити укладання переліків посилань.</a:t>
            </a:r>
            <a:endParaRPr lang="ru-RU" sz="42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  <a:ea typeface="Calibri"/>
              <a:cs typeface="Times New Roman"/>
            </a:endParaRPr>
          </a:p>
          <a:p>
            <a:r>
              <a:rPr lang="ru-RU" sz="42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</a:t>
            </a:r>
          </a:p>
          <a:p>
            <a:pPr lvl="0" algn="l"/>
            <a:r>
              <a:rPr lang="uk-UA" sz="2800" dirty="0">
                <a:solidFill>
                  <a:srgbClr val="8064A2">
                    <a:lumMod val="50000"/>
                  </a:srgbClr>
                </a:solidFill>
                <a:latin typeface="Franklin Gothic Heavy" panose="020B0903020102020204" pitchFamily="34" charset="0"/>
              </a:rPr>
              <a:t>    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0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Загальні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положення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8424936" cy="55446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  * Замість знака «крапка й тире» («. — »), рекомендовано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застосовувати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знак «крапка» (.): </a:t>
            </a:r>
          </a:p>
          <a:p>
            <a:pPr algn="l"/>
            <a:r>
              <a:rPr lang="ru-RU" sz="2600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           Надикто В. Т. Основи наукових досліджень:   підручник. Херсон: </a:t>
            </a:r>
            <a:r>
              <a:rPr lang="ru-RU" sz="2600" dirty="0" err="1">
                <a:solidFill>
                  <a:schemeClr val="accent2"/>
                </a:solidFill>
                <a:latin typeface="Franklin Gothic Heavy" panose="020B0903020102020204" pitchFamily="34" charset="0"/>
              </a:rPr>
              <a:t>Олді</a:t>
            </a:r>
            <a:r>
              <a:rPr lang="ru-RU" sz="2600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-плюс, 2017. 268 с.</a:t>
            </a:r>
          </a:p>
          <a:p>
            <a:pPr algn="l"/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  *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Імена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у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бібліографічному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описі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за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навскісною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рискою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/ не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повторюють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: </a:t>
            </a:r>
          </a:p>
          <a:p>
            <a:pPr algn="l"/>
            <a:r>
              <a:rPr lang="ru-RU" sz="2600" dirty="0">
                <a:latin typeface="Franklin Gothic Heavy" panose="020B0903020102020204" pitchFamily="34" charset="0"/>
              </a:rPr>
              <a:t>          </a:t>
            </a:r>
            <a:r>
              <a:rPr lang="ru-RU" sz="2600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Скляр О. Г., Болтянська Н. І. Основи проектування тваринницьких підприємств: підручник. Київ: Кондор, 2018. 380 с. : </a:t>
            </a:r>
            <a:r>
              <a:rPr lang="ru-RU" sz="2600" dirty="0" err="1">
                <a:solidFill>
                  <a:schemeClr val="accent2"/>
                </a:solidFill>
                <a:latin typeface="Franklin Gothic Heavy" panose="020B0903020102020204" pitchFamily="34" charset="0"/>
              </a:rPr>
              <a:t>іл</a:t>
            </a:r>
            <a:r>
              <a:rPr lang="ru-RU" sz="2600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., табл.</a:t>
            </a:r>
          </a:p>
          <a:p>
            <a:pPr algn="l"/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  *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Дві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навскісні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риски («//») у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аналітичному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бібліографічному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описі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замінювати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крапкою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, а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назву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документа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виділяти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шрифтом (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наприклад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, курсивом):</a:t>
            </a:r>
          </a:p>
          <a:p>
            <a:r>
              <a:rPr lang="ru-RU" sz="2600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                     Кюрчев В. Новий посівний МТА на основі       трактора серії ХТЗ-160. </a:t>
            </a:r>
            <a:r>
              <a:rPr lang="ru-RU" sz="2600" i="1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Техніка і технології АПК. </a:t>
            </a:r>
            <a:r>
              <a:rPr lang="ru-RU" sz="2600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2010. № 12. С. 9-12.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22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Загальні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положення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8424936" cy="5544616"/>
          </a:xfrm>
        </p:spPr>
        <p:txBody>
          <a:bodyPr>
            <a:normAutofit/>
          </a:bodyPr>
          <a:lstStyle/>
          <a:p>
            <a:pPr algn="l"/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7"/>
            <a:ext cx="8064896" cy="470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  * Відомості про згадуваний документ, опублікований іншою мовою, у бібліографічних посиланнях наводять мовою оригіналу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       </a:t>
            </a:r>
            <a:r>
              <a:rPr lang="en-US" sz="2400" dirty="0" err="1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Adamchuk</a:t>
            </a:r>
            <a:r>
              <a:rPr lang="en-US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 V., </a:t>
            </a:r>
            <a:r>
              <a:rPr lang="en-US" sz="2400" dirty="0" err="1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Bulgakov</a:t>
            </a:r>
            <a:r>
              <a:rPr lang="en-US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 V., </a:t>
            </a:r>
            <a:r>
              <a:rPr lang="en-US" sz="2400" dirty="0" err="1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Nadykto</a:t>
            </a:r>
            <a:r>
              <a:rPr lang="en-US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 V., </a:t>
            </a:r>
            <a:r>
              <a:rPr lang="en-US" sz="2400" dirty="0" err="1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Ihnatiev</a:t>
            </a:r>
            <a:r>
              <a:rPr lang="en-US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 Y. Theoretical research into the power and energy performance of agricultural tractors</a:t>
            </a:r>
            <a:r>
              <a:rPr lang="uk-UA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. </a:t>
            </a:r>
            <a:r>
              <a:rPr lang="en-US" sz="2400" i="1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Agronomy Research</a:t>
            </a:r>
            <a:r>
              <a:rPr lang="uk-UA" sz="2400" i="1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.</a:t>
            </a:r>
            <a:r>
              <a:rPr lang="uk-UA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 2016. </a:t>
            </a:r>
            <a:r>
              <a:rPr lang="en-US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Vol. 14</a:t>
            </a:r>
            <a:r>
              <a:rPr lang="uk-UA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 (</a:t>
            </a:r>
            <a:r>
              <a:rPr lang="en-US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Times New Roman"/>
              </a:rPr>
              <a:t>5</a:t>
            </a:r>
            <a:r>
              <a:rPr lang="uk-UA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Times New Roman"/>
              </a:rPr>
              <a:t>)</a:t>
            </a:r>
            <a:r>
              <a:rPr lang="en-US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Times New Roman"/>
              </a:rPr>
              <a:t>. </a:t>
            </a:r>
            <a:r>
              <a:rPr lang="uk-UA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Р</a:t>
            </a:r>
            <a:r>
              <a:rPr lang="en-US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. 1511-1518.</a:t>
            </a:r>
            <a:r>
              <a:rPr lang="uk-UA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  <a:ea typeface="Times New Roman"/>
                <a:cs typeface="Arial CYR"/>
              </a:rPr>
              <a:t>(повна форма)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Times New Roman"/>
              </a:rPr>
              <a:t>      </a:t>
            </a:r>
            <a:r>
              <a:rPr lang="en-US" sz="2400" i="1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Times New Roman"/>
              </a:rPr>
              <a:t>Agronomy Research</a:t>
            </a:r>
            <a:r>
              <a:rPr lang="en-US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Times New Roman"/>
              </a:rPr>
              <a:t>. 2016. № 14 (3). </a:t>
            </a:r>
            <a:r>
              <a:rPr lang="uk-UA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Times New Roman"/>
              </a:rPr>
              <a:t>Р</a:t>
            </a:r>
            <a:r>
              <a:rPr lang="en-US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Times New Roman"/>
              </a:rPr>
              <a:t>. 689-710.</a:t>
            </a:r>
            <a:r>
              <a:rPr lang="uk-UA" sz="2400" dirty="0">
                <a:solidFill>
                  <a:schemeClr val="accent2"/>
                </a:solidFill>
                <a:latin typeface="Franklin Gothic Heavy" panose="020B0903020102020204" pitchFamily="34" charset="0"/>
                <a:ea typeface="Times New Roman"/>
                <a:cs typeface="Times New Roman"/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  <a:ea typeface="Times New Roman"/>
                <a:cs typeface="Times New Roman"/>
              </a:rPr>
              <a:t>(коротка форма)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  <a:ea typeface="Times New Roman"/>
              <a:cs typeface="Times New Roman"/>
            </a:endParaRPr>
          </a:p>
          <a:p>
            <a:pPr marL="342900" indent="-342900">
              <a:buFont typeface="Arial" charset="0"/>
              <a:buChar char="•"/>
            </a:pPr>
            <a:endParaRPr lang="ru-RU" sz="2400" dirty="0">
              <a:solidFill>
                <a:schemeClr val="accent2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5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8952" cy="79208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Види бібліографічних посилань та 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правила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їхнього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складання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</a:p>
          <a:p>
            <a:endParaRPr lang="uk-UA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06419" y="1166635"/>
            <a:ext cx="3888432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Бібліографічне посилання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(за складом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бібліографічного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запису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2850435" y="2534787"/>
            <a:ext cx="180020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50635" y="2564904"/>
            <a:ext cx="1800200" cy="8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39552" y="3284984"/>
            <a:ext cx="3672408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Повне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обов’язкові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характеристики,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ідентифікування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об’єкта посилання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51512" y="3379304"/>
            <a:ext cx="3780928" cy="18498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Коротке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обов’язкових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об’єкта посилання </a:t>
            </a:r>
          </a:p>
        </p:txBody>
      </p:sp>
    </p:spTree>
    <p:extLst>
      <p:ext uri="{BB962C8B-B14F-4D97-AF65-F5344CB8AC3E}">
        <p14:creationId xmlns:p14="http://schemas.microsoft.com/office/powerpoint/2010/main" val="18956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33" y="-15827"/>
            <a:ext cx="9238533" cy="685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206680" cy="8367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16632"/>
            <a:ext cx="3456384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404664"/>
            <a:ext cx="7632848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Бібліографічне посилання (за місцем розташування в документі) 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Corbel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11960" y="105273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619672" y="1392537"/>
            <a:ext cx="6383747" cy="20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19672" y="1392537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82870" y="140265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992380" y="1392537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95536" y="2112617"/>
            <a:ext cx="2808312" cy="510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внутрішньотекстове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23928" y="2132856"/>
            <a:ext cx="1548172" cy="4904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підрядкове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04248" y="2132856"/>
            <a:ext cx="1872208" cy="4904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позатекстове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04677" y="3573016"/>
            <a:ext cx="6383747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Бібліографічне посилання (за повторністю наведення посилань на один і той самий об’єкт)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630614" y="4530985"/>
            <a:ext cx="1022417" cy="892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653031" y="4530985"/>
            <a:ext cx="1763285" cy="709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Скругленный прямоугольник 2059"/>
          <p:cNvSpPr/>
          <p:nvPr/>
        </p:nvSpPr>
        <p:spPr>
          <a:xfrm>
            <a:off x="3707904" y="5423804"/>
            <a:ext cx="1944216" cy="52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rgbClr val="000000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374B81"/>
              </a:solidFill>
            </a:endParaRPr>
          </a:p>
        </p:txBody>
      </p:sp>
      <p:sp>
        <p:nvSpPr>
          <p:cNvPr id="2061" name="Скругленный прямоугольник 2060"/>
          <p:cNvSpPr/>
          <p:nvPr/>
        </p:nvSpPr>
        <p:spPr>
          <a:xfrm>
            <a:off x="7020272" y="5240132"/>
            <a:ext cx="1872208" cy="565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dirty="0">
              <a:solidFill>
                <a:srgbClr val="000000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повторне</a:t>
            </a:r>
            <a:r>
              <a:rPr lang="ru-RU" b="1" dirty="0">
                <a:solidFill>
                  <a:srgbClr val="37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374B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374B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39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1303</Words>
  <Application>Microsoft Office PowerPoint</Application>
  <PresentationFormat>Екран (4:3)</PresentationFormat>
  <Paragraphs>191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Corbel</vt:lpstr>
      <vt:lpstr>Franklin Gothic Heavy</vt:lpstr>
      <vt:lpstr>Times New Roman</vt:lpstr>
      <vt:lpstr>Wingdings</vt:lpstr>
      <vt:lpstr>Тема Office</vt:lpstr>
      <vt:lpstr>Презентація PowerPoint</vt:lpstr>
      <vt:lpstr> ДСТУ ГОСТ 7.1:2006. Бібліографічний запис. Бібліографічний опис. Загальні вимоги та правила складання </vt:lpstr>
      <vt:lpstr> </vt:lpstr>
      <vt:lpstr> </vt:lpstr>
      <vt:lpstr> ДСТУ 8302:2015. Бібліографічне посилання. Загальні положення та правила складання </vt:lpstr>
      <vt:lpstr> Загальні положення </vt:lpstr>
      <vt:lpstr> Загальні положення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Olga Belotska</cp:lastModifiedBy>
  <cp:revision>62</cp:revision>
  <dcterms:modified xsi:type="dcterms:W3CDTF">2025-08-21T13:11:48Z</dcterms:modified>
</cp:coreProperties>
</file>