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media/image20.jpg" ContentType="image/jpeg"/>
  <Override PartName="/ppt/media/image70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1"/>
  </p:sldMasterIdLst>
  <p:sldIdLst>
    <p:sldId id="256" r:id="rId2"/>
    <p:sldId id="257" r:id="rId3"/>
    <p:sldId id="258" r:id="rId4"/>
    <p:sldId id="259" r:id="rId5"/>
    <p:sldId id="277" r:id="rId6"/>
    <p:sldId id="275" r:id="rId7"/>
    <p:sldId id="276" r:id="rId8"/>
    <p:sldId id="263" r:id="rId9"/>
    <p:sldId id="278" r:id="rId10"/>
    <p:sldId id="264" r:id="rId11"/>
    <p:sldId id="262" r:id="rId12"/>
    <p:sldId id="288" r:id="rId13"/>
    <p:sldId id="289" r:id="rId14"/>
    <p:sldId id="290" r:id="rId15"/>
    <p:sldId id="291" r:id="rId16"/>
    <p:sldId id="282" r:id="rId17"/>
    <p:sldId id="292" r:id="rId18"/>
    <p:sldId id="294" r:id="rId19"/>
    <p:sldId id="293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3" r:id="rId28"/>
    <p:sldId id="302" r:id="rId29"/>
    <p:sldId id="268" r:id="rId30"/>
    <p:sldId id="274" r:id="rId31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692" autoAdjust="0"/>
  </p:normalViewPr>
  <p:slideViewPr>
    <p:cSldViewPr>
      <p:cViewPr>
        <p:scale>
          <a:sx n="89" d="100"/>
          <a:sy n="89" d="100"/>
        </p:scale>
        <p:origin x="-426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‹#›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8/19/2025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8/19/2025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‹#›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‹#›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t>‹#›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jpg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1059" y="685800"/>
            <a:ext cx="6301740" cy="296427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0" marR="5080" indent="0" algn="ctr">
              <a:lnSpc>
                <a:spcPct val="100400"/>
              </a:lnSpc>
              <a:spcBef>
                <a:spcPts val="75"/>
              </a:spcBef>
              <a:buNone/>
            </a:pPr>
            <a:r>
              <a:rPr lang="uk-UA" sz="4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  <a:t>Нобелівська премія: плеяда геніїв людства</a:t>
            </a:r>
            <a:br>
              <a:rPr lang="uk-UA" sz="4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rPr>
            </a:br>
            <a:endParaRPr sz="48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anose="02040502050405020303" pitchFamily="18" charset="0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35367" y="145137"/>
            <a:ext cx="7223535" cy="6845358"/>
            <a:chOff x="588488" y="1269492"/>
            <a:chExt cx="7223535" cy="6845358"/>
          </a:xfrm>
        </p:grpSpPr>
        <p:sp>
          <p:nvSpPr>
            <p:cNvPr id="5" name="object 5"/>
            <p:cNvSpPr/>
            <p:nvPr/>
          </p:nvSpPr>
          <p:spPr>
            <a:xfrm>
              <a:off x="888491" y="1453895"/>
              <a:ext cx="6908800" cy="2973705"/>
            </a:xfrm>
            <a:custGeom>
              <a:avLst/>
              <a:gdLst/>
              <a:ahLst/>
              <a:cxnLst/>
              <a:rect l="l" t="t" r="r" b="b"/>
              <a:pathLst>
                <a:path w="6908800" h="2973704">
                  <a:moveTo>
                    <a:pt x="6908291" y="0"/>
                  </a:moveTo>
                  <a:lnTo>
                    <a:pt x="0" y="0"/>
                  </a:lnTo>
                  <a:lnTo>
                    <a:pt x="0" y="2973323"/>
                  </a:lnTo>
                  <a:lnTo>
                    <a:pt x="96748" y="2931667"/>
                  </a:lnTo>
                  <a:lnTo>
                    <a:pt x="96748" y="112394"/>
                  </a:lnTo>
                  <a:lnTo>
                    <a:pt x="6647053" y="112394"/>
                  </a:lnTo>
                  <a:lnTo>
                    <a:pt x="6908291" y="0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  <a:alpha val="50195"/>
              </a:scheme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10183" y="1269492"/>
              <a:ext cx="7101840" cy="3157855"/>
            </a:xfrm>
            <a:custGeom>
              <a:avLst/>
              <a:gdLst/>
              <a:ahLst/>
              <a:cxnLst/>
              <a:rect l="l" t="t" r="r" b="b"/>
              <a:pathLst>
                <a:path w="7101840" h="3157854">
                  <a:moveTo>
                    <a:pt x="7101840" y="0"/>
                  </a:moveTo>
                  <a:lnTo>
                    <a:pt x="0" y="0"/>
                  </a:lnTo>
                  <a:lnTo>
                    <a:pt x="0" y="3157728"/>
                  </a:lnTo>
                  <a:lnTo>
                    <a:pt x="102755" y="3112008"/>
                  </a:lnTo>
                  <a:lnTo>
                    <a:pt x="102755" y="119380"/>
                  </a:lnTo>
                  <a:lnTo>
                    <a:pt x="6833235" y="119380"/>
                  </a:lnTo>
                  <a:lnTo>
                    <a:pt x="7101840" y="0"/>
                  </a:lnTo>
                  <a:close/>
                </a:path>
              </a:pathLst>
            </a:custGeom>
            <a:solidFill>
              <a:schemeClr val="tx1">
                <a:alpha val="50195"/>
              </a:scheme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 rot="9541782">
              <a:off x="1191212" y="4813560"/>
              <a:ext cx="2772410" cy="238094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8488" y="5711426"/>
              <a:ext cx="3185287" cy="2403424"/>
            </a:xfrm>
            <a:prstGeom prst="rect">
              <a:avLst/>
            </a:prstGeom>
          </p:spPr>
        </p:pic>
      </p:grpSp>
      <p:pic>
        <p:nvPicPr>
          <p:cNvPr id="1026" name="Picture 2" descr="21 ตุลาคม 2376 วันเกิดอัลเฟรด ผู้ให้กำเนิด &quot;รางวัลโนเบล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895600"/>
            <a:ext cx="6616849" cy="3720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697979" y="3048000"/>
            <a:ext cx="3727524" cy="2209800"/>
          </a:xfrm>
          <a:prstGeom prst="rect">
            <a:avLst/>
          </a:prstGeom>
        </p:spPr>
      </p:pic>
      <p:sp>
        <p:nvSpPr>
          <p:cNvPr id="12" name="object 5"/>
          <p:cNvSpPr/>
          <p:nvPr/>
        </p:nvSpPr>
        <p:spPr>
          <a:xfrm rot="16200000" flipV="1">
            <a:off x="8847465" y="3466305"/>
            <a:ext cx="3168000" cy="3132000"/>
          </a:xfrm>
          <a:custGeom>
            <a:avLst/>
            <a:gdLst/>
            <a:ahLst/>
            <a:cxnLst/>
            <a:rect l="l" t="t" r="r" b="b"/>
            <a:pathLst>
              <a:path w="6908800" h="2973704">
                <a:moveTo>
                  <a:pt x="6908291" y="0"/>
                </a:moveTo>
                <a:lnTo>
                  <a:pt x="0" y="0"/>
                </a:lnTo>
                <a:lnTo>
                  <a:pt x="0" y="2973323"/>
                </a:lnTo>
                <a:lnTo>
                  <a:pt x="96748" y="2931667"/>
                </a:lnTo>
                <a:lnTo>
                  <a:pt x="96748" y="112394"/>
                </a:lnTo>
                <a:lnTo>
                  <a:pt x="6647053" y="112394"/>
                </a:lnTo>
                <a:lnTo>
                  <a:pt x="6908291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50195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5"/>
          <p:cNvSpPr/>
          <p:nvPr/>
        </p:nvSpPr>
        <p:spPr>
          <a:xfrm rot="16200000" flipV="1">
            <a:off x="8953870" y="3549052"/>
            <a:ext cx="3333495" cy="3132000"/>
          </a:xfrm>
          <a:custGeom>
            <a:avLst/>
            <a:gdLst/>
            <a:ahLst/>
            <a:cxnLst/>
            <a:rect l="l" t="t" r="r" b="b"/>
            <a:pathLst>
              <a:path w="6908800" h="2973704">
                <a:moveTo>
                  <a:pt x="6908291" y="0"/>
                </a:moveTo>
                <a:lnTo>
                  <a:pt x="0" y="0"/>
                </a:lnTo>
                <a:lnTo>
                  <a:pt x="0" y="2973323"/>
                </a:lnTo>
                <a:lnTo>
                  <a:pt x="96748" y="2931667"/>
                </a:lnTo>
                <a:lnTo>
                  <a:pt x="96748" y="112394"/>
                </a:lnTo>
                <a:lnTo>
                  <a:pt x="6647053" y="112394"/>
                </a:lnTo>
                <a:lnTo>
                  <a:pt x="6908291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50195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" y="152400"/>
            <a:ext cx="11518295" cy="6553200"/>
            <a:chOff x="454629" y="298993"/>
            <a:chExt cx="11346951" cy="6307220"/>
          </a:xfrm>
        </p:grpSpPr>
        <p:sp>
          <p:nvSpPr>
            <p:cNvPr id="3" name="object 3"/>
            <p:cNvSpPr/>
            <p:nvPr/>
          </p:nvSpPr>
          <p:spPr>
            <a:xfrm>
              <a:off x="454629" y="298993"/>
              <a:ext cx="11346951" cy="6307220"/>
            </a:xfrm>
            <a:custGeom>
              <a:avLst/>
              <a:gdLst/>
              <a:ahLst/>
              <a:cxnLst/>
              <a:rect l="l" t="t" r="r" b="b"/>
              <a:pathLst>
                <a:path w="11271885" h="6231890">
                  <a:moveTo>
                    <a:pt x="11271504" y="0"/>
                  </a:moveTo>
                  <a:lnTo>
                    <a:pt x="0" y="0"/>
                  </a:lnTo>
                  <a:lnTo>
                    <a:pt x="0" y="6231635"/>
                  </a:lnTo>
                  <a:lnTo>
                    <a:pt x="11271504" y="6231635"/>
                  </a:lnTo>
                  <a:lnTo>
                    <a:pt x="11271504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18823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51734" y="785354"/>
              <a:ext cx="10872037" cy="2373891"/>
            </a:xfrm>
            <a:custGeom>
              <a:avLst/>
              <a:gdLst/>
              <a:ahLst/>
              <a:cxnLst/>
              <a:rect l="l" t="t" r="r" b="b"/>
              <a:pathLst>
                <a:path w="10967085" h="3088004">
                  <a:moveTo>
                    <a:pt x="10452100" y="0"/>
                  </a:moveTo>
                  <a:lnTo>
                    <a:pt x="0" y="0"/>
                  </a:lnTo>
                  <a:lnTo>
                    <a:pt x="0" y="2573020"/>
                  </a:lnTo>
                  <a:lnTo>
                    <a:pt x="514604" y="3087624"/>
                  </a:lnTo>
                  <a:lnTo>
                    <a:pt x="10966704" y="3087624"/>
                  </a:lnTo>
                  <a:lnTo>
                    <a:pt x="10966704" y="514603"/>
                  </a:lnTo>
                  <a:lnTo>
                    <a:pt x="10452100" y="0"/>
                  </a:lnTo>
                  <a:close/>
                </a:path>
              </a:pathLst>
            </a:custGeom>
            <a:solidFill>
              <a:srgbClr val="FFC00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599761" y="712210"/>
            <a:ext cx="1068767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latin typeface="Georgia" panose="02040502050405020303" pitchFamily="18" charset="0"/>
              </a:rPr>
              <a:t>Щороку 10 грудня, у день смерті Альфреда Нобеля, у світі відзначають «День Нобеля». Саме цього дня у двох столицях — Стокгольмі (Швеція) та Осло (Норвегія) — відбуваються урочисті церемонії вручення Нобелівських премій. У Стокгольмі нагороджують лауреатів у галузях фізики, хімії, медицини, літератури та економіки, а в Осло вручають Нобелівську премію миру.</a:t>
            </a:r>
          </a:p>
          <a:p>
            <a:endParaRPr lang="uk-UA" sz="2400" dirty="0">
              <a:latin typeface="Georgia" panose="02040502050405020303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91" y="3271521"/>
            <a:ext cx="5746609" cy="3231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10 грудня Нобелівський день - церемонія вручення Нобелівської премії |  Бібліотека Державного університету «Житомирська політехніка»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330" y="4939589"/>
            <a:ext cx="2064562" cy="151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Оголошено лауреатів Нобелівської премії з фізіології та медицин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375" y="3375715"/>
            <a:ext cx="1998716" cy="126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091262" y="55939"/>
            <a:ext cx="99437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600" b="1" dirty="0">
                <a:latin typeface="Georgia" panose="02040502050405020303" pitchFamily="18" charset="0"/>
              </a:rPr>
              <a:t>Традиції вручення Нобелівської премії</a:t>
            </a:r>
            <a:endParaRPr lang="uk-UA" sz="3600" dirty="0">
              <a:latin typeface="Georgia" panose="02040502050405020303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29082" y="3479002"/>
            <a:ext cx="2819400" cy="30469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uk-UA" sz="2400" dirty="0">
                <a:latin typeface="Georgia" panose="02040502050405020303" pitchFamily="18" charset="0"/>
              </a:rPr>
              <a:t>Кожен лауреат отримує з рук монарха золоту медаль із зображенням засновника премії Альфреда Нобеля і диплом.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0247" y="6095"/>
            <a:ext cx="11733530" cy="6852159"/>
            <a:chOff x="460247" y="6095"/>
            <a:chExt cx="11733530" cy="6852159"/>
          </a:xfrm>
        </p:grpSpPr>
        <p:sp>
          <p:nvSpPr>
            <p:cNvPr id="3" name="object 3"/>
            <p:cNvSpPr/>
            <p:nvPr/>
          </p:nvSpPr>
          <p:spPr>
            <a:xfrm>
              <a:off x="11052047" y="24384"/>
              <a:ext cx="1141730" cy="6833870"/>
            </a:xfrm>
            <a:custGeom>
              <a:avLst/>
              <a:gdLst/>
              <a:ahLst/>
              <a:cxnLst/>
              <a:rect l="l" t="t" r="r" b="b"/>
              <a:pathLst>
                <a:path w="1141729" h="6833870">
                  <a:moveTo>
                    <a:pt x="1141476" y="0"/>
                  </a:moveTo>
                  <a:lnTo>
                    <a:pt x="1107948" y="0"/>
                  </a:lnTo>
                  <a:lnTo>
                    <a:pt x="0" y="3416808"/>
                  </a:lnTo>
                  <a:lnTo>
                    <a:pt x="1107948" y="6833615"/>
                  </a:lnTo>
                  <a:lnTo>
                    <a:pt x="1141476" y="6833615"/>
                  </a:lnTo>
                  <a:lnTo>
                    <a:pt x="1141476" y="0"/>
                  </a:lnTo>
                  <a:close/>
                </a:path>
              </a:pathLst>
            </a:custGeom>
            <a:solidFill>
              <a:srgbClr val="00000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173980" y="6095"/>
              <a:ext cx="7012305" cy="6771640"/>
            </a:xfrm>
            <a:custGeom>
              <a:avLst/>
              <a:gdLst/>
              <a:ahLst/>
              <a:cxnLst/>
              <a:rect l="l" t="t" r="r" b="b"/>
              <a:pathLst>
                <a:path w="7012305" h="6771640">
                  <a:moveTo>
                    <a:pt x="6833616" y="6737591"/>
                  </a:moveTo>
                  <a:lnTo>
                    <a:pt x="3416808" y="5629656"/>
                  </a:lnTo>
                  <a:lnTo>
                    <a:pt x="0" y="6737591"/>
                  </a:lnTo>
                  <a:lnTo>
                    <a:pt x="0" y="6771132"/>
                  </a:lnTo>
                  <a:lnTo>
                    <a:pt x="6833616" y="6771132"/>
                  </a:lnTo>
                  <a:lnTo>
                    <a:pt x="6833616" y="6737591"/>
                  </a:lnTo>
                  <a:close/>
                </a:path>
                <a:path w="7012305" h="6771640">
                  <a:moveTo>
                    <a:pt x="7011924" y="0"/>
                  </a:moveTo>
                  <a:lnTo>
                    <a:pt x="178308" y="0"/>
                  </a:lnTo>
                  <a:lnTo>
                    <a:pt x="178308" y="33528"/>
                  </a:lnTo>
                  <a:lnTo>
                    <a:pt x="3595116" y="1139952"/>
                  </a:lnTo>
                  <a:lnTo>
                    <a:pt x="7011924" y="33528"/>
                  </a:lnTo>
                  <a:lnTo>
                    <a:pt x="7011924" y="0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0247" y="312420"/>
              <a:ext cx="11271885" cy="6233160"/>
            </a:xfrm>
            <a:custGeom>
              <a:avLst/>
              <a:gdLst/>
              <a:ahLst/>
              <a:cxnLst/>
              <a:rect l="l" t="t" r="r" b="b"/>
              <a:pathLst>
                <a:path w="11271885" h="6233159">
                  <a:moveTo>
                    <a:pt x="11271504" y="0"/>
                  </a:moveTo>
                  <a:lnTo>
                    <a:pt x="0" y="0"/>
                  </a:lnTo>
                  <a:lnTo>
                    <a:pt x="0" y="6233159"/>
                  </a:lnTo>
                  <a:lnTo>
                    <a:pt x="11271504" y="6233159"/>
                  </a:lnTo>
                  <a:lnTo>
                    <a:pt x="11271504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43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762830" y="1166605"/>
            <a:ext cx="4572000" cy="47339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vert="horz" wrap="square" lIns="0" tIns="6985" rIns="0" bIns="0" rtlCol="0">
            <a:spAutoFit/>
          </a:bodyPr>
          <a:lstStyle/>
          <a:p>
            <a:pPr lvl="0" algn="just"/>
            <a:r>
              <a:rPr lang="ru-RU" sz="2400" dirty="0">
                <a:latin typeface="Georgia" panose="02040502050405020303" pitchFamily="18" charset="0"/>
              </a:rPr>
              <a:t>Перша </a:t>
            </a:r>
            <a:r>
              <a:rPr lang="ru-RU" sz="2400" dirty="0" err="1">
                <a:latin typeface="Georgia" panose="02040502050405020303" pitchFamily="18" charset="0"/>
              </a:rPr>
              <a:t>церемонія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вручення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Нобелівських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премій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відбулася</a:t>
            </a:r>
            <a:r>
              <a:rPr lang="ru-RU" sz="2400" dirty="0">
                <a:latin typeface="Georgia" panose="02040502050405020303" pitchFamily="18" charset="0"/>
              </a:rPr>
              <a:t> 10 </a:t>
            </a:r>
            <a:r>
              <a:rPr lang="ru-RU" sz="2400" dirty="0" err="1">
                <a:latin typeface="Georgia" panose="02040502050405020303" pitchFamily="18" charset="0"/>
              </a:rPr>
              <a:t>грудня</a:t>
            </a:r>
            <a:r>
              <a:rPr lang="ru-RU" sz="2400" dirty="0">
                <a:latin typeface="Georgia" panose="02040502050405020303" pitchFamily="18" charset="0"/>
              </a:rPr>
              <a:t> 1901.</a:t>
            </a:r>
          </a:p>
          <a:p>
            <a:pPr lvl="0" algn="just"/>
            <a:endParaRPr lang="ru-RU" sz="2400" dirty="0">
              <a:latin typeface="Georgia" panose="02040502050405020303" pitchFamily="18" charset="0"/>
            </a:endParaRPr>
          </a:p>
          <a:p>
            <a:pPr lvl="0" algn="just"/>
            <a:r>
              <a:rPr lang="ru-RU" sz="2400" b="1" dirty="0" err="1">
                <a:latin typeface="Georgia" panose="02040502050405020303" pitchFamily="18" charset="0"/>
              </a:rPr>
              <a:t>Лауреати</a:t>
            </a:r>
            <a:r>
              <a:rPr lang="ru-RU" sz="2400" b="1" dirty="0">
                <a:latin typeface="Georgia" panose="02040502050405020303" pitchFamily="18" charset="0"/>
              </a:rPr>
              <a:t>:</a:t>
            </a:r>
          </a:p>
          <a:p>
            <a:pPr lvl="0" algn="just"/>
            <a:endParaRPr lang="uk-UA" sz="2400" dirty="0">
              <a:latin typeface="Georgia" panose="02040502050405020303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uk-UA" sz="2400" dirty="0">
                <a:latin typeface="Georgia" panose="02040502050405020303" pitchFamily="18" charset="0"/>
              </a:rPr>
              <a:t>Вільгельм Рентген — з фізики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uk-UA" sz="2400" dirty="0">
                <a:latin typeface="Georgia" panose="02040502050405020303" pitchFamily="18" charset="0"/>
              </a:rPr>
              <a:t>Якоб Вант-</a:t>
            </a:r>
            <a:r>
              <a:rPr lang="uk-UA" sz="2400" dirty="0" err="1">
                <a:latin typeface="Georgia" panose="02040502050405020303" pitchFamily="18" charset="0"/>
              </a:rPr>
              <a:t>Гофф</a:t>
            </a:r>
            <a:r>
              <a:rPr lang="uk-UA" sz="2400" dirty="0">
                <a:latin typeface="Georgia" panose="02040502050405020303" pitchFamily="18" charset="0"/>
              </a:rPr>
              <a:t> — з хімії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uk-UA" sz="2400" dirty="0">
                <a:latin typeface="Georgia" panose="02040502050405020303" pitchFamily="18" charset="0"/>
              </a:rPr>
              <a:t>Еміль </a:t>
            </a:r>
            <a:r>
              <a:rPr lang="uk-UA" sz="2400" dirty="0" err="1">
                <a:latin typeface="Georgia" panose="02040502050405020303" pitchFamily="18" charset="0"/>
              </a:rPr>
              <a:t>Берінг</a:t>
            </a:r>
            <a:r>
              <a:rPr lang="uk-UA" sz="2400" dirty="0">
                <a:latin typeface="Georgia" panose="02040502050405020303" pitchFamily="18" charset="0"/>
              </a:rPr>
              <a:t> — з медицини.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uk-UA" sz="2400" dirty="0">
                <a:latin typeface="Georgia" panose="02040502050405020303" pitchFamily="18" charset="0"/>
              </a:rPr>
              <a:t>Сюллі-Прюдом – література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uk-UA" sz="2400" dirty="0">
                <a:latin typeface="Georgia" panose="02040502050405020303" pitchFamily="18" charset="0"/>
              </a:rPr>
              <a:t>Жан Анрі </a:t>
            </a:r>
            <a:r>
              <a:rPr lang="uk-UA" sz="2400" dirty="0" err="1">
                <a:latin typeface="Georgia" panose="02040502050405020303" pitchFamily="18" charset="0"/>
              </a:rPr>
              <a:t>Дюнан</a:t>
            </a:r>
            <a:r>
              <a:rPr lang="uk-UA" sz="2400" dirty="0">
                <a:latin typeface="Georgia" panose="02040502050405020303" pitchFamily="18" charset="0"/>
              </a:rPr>
              <a:t>; Фредерик Пассі -  миру</a:t>
            </a:r>
          </a:p>
          <a:p>
            <a:pPr marL="156845" marR="248285" algn="just">
              <a:lnSpc>
                <a:spcPts val="2160"/>
              </a:lnSpc>
              <a:spcBef>
                <a:spcPts val="55"/>
              </a:spcBef>
              <a:tabLst>
                <a:tab pos="293370" algn="l"/>
              </a:tabLst>
            </a:pPr>
            <a:endParaRPr sz="2400" dirty="0">
              <a:latin typeface="Georgia" panose="02040502050405020303" pitchFamily="18" charset="0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360664" y="312420"/>
            <a:ext cx="3556000" cy="6141720"/>
          </a:xfrm>
          <a:custGeom>
            <a:avLst/>
            <a:gdLst/>
            <a:ahLst/>
            <a:cxnLst/>
            <a:rect l="l" t="t" r="r" b="b"/>
            <a:pathLst>
              <a:path w="3556000" h="6141720">
                <a:moveTo>
                  <a:pt x="3555491" y="0"/>
                </a:moveTo>
                <a:lnTo>
                  <a:pt x="711072" y="0"/>
                </a:lnTo>
                <a:lnTo>
                  <a:pt x="0" y="6141720"/>
                </a:lnTo>
                <a:lnTo>
                  <a:pt x="2844418" y="6141720"/>
                </a:lnTo>
                <a:lnTo>
                  <a:pt x="3555491" y="0"/>
                </a:lnTo>
                <a:close/>
              </a:path>
            </a:pathLst>
          </a:custGeom>
          <a:solidFill>
            <a:srgbClr val="FFC0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242315" y="312420"/>
            <a:ext cx="11282173" cy="6233160"/>
            <a:chOff x="242315" y="312420"/>
            <a:chExt cx="11282173" cy="6233160"/>
          </a:xfrm>
        </p:grpSpPr>
        <p:sp>
          <p:nvSpPr>
            <p:cNvPr id="17" name="object 17"/>
            <p:cNvSpPr/>
            <p:nvPr/>
          </p:nvSpPr>
          <p:spPr>
            <a:xfrm>
              <a:off x="9060180" y="312420"/>
              <a:ext cx="45720" cy="6141720"/>
            </a:xfrm>
            <a:custGeom>
              <a:avLst/>
              <a:gdLst/>
              <a:ahLst/>
              <a:cxnLst/>
              <a:rect l="l" t="t" r="r" b="b"/>
              <a:pathLst>
                <a:path w="45720" h="6141720">
                  <a:moveTo>
                    <a:pt x="45720" y="0"/>
                  </a:moveTo>
                  <a:lnTo>
                    <a:pt x="0" y="0"/>
                  </a:lnTo>
                  <a:lnTo>
                    <a:pt x="0" y="6141720"/>
                  </a:lnTo>
                  <a:lnTo>
                    <a:pt x="45720" y="6141720"/>
                  </a:lnTo>
                  <a:lnTo>
                    <a:pt x="4572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060180" y="312420"/>
              <a:ext cx="45720" cy="6141720"/>
            </a:xfrm>
            <a:custGeom>
              <a:avLst/>
              <a:gdLst/>
              <a:ahLst/>
              <a:cxnLst/>
              <a:rect l="l" t="t" r="r" b="b"/>
              <a:pathLst>
                <a:path w="45720" h="6141720">
                  <a:moveTo>
                    <a:pt x="0" y="6141720"/>
                  </a:moveTo>
                  <a:lnTo>
                    <a:pt x="45720" y="6141720"/>
                  </a:lnTo>
                  <a:lnTo>
                    <a:pt x="45720" y="0"/>
                  </a:lnTo>
                  <a:lnTo>
                    <a:pt x="0" y="0"/>
                  </a:lnTo>
                  <a:lnTo>
                    <a:pt x="0" y="6141720"/>
                  </a:lnTo>
                  <a:close/>
                </a:path>
              </a:pathLst>
            </a:custGeom>
            <a:ln w="12700">
              <a:solidFill>
                <a:srgbClr val="BB8B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478768" y="323088"/>
              <a:ext cx="45720" cy="6141720"/>
            </a:xfrm>
            <a:custGeom>
              <a:avLst/>
              <a:gdLst/>
              <a:ahLst/>
              <a:cxnLst/>
              <a:rect l="l" t="t" r="r" b="b"/>
              <a:pathLst>
                <a:path w="45720" h="6141720">
                  <a:moveTo>
                    <a:pt x="45720" y="0"/>
                  </a:moveTo>
                  <a:lnTo>
                    <a:pt x="0" y="0"/>
                  </a:lnTo>
                  <a:lnTo>
                    <a:pt x="0" y="6141720"/>
                  </a:lnTo>
                  <a:lnTo>
                    <a:pt x="45720" y="6141720"/>
                  </a:lnTo>
                  <a:lnTo>
                    <a:pt x="4572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478768" y="323088"/>
              <a:ext cx="45720" cy="6141720"/>
            </a:xfrm>
            <a:custGeom>
              <a:avLst/>
              <a:gdLst/>
              <a:ahLst/>
              <a:cxnLst/>
              <a:rect l="l" t="t" r="r" b="b"/>
              <a:pathLst>
                <a:path w="45720" h="6141720">
                  <a:moveTo>
                    <a:pt x="0" y="6141720"/>
                  </a:moveTo>
                  <a:lnTo>
                    <a:pt x="45720" y="6141720"/>
                  </a:lnTo>
                  <a:lnTo>
                    <a:pt x="45720" y="0"/>
                  </a:lnTo>
                  <a:lnTo>
                    <a:pt x="0" y="0"/>
                  </a:lnTo>
                  <a:lnTo>
                    <a:pt x="0" y="6141720"/>
                  </a:lnTo>
                  <a:close/>
                </a:path>
              </a:pathLst>
            </a:custGeom>
            <a:ln w="12700">
              <a:solidFill>
                <a:srgbClr val="BB8B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42315" y="403860"/>
              <a:ext cx="3557270" cy="6141720"/>
            </a:xfrm>
            <a:custGeom>
              <a:avLst/>
              <a:gdLst/>
              <a:ahLst/>
              <a:cxnLst/>
              <a:rect l="l" t="t" r="r" b="b"/>
              <a:pathLst>
                <a:path w="3557270" h="6141720">
                  <a:moveTo>
                    <a:pt x="2845562" y="0"/>
                  </a:moveTo>
                  <a:lnTo>
                    <a:pt x="0" y="0"/>
                  </a:lnTo>
                  <a:lnTo>
                    <a:pt x="711403" y="6141720"/>
                  </a:lnTo>
                  <a:lnTo>
                    <a:pt x="3557016" y="6141720"/>
                  </a:lnTo>
                  <a:lnTo>
                    <a:pt x="2845562" y="0"/>
                  </a:lnTo>
                  <a:close/>
                </a:path>
              </a:pathLst>
            </a:custGeom>
            <a:solidFill>
              <a:srgbClr val="FFC00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50975" y="403860"/>
              <a:ext cx="45720" cy="6141720"/>
            </a:xfrm>
            <a:custGeom>
              <a:avLst/>
              <a:gdLst/>
              <a:ahLst/>
              <a:cxnLst/>
              <a:rect l="l" t="t" r="r" b="b"/>
              <a:pathLst>
                <a:path w="45719" h="6141720">
                  <a:moveTo>
                    <a:pt x="45719" y="0"/>
                  </a:moveTo>
                  <a:lnTo>
                    <a:pt x="0" y="0"/>
                  </a:lnTo>
                  <a:lnTo>
                    <a:pt x="0" y="6141720"/>
                  </a:lnTo>
                  <a:lnTo>
                    <a:pt x="45719" y="6141720"/>
                  </a:lnTo>
                  <a:lnTo>
                    <a:pt x="4571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50975" y="403860"/>
              <a:ext cx="45720" cy="6141720"/>
            </a:xfrm>
            <a:custGeom>
              <a:avLst/>
              <a:gdLst/>
              <a:ahLst/>
              <a:cxnLst/>
              <a:rect l="l" t="t" r="r" b="b"/>
              <a:pathLst>
                <a:path w="45719" h="6141720">
                  <a:moveTo>
                    <a:pt x="0" y="6141720"/>
                  </a:moveTo>
                  <a:lnTo>
                    <a:pt x="45719" y="6141720"/>
                  </a:lnTo>
                  <a:lnTo>
                    <a:pt x="45719" y="0"/>
                  </a:lnTo>
                  <a:lnTo>
                    <a:pt x="0" y="0"/>
                  </a:lnTo>
                  <a:lnTo>
                    <a:pt x="0" y="6141720"/>
                  </a:lnTo>
                  <a:close/>
                </a:path>
              </a:pathLst>
            </a:custGeom>
            <a:ln w="12700">
              <a:solidFill>
                <a:srgbClr val="BB8B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105911" y="403860"/>
              <a:ext cx="45720" cy="6141720"/>
            </a:xfrm>
            <a:custGeom>
              <a:avLst/>
              <a:gdLst/>
              <a:ahLst/>
              <a:cxnLst/>
              <a:rect l="l" t="t" r="r" b="b"/>
              <a:pathLst>
                <a:path w="45719" h="6141720">
                  <a:moveTo>
                    <a:pt x="45719" y="0"/>
                  </a:moveTo>
                  <a:lnTo>
                    <a:pt x="0" y="0"/>
                  </a:lnTo>
                  <a:lnTo>
                    <a:pt x="0" y="6141720"/>
                  </a:lnTo>
                  <a:lnTo>
                    <a:pt x="45719" y="6141720"/>
                  </a:lnTo>
                  <a:lnTo>
                    <a:pt x="4571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105911" y="403860"/>
              <a:ext cx="45720" cy="6141720"/>
            </a:xfrm>
            <a:custGeom>
              <a:avLst/>
              <a:gdLst/>
              <a:ahLst/>
              <a:cxnLst/>
              <a:rect l="l" t="t" r="r" b="b"/>
              <a:pathLst>
                <a:path w="45719" h="6141720">
                  <a:moveTo>
                    <a:pt x="0" y="6141720"/>
                  </a:moveTo>
                  <a:lnTo>
                    <a:pt x="45719" y="6141720"/>
                  </a:lnTo>
                  <a:lnTo>
                    <a:pt x="45719" y="0"/>
                  </a:lnTo>
                  <a:lnTo>
                    <a:pt x="0" y="0"/>
                  </a:lnTo>
                  <a:lnTo>
                    <a:pt x="0" y="6141720"/>
                  </a:lnTo>
                  <a:close/>
                </a:path>
              </a:pathLst>
            </a:custGeom>
            <a:ln w="12700">
              <a:solidFill>
                <a:srgbClr val="BB8B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074" name="Picture 2" descr="Вильгельм Конрад Рёнтген - Биографи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36"/>
          <a:stretch/>
        </p:blipFill>
        <p:spPr bwMode="auto">
          <a:xfrm>
            <a:off x="1456879" y="690141"/>
            <a:ext cx="1128141" cy="143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Якоб Гендрік Вант-Гофф — Вікіпедія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10"/>
          <a:stretch/>
        </p:blipFill>
        <p:spPr bwMode="auto">
          <a:xfrm>
            <a:off x="1469416" y="2664922"/>
            <a:ext cx="1128141" cy="128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Еміль Адольф фон Берінг (1854-1917)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5" t="10601" r="11402" b="49916"/>
          <a:stretch/>
        </p:blipFill>
        <p:spPr bwMode="auto">
          <a:xfrm>
            <a:off x="1402912" y="4554896"/>
            <a:ext cx="1236075" cy="129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Сюллі-Прюдом — Вікіпедія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98"/>
          <a:stretch/>
        </p:blipFill>
        <p:spPr bwMode="auto">
          <a:xfrm>
            <a:off x="9721353" y="483726"/>
            <a:ext cx="1333500" cy="149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Жан Анрі Дюнан — Вікіпедія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5" b="24222"/>
          <a:stretch/>
        </p:blipFill>
        <p:spPr bwMode="auto">
          <a:xfrm>
            <a:off x="9611339" y="2405990"/>
            <a:ext cx="1505587" cy="141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Фредерік Пассі — Вікіпедія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1" b="26518"/>
          <a:stretch/>
        </p:blipFill>
        <p:spPr bwMode="auto">
          <a:xfrm>
            <a:off x="9592926" y="4419600"/>
            <a:ext cx="1524000" cy="143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1043277" y="2219658"/>
            <a:ext cx="2067173" cy="35394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1700" dirty="0">
                <a:latin typeface="Georgia" panose="02040502050405020303" pitchFamily="18" charset="0"/>
              </a:rPr>
              <a:t>Вільгельм Рентген </a:t>
            </a:r>
            <a:endParaRPr lang="uk-UA" sz="1700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1143001" y="4061230"/>
            <a:ext cx="1962910" cy="35394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1700" dirty="0">
                <a:latin typeface="Georgia" panose="02040502050405020303" pitchFamily="18" charset="0"/>
              </a:rPr>
              <a:t>Якоб Вант-</a:t>
            </a:r>
            <a:r>
              <a:rPr lang="uk-UA" sz="1700" dirty="0" err="1">
                <a:latin typeface="Georgia" panose="02040502050405020303" pitchFamily="18" charset="0"/>
              </a:rPr>
              <a:t>Гофф</a:t>
            </a:r>
            <a:endParaRPr lang="uk-UA" sz="17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1110222" y="6030943"/>
            <a:ext cx="1828799" cy="35394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1700" dirty="0">
                <a:latin typeface="Georgia" panose="02040502050405020303" pitchFamily="18" charset="0"/>
              </a:rPr>
              <a:t>Еміль </a:t>
            </a:r>
            <a:r>
              <a:rPr lang="uk-UA" sz="1700" dirty="0" err="1">
                <a:latin typeface="Georgia" panose="02040502050405020303" pitchFamily="18" charset="0"/>
              </a:rPr>
              <a:t>Берінг</a:t>
            </a:r>
            <a:endParaRPr lang="uk-UA" sz="1700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9418816" y="2026094"/>
            <a:ext cx="1825016" cy="35394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1700" dirty="0">
                <a:latin typeface="Georgia" panose="02040502050405020303" pitchFamily="18" charset="0"/>
              </a:rPr>
              <a:t>Сюллі-Прюдом</a:t>
            </a:r>
            <a:endParaRPr lang="uk-UA" sz="1700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9420611" y="3945963"/>
            <a:ext cx="1934984" cy="3539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1700" dirty="0">
                <a:latin typeface="Georgia" panose="02040502050405020303" pitchFamily="18" charset="0"/>
              </a:rPr>
              <a:t>Жан Анрі </a:t>
            </a:r>
            <a:r>
              <a:rPr lang="uk-UA" sz="1700" dirty="0" err="1">
                <a:latin typeface="Georgia" panose="02040502050405020303" pitchFamily="18" charset="0"/>
              </a:rPr>
              <a:t>Дюна</a:t>
            </a:r>
            <a:r>
              <a:rPr lang="uk-UA" sz="1600" dirty="0" err="1">
                <a:latin typeface="Georgia" panose="02040502050405020303" pitchFamily="18" charset="0"/>
              </a:rPr>
              <a:t>н</a:t>
            </a:r>
            <a:endParaRPr lang="uk-UA" sz="16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9430257" y="5974693"/>
            <a:ext cx="1934984" cy="3539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1700" dirty="0">
                <a:latin typeface="Georgia" panose="02040502050405020303" pitchFamily="18" charset="0"/>
              </a:rPr>
              <a:t>Фредерик Пассі</a:t>
            </a:r>
            <a:endParaRPr lang="uk-UA" sz="17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204926" y="182309"/>
            <a:ext cx="59009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>
                <a:latin typeface="Georgia" panose="02040502050405020303" pitchFamily="18" charset="0"/>
              </a:rPr>
              <a:t>Перші лауреати</a:t>
            </a:r>
            <a:r>
              <a:rPr lang="uk-UA" sz="3600" dirty="0">
                <a:latin typeface="Georgia" panose="02040502050405020303" pitchFamily="18" charset="0"/>
              </a:rPr>
              <a:t> </a:t>
            </a:r>
            <a:r>
              <a:rPr lang="uk-UA" sz="3600" b="1" dirty="0">
                <a:latin typeface="Georgia" panose="02040502050405020303" pitchFamily="18" charset="0"/>
              </a:rPr>
              <a:t>1901 р</a:t>
            </a:r>
            <a:r>
              <a:rPr lang="uk-UA" sz="3600" dirty="0">
                <a:latin typeface="Georgia" panose="02040502050405020303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6466" y="42672"/>
            <a:ext cx="11888976" cy="6852159"/>
            <a:chOff x="304801" y="6095"/>
            <a:chExt cx="11888976" cy="6852159"/>
          </a:xfrm>
        </p:grpSpPr>
        <p:sp>
          <p:nvSpPr>
            <p:cNvPr id="3" name="object 3"/>
            <p:cNvSpPr/>
            <p:nvPr/>
          </p:nvSpPr>
          <p:spPr>
            <a:xfrm>
              <a:off x="11052047" y="24384"/>
              <a:ext cx="1141730" cy="6833870"/>
            </a:xfrm>
            <a:custGeom>
              <a:avLst/>
              <a:gdLst/>
              <a:ahLst/>
              <a:cxnLst/>
              <a:rect l="l" t="t" r="r" b="b"/>
              <a:pathLst>
                <a:path w="1141729" h="6833870">
                  <a:moveTo>
                    <a:pt x="1141476" y="0"/>
                  </a:moveTo>
                  <a:lnTo>
                    <a:pt x="1107948" y="0"/>
                  </a:lnTo>
                  <a:lnTo>
                    <a:pt x="0" y="3416808"/>
                  </a:lnTo>
                  <a:lnTo>
                    <a:pt x="1107948" y="6833615"/>
                  </a:lnTo>
                  <a:lnTo>
                    <a:pt x="1141476" y="6833615"/>
                  </a:lnTo>
                  <a:lnTo>
                    <a:pt x="1141476" y="0"/>
                  </a:lnTo>
                  <a:close/>
                </a:path>
              </a:pathLst>
            </a:custGeom>
            <a:solidFill>
              <a:srgbClr val="00000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173980" y="6095"/>
              <a:ext cx="7012305" cy="6771640"/>
            </a:xfrm>
            <a:custGeom>
              <a:avLst/>
              <a:gdLst/>
              <a:ahLst/>
              <a:cxnLst/>
              <a:rect l="l" t="t" r="r" b="b"/>
              <a:pathLst>
                <a:path w="7012305" h="6771640">
                  <a:moveTo>
                    <a:pt x="6833616" y="6737591"/>
                  </a:moveTo>
                  <a:lnTo>
                    <a:pt x="3416808" y="5629656"/>
                  </a:lnTo>
                  <a:lnTo>
                    <a:pt x="0" y="6737591"/>
                  </a:lnTo>
                  <a:lnTo>
                    <a:pt x="0" y="6771132"/>
                  </a:lnTo>
                  <a:lnTo>
                    <a:pt x="6833616" y="6771132"/>
                  </a:lnTo>
                  <a:lnTo>
                    <a:pt x="6833616" y="6737591"/>
                  </a:lnTo>
                  <a:close/>
                </a:path>
                <a:path w="7012305" h="6771640">
                  <a:moveTo>
                    <a:pt x="7011924" y="0"/>
                  </a:moveTo>
                  <a:lnTo>
                    <a:pt x="178308" y="0"/>
                  </a:lnTo>
                  <a:lnTo>
                    <a:pt x="178308" y="33528"/>
                  </a:lnTo>
                  <a:lnTo>
                    <a:pt x="3595116" y="1139952"/>
                  </a:lnTo>
                  <a:lnTo>
                    <a:pt x="7011924" y="33528"/>
                  </a:lnTo>
                  <a:lnTo>
                    <a:pt x="7011924" y="0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04801" y="134111"/>
              <a:ext cx="11427332" cy="6643624"/>
            </a:xfrm>
            <a:custGeom>
              <a:avLst/>
              <a:gdLst/>
              <a:ahLst/>
              <a:cxnLst/>
              <a:rect l="l" t="t" r="r" b="b"/>
              <a:pathLst>
                <a:path w="11271885" h="6231890">
                  <a:moveTo>
                    <a:pt x="11271504" y="0"/>
                  </a:moveTo>
                  <a:lnTo>
                    <a:pt x="0" y="0"/>
                  </a:lnTo>
                  <a:lnTo>
                    <a:pt x="0" y="6231635"/>
                  </a:lnTo>
                  <a:lnTo>
                    <a:pt x="11271504" y="6231635"/>
                  </a:lnTo>
                  <a:lnTo>
                    <a:pt x="11271504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43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4243" y="4011167"/>
              <a:ext cx="10896600" cy="2579556"/>
            </a:xfrm>
            <a:prstGeom prst="roundRect">
              <a:avLst/>
            </a:prstGeom>
            <a:solidFill>
              <a:srgbClr val="FFC00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533400" y="1332131"/>
            <a:ext cx="10896600" cy="2554069"/>
          </a:xfrm>
          <a:custGeom>
            <a:avLst/>
            <a:gdLst/>
            <a:ahLst/>
            <a:cxnLst/>
            <a:rect l="l" t="t" r="r" b="b"/>
            <a:pathLst>
              <a:path w="7720965" h="3624579">
                <a:moveTo>
                  <a:pt x="7116572" y="0"/>
                </a:moveTo>
                <a:lnTo>
                  <a:pt x="604012" y="0"/>
                </a:lnTo>
                <a:lnTo>
                  <a:pt x="556808" y="1816"/>
                </a:lnTo>
                <a:lnTo>
                  <a:pt x="510598" y="7178"/>
                </a:lnTo>
                <a:lnTo>
                  <a:pt x="465516" y="15950"/>
                </a:lnTo>
                <a:lnTo>
                  <a:pt x="421696" y="27997"/>
                </a:lnTo>
                <a:lnTo>
                  <a:pt x="379273" y="43187"/>
                </a:lnTo>
                <a:lnTo>
                  <a:pt x="338380" y="61385"/>
                </a:lnTo>
                <a:lnTo>
                  <a:pt x="299153" y="82455"/>
                </a:lnTo>
                <a:lnTo>
                  <a:pt x="261725" y="106266"/>
                </a:lnTo>
                <a:lnTo>
                  <a:pt x="226231" y="132681"/>
                </a:lnTo>
                <a:lnTo>
                  <a:pt x="192805" y="161567"/>
                </a:lnTo>
                <a:lnTo>
                  <a:pt x="161580" y="192790"/>
                </a:lnTo>
                <a:lnTo>
                  <a:pt x="132693" y="226215"/>
                </a:lnTo>
                <a:lnTo>
                  <a:pt x="106276" y="261709"/>
                </a:lnTo>
                <a:lnTo>
                  <a:pt x="82464" y="299136"/>
                </a:lnTo>
                <a:lnTo>
                  <a:pt x="61391" y="338364"/>
                </a:lnTo>
                <a:lnTo>
                  <a:pt x="43192" y="379257"/>
                </a:lnTo>
                <a:lnTo>
                  <a:pt x="28001" y="421682"/>
                </a:lnTo>
                <a:lnTo>
                  <a:pt x="15952" y="465504"/>
                </a:lnTo>
                <a:lnTo>
                  <a:pt x="7179" y="510589"/>
                </a:lnTo>
                <a:lnTo>
                  <a:pt x="1817" y="556803"/>
                </a:lnTo>
                <a:lnTo>
                  <a:pt x="0" y="604012"/>
                </a:lnTo>
                <a:lnTo>
                  <a:pt x="0" y="3020060"/>
                </a:lnTo>
                <a:lnTo>
                  <a:pt x="1817" y="3067263"/>
                </a:lnTo>
                <a:lnTo>
                  <a:pt x="7179" y="3113473"/>
                </a:lnTo>
                <a:lnTo>
                  <a:pt x="15952" y="3158555"/>
                </a:lnTo>
                <a:lnTo>
                  <a:pt x="28001" y="3202375"/>
                </a:lnTo>
                <a:lnTo>
                  <a:pt x="43192" y="3244798"/>
                </a:lnTo>
                <a:lnTo>
                  <a:pt x="61391" y="3285691"/>
                </a:lnTo>
                <a:lnTo>
                  <a:pt x="82464" y="3324918"/>
                </a:lnTo>
                <a:lnTo>
                  <a:pt x="106276" y="3362346"/>
                </a:lnTo>
                <a:lnTo>
                  <a:pt x="132693" y="3397840"/>
                </a:lnTo>
                <a:lnTo>
                  <a:pt x="161580" y="3431266"/>
                </a:lnTo>
                <a:lnTo>
                  <a:pt x="192805" y="3462491"/>
                </a:lnTo>
                <a:lnTo>
                  <a:pt x="226231" y="3491378"/>
                </a:lnTo>
                <a:lnTo>
                  <a:pt x="261725" y="3517795"/>
                </a:lnTo>
                <a:lnTo>
                  <a:pt x="299153" y="3541607"/>
                </a:lnTo>
                <a:lnTo>
                  <a:pt x="338380" y="3562680"/>
                </a:lnTo>
                <a:lnTo>
                  <a:pt x="379273" y="3580879"/>
                </a:lnTo>
                <a:lnTo>
                  <a:pt x="421696" y="3596070"/>
                </a:lnTo>
                <a:lnTo>
                  <a:pt x="465516" y="3608119"/>
                </a:lnTo>
                <a:lnTo>
                  <a:pt x="510598" y="3616892"/>
                </a:lnTo>
                <a:lnTo>
                  <a:pt x="556808" y="3622254"/>
                </a:lnTo>
                <a:lnTo>
                  <a:pt x="604012" y="3624072"/>
                </a:lnTo>
                <a:lnTo>
                  <a:pt x="7116572" y="3624072"/>
                </a:lnTo>
                <a:lnTo>
                  <a:pt x="7163780" y="3622254"/>
                </a:lnTo>
                <a:lnTo>
                  <a:pt x="7209994" y="3616892"/>
                </a:lnTo>
                <a:lnTo>
                  <a:pt x="7255079" y="3608119"/>
                </a:lnTo>
                <a:lnTo>
                  <a:pt x="7298901" y="3596070"/>
                </a:lnTo>
                <a:lnTo>
                  <a:pt x="7341326" y="3580879"/>
                </a:lnTo>
                <a:lnTo>
                  <a:pt x="7382219" y="3562680"/>
                </a:lnTo>
                <a:lnTo>
                  <a:pt x="7421447" y="3541607"/>
                </a:lnTo>
                <a:lnTo>
                  <a:pt x="7458874" y="3517795"/>
                </a:lnTo>
                <a:lnTo>
                  <a:pt x="7494368" y="3491378"/>
                </a:lnTo>
                <a:lnTo>
                  <a:pt x="7527793" y="3462491"/>
                </a:lnTo>
                <a:lnTo>
                  <a:pt x="7559016" y="3431266"/>
                </a:lnTo>
                <a:lnTo>
                  <a:pt x="7587902" y="3397840"/>
                </a:lnTo>
                <a:lnTo>
                  <a:pt x="7614317" y="3362346"/>
                </a:lnTo>
                <a:lnTo>
                  <a:pt x="7638128" y="3324918"/>
                </a:lnTo>
                <a:lnTo>
                  <a:pt x="7659198" y="3285691"/>
                </a:lnTo>
                <a:lnTo>
                  <a:pt x="7677396" y="3244798"/>
                </a:lnTo>
                <a:lnTo>
                  <a:pt x="7692586" y="3202375"/>
                </a:lnTo>
                <a:lnTo>
                  <a:pt x="7704633" y="3158555"/>
                </a:lnTo>
                <a:lnTo>
                  <a:pt x="7713405" y="3113473"/>
                </a:lnTo>
                <a:lnTo>
                  <a:pt x="7718767" y="3067263"/>
                </a:lnTo>
                <a:lnTo>
                  <a:pt x="7720583" y="3020060"/>
                </a:lnTo>
                <a:lnTo>
                  <a:pt x="7720583" y="604012"/>
                </a:lnTo>
                <a:lnTo>
                  <a:pt x="7718767" y="556803"/>
                </a:lnTo>
                <a:lnTo>
                  <a:pt x="7713405" y="510589"/>
                </a:lnTo>
                <a:lnTo>
                  <a:pt x="7704633" y="465504"/>
                </a:lnTo>
                <a:lnTo>
                  <a:pt x="7692586" y="421682"/>
                </a:lnTo>
                <a:lnTo>
                  <a:pt x="7677396" y="379257"/>
                </a:lnTo>
                <a:lnTo>
                  <a:pt x="7659198" y="338364"/>
                </a:lnTo>
                <a:lnTo>
                  <a:pt x="7638128" y="299136"/>
                </a:lnTo>
                <a:lnTo>
                  <a:pt x="7614317" y="261709"/>
                </a:lnTo>
                <a:lnTo>
                  <a:pt x="7587902" y="226215"/>
                </a:lnTo>
                <a:lnTo>
                  <a:pt x="7559016" y="192790"/>
                </a:lnTo>
                <a:lnTo>
                  <a:pt x="7527793" y="161567"/>
                </a:lnTo>
                <a:lnTo>
                  <a:pt x="7494368" y="132681"/>
                </a:lnTo>
                <a:lnTo>
                  <a:pt x="7458874" y="106266"/>
                </a:lnTo>
                <a:lnTo>
                  <a:pt x="7421447" y="82455"/>
                </a:lnTo>
                <a:lnTo>
                  <a:pt x="7382219" y="61385"/>
                </a:lnTo>
                <a:lnTo>
                  <a:pt x="7341326" y="43187"/>
                </a:lnTo>
                <a:lnTo>
                  <a:pt x="7298901" y="27997"/>
                </a:lnTo>
                <a:lnTo>
                  <a:pt x="7255079" y="15950"/>
                </a:lnTo>
                <a:lnTo>
                  <a:pt x="7209994" y="7178"/>
                </a:lnTo>
                <a:lnTo>
                  <a:pt x="7163780" y="1816"/>
                </a:lnTo>
                <a:lnTo>
                  <a:pt x="7116572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Прямоугольник 6"/>
          <p:cNvSpPr/>
          <p:nvPr/>
        </p:nvSpPr>
        <p:spPr>
          <a:xfrm>
            <a:off x="1252065" y="152400"/>
            <a:ext cx="85988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600" b="1" dirty="0">
                <a:latin typeface="Georgia" panose="02040502050405020303" pitchFamily="18" charset="0"/>
              </a:rPr>
              <a:t>Рекордсмени Нобелівської премії</a:t>
            </a:r>
            <a:endParaRPr lang="uk-UA" sz="3600" dirty="0">
              <a:latin typeface="Georgia" panose="02040502050405020303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22906" y="685800"/>
            <a:ext cx="3857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600" b="1" dirty="0">
                <a:latin typeface="Georgia" panose="02040502050405020303" pitchFamily="18" charset="0"/>
              </a:rPr>
              <a:t>Двічі лауреати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85800" y="1544364"/>
            <a:ext cx="571500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>
                <a:solidFill>
                  <a:schemeClr val="tx1"/>
                </a:solidFill>
                <a:latin typeface="Georgia" panose="02040502050405020303" pitchFamily="18" charset="0"/>
              </a:rPr>
              <a:t>Марія </a:t>
            </a:r>
            <a:r>
              <a:rPr lang="uk-UA" sz="2400" b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Склодовська</a:t>
            </a:r>
            <a:r>
              <a:rPr lang="uk-UA" sz="24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-Кюрі </a:t>
            </a:r>
            <a:r>
              <a:rPr lang="uk-UA" sz="2400" dirty="0">
                <a:solidFill>
                  <a:schemeClr val="tx1"/>
                </a:solidFill>
                <a:latin typeface="Georgia" panose="02040502050405020303" pitchFamily="18" charset="0"/>
              </a:rPr>
              <a:t>— </a:t>
            </a:r>
            <a:r>
              <a:rPr lang="uk-UA" sz="2200" dirty="0">
                <a:solidFill>
                  <a:schemeClr val="tx1"/>
                </a:solidFill>
                <a:latin typeface="Georgia" panose="02040502050405020303" pitchFamily="18" charset="0"/>
              </a:rPr>
              <a:t>польсько-французька </a:t>
            </a:r>
            <a:r>
              <a:rPr lang="uk-UA" sz="2200" dirty="0" err="1">
                <a:solidFill>
                  <a:schemeClr val="tx1"/>
                </a:solidFill>
                <a:latin typeface="Georgia" panose="02040502050405020303" pitchFamily="18" charset="0"/>
              </a:rPr>
              <a:t>науковиця</a:t>
            </a:r>
            <a:r>
              <a:rPr lang="uk-UA" sz="2200" dirty="0">
                <a:solidFill>
                  <a:schemeClr val="tx1"/>
                </a:solidFill>
                <a:latin typeface="Georgia" panose="02040502050405020303" pitchFamily="18" charset="0"/>
              </a:rPr>
              <a:t>. Перша та єдина жінка, яка двічі отримала Нобелівську премію в наукових галузях: фізиці (1903)-(</a:t>
            </a:r>
            <a:r>
              <a:rPr lang="uk-UA" sz="2200" i="1" dirty="0">
                <a:solidFill>
                  <a:schemeClr val="tx1"/>
                </a:solidFill>
                <a:latin typeface="Georgia" panose="02040502050405020303" pitchFamily="18" charset="0"/>
              </a:rPr>
              <a:t>дослідження радіації</a:t>
            </a:r>
            <a:r>
              <a:rPr lang="uk-UA" sz="2200" dirty="0">
                <a:solidFill>
                  <a:schemeClr val="tx1"/>
                </a:solidFill>
                <a:latin typeface="Georgia" panose="02040502050405020303" pitchFamily="18" charset="0"/>
              </a:rPr>
              <a:t>) та хімії (1911) – (</a:t>
            </a:r>
            <a:r>
              <a:rPr lang="uk-UA" sz="2200" i="1" dirty="0">
                <a:solidFill>
                  <a:schemeClr val="tx1"/>
                </a:solidFill>
                <a:latin typeface="Georgia" panose="02040502050405020303" pitchFamily="18" charset="0"/>
              </a:rPr>
              <a:t>відкриття</a:t>
            </a:r>
            <a:r>
              <a:rPr lang="uk-UA" sz="22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uk-UA" sz="2200" i="1" dirty="0" err="1">
                <a:solidFill>
                  <a:schemeClr val="tx1"/>
                </a:solidFill>
                <a:latin typeface="Georgia" panose="02040502050405020303" pitchFamily="18" charset="0"/>
              </a:rPr>
              <a:t>радія</a:t>
            </a:r>
            <a:r>
              <a:rPr lang="uk-UA" sz="2200" i="1" dirty="0">
                <a:solidFill>
                  <a:schemeClr val="tx1"/>
                </a:solidFill>
                <a:latin typeface="Georgia" panose="02040502050405020303" pitchFamily="18" charset="0"/>
              </a:rPr>
              <a:t> і </a:t>
            </a:r>
            <a:r>
              <a:rPr lang="uk-UA" sz="2200" i="1" dirty="0" err="1">
                <a:solidFill>
                  <a:schemeClr val="tx1"/>
                </a:solidFill>
                <a:latin typeface="Georgia" panose="02040502050405020303" pitchFamily="18" charset="0"/>
              </a:rPr>
              <a:t>полонія</a:t>
            </a:r>
            <a:r>
              <a:rPr lang="uk-UA" sz="2200" i="1" dirty="0">
                <a:solidFill>
                  <a:schemeClr val="tx1"/>
                </a:solidFill>
                <a:latin typeface="Georgia" panose="02040502050405020303" pitchFamily="18" charset="0"/>
              </a:rPr>
              <a:t>)</a:t>
            </a:r>
          </a:p>
        </p:txBody>
      </p:sp>
      <p:pic>
        <p:nvPicPr>
          <p:cNvPr id="6146" name="Picture 2" descr="https://ckpide.eu/images/aktualnosci/wydarzenia/2022/20221107_maria_sklodowska-curie/Maria_Sklodowska-Curie_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988" y="1483726"/>
            <a:ext cx="3202025" cy="217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714999" y="4368026"/>
            <a:ext cx="549626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 err="1">
                <a:solidFill>
                  <a:schemeClr val="tx1"/>
                </a:solidFill>
                <a:latin typeface="Georgia" panose="02040502050405020303" pitchFamily="18" charset="0"/>
              </a:rPr>
              <a:t>Лайнус</a:t>
            </a:r>
            <a:r>
              <a:rPr lang="uk-UA" sz="2400" b="1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uk-UA" sz="2400" b="1" dirty="0" err="1">
                <a:solidFill>
                  <a:schemeClr val="tx1"/>
                </a:solidFill>
                <a:latin typeface="Georgia" panose="02040502050405020303" pitchFamily="18" charset="0"/>
              </a:rPr>
              <a:t>Полінг</a:t>
            </a:r>
            <a:r>
              <a:rPr lang="uk-UA" sz="2400" b="1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uk-UA" sz="2400" dirty="0">
                <a:solidFill>
                  <a:schemeClr val="tx1"/>
                </a:solidFill>
                <a:latin typeface="Georgia" panose="02040502050405020303" pitchFamily="18" charset="0"/>
              </a:rPr>
              <a:t>— </a:t>
            </a:r>
            <a:r>
              <a:rPr lang="uk-UA" sz="2200" dirty="0">
                <a:solidFill>
                  <a:schemeClr val="tx1"/>
                </a:solidFill>
                <a:latin typeface="Georgia" panose="02040502050405020303" pitchFamily="18" charset="0"/>
              </a:rPr>
              <a:t>єдина людина, що отримала дві премії в індивідуальному заліку без співавторів: з хімії (1954) та Премію миру (1962).</a:t>
            </a:r>
          </a:p>
        </p:txBody>
      </p:sp>
      <p:pic>
        <p:nvPicPr>
          <p:cNvPr id="6148" name="Picture 4" descr="Марія Склодовська-Кюрі — Вікіпеді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777" y="1411308"/>
            <a:ext cx="1534352" cy="224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Лайнус Полинг и мифические свойства витамина 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21" y="4155372"/>
            <a:ext cx="4794043" cy="2471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77866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6466" y="9243"/>
            <a:ext cx="11888976" cy="6852159"/>
            <a:chOff x="304801" y="6095"/>
            <a:chExt cx="11888976" cy="6852159"/>
          </a:xfrm>
        </p:grpSpPr>
        <p:sp>
          <p:nvSpPr>
            <p:cNvPr id="3" name="object 3"/>
            <p:cNvSpPr/>
            <p:nvPr/>
          </p:nvSpPr>
          <p:spPr>
            <a:xfrm>
              <a:off x="11052047" y="24384"/>
              <a:ext cx="1141730" cy="6833870"/>
            </a:xfrm>
            <a:custGeom>
              <a:avLst/>
              <a:gdLst/>
              <a:ahLst/>
              <a:cxnLst/>
              <a:rect l="l" t="t" r="r" b="b"/>
              <a:pathLst>
                <a:path w="1141729" h="6833870">
                  <a:moveTo>
                    <a:pt x="1141476" y="0"/>
                  </a:moveTo>
                  <a:lnTo>
                    <a:pt x="1107948" y="0"/>
                  </a:lnTo>
                  <a:lnTo>
                    <a:pt x="0" y="3416808"/>
                  </a:lnTo>
                  <a:lnTo>
                    <a:pt x="1107948" y="6833615"/>
                  </a:lnTo>
                  <a:lnTo>
                    <a:pt x="1141476" y="6833615"/>
                  </a:lnTo>
                  <a:lnTo>
                    <a:pt x="1141476" y="0"/>
                  </a:lnTo>
                  <a:close/>
                </a:path>
              </a:pathLst>
            </a:custGeom>
            <a:solidFill>
              <a:srgbClr val="00000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173980" y="6095"/>
              <a:ext cx="7012305" cy="6771640"/>
            </a:xfrm>
            <a:custGeom>
              <a:avLst/>
              <a:gdLst/>
              <a:ahLst/>
              <a:cxnLst/>
              <a:rect l="l" t="t" r="r" b="b"/>
              <a:pathLst>
                <a:path w="7012305" h="6771640">
                  <a:moveTo>
                    <a:pt x="6833616" y="6737591"/>
                  </a:moveTo>
                  <a:lnTo>
                    <a:pt x="3416808" y="5629656"/>
                  </a:lnTo>
                  <a:lnTo>
                    <a:pt x="0" y="6737591"/>
                  </a:lnTo>
                  <a:lnTo>
                    <a:pt x="0" y="6771132"/>
                  </a:lnTo>
                  <a:lnTo>
                    <a:pt x="6833616" y="6771132"/>
                  </a:lnTo>
                  <a:lnTo>
                    <a:pt x="6833616" y="6737591"/>
                  </a:lnTo>
                  <a:close/>
                </a:path>
                <a:path w="7012305" h="6771640">
                  <a:moveTo>
                    <a:pt x="7011924" y="0"/>
                  </a:moveTo>
                  <a:lnTo>
                    <a:pt x="178308" y="0"/>
                  </a:lnTo>
                  <a:lnTo>
                    <a:pt x="178308" y="33528"/>
                  </a:lnTo>
                  <a:lnTo>
                    <a:pt x="3595116" y="1139952"/>
                  </a:lnTo>
                  <a:lnTo>
                    <a:pt x="7011924" y="33528"/>
                  </a:lnTo>
                  <a:lnTo>
                    <a:pt x="7011924" y="0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04801" y="134111"/>
              <a:ext cx="11427332" cy="6643624"/>
            </a:xfrm>
            <a:custGeom>
              <a:avLst/>
              <a:gdLst/>
              <a:ahLst/>
              <a:cxnLst/>
              <a:rect l="l" t="t" r="r" b="b"/>
              <a:pathLst>
                <a:path w="11271885" h="6231890">
                  <a:moveTo>
                    <a:pt x="11271504" y="0"/>
                  </a:moveTo>
                  <a:lnTo>
                    <a:pt x="0" y="0"/>
                  </a:lnTo>
                  <a:lnTo>
                    <a:pt x="0" y="6231635"/>
                  </a:lnTo>
                  <a:lnTo>
                    <a:pt x="11271504" y="6231635"/>
                  </a:lnTo>
                  <a:lnTo>
                    <a:pt x="11271504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43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20145" y="277366"/>
              <a:ext cx="10896600" cy="2919885"/>
            </a:xfrm>
            <a:prstGeom prst="roundRect">
              <a:avLst/>
            </a:prstGeom>
            <a:solidFill>
              <a:srgbClr val="FFC00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461810" y="3395063"/>
            <a:ext cx="10904092" cy="2953674"/>
          </a:xfrm>
          <a:custGeom>
            <a:avLst/>
            <a:gdLst/>
            <a:ahLst/>
            <a:cxnLst/>
            <a:rect l="l" t="t" r="r" b="b"/>
            <a:pathLst>
              <a:path w="7720965" h="3624579">
                <a:moveTo>
                  <a:pt x="7116572" y="0"/>
                </a:moveTo>
                <a:lnTo>
                  <a:pt x="604012" y="0"/>
                </a:lnTo>
                <a:lnTo>
                  <a:pt x="556808" y="1816"/>
                </a:lnTo>
                <a:lnTo>
                  <a:pt x="510598" y="7178"/>
                </a:lnTo>
                <a:lnTo>
                  <a:pt x="465516" y="15950"/>
                </a:lnTo>
                <a:lnTo>
                  <a:pt x="421696" y="27997"/>
                </a:lnTo>
                <a:lnTo>
                  <a:pt x="379273" y="43187"/>
                </a:lnTo>
                <a:lnTo>
                  <a:pt x="338380" y="61385"/>
                </a:lnTo>
                <a:lnTo>
                  <a:pt x="299153" y="82455"/>
                </a:lnTo>
                <a:lnTo>
                  <a:pt x="261725" y="106266"/>
                </a:lnTo>
                <a:lnTo>
                  <a:pt x="226231" y="132681"/>
                </a:lnTo>
                <a:lnTo>
                  <a:pt x="192805" y="161567"/>
                </a:lnTo>
                <a:lnTo>
                  <a:pt x="161580" y="192790"/>
                </a:lnTo>
                <a:lnTo>
                  <a:pt x="132693" y="226215"/>
                </a:lnTo>
                <a:lnTo>
                  <a:pt x="106276" y="261709"/>
                </a:lnTo>
                <a:lnTo>
                  <a:pt x="82464" y="299136"/>
                </a:lnTo>
                <a:lnTo>
                  <a:pt x="61391" y="338364"/>
                </a:lnTo>
                <a:lnTo>
                  <a:pt x="43192" y="379257"/>
                </a:lnTo>
                <a:lnTo>
                  <a:pt x="28001" y="421682"/>
                </a:lnTo>
                <a:lnTo>
                  <a:pt x="15952" y="465504"/>
                </a:lnTo>
                <a:lnTo>
                  <a:pt x="7179" y="510589"/>
                </a:lnTo>
                <a:lnTo>
                  <a:pt x="1817" y="556803"/>
                </a:lnTo>
                <a:lnTo>
                  <a:pt x="0" y="604012"/>
                </a:lnTo>
                <a:lnTo>
                  <a:pt x="0" y="3020060"/>
                </a:lnTo>
                <a:lnTo>
                  <a:pt x="1817" y="3067263"/>
                </a:lnTo>
                <a:lnTo>
                  <a:pt x="7179" y="3113473"/>
                </a:lnTo>
                <a:lnTo>
                  <a:pt x="15952" y="3158555"/>
                </a:lnTo>
                <a:lnTo>
                  <a:pt x="28001" y="3202375"/>
                </a:lnTo>
                <a:lnTo>
                  <a:pt x="43192" y="3244798"/>
                </a:lnTo>
                <a:lnTo>
                  <a:pt x="61391" y="3285691"/>
                </a:lnTo>
                <a:lnTo>
                  <a:pt x="82464" y="3324918"/>
                </a:lnTo>
                <a:lnTo>
                  <a:pt x="106276" y="3362346"/>
                </a:lnTo>
                <a:lnTo>
                  <a:pt x="132693" y="3397840"/>
                </a:lnTo>
                <a:lnTo>
                  <a:pt x="161580" y="3431266"/>
                </a:lnTo>
                <a:lnTo>
                  <a:pt x="192805" y="3462491"/>
                </a:lnTo>
                <a:lnTo>
                  <a:pt x="226231" y="3491378"/>
                </a:lnTo>
                <a:lnTo>
                  <a:pt x="261725" y="3517795"/>
                </a:lnTo>
                <a:lnTo>
                  <a:pt x="299153" y="3541607"/>
                </a:lnTo>
                <a:lnTo>
                  <a:pt x="338380" y="3562680"/>
                </a:lnTo>
                <a:lnTo>
                  <a:pt x="379273" y="3580879"/>
                </a:lnTo>
                <a:lnTo>
                  <a:pt x="421696" y="3596070"/>
                </a:lnTo>
                <a:lnTo>
                  <a:pt x="465516" y="3608119"/>
                </a:lnTo>
                <a:lnTo>
                  <a:pt x="510598" y="3616892"/>
                </a:lnTo>
                <a:lnTo>
                  <a:pt x="556808" y="3622254"/>
                </a:lnTo>
                <a:lnTo>
                  <a:pt x="604012" y="3624072"/>
                </a:lnTo>
                <a:lnTo>
                  <a:pt x="7116572" y="3624072"/>
                </a:lnTo>
                <a:lnTo>
                  <a:pt x="7163780" y="3622254"/>
                </a:lnTo>
                <a:lnTo>
                  <a:pt x="7209994" y="3616892"/>
                </a:lnTo>
                <a:lnTo>
                  <a:pt x="7255079" y="3608119"/>
                </a:lnTo>
                <a:lnTo>
                  <a:pt x="7298901" y="3596070"/>
                </a:lnTo>
                <a:lnTo>
                  <a:pt x="7341326" y="3580879"/>
                </a:lnTo>
                <a:lnTo>
                  <a:pt x="7382219" y="3562680"/>
                </a:lnTo>
                <a:lnTo>
                  <a:pt x="7421447" y="3541607"/>
                </a:lnTo>
                <a:lnTo>
                  <a:pt x="7458874" y="3517795"/>
                </a:lnTo>
                <a:lnTo>
                  <a:pt x="7494368" y="3491378"/>
                </a:lnTo>
                <a:lnTo>
                  <a:pt x="7527793" y="3462491"/>
                </a:lnTo>
                <a:lnTo>
                  <a:pt x="7559016" y="3431266"/>
                </a:lnTo>
                <a:lnTo>
                  <a:pt x="7587902" y="3397840"/>
                </a:lnTo>
                <a:lnTo>
                  <a:pt x="7614317" y="3362346"/>
                </a:lnTo>
                <a:lnTo>
                  <a:pt x="7638128" y="3324918"/>
                </a:lnTo>
                <a:lnTo>
                  <a:pt x="7659198" y="3285691"/>
                </a:lnTo>
                <a:lnTo>
                  <a:pt x="7677396" y="3244798"/>
                </a:lnTo>
                <a:lnTo>
                  <a:pt x="7692586" y="3202375"/>
                </a:lnTo>
                <a:lnTo>
                  <a:pt x="7704633" y="3158555"/>
                </a:lnTo>
                <a:lnTo>
                  <a:pt x="7713405" y="3113473"/>
                </a:lnTo>
                <a:lnTo>
                  <a:pt x="7718767" y="3067263"/>
                </a:lnTo>
                <a:lnTo>
                  <a:pt x="7720583" y="3020060"/>
                </a:lnTo>
                <a:lnTo>
                  <a:pt x="7720583" y="604012"/>
                </a:lnTo>
                <a:lnTo>
                  <a:pt x="7718767" y="556803"/>
                </a:lnTo>
                <a:lnTo>
                  <a:pt x="7713405" y="510589"/>
                </a:lnTo>
                <a:lnTo>
                  <a:pt x="7704633" y="465504"/>
                </a:lnTo>
                <a:lnTo>
                  <a:pt x="7692586" y="421682"/>
                </a:lnTo>
                <a:lnTo>
                  <a:pt x="7677396" y="379257"/>
                </a:lnTo>
                <a:lnTo>
                  <a:pt x="7659198" y="338364"/>
                </a:lnTo>
                <a:lnTo>
                  <a:pt x="7638128" y="299136"/>
                </a:lnTo>
                <a:lnTo>
                  <a:pt x="7614317" y="261709"/>
                </a:lnTo>
                <a:lnTo>
                  <a:pt x="7587902" y="226215"/>
                </a:lnTo>
                <a:lnTo>
                  <a:pt x="7559016" y="192790"/>
                </a:lnTo>
                <a:lnTo>
                  <a:pt x="7527793" y="161567"/>
                </a:lnTo>
                <a:lnTo>
                  <a:pt x="7494368" y="132681"/>
                </a:lnTo>
                <a:lnTo>
                  <a:pt x="7458874" y="106266"/>
                </a:lnTo>
                <a:lnTo>
                  <a:pt x="7421447" y="82455"/>
                </a:lnTo>
                <a:lnTo>
                  <a:pt x="7382219" y="61385"/>
                </a:lnTo>
                <a:lnTo>
                  <a:pt x="7341326" y="43187"/>
                </a:lnTo>
                <a:lnTo>
                  <a:pt x="7298901" y="27997"/>
                </a:lnTo>
                <a:lnTo>
                  <a:pt x="7255079" y="15950"/>
                </a:lnTo>
                <a:lnTo>
                  <a:pt x="7209994" y="7178"/>
                </a:lnTo>
                <a:lnTo>
                  <a:pt x="7163780" y="1816"/>
                </a:lnTo>
                <a:lnTo>
                  <a:pt x="7116572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Прямоугольник 11"/>
          <p:cNvSpPr/>
          <p:nvPr/>
        </p:nvSpPr>
        <p:spPr>
          <a:xfrm>
            <a:off x="6629400" y="685800"/>
            <a:ext cx="43643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tx1"/>
                </a:solidFill>
                <a:latin typeface="Georgia" panose="02040502050405020303" pitchFamily="18" charset="0"/>
              </a:rPr>
              <a:t>Джон </a:t>
            </a:r>
            <a:r>
              <a:rPr lang="ru-RU" sz="2400" b="1" dirty="0" err="1">
                <a:solidFill>
                  <a:schemeClr val="tx1"/>
                </a:solidFill>
                <a:latin typeface="Georgia" panose="02040502050405020303" pitchFamily="18" charset="0"/>
              </a:rPr>
              <a:t>Бардін</a:t>
            </a:r>
            <a:r>
              <a:rPr lang="ru-RU" sz="2400" b="1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uk-UA" sz="2400" dirty="0">
                <a:solidFill>
                  <a:schemeClr val="tx1"/>
                </a:solidFill>
                <a:latin typeface="Georgia" panose="02040502050405020303" pitchFamily="18" charset="0"/>
              </a:rPr>
              <a:t>—</a:t>
            </a:r>
            <a:r>
              <a:rPr lang="ru-RU" sz="24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Georgia" panose="02040502050405020303" pitchFamily="18" charset="0"/>
              </a:rPr>
              <a:t>двічі</a:t>
            </a:r>
            <a:r>
              <a:rPr lang="ru-RU" sz="24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Georgia" panose="02040502050405020303" pitchFamily="18" charset="0"/>
              </a:rPr>
              <a:t>отримував</a:t>
            </a:r>
            <a:r>
              <a:rPr lang="ru-RU" sz="24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Georgia" panose="02040502050405020303" pitchFamily="18" charset="0"/>
              </a:rPr>
              <a:t>премію</a:t>
            </a:r>
            <a:r>
              <a:rPr lang="ru-RU" sz="2400" dirty="0">
                <a:solidFill>
                  <a:schemeClr val="tx1"/>
                </a:solidFill>
                <a:latin typeface="Georgia" panose="02040502050405020303" pitchFamily="18" charset="0"/>
              </a:rPr>
              <a:t> з </a:t>
            </a:r>
            <a:r>
              <a:rPr lang="ru-RU" sz="2400" dirty="0" err="1">
                <a:solidFill>
                  <a:schemeClr val="tx1"/>
                </a:solidFill>
                <a:latin typeface="Georgia" panose="02040502050405020303" pitchFamily="18" charset="0"/>
              </a:rPr>
              <a:t>фізики</a:t>
            </a:r>
            <a:r>
              <a:rPr lang="ru-RU" sz="2400" dirty="0">
                <a:solidFill>
                  <a:schemeClr val="tx1"/>
                </a:solidFill>
                <a:latin typeface="Georgia" panose="02040502050405020303" pitchFamily="18" charset="0"/>
              </a:rPr>
              <a:t>: у 1956 </a:t>
            </a:r>
            <a:r>
              <a:rPr lang="ru-RU" sz="2400" dirty="0" err="1">
                <a:solidFill>
                  <a:schemeClr val="tx1"/>
                </a:solidFill>
                <a:latin typeface="Georgia" panose="02040502050405020303" pitchFamily="18" charset="0"/>
              </a:rPr>
              <a:t>році</a:t>
            </a:r>
            <a:r>
              <a:rPr lang="ru-RU" sz="2400" dirty="0">
                <a:solidFill>
                  <a:schemeClr val="tx1"/>
                </a:solidFill>
                <a:latin typeface="Georgia" panose="02040502050405020303" pitchFamily="18" charset="0"/>
              </a:rPr>
              <a:t> за </a:t>
            </a:r>
            <a:r>
              <a:rPr lang="ru-RU" sz="2400" dirty="0" err="1">
                <a:solidFill>
                  <a:schemeClr val="tx1"/>
                </a:solidFill>
                <a:latin typeface="Georgia" panose="02040502050405020303" pitchFamily="18" charset="0"/>
              </a:rPr>
              <a:t>винахід</a:t>
            </a:r>
            <a:r>
              <a:rPr lang="ru-RU" sz="2400" dirty="0">
                <a:solidFill>
                  <a:schemeClr val="tx1"/>
                </a:solidFill>
                <a:latin typeface="Georgia" panose="02040502050405020303" pitchFamily="18" charset="0"/>
              </a:rPr>
              <a:t> транзистора та у 1972 </a:t>
            </a:r>
            <a:r>
              <a:rPr lang="ru-RU" sz="2400" dirty="0" err="1">
                <a:solidFill>
                  <a:schemeClr val="tx1"/>
                </a:solidFill>
                <a:latin typeface="Georgia" panose="02040502050405020303" pitchFamily="18" charset="0"/>
              </a:rPr>
              <a:t>році</a:t>
            </a:r>
            <a:r>
              <a:rPr lang="ru-RU" sz="2400" dirty="0">
                <a:solidFill>
                  <a:schemeClr val="tx1"/>
                </a:solidFill>
                <a:latin typeface="Georgia" panose="02040502050405020303" pitchFamily="18" charset="0"/>
              </a:rPr>
              <a:t> за </a:t>
            </a:r>
            <a:r>
              <a:rPr lang="ru-RU" sz="2400" dirty="0" err="1">
                <a:solidFill>
                  <a:schemeClr val="tx1"/>
                </a:solidFill>
                <a:latin typeface="Georgia" panose="02040502050405020303" pitchFamily="18" charset="0"/>
              </a:rPr>
              <a:t>теорію</a:t>
            </a:r>
            <a:r>
              <a:rPr lang="ru-RU" sz="24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Georgia" panose="02040502050405020303" pitchFamily="18" charset="0"/>
              </a:rPr>
              <a:t>надпровідності</a:t>
            </a:r>
            <a:r>
              <a:rPr lang="ru-RU" sz="2400" dirty="0">
                <a:solidFill>
                  <a:schemeClr val="tx1"/>
                </a:solidFill>
                <a:latin typeface="Georgia" panose="02040502050405020303" pitchFamily="18" charset="0"/>
              </a:rPr>
              <a:t>.</a:t>
            </a:r>
            <a:endParaRPr lang="uk-UA" sz="24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7172" name="Picture 4" descr="https://upload.wikimedia.org/wikipedia/commons/thumb/4/4a/Bardeen.jpg/250px-Barde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40695"/>
            <a:ext cx="1981201" cy="280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upload.wikimedia.org/wikipedia/commons/thumb/b/bf/Replica-of-first-transistor.jpg/500px-Replica-of-first-transist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01683"/>
            <a:ext cx="2988332" cy="267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67983" y="3765430"/>
            <a:ext cx="4953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>
                <a:solidFill>
                  <a:schemeClr val="tx1"/>
                </a:solidFill>
                <a:latin typeface="Georgia" panose="02040502050405020303" pitchFamily="18" charset="0"/>
              </a:rPr>
              <a:t>Фредерік</a:t>
            </a:r>
            <a:r>
              <a:rPr lang="ru-RU" sz="2400" b="1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Georgia" panose="02040502050405020303" pitchFamily="18" charset="0"/>
              </a:rPr>
              <a:t>Сенгер</a:t>
            </a:r>
            <a:r>
              <a:rPr lang="ru-RU" sz="2400" b="1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Georgia" panose="02040502050405020303" pitchFamily="18" charset="0"/>
              </a:rPr>
              <a:t>(Велика </a:t>
            </a:r>
            <a:r>
              <a:rPr lang="ru-RU" sz="2400" dirty="0" err="1">
                <a:solidFill>
                  <a:schemeClr val="tx1"/>
                </a:solidFill>
                <a:latin typeface="Georgia" panose="02040502050405020303" pitchFamily="18" charset="0"/>
              </a:rPr>
              <a:t>Британія</a:t>
            </a:r>
            <a:r>
              <a:rPr lang="ru-RU" sz="2400" dirty="0">
                <a:solidFill>
                  <a:schemeClr val="tx1"/>
                </a:solidFill>
                <a:latin typeface="Georgia" panose="02040502050405020303" pitchFamily="18" charset="0"/>
              </a:rPr>
              <a:t>) - </a:t>
            </a:r>
            <a:r>
              <a:rPr lang="ru-RU" sz="2400" dirty="0" err="1">
                <a:solidFill>
                  <a:schemeClr val="tx1"/>
                </a:solidFill>
                <a:latin typeface="Georgia" panose="02040502050405020303" pitchFamily="18" charset="0"/>
              </a:rPr>
              <a:t>дворазовий</a:t>
            </a:r>
            <a:r>
              <a:rPr lang="ru-RU" sz="2400" dirty="0">
                <a:solidFill>
                  <a:schemeClr val="tx1"/>
                </a:solidFill>
                <a:latin typeface="Georgia" panose="02040502050405020303" pitchFamily="18" charset="0"/>
              </a:rPr>
              <a:t> лауреат з </a:t>
            </a:r>
            <a:r>
              <a:rPr lang="ru-RU" sz="2400" dirty="0" err="1">
                <a:solidFill>
                  <a:schemeClr val="tx1"/>
                </a:solidFill>
                <a:latin typeface="Georgia" panose="02040502050405020303" pitchFamily="18" charset="0"/>
              </a:rPr>
              <a:t>хімії</a:t>
            </a:r>
            <a:r>
              <a:rPr lang="ru-RU" sz="2400" dirty="0">
                <a:solidFill>
                  <a:schemeClr val="tx1"/>
                </a:solidFill>
                <a:latin typeface="Georgia" panose="02040502050405020303" pitchFamily="18" charset="0"/>
              </a:rPr>
              <a:t>: за </a:t>
            </a:r>
            <a:r>
              <a:rPr lang="ru-RU" sz="2400" dirty="0" err="1">
                <a:solidFill>
                  <a:schemeClr val="tx1"/>
                </a:solidFill>
                <a:latin typeface="Georgia" panose="02040502050405020303" pitchFamily="18" charset="0"/>
              </a:rPr>
              <a:t>визначення</a:t>
            </a:r>
            <a:r>
              <a:rPr lang="ru-RU" sz="24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Georgia" panose="02040502050405020303" pitchFamily="18" charset="0"/>
              </a:rPr>
              <a:t>структури</a:t>
            </a:r>
            <a:r>
              <a:rPr lang="ru-RU" sz="24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Georgia" panose="02040502050405020303" pitchFamily="18" charset="0"/>
              </a:rPr>
              <a:t>інсуліну</a:t>
            </a:r>
            <a:r>
              <a:rPr lang="ru-RU" sz="2400" dirty="0">
                <a:solidFill>
                  <a:schemeClr val="tx1"/>
                </a:solidFill>
                <a:latin typeface="Georgia" panose="02040502050405020303" pitchFamily="18" charset="0"/>
              </a:rPr>
              <a:t> (1958) та метод </a:t>
            </a:r>
            <a:r>
              <a:rPr lang="ru-RU" sz="2400" dirty="0" err="1">
                <a:solidFill>
                  <a:schemeClr val="tx1"/>
                </a:solidFill>
                <a:latin typeface="Georgia" panose="02040502050405020303" pitchFamily="18" charset="0"/>
              </a:rPr>
              <a:t>встановлення</a:t>
            </a:r>
            <a:r>
              <a:rPr lang="ru-RU" sz="24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Georgia" panose="02040502050405020303" pitchFamily="18" charset="0"/>
              </a:rPr>
              <a:t>нуклеотидних</a:t>
            </a:r>
            <a:r>
              <a:rPr lang="ru-RU" sz="24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Georgia" panose="02040502050405020303" pitchFamily="18" charset="0"/>
              </a:rPr>
              <a:t>послідовностей</a:t>
            </a:r>
            <a:r>
              <a:rPr lang="ru-RU" sz="2400" dirty="0">
                <a:solidFill>
                  <a:schemeClr val="tx1"/>
                </a:solidFill>
                <a:latin typeface="Georgia" panose="02040502050405020303" pitchFamily="18" charset="0"/>
              </a:rPr>
              <a:t> ДНК (1980).</a:t>
            </a:r>
            <a:endParaRPr lang="uk-UA" sz="24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7176" name="Picture 8" descr="Дважды лауреат Нобелевской премии по химии Сенгер скончался на 96-м году жизн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843" y="3778094"/>
            <a:ext cx="3466084" cy="218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Сенгер, Фредерик — Википед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638038"/>
            <a:ext cx="1840331" cy="245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931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6466" y="18387"/>
            <a:ext cx="11888976" cy="6852159"/>
            <a:chOff x="304801" y="6095"/>
            <a:chExt cx="11888976" cy="6852159"/>
          </a:xfrm>
        </p:grpSpPr>
        <p:sp>
          <p:nvSpPr>
            <p:cNvPr id="3" name="object 3"/>
            <p:cNvSpPr/>
            <p:nvPr/>
          </p:nvSpPr>
          <p:spPr>
            <a:xfrm>
              <a:off x="11052047" y="24384"/>
              <a:ext cx="1141730" cy="6833870"/>
            </a:xfrm>
            <a:custGeom>
              <a:avLst/>
              <a:gdLst/>
              <a:ahLst/>
              <a:cxnLst/>
              <a:rect l="l" t="t" r="r" b="b"/>
              <a:pathLst>
                <a:path w="1141729" h="6833870">
                  <a:moveTo>
                    <a:pt x="1141476" y="0"/>
                  </a:moveTo>
                  <a:lnTo>
                    <a:pt x="1107948" y="0"/>
                  </a:lnTo>
                  <a:lnTo>
                    <a:pt x="0" y="3416808"/>
                  </a:lnTo>
                  <a:lnTo>
                    <a:pt x="1107948" y="6833615"/>
                  </a:lnTo>
                  <a:lnTo>
                    <a:pt x="1141476" y="6833615"/>
                  </a:lnTo>
                  <a:lnTo>
                    <a:pt x="1141476" y="0"/>
                  </a:lnTo>
                  <a:close/>
                </a:path>
              </a:pathLst>
            </a:custGeom>
            <a:solidFill>
              <a:srgbClr val="00000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173980" y="6095"/>
              <a:ext cx="7012305" cy="6771640"/>
            </a:xfrm>
            <a:custGeom>
              <a:avLst/>
              <a:gdLst/>
              <a:ahLst/>
              <a:cxnLst/>
              <a:rect l="l" t="t" r="r" b="b"/>
              <a:pathLst>
                <a:path w="7012305" h="6771640">
                  <a:moveTo>
                    <a:pt x="6833616" y="6737591"/>
                  </a:moveTo>
                  <a:lnTo>
                    <a:pt x="3416808" y="5629656"/>
                  </a:lnTo>
                  <a:lnTo>
                    <a:pt x="0" y="6737591"/>
                  </a:lnTo>
                  <a:lnTo>
                    <a:pt x="0" y="6771132"/>
                  </a:lnTo>
                  <a:lnTo>
                    <a:pt x="6833616" y="6771132"/>
                  </a:lnTo>
                  <a:lnTo>
                    <a:pt x="6833616" y="6737591"/>
                  </a:lnTo>
                  <a:close/>
                </a:path>
                <a:path w="7012305" h="6771640">
                  <a:moveTo>
                    <a:pt x="7011924" y="0"/>
                  </a:moveTo>
                  <a:lnTo>
                    <a:pt x="178308" y="0"/>
                  </a:lnTo>
                  <a:lnTo>
                    <a:pt x="178308" y="33528"/>
                  </a:lnTo>
                  <a:lnTo>
                    <a:pt x="3595116" y="1139952"/>
                  </a:lnTo>
                  <a:lnTo>
                    <a:pt x="7011924" y="33528"/>
                  </a:lnTo>
                  <a:lnTo>
                    <a:pt x="7011924" y="0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04801" y="134111"/>
              <a:ext cx="11427332" cy="6643624"/>
            </a:xfrm>
            <a:custGeom>
              <a:avLst/>
              <a:gdLst/>
              <a:ahLst/>
              <a:cxnLst/>
              <a:rect l="l" t="t" r="r" b="b"/>
              <a:pathLst>
                <a:path w="11271885" h="6231890">
                  <a:moveTo>
                    <a:pt x="11271504" y="0"/>
                  </a:moveTo>
                  <a:lnTo>
                    <a:pt x="0" y="0"/>
                  </a:lnTo>
                  <a:lnTo>
                    <a:pt x="0" y="6231635"/>
                  </a:lnTo>
                  <a:lnTo>
                    <a:pt x="11271504" y="6231635"/>
                  </a:lnTo>
                  <a:lnTo>
                    <a:pt x="11271504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43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15554" y="3703349"/>
              <a:ext cx="10896600" cy="2919885"/>
            </a:xfrm>
            <a:prstGeom prst="roundRect">
              <a:avLst/>
            </a:prstGeom>
            <a:solidFill>
              <a:srgbClr val="FFC00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649727" y="441389"/>
            <a:ext cx="10904092" cy="2953674"/>
          </a:xfrm>
          <a:custGeom>
            <a:avLst/>
            <a:gdLst/>
            <a:ahLst/>
            <a:cxnLst/>
            <a:rect l="l" t="t" r="r" b="b"/>
            <a:pathLst>
              <a:path w="7720965" h="3624579">
                <a:moveTo>
                  <a:pt x="7116572" y="0"/>
                </a:moveTo>
                <a:lnTo>
                  <a:pt x="604012" y="0"/>
                </a:lnTo>
                <a:lnTo>
                  <a:pt x="556808" y="1816"/>
                </a:lnTo>
                <a:lnTo>
                  <a:pt x="510598" y="7178"/>
                </a:lnTo>
                <a:lnTo>
                  <a:pt x="465516" y="15950"/>
                </a:lnTo>
                <a:lnTo>
                  <a:pt x="421696" y="27997"/>
                </a:lnTo>
                <a:lnTo>
                  <a:pt x="379273" y="43187"/>
                </a:lnTo>
                <a:lnTo>
                  <a:pt x="338380" y="61385"/>
                </a:lnTo>
                <a:lnTo>
                  <a:pt x="299153" y="82455"/>
                </a:lnTo>
                <a:lnTo>
                  <a:pt x="261725" y="106266"/>
                </a:lnTo>
                <a:lnTo>
                  <a:pt x="226231" y="132681"/>
                </a:lnTo>
                <a:lnTo>
                  <a:pt x="192805" y="161567"/>
                </a:lnTo>
                <a:lnTo>
                  <a:pt x="161580" y="192790"/>
                </a:lnTo>
                <a:lnTo>
                  <a:pt x="132693" y="226215"/>
                </a:lnTo>
                <a:lnTo>
                  <a:pt x="106276" y="261709"/>
                </a:lnTo>
                <a:lnTo>
                  <a:pt x="82464" y="299136"/>
                </a:lnTo>
                <a:lnTo>
                  <a:pt x="61391" y="338364"/>
                </a:lnTo>
                <a:lnTo>
                  <a:pt x="43192" y="379257"/>
                </a:lnTo>
                <a:lnTo>
                  <a:pt x="28001" y="421682"/>
                </a:lnTo>
                <a:lnTo>
                  <a:pt x="15952" y="465504"/>
                </a:lnTo>
                <a:lnTo>
                  <a:pt x="7179" y="510589"/>
                </a:lnTo>
                <a:lnTo>
                  <a:pt x="1817" y="556803"/>
                </a:lnTo>
                <a:lnTo>
                  <a:pt x="0" y="604012"/>
                </a:lnTo>
                <a:lnTo>
                  <a:pt x="0" y="3020060"/>
                </a:lnTo>
                <a:lnTo>
                  <a:pt x="1817" y="3067263"/>
                </a:lnTo>
                <a:lnTo>
                  <a:pt x="7179" y="3113473"/>
                </a:lnTo>
                <a:lnTo>
                  <a:pt x="15952" y="3158555"/>
                </a:lnTo>
                <a:lnTo>
                  <a:pt x="28001" y="3202375"/>
                </a:lnTo>
                <a:lnTo>
                  <a:pt x="43192" y="3244798"/>
                </a:lnTo>
                <a:lnTo>
                  <a:pt x="61391" y="3285691"/>
                </a:lnTo>
                <a:lnTo>
                  <a:pt x="82464" y="3324918"/>
                </a:lnTo>
                <a:lnTo>
                  <a:pt x="106276" y="3362346"/>
                </a:lnTo>
                <a:lnTo>
                  <a:pt x="132693" y="3397840"/>
                </a:lnTo>
                <a:lnTo>
                  <a:pt x="161580" y="3431266"/>
                </a:lnTo>
                <a:lnTo>
                  <a:pt x="192805" y="3462491"/>
                </a:lnTo>
                <a:lnTo>
                  <a:pt x="226231" y="3491378"/>
                </a:lnTo>
                <a:lnTo>
                  <a:pt x="261725" y="3517795"/>
                </a:lnTo>
                <a:lnTo>
                  <a:pt x="299153" y="3541607"/>
                </a:lnTo>
                <a:lnTo>
                  <a:pt x="338380" y="3562680"/>
                </a:lnTo>
                <a:lnTo>
                  <a:pt x="379273" y="3580879"/>
                </a:lnTo>
                <a:lnTo>
                  <a:pt x="421696" y="3596070"/>
                </a:lnTo>
                <a:lnTo>
                  <a:pt x="465516" y="3608119"/>
                </a:lnTo>
                <a:lnTo>
                  <a:pt x="510598" y="3616892"/>
                </a:lnTo>
                <a:lnTo>
                  <a:pt x="556808" y="3622254"/>
                </a:lnTo>
                <a:lnTo>
                  <a:pt x="604012" y="3624072"/>
                </a:lnTo>
                <a:lnTo>
                  <a:pt x="7116572" y="3624072"/>
                </a:lnTo>
                <a:lnTo>
                  <a:pt x="7163780" y="3622254"/>
                </a:lnTo>
                <a:lnTo>
                  <a:pt x="7209994" y="3616892"/>
                </a:lnTo>
                <a:lnTo>
                  <a:pt x="7255079" y="3608119"/>
                </a:lnTo>
                <a:lnTo>
                  <a:pt x="7298901" y="3596070"/>
                </a:lnTo>
                <a:lnTo>
                  <a:pt x="7341326" y="3580879"/>
                </a:lnTo>
                <a:lnTo>
                  <a:pt x="7382219" y="3562680"/>
                </a:lnTo>
                <a:lnTo>
                  <a:pt x="7421447" y="3541607"/>
                </a:lnTo>
                <a:lnTo>
                  <a:pt x="7458874" y="3517795"/>
                </a:lnTo>
                <a:lnTo>
                  <a:pt x="7494368" y="3491378"/>
                </a:lnTo>
                <a:lnTo>
                  <a:pt x="7527793" y="3462491"/>
                </a:lnTo>
                <a:lnTo>
                  <a:pt x="7559016" y="3431266"/>
                </a:lnTo>
                <a:lnTo>
                  <a:pt x="7587902" y="3397840"/>
                </a:lnTo>
                <a:lnTo>
                  <a:pt x="7614317" y="3362346"/>
                </a:lnTo>
                <a:lnTo>
                  <a:pt x="7638128" y="3324918"/>
                </a:lnTo>
                <a:lnTo>
                  <a:pt x="7659198" y="3285691"/>
                </a:lnTo>
                <a:lnTo>
                  <a:pt x="7677396" y="3244798"/>
                </a:lnTo>
                <a:lnTo>
                  <a:pt x="7692586" y="3202375"/>
                </a:lnTo>
                <a:lnTo>
                  <a:pt x="7704633" y="3158555"/>
                </a:lnTo>
                <a:lnTo>
                  <a:pt x="7713405" y="3113473"/>
                </a:lnTo>
                <a:lnTo>
                  <a:pt x="7718767" y="3067263"/>
                </a:lnTo>
                <a:lnTo>
                  <a:pt x="7720583" y="3020060"/>
                </a:lnTo>
                <a:lnTo>
                  <a:pt x="7720583" y="604012"/>
                </a:lnTo>
                <a:lnTo>
                  <a:pt x="7718767" y="556803"/>
                </a:lnTo>
                <a:lnTo>
                  <a:pt x="7713405" y="510589"/>
                </a:lnTo>
                <a:lnTo>
                  <a:pt x="7704633" y="465504"/>
                </a:lnTo>
                <a:lnTo>
                  <a:pt x="7692586" y="421682"/>
                </a:lnTo>
                <a:lnTo>
                  <a:pt x="7677396" y="379257"/>
                </a:lnTo>
                <a:lnTo>
                  <a:pt x="7659198" y="338364"/>
                </a:lnTo>
                <a:lnTo>
                  <a:pt x="7638128" y="299136"/>
                </a:lnTo>
                <a:lnTo>
                  <a:pt x="7614317" y="261709"/>
                </a:lnTo>
                <a:lnTo>
                  <a:pt x="7587902" y="226215"/>
                </a:lnTo>
                <a:lnTo>
                  <a:pt x="7559016" y="192790"/>
                </a:lnTo>
                <a:lnTo>
                  <a:pt x="7527793" y="161567"/>
                </a:lnTo>
                <a:lnTo>
                  <a:pt x="7494368" y="132681"/>
                </a:lnTo>
                <a:lnTo>
                  <a:pt x="7458874" y="106266"/>
                </a:lnTo>
                <a:lnTo>
                  <a:pt x="7421447" y="82455"/>
                </a:lnTo>
                <a:lnTo>
                  <a:pt x="7382219" y="61385"/>
                </a:lnTo>
                <a:lnTo>
                  <a:pt x="7341326" y="43187"/>
                </a:lnTo>
                <a:lnTo>
                  <a:pt x="7298901" y="27997"/>
                </a:lnTo>
                <a:lnTo>
                  <a:pt x="7255079" y="15950"/>
                </a:lnTo>
                <a:lnTo>
                  <a:pt x="7209994" y="7178"/>
                </a:lnTo>
                <a:lnTo>
                  <a:pt x="7163780" y="1816"/>
                </a:lnTo>
                <a:lnTo>
                  <a:pt x="7116572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Прямоугольник 6"/>
          <p:cNvSpPr/>
          <p:nvPr/>
        </p:nvSpPr>
        <p:spPr>
          <a:xfrm>
            <a:off x="4430706" y="441389"/>
            <a:ext cx="40110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latin typeface="Georgia" panose="02040502050405020303" pitchFamily="18" charset="0"/>
              </a:rPr>
              <a:t>Наймолодший лауреат</a:t>
            </a:r>
            <a:endParaRPr lang="uk-UA" sz="2400" dirty="0">
              <a:latin typeface="Georgia" panose="02040502050405020303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30706" y="3715641"/>
            <a:ext cx="36984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latin typeface="Georgia" panose="02040502050405020303" pitchFamily="18" charset="0"/>
              </a:rPr>
              <a:t>Найстарший лауреат</a:t>
            </a:r>
            <a:endParaRPr lang="uk-UA" sz="2400" dirty="0">
              <a:latin typeface="Georgia" panose="02040502050405020303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91000" y="1066798"/>
            <a:ext cx="44307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err="1">
                <a:latin typeface="Georgia" panose="02040502050405020303" pitchFamily="18" charset="0"/>
              </a:rPr>
              <a:t>Малала</a:t>
            </a:r>
            <a:r>
              <a:rPr lang="uk-UA" sz="2400" b="1" dirty="0">
                <a:latin typeface="Georgia" panose="02040502050405020303" pitchFamily="18" charset="0"/>
              </a:rPr>
              <a:t> </a:t>
            </a:r>
            <a:r>
              <a:rPr lang="uk-UA" sz="2400" b="1" dirty="0" err="1">
                <a:latin typeface="Georgia" panose="02040502050405020303" pitchFamily="18" charset="0"/>
              </a:rPr>
              <a:t>Юсуфзай</a:t>
            </a:r>
            <a:r>
              <a:rPr lang="uk-UA" sz="2400" b="1" dirty="0">
                <a:latin typeface="Georgia" panose="02040502050405020303" pitchFamily="18" charset="0"/>
              </a:rPr>
              <a:t> </a:t>
            </a:r>
            <a:r>
              <a:rPr lang="uk-UA" sz="2400" dirty="0">
                <a:latin typeface="Georgia" panose="02040502050405020303" pitchFamily="18" charset="0"/>
              </a:rPr>
              <a:t>з Пакистану, яка отримала Премію миру у 2014 році у віці 17 років за боротьбу за право дівчат на освіту.</a:t>
            </a:r>
          </a:p>
        </p:txBody>
      </p:sp>
      <p:pic>
        <p:nvPicPr>
          <p:cNvPr id="8194" name="Picture 2" descr="10 сильних цитат лауреата Нобелівської премії миру Малали Юсуфза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82" y="710599"/>
            <a:ext cx="3324218" cy="241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Малала Юсуфзай | Организация Объединенных Наций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7" r="29695"/>
          <a:stretch/>
        </p:blipFill>
        <p:spPr bwMode="auto">
          <a:xfrm>
            <a:off x="8839200" y="651928"/>
            <a:ext cx="2332004" cy="253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Файл:John B. Goodenough (2010) (cropped).jpg — Википед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500" y="3326047"/>
            <a:ext cx="1990090" cy="320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John B. Goodenough, 100, Dies; Nobel-Winning Creator of the Lithium-Ion  Battery - The New York Tim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1" b="8802"/>
          <a:stretch/>
        </p:blipFill>
        <p:spPr bwMode="auto">
          <a:xfrm>
            <a:off x="753193" y="4145930"/>
            <a:ext cx="3437807" cy="218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309809" y="4327202"/>
            <a:ext cx="47068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Georgia" panose="02040502050405020303" pitchFamily="18" charset="0"/>
              </a:rPr>
              <a:t>Джон Б. </a:t>
            </a:r>
            <a:r>
              <a:rPr lang="uk-UA" sz="2400" b="1" dirty="0" err="1">
                <a:latin typeface="Georgia" panose="02040502050405020303" pitchFamily="18" charset="0"/>
              </a:rPr>
              <a:t>Гуденаф</a:t>
            </a:r>
            <a:r>
              <a:rPr lang="uk-UA" sz="2400" b="1" dirty="0">
                <a:latin typeface="Georgia" panose="02040502050405020303" pitchFamily="18" charset="0"/>
              </a:rPr>
              <a:t> </a:t>
            </a:r>
            <a:r>
              <a:rPr lang="uk-UA" sz="2400" dirty="0">
                <a:latin typeface="Georgia" panose="02040502050405020303" pitchFamily="18" charset="0"/>
              </a:rPr>
              <a:t>зі США, який отримав премію з хімії у 2019 році у віці 97 років за внесок у розробку літій-іонних акумуляторів.</a:t>
            </a:r>
          </a:p>
        </p:txBody>
      </p:sp>
    </p:spTree>
    <p:extLst>
      <p:ext uri="{BB962C8B-B14F-4D97-AF65-F5344CB8AC3E}">
        <p14:creationId xmlns:p14="http://schemas.microsoft.com/office/powerpoint/2010/main" val="454777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/>
          <p:cNvSpPr/>
          <p:nvPr/>
        </p:nvSpPr>
        <p:spPr>
          <a:xfrm>
            <a:off x="335755" y="279269"/>
            <a:ext cx="11427332" cy="6482997"/>
          </a:xfrm>
          <a:custGeom>
            <a:avLst/>
            <a:gdLst/>
            <a:ahLst/>
            <a:cxnLst/>
            <a:rect l="l" t="t" r="r" b="b"/>
            <a:pathLst>
              <a:path w="11271885" h="6231890">
                <a:moveTo>
                  <a:pt x="11271504" y="0"/>
                </a:moveTo>
                <a:lnTo>
                  <a:pt x="0" y="0"/>
                </a:lnTo>
                <a:lnTo>
                  <a:pt x="0" y="6231635"/>
                </a:lnTo>
                <a:lnTo>
                  <a:pt x="11271504" y="6231635"/>
                </a:lnTo>
                <a:lnTo>
                  <a:pt x="11271504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43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Прямоугольник 11"/>
          <p:cNvSpPr/>
          <p:nvPr/>
        </p:nvSpPr>
        <p:spPr>
          <a:xfrm>
            <a:off x="3088875" y="152685"/>
            <a:ext cx="60115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600" b="1" dirty="0">
                <a:latin typeface="Georgia" panose="02040502050405020303" pitchFamily="18" charset="0"/>
              </a:rPr>
              <a:t>"Нобелівська династія</a:t>
            </a:r>
            <a:r>
              <a:rPr lang="uk-UA" sz="3600" dirty="0">
                <a:latin typeface="Georgia" panose="02040502050405020303" pitchFamily="18" charset="0"/>
              </a:rPr>
              <a:t>"</a:t>
            </a:r>
          </a:p>
        </p:txBody>
      </p:sp>
      <p:sp>
        <p:nvSpPr>
          <p:cNvPr id="18" name="object 11"/>
          <p:cNvSpPr txBox="1"/>
          <p:nvPr/>
        </p:nvSpPr>
        <p:spPr>
          <a:xfrm>
            <a:off x="609600" y="914400"/>
            <a:ext cx="11049000" cy="148438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vert="horz" wrap="square" lIns="0" tIns="6985" rIns="0" bIns="0" rtlCol="0">
            <a:spAutoFit/>
          </a:bodyPr>
          <a:lstStyle/>
          <a:p>
            <a:pPr lvl="0" algn="just"/>
            <a:r>
              <a:rPr lang="ru-RU" sz="2400" dirty="0" err="1">
                <a:latin typeface="Georgia" panose="02040502050405020303" pitchFamily="18" charset="0"/>
              </a:rPr>
              <a:t>Сім'я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Кюрі:Марія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Кюрі</a:t>
            </a:r>
            <a:r>
              <a:rPr lang="ru-RU" sz="2400" dirty="0">
                <a:latin typeface="Georgia" panose="02040502050405020303" pitchFamily="18" charset="0"/>
              </a:rPr>
              <a:t>, </a:t>
            </a:r>
            <a:r>
              <a:rPr lang="ru-RU" sz="2400" dirty="0" err="1">
                <a:latin typeface="Georgia" panose="02040502050405020303" pitchFamily="18" charset="0"/>
              </a:rPr>
              <a:t>її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чоловік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П'єр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Кюрі</a:t>
            </a:r>
            <a:r>
              <a:rPr lang="ru-RU" sz="2400" dirty="0">
                <a:latin typeface="Georgia" panose="02040502050405020303" pitchFamily="18" charset="0"/>
              </a:rPr>
              <a:t> та </a:t>
            </a:r>
            <a:r>
              <a:rPr lang="ru-RU" sz="2400" dirty="0" err="1">
                <a:latin typeface="Georgia" panose="02040502050405020303" pitchFamily="18" charset="0"/>
              </a:rPr>
              <a:t>їхня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донька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Ірен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Жоліо-Кюрі</a:t>
            </a:r>
            <a:r>
              <a:rPr lang="ru-RU" sz="2400" dirty="0">
                <a:latin typeface="Georgia" panose="02040502050405020303" pitchFamily="18" charset="0"/>
              </a:rPr>
              <a:t> з </a:t>
            </a:r>
            <a:r>
              <a:rPr lang="ru-RU" sz="2400" dirty="0" err="1">
                <a:latin typeface="Georgia" panose="02040502050405020303" pitchFamily="18" charset="0"/>
              </a:rPr>
              <a:t>чоловіком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Фредеріком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Жоліо-Кюрі</a:t>
            </a:r>
            <a:r>
              <a:rPr lang="ru-RU" sz="2400" dirty="0">
                <a:latin typeface="Georgia" panose="02040502050405020303" pitchFamily="18" charset="0"/>
              </a:rPr>
              <a:t> стали лауреатами </a:t>
            </a:r>
            <a:r>
              <a:rPr lang="ru-RU" sz="2400" dirty="0" err="1">
                <a:latin typeface="Georgia" panose="02040502050405020303" pitchFamily="18" charset="0"/>
              </a:rPr>
              <a:t>Нобелівської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премії</a:t>
            </a:r>
            <a:r>
              <a:rPr lang="ru-RU" sz="2400" dirty="0">
                <a:latin typeface="Georgia" panose="02040502050405020303" pitchFamily="18" charset="0"/>
              </a:rPr>
              <a:t>.</a:t>
            </a:r>
            <a:endParaRPr lang="ru-RU" sz="2400" dirty="0">
              <a:latin typeface="Georgia" panose="02040502050405020303" pitchFamily="18" charset="0"/>
              <a:cs typeface="Times New Roman"/>
            </a:endParaRPr>
          </a:p>
          <a:p>
            <a:pPr lvl="0" algn="just"/>
            <a:r>
              <a:rPr lang="ru-RU" sz="2400" dirty="0">
                <a:latin typeface="Georgia" panose="02040502050405020303" pitchFamily="18" charset="0"/>
                <a:cs typeface="Times New Roman"/>
              </a:rPr>
              <a:t>У </a:t>
            </a:r>
            <a:r>
              <a:rPr lang="ru-RU" sz="2400" dirty="0" err="1">
                <a:latin typeface="Georgia" panose="02040502050405020303" pitchFamily="18" charset="0"/>
                <a:cs typeface="Times New Roman"/>
              </a:rPr>
              <a:t>підсумку</a:t>
            </a:r>
            <a:r>
              <a:rPr lang="ru-RU" sz="2400" dirty="0">
                <a:latin typeface="Georgia" panose="02040502050405020303" pitchFamily="18" charset="0"/>
                <a:cs typeface="Times New Roman"/>
              </a:rPr>
              <a:t> </a:t>
            </a:r>
            <a:r>
              <a:rPr lang="ru-RU" sz="2400" dirty="0" err="1">
                <a:latin typeface="Georgia" panose="02040502050405020303" pitchFamily="18" charset="0"/>
                <a:cs typeface="Times New Roman"/>
              </a:rPr>
              <a:t>ця</a:t>
            </a:r>
            <a:r>
              <a:rPr lang="ru-RU" sz="2400" dirty="0">
                <a:latin typeface="Georgia" panose="02040502050405020303" pitchFamily="18" charset="0"/>
                <a:cs typeface="Times New Roman"/>
              </a:rPr>
              <a:t> родина </a:t>
            </a:r>
            <a:r>
              <a:rPr lang="ru-RU" sz="2400" dirty="0" err="1">
                <a:latin typeface="Georgia" panose="02040502050405020303" pitchFamily="18" charset="0"/>
                <a:cs typeface="Times New Roman"/>
              </a:rPr>
              <a:t>має</a:t>
            </a:r>
            <a:r>
              <a:rPr lang="ru-RU" sz="2400" dirty="0">
                <a:latin typeface="Georgia" panose="02040502050405020303" pitchFamily="18" charset="0"/>
                <a:cs typeface="Times New Roman"/>
              </a:rPr>
              <a:t> </a:t>
            </a:r>
            <a:r>
              <a:rPr lang="ru-RU" sz="2400" dirty="0" err="1">
                <a:latin typeface="Georgia" panose="02040502050405020303" pitchFamily="18" charset="0"/>
                <a:cs typeface="Times New Roman"/>
              </a:rPr>
              <a:t>п’ять</a:t>
            </a:r>
            <a:r>
              <a:rPr lang="ru-RU" sz="2400" dirty="0">
                <a:latin typeface="Georgia" panose="02040502050405020303" pitchFamily="18" charset="0"/>
                <a:cs typeface="Times New Roman"/>
              </a:rPr>
              <a:t> </a:t>
            </a:r>
            <a:r>
              <a:rPr lang="ru-RU" sz="2400" dirty="0" err="1">
                <a:latin typeface="Georgia" panose="02040502050405020303" pitchFamily="18" charset="0"/>
                <a:cs typeface="Times New Roman"/>
              </a:rPr>
              <a:t>Нобелівських</a:t>
            </a:r>
            <a:r>
              <a:rPr lang="ru-RU" sz="2400" dirty="0">
                <a:latin typeface="Georgia" panose="02040502050405020303" pitchFamily="18" charset="0"/>
                <a:cs typeface="Times New Roman"/>
              </a:rPr>
              <a:t> </a:t>
            </a:r>
            <a:r>
              <a:rPr lang="ru-RU" sz="2400" dirty="0" err="1">
                <a:latin typeface="Georgia" panose="02040502050405020303" pitchFamily="18" charset="0"/>
                <a:cs typeface="Times New Roman"/>
              </a:rPr>
              <a:t>нагород</a:t>
            </a:r>
            <a:r>
              <a:rPr lang="ru-RU" sz="2400" dirty="0">
                <a:latin typeface="Georgia" panose="02040502050405020303" pitchFamily="18" charset="0"/>
                <a:cs typeface="Times New Roman"/>
              </a:rPr>
              <a:t> у </a:t>
            </a:r>
            <a:r>
              <a:rPr lang="ru-RU" sz="2400" dirty="0" err="1">
                <a:latin typeface="Georgia" panose="02040502050405020303" pitchFamily="18" charset="0"/>
                <a:cs typeface="Times New Roman"/>
              </a:rPr>
              <a:t>трьох</a:t>
            </a:r>
            <a:r>
              <a:rPr lang="ru-RU" sz="2400" dirty="0">
                <a:latin typeface="Georgia" panose="02040502050405020303" pitchFamily="18" charset="0"/>
                <a:cs typeface="Times New Roman"/>
              </a:rPr>
              <a:t> </a:t>
            </a:r>
            <a:r>
              <a:rPr lang="ru-RU" sz="2400" dirty="0" err="1">
                <a:latin typeface="Georgia" panose="02040502050405020303" pitchFamily="18" charset="0"/>
                <a:cs typeface="Times New Roman"/>
              </a:rPr>
              <a:t>поколіннях</a:t>
            </a:r>
            <a:r>
              <a:rPr lang="ru-RU" sz="2400" dirty="0">
                <a:latin typeface="Georgia" panose="02040502050405020303" pitchFamily="18" charset="0"/>
                <a:cs typeface="Times New Roman"/>
              </a:rPr>
              <a:t>, </a:t>
            </a:r>
            <a:r>
              <a:rPr lang="ru-RU" sz="2400" dirty="0" err="1">
                <a:latin typeface="Georgia" panose="02040502050405020303" pitchFamily="18" charset="0"/>
                <a:cs typeface="Times New Roman"/>
              </a:rPr>
              <a:t>що</a:t>
            </a:r>
            <a:r>
              <a:rPr lang="ru-RU" sz="2400" dirty="0">
                <a:latin typeface="Georgia" panose="02040502050405020303" pitchFamily="18" charset="0"/>
                <a:cs typeface="Times New Roman"/>
              </a:rPr>
              <a:t> </a:t>
            </a:r>
            <a:r>
              <a:rPr lang="ru-RU" sz="2400" dirty="0" err="1">
                <a:latin typeface="Georgia" panose="02040502050405020303" pitchFamily="18" charset="0"/>
                <a:cs typeface="Times New Roman"/>
              </a:rPr>
              <a:t>робить</a:t>
            </a:r>
            <a:r>
              <a:rPr lang="ru-RU" sz="2400" dirty="0">
                <a:latin typeface="Georgia" panose="02040502050405020303" pitchFamily="18" charset="0"/>
                <a:cs typeface="Times New Roman"/>
              </a:rPr>
              <a:t> </a:t>
            </a:r>
            <a:r>
              <a:rPr lang="ru-RU" sz="2400" dirty="0" err="1">
                <a:latin typeface="Georgia" panose="02040502050405020303" pitchFamily="18" charset="0"/>
                <a:cs typeface="Times New Roman"/>
              </a:rPr>
              <a:t>її</a:t>
            </a:r>
            <a:r>
              <a:rPr lang="ru-RU" sz="2400" dirty="0">
                <a:latin typeface="Georgia" panose="02040502050405020303" pitchFamily="18" charset="0"/>
                <a:cs typeface="Times New Roman"/>
              </a:rPr>
              <a:t> </a:t>
            </a:r>
            <a:r>
              <a:rPr lang="ru-RU" sz="2400" dirty="0" err="1">
                <a:latin typeface="Georgia" panose="02040502050405020303" pitchFamily="18" charset="0"/>
                <a:cs typeface="Times New Roman"/>
              </a:rPr>
              <a:t>унікальною</a:t>
            </a:r>
            <a:r>
              <a:rPr lang="ru-RU" sz="2400" dirty="0">
                <a:latin typeface="Georgia" panose="02040502050405020303" pitchFamily="18" charset="0"/>
                <a:cs typeface="Times New Roman"/>
              </a:rPr>
              <a:t> в </a:t>
            </a:r>
            <a:r>
              <a:rPr lang="ru-RU" sz="2400" dirty="0" err="1">
                <a:latin typeface="Georgia" panose="02040502050405020303" pitchFamily="18" charset="0"/>
                <a:cs typeface="Times New Roman"/>
              </a:rPr>
              <a:t>історії</a:t>
            </a:r>
            <a:r>
              <a:rPr lang="ru-RU" sz="2400" dirty="0">
                <a:latin typeface="Georgia" panose="02040502050405020303" pitchFamily="18" charset="0"/>
                <a:cs typeface="Times New Roman"/>
              </a:rPr>
              <a:t> науки.</a:t>
            </a:r>
            <a:endParaRPr sz="2400" dirty="0">
              <a:latin typeface="Georgia" panose="02040502050405020303" pitchFamily="18" charset="0"/>
              <a:cs typeface="Times New Roman"/>
            </a:endParaRPr>
          </a:p>
        </p:txBody>
      </p:sp>
      <p:pic>
        <p:nvPicPr>
          <p:cNvPr id="9218" name="Picture 2" descr="Нет описания фото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57" y="2673555"/>
            <a:ext cx="2351441" cy="318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Marie Curie is the 2019 issue in France's ongoing series celebrating the  great women in their history - AgAuNEW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172" y="3054448"/>
            <a:ext cx="5026532" cy="314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16.5. Искусственная радиоактивность - Энергетика: история, настоящее и  будуще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148" y="2673555"/>
            <a:ext cx="2267273" cy="314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848956" y="6065731"/>
            <a:ext cx="2351441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latin typeface="Georgia" panose="02040502050405020303" pitchFamily="18" charset="0"/>
              </a:rPr>
              <a:t>Марія</a:t>
            </a:r>
            <a:r>
              <a:rPr lang="ru-RU" sz="1600" b="1" dirty="0">
                <a:latin typeface="Georgia" panose="02040502050405020303" pitchFamily="18" charset="0"/>
              </a:rPr>
              <a:t> </a:t>
            </a:r>
            <a:r>
              <a:rPr lang="ru-RU" sz="1600" b="1" dirty="0" err="1">
                <a:latin typeface="Georgia" panose="02040502050405020303" pitchFamily="18" charset="0"/>
              </a:rPr>
              <a:t>Кюрі</a:t>
            </a:r>
            <a:r>
              <a:rPr lang="ru-RU" sz="1600" b="1" dirty="0">
                <a:latin typeface="Georgia" panose="02040502050405020303" pitchFamily="18" charset="0"/>
              </a:rPr>
              <a:t> та </a:t>
            </a:r>
          </a:p>
          <a:p>
            <a:pPr algn="ctr"/>
            <a:r>
              <a:rPr lang="ru-RU" sz="1600" b="1" dirty="0" err="1">
                <a:latin typeface="Georgia" panose="02040502050405020303" pitchFamily="18" charset="0"/>
              </a:rPr>
              <a:t>П'єр</a:t>
            </a:r>
            <a:r>
              <a:rPr lang="ru-RU" sz="1600" b="1" dirty="0">
                <a:latin typeface="Georgia" panose="02040502050405020303" pitchFamily="18" charset="0"/>
              </a:rPr>
              <a:t> </a:t>
            </a:r>
            <a:r>
              <a:rPr lang="ru-RU" sz="1600" b="1" dirty="0" err="1">
                <a:latin typeface="Georgia" panose="02040502050405020303" pitchFamily="18" charset="0"/>
              </a:rPr>
              <a:t>Кюрі</a:t>
            </a:r>
            <a:endParaRPr lang="uk-UA" sz="1600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819290" y="6026168"/>
            <a:ext cx="2268000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latin typeface="Georgia" panose="02040502050405020303" pitchFamily="18" charset="0"/>
              </a:rPr>
              <a:t>Ірен</a:t>
            </a:r>
            <a:r>
              <a:rPr lang="ru-RU" sz="1600" b="1" dirty="0">
                <a:latin typeface="Georgia" panose="02040502050405020303" pitchFamily="18" charset="0"/>
              </a:rPr>
              <a:t>  та </a:t>
            </a:r>
            <a:r>
              <a:rPr lang="ru-RU" sz="1600" b="1" dirty="0" err="1">
                <a:latin typeface="Georgia" panose="02040502050405020303" pitchFamily="18" charset="0"/>
              </a:rPr>
              <a:t>Фредерік</a:t>
            </a:r>
            <a:r>
              <a:rPr lang="ru-RU" sz="1600" b="1" dirty="0">
                <a:latin typeface="Georgia" panose="02040502050405020303" pitchFamily="18" charset="0"/>
              </a:rPr>
              <a:t> </a:t>
            </a:r>
            <a:r>
              <a:rPr lang="ru-RU" sz="1600" b="1" dirty="0" err="1">
                <a:latin typeface="Georgia" panose="02040502050405020303" pitchFamily="18" charset="0"/>
              </a:rPr>
              <a:t>Жоліо-Кюрі</a:t>
            </a:r>
            <a:endParaRPr lang="uk-UA" sz="1600" b="1" dirty="0"/>
          </a:p>
        </p:txBody>
      </p:sp>
    </p:spTree>
    <p:extLst>
      <p:ext uri="{BB962C8B-B14F-4D97-AF65-F5344CB8AC3E}">
        <p14:creationId xmlns:p14="http://schemas.microsoft.com/office/powerpoint/2010/main" val="3684640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3"/>
          <p:cNvSpPr/>
          <p:nvPr/>
        </p:nvSpPr>
        <p:spPr>
          <a:xfrm>
            <a:off x="509319" y="152400"/>
            <a:ext cx="11215857" cy="6553200"/>
          </a:xfrm>
          <a:custGeom>
            <a:avLst/>
            <a:gdLst/>
            <a:ahLst/>
            <a:cxnLst/>
            <a:rect l="l" t="t" r="r" b="b"/>
            <a:pathLst>
              <a:path w="11271885" h="6233160">
                <a:moveTo>
                  <a:pt x="11271504" y="0"/>
                </a:moveTo>
                <a:lnTo>
                  <a:pt x="0" y="0"/>
                </a:lnTo>
                <a:lnTo>
                  <a:pt x="0" y="6233160"/>
                </a:lnTo>
                <a:lnTo>
                  <a:pt x="11271504" y="6233160"/>
                </a:lnTo>
                <a:lnTo>
                  <a:pt x="11271504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43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Прямоугольник 33"/>
          <p:cNvSpPr/>
          <p:nvPr/>
        </p:nvSpPr>
        <p:spPr>
          <a:xfrm>
            <a:off x="502567" y="152400"/>
            <a:ext cx="111492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latin typeface="Georgia" panose="02040502050405020303" pitchFamily="18" charset="0"/>
              </a:rPr>
              <a:t>Науковий «ОСКАР» : статистика найрозумніших країн</a:t>
            </a:r>
            <a:endParaRPr lang="uk-UA" sz="3600" dirty="0">
              <a:latin typeface="Georgia" panose="02040502050405020303" pitchFamily="18" charset="0"/>
            </a:endParaRPr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5150311"/>
              </p:ext>
            </p:extLst>
          </p:nvPr>
        </p:nvGraphicFramePr>
        <p:xfrm>
          <a:off x="902359" y="1514450"/>
          <a:ext cx="10363200" cy="502454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2312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09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667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25515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36132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latin typeface="Georgia" panose="02040502050405020303" pitchFamily="18" charset="0"/>
                        </a:rPr>
                        <a:t>Місце</a:t>
                      </a:r>
                    </a:p>
                  </a:txBody>
                  <a:tcPr marL="69154" marR="69154" marT="34577" marB="345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>
                          <a:latin typeface="Georgia" panose="02040502050405020303" pitchFamily="18" charset="0"/>
                        </a:rPr>
                        <a:t>Країна</a:t>
                      </a:r>
                    </a:p>
                  </a:txBody>
                  <a:tcPr marL="69154" marR="69154" marT="34577" marB="345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>
                          <a:latin typeface="Georgia" panose="02040502050405020303" pitchFamily="18" charset="0"/>
                        </a:rPr>
                        <a:t>Кількість лауреатів</a:t>
                      </a:r>
                    </a:p>
                  </a:txBody>
                  <a:tcPr marL="69154" marR="69154" marT="34577" marB="345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latin typeface="Georgia" panose="02040502050405020303" pitchFamily="18" charset="0"/>
                        </a:rPr>
                        <a:t>Причини успіху</a:t>
                      </a:r>
                    </a:p>
                  </a:txBody>
                  <a:tcPr marL="69154" marR="69154" marT="34577" marB="345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51547">
                <a:tc>
                  <a:txBody>
                    <a:bodyPr/>
                    <a:lstStyle/>
                    <a:p>
                      <a:pPr algn="ctr"/>
                      <a:r>
                        <a:rPr lang="uk-UA" sz="2000">
                          <a:latin typeface="Georgia" panose="02040502050405020303" pitchFamily="18" charset="0"/>
                        </a:rPr>
                        <a:t>1</a:t>
                      </a:r>
                    </a:p>
                  </a:txBody>
                  <a:tcPr marL="69154" marR="69154" marT="34577" marB="345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latin typeface="Georgia" panose="02040502050405020303" pitchFamily="18" charset="0"/>
                        </a:rPr>
                        <a:t>США</a:t>
                      </a:r>
                    </a:p>
                  </a:txBody>
                  <a:tcPr marL="69154" marR="69154" marT="34577" marB="345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latin typeface="Georgia" panose="02040502050405020303" pitchFamily="18" charset="0"/>
                        </a:rPr>
                        <a:t>400+</a:t>
                      </a:r>
                    </a:p>
                  </a:txBody>
                  <a:tcPr marL="69154" marR="69154" marT="34577" marB="345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>
                          <a:latin typeface="Georgia" panose="02040502050405020303" pitchFamily="18" charset="0"/>
                        </a:rPr>
                        <a:t>Великі інвестиції в науку й освіту, сильні дослідницькі центри, залучення науковців з усього світу</a:t>
                      </a:r>
                    </a:p>
                  </a:txBody>
                  <a:tcPr marL="69154" marR="69154" marT="34577" marB="345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97693">
                <a:tc>
                  <a:txBody>
                    <a:bodyPr/>
                    <a:lstStyle/>
                    <a:p>
                      <a:pPr algn="ctr"/>
                      <a:r>
                        <a:rPr lang="uk-UA" sz="2000">
                          <a:latin typeface="Georgia" panose="02040502050405020303" pitchFamily="18" charset="0"/>
                        </a:rPr>
                        <a:t>2</a:t>
                      </a:r>
                    </a:p>
                  </a:txBody>
                  <a:tcPr marL="69154" marR="69154" marT="34577" marB="345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>
                          <a:latin typeface="Georgia" panose="02040502050405020303" pitchFamily="18" charset="0"/>
                        </a:rPr>
                        <a:t>Велика Британія</a:t>
                      </a:r>
                    </a:p>
                  </a:txBody>
                  <a:tcPr marL="69154" marR="69154" marT="34577" marB="345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>
                          <a:latin typeface="Georgia" panose="02040502050405020303" pitchFamily="18" charset="0"/>
                        </a:rPr>
                        <a:t>~130</a:t>
                      </a:r>
                    </a:p>
                  </a:txBody>
                  <a:tcPr marL="69154" marR="69154" marT="34577" marB="345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>
                          <a:latin typeface="Georgia" panose="02040502050405020303" pitchFamily="18" charset="0"/>
                        </a:rPr>
                        <a:t>Наукові</a:t>
                      </a:r>
                      <a:r>
                        <a:rPr lang="ru-RU" sz="200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ru-RU" sz="2000" dirty="0" err="1">
                          <a:latin typeface="Georgia" panose="02040502050405020303" pitchFamily="18" charset="0"/>
                        </a:rPr>
                        <a:t>традиції</a:t>
                      </a:r>
                      <a:r>
                        <a:rPr lang="ru-RU" sz="2000" dirty="0">
                          <a:latin typeface="Georgia" panose="02040502050405020303" pitchFamily="18" charset="0"/>
                        </a:rPr>
                        <a:t>, </a:t>
                      </a:r>
                      <a:r>
                        <a:rPr lang="ru-RU" sz="2000" dirty="0" err="1">
                          <a:latin typeface="Georgia" panose="02040502050405020303" pitchFamily="18" charset="0"/>
                        </a:rPr>
                        <a:t>престижні</a:t>
                      </a:r>
                      <a:r>
                        <a:rPr lang="ru-RU" sz="200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ru-RU" sz="2000" dirty="0" err="1">
                          <a:latin typeface="Georgia" panose="02040502050405020303" pitchFamily="18" charset="0"/>
                        </a:rPr>
                        <a:t>університети</a:t>
                      </a:r>
                      <a:r>
                        <a:rPr lang="ru-RU" sz="2000" dirty="0">
                          <a:latin typeface="Georgia" panose="02040502050405020303" pitchFamily="18" charset="0"/>
                        </a:rPr>
                        <a:t> (Кембридж, Оксфорд)</a:t>
                      </a:r>
                    </a:p>
                  </a:txBody>
                  <a:tcPr marL="69154" marR="69154" marT="34577" marB="345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43840">
                <a:tc>
                  <a:txBody>
                    <a:bodyPr/>
                    <a:lstStyle/>
                    <a:p>
                      <a:pPr algn="ctr"/>
                      <a:r>
                        <a:rPr lang="uk-UA" sz="2000">
                          <a:latin typeface="Georgia" panose="02040502050405020303" pitchFamily="18" charset="0"/>
                        </a:rPr>
                        <a:t>3</a:t>
                      </a:r>
                    </a:p>
                  </a:txBody>
                  <a:tcPr marL="69154" marR="69154" marT="34577" marB="345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>
                          <a:latin typeface="Georgia" panose="02040502050405020303" pitchFamily="18" charset="0"/>
                        </a:rPr>
                        <a:t>Німеччина</a:t>
                      </a:r>
                    </a:p>
                  </a:txBody>
                  <a:tcPr marL="69154" marR="69154" marT="34577" marB="345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>
                          <a:latin typeface="Georgia" panose="02040502050405020303" pitchFamily="18" charset="0"/>
                        </a:rPr>
                        <a:t>~110</a:t>
                      </a:r>
                    </a:p>
                  </a:txBody>
                  <a:tcPr marL="69154" marR="69154" marT="34577" marB="345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>
                          <a:latin typeface="Georgia" panose="02040502050405020303" pitchFamily="18" charset="0"/>
                        </a:rPr>
                        <a:t>Видатні</a:t>
                      </a:r>
                      <a:r>
                        <a:rPr lang="ru-RU" sz="200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ru-RU" sz="2000" dirty="0" err="1">
                          <a:latin typeface="Georgia" panose="02040502050405020303" pitchFamily="18" charset="0"/>
                        </a:rPr>
                        <a:t>відкриття</a:t>
                      </a:r>
                      <a:r>
                        <a:rPr lang="ru-RU" sz="200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ru-RU" sz="2000" dirty="0" err="1">
                          <a:latin typeface="Georgia" panose="02040502050405020303" pitchFamily="18" charset="0"/>
                        </a:rPr>
                        <a:t>поч</a:t>
                      </a:r>
                      <a:r>
                        <a:rPr lang="ru-RU" sz="2000" dirty="0">
                          <a:latin typeface="Georgia" panose="02040502050405020303" pitchFamily="18" charset="0"/>
                        </a:rPr>
                        <a:t>. ХХ ст., </a:t>
                      </a:r>
                      <a:r>
                        <a:rPr lang="ru-RU" sz="2000" dirty="0" err="1">
                          <a:latin typeface="Georgia" panose="02040502050405020303" pitchFamily="18" charset="0"/>
                        </a:rPr>
                        <a:t>генії</a:t>
                      </a:r>
                      <a:r>
                        <a:rPr lang="ru-RU" sz="2000" dirty="0">
                          <a:latin typeface="Georgia" panose="02040502050405020303" pitchFamily="18" charset="0"/>
                        </a:rPr>
                        <a:t> (</a:t>
                      </a:r>
                      <a:r>
                        <a:rPr lang="ru-RU" sz="2000" dirty="0" err="1">
                          <a:latin typeface="Georgia" panose="02040502050405020303" pitchFamily="18" charset="0"/>
                        </a:rPr>
                        <a:t>Ейнштейн</a:t>
                      </a:r>
                      <a:r>
                        <a:rPr lang="ru-RU" sz="2000" dirty="0">
                          <a:latin typeface="Georgia" panose="02040502050405020303" pitchFamily="18" charset="0"/>
                        </a:rPr>
                        <a:t>, Планк)</a:t>
                      </a:r>
                    </a:p>
                  </a:txBody>
                  <a:tcPr marL="69154" marR="69154" marT="34577" marB="345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89986">
                <a:tc>
                  <a:txBody>
                    <a:bodyPr/>
                    <a:lstStyle/>
                    <a:p>
                      <a:pPr algn="ctr"/>
                      <a:r>
                        <a:rPr lang="uk-UA" sz="2000">
                          <a:latin typeface="Georgia" panose="02040502050405020303" pitchFamily="18" charset="0"/>
                        </a:rPr>
                        <a:t>4</a:t>
                      </a:r>
                    </a:p>
                  </a:txBody>
                  <a:tcPr marL="69154" marR="69154" marT="34577" marB="345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>
                          <a:latin typeface="Georgia" panose="02040502050405020303" pitchFamily="18" charset="0"/>
                        </a:rPr>
                        <a:t>Франція</a:t>
                      </a:r>
                    </a:p>
                  </a:txBody>
                  <a:tcPr marL="69154" marR="69154" marT="34577" marB="345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>
                          <a:latin typeface="Georgia" panose="02040502050405020303" pitchFamily="18" charset="0"/>
                        </a:rPr>
                        <a:t>~70</a:t>
                      </a:r>
                    </a:p>
                  </a:txBody>
                  <a:tcPr marL="69154" marR="69154" marT="34577" marB="345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>
                          <a:latin typeface="Georgia" panose="02040502050405020303" pitchFamily="18" charset="0"/>
                        </a:rPr>
                        <a:t>Внесок</a:t>
                      </a:r>
                      <a:r>
                        <a:rPr lang="ru-RU" sz="2000" dirty="0">
                          <a:latin typeface="Georgia" panose="02040502050405020303" pitchFamily="18" charset="0"/>
                        </a:rPr>
                        <a:t> в </a:t>
                      </a:r>
                      <a:r>
                        <a:rPr lang="ru-RU" sz="2000" dirty="0" err="1">
                          <a:latin typeface="Georgia" panose="02040502050405020303" pitchFamily="18" charset="0"/>
                        </a:rPr>
                        <a:t>літературу</a:t>
                      </a:r>
                      <a:r>
                        <a:rPr lang="ru-RU" sz="2000" dirty="0">
                          <a:latin typeface="Georgia" panose="02040502050405020303" pitchFamily="18" charset="0"/>
                        </a:rPr>
                        <a:t>, </a:t>
                      </a:r>
                      <a:r>
                        <a:rPr lang="ru-RU" sz="2000" dirty="0" err="1">
                          <a:latin typeface="Georgia" panose="02040502050405020303" pitchFamily="18" charset="0"/>
                        </a:rPr>
                        <a:t>фізику</a:t>
                      </a:r>
                      <a:r>
                        <a:rPr lang="ru-RU" sz="2000" dirty="0">
                          <a:latin typeface="Georgia" panose="02040502050405020303" pitchFamily="18" charset="0"/>
                        </a:rPr>
                        <a:t>, медицину</a:t>
                      </a:r>
                    </a:p>
                  </a:txBody>
                  <a:tcPr marL="69154" marR="69154" marT="34577" marB="345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89986">
                <a:tc>
                  <a:txBody>
                    <a:bodyPr/>
                    <a:lstStyle/>
                    <a:p>
                      <a:pPr algn="ctr"/>
                      <a:r>
                        <a:rPr lang="uk-UA" sz="2000">
                          <a:latin typeface="Georgia" panose="02040502050405020303" pitchFamily="18" charset="0"/>
                        </a:rPr>
                        <a:t>5</a:t>
                      </a:r>
                    </a:p>
                  </a:txBody>
                  <a:tcPr marL="69154" marR="69154" marT="34577" marB="345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>
                          <a:latin typeface="Georgia" panose="02040502050405020303" pitchFamily="18" charset="0"/>
                        </a:rPr>
                        <a:t>Швеція</a:t>
                      </a:r>
                    </a:p>
                  </a:txBody>
                  <a:tcPr marL="69154" marR="69154" marT="34577" marB="345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>
                          <a:latin typeface="Georgia" panose="02040502050405020303" pitchFamily="18" charset="0"/>
                        </a:rPr>
                        <a:t>~30</a:t>
                      </a:r>
                    </a:p>
                  </a:txBody>
                  <a:tcPr marL="69154" marR="69154" marT="34577" marB="345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>
                          <a:latin typeface="Georgia" panose="02040502050405020303" pitchFamily="18" charset="0"/>
                        </a:rPr>
                        <a:t>Високий</a:t>
                      </a:r>
                      <a:r>
                        <a:rPr lang="ru-RU" sz="200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ru-RU" sz="2000" dirty="0" err="1">
                          <a:latin typeface="Georgia" panose="02040502050405020303" pitchFamily="18" charset="0"/>
                        </a:rPr>
                        <a:t>рівень</a:t>
                      </a:r>
                      <a:r>
                        <a:rPr lang="ru-RU" sz="200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ru-RU" sz="2000" dirty="0" err="1">
                          <a:latin typeface="Georgia" panose="02040502050405020303" pitchFamily="18" charset="0"/>
                        </a:rPr>
                        <a:t>освіти</a:t>
                      </a:r>
                      <a:r>
                        <a:rPr lang="ru-RU" sz="2000" dirty="0">
                          <a:latin typeface="Georgia" panose="02040502050405020303" pitchFamily="18" charset="0"/>
                        </a:rPr>
                        <a:t>, </a:t>
                      </a:r>
                      <a:r>
                        <a:rPr lang="ru-RU" sz="2000" dirty="0" err="1">
                          <a:latin typeface="Georgia" panose="02040502050405020303" pitchFamily="18" charset="0"/>
                        </a:rPr>
                        <a:t>підтримка</a:t>
                      </a:r>
                      <a:r>
                        <a:rPr lang="ru-RU" sz="2000" dirty="0">
                          <a:latin typeface="Georgia" panose="02040502050405020303" pitchFamily="18" charset="0"/>
                        </a:rPr>
                        <a:t> науки</a:t>
                      </a:r>
                    </a:p>
                  </a:txBody>
                  <a:tcPr marL="69154" marR="69154" marT="34577" marB="345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3130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/>
          <p:cNvSpPr/>
          <p:nvPr/>
        </p:nvSpPr>
        <p:spPr>
          <a:xfrm>
            <a:off x="140151" y="156138"/>
            <a:ext cx="11823249" cy="6576892"/>
          </a:xfrm>
          <a:custGeom>
            <a:avLst/>
            <a:gdLst/>
            <a:ahLst/>
            <a:cxnLst/>
            <a:rect l="l" t="t" r="r" b="b"/>
            <a:pathLst>
              <a:path w="11271885" h="6231890">
                <a:moveTo>
                  <a:pt x="11271504" y="0"/>
                </a:moveTo>
                <a:lnTo>
                  <a:pt x="0" y="0"/>
                </a:lnTo>
                <a:lnTo>
                  <a:pt x="0" y="6231635"/>
                </a:lnTo>
                <a:lnTo>
                  <a:pt x="11271504" y="6231635"/>
                </a:lnTo>
                <a:lnTo>
                  <a:pt x="11271504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43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Прямоугольник 11"/>
          <p:cNvSpPr/>
          <p:nvPr/>
        </p:nvSpPr>
        <p:spPr>
          <a:xfrm>
            <a:off x="140151" y="152685"/>
            <a:ext cx="119090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600" b="1" dirty="0">
                <a:latin typeface="Georgia" panose="02040502050405020303" pitchFamily="18" charset="0"/>
              </a:rPr>
              <a:t>Найвидатніші відкриття для розвитку людства</a:t>
            </a:r>
            <a:endParaRPr lang="uk-UA" sz="3600" dirty="0">
              <a:latin typeface="Georgia" panose="02040502050405020303" pitchFamily="18" charset="0"/>
            </a:endParaRPr>
          </a:p>
        </p:txBody>
      </p:sp>
      <p:sp>
        <p:nvSpPr>
          <p:cNvPr id="18" name="object 11"/>
          <p:cNvSpPr txBox="1"/>
          <p:nvPr/>
        </p:nvSpPr>
        <p:spPr>
          <a:xfrm>
            <a:off x="609600" y="1524000"/>
            <a:ext cx="11049000" cy="148438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vert="horz" wrap="square" lIns="0" tIns="6985" rIns="0" bIns="0" rtlCol="0">
            <a:spAutoFit/>
          </a:bodyPr>
          <a:lstStyle/>
          <a:p>
            <a:pPr lvl="0" algn="just"/>
            <a:r>
              <a:rPr lang="ru-RU" sz="2400" dirty="0">
                <a:latin typeface="Georgia" panose="02040502050405020303" pitchFamily="18" charset="0"/>
              </a:rPr>
              <a:t>У 1945 </a:t>
            </a:r>
            <a:r>
              <a:rPr lang="ru-RU" sz="2400" dirty="0" err="1">
                <a:latin typeface="Georgia" panose="02040502050405020303" pitchFamily="18" charset="0"/>
              </a:rPr>
              <a:t>році</a:t>
            </a:r>
            <a:r>
              <a:rPr lang="ru-RU" sz="2400" dirty="0">
                <a:latin typeface="Georgia" panose="02040502050405020303" pitchFamily="18" charset="0"/>
              </a:rPr>
              <a:t> Александр </a:t>
            </a:r>
            <a:r>
              <a:rPr lang="ru-RU" sz="2400" dirty="0" err="1">
                <a:latin typeface="Georgia" panose="02040502050405020303" pitchFamily="18" charset="0"/>
              </a:rPr>
              <a:t>Флемінг</a:t>
            </a:r>
            <a:r>
              <a:rPr lang="ru-RU" sz="2400" dirty="0">
                <a:latin typeface="Georgia" panose="02040502050405020303" pitchFamily="18" charset="0"/>
              </a:rPr>
              <a:t>, </a:t>
            </a:r>
            <a:r>
              <a:rPr lang="ru-RU" sz="2400" dirty="0" err="1">
                <a:latin typeface="Georgia" panose="02040502050405020303" pitchFamily="18" charset="0"/>
              </a:rPr>
              <a:t>Ернст</a:t>
            </a:r>
            <a:r>
              <a:rPr lang="ru-RU" sz="2400" dirty="0">
                <a:latin typeface="Georgia" panose="02040502050405020303" pitchFamily="18" charset="0"/>
              </a:rPr>
              <a:t> Чейн та Говард </a:t>
            </a:r>
            <a:r>
              <a:rPr lang="ru-RU" sz="2400" dirty="0" err="1">
                <a:latin typeface="Georgia" panose="02040502050405020303" pitchFamily="18" charset="0"/>
              </a:rPr>
              <a:t>Флорі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отримали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Нобелівську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премію</a:t>
            </a:r>
            <a:r>
              <a:rPr lang="ru-RU" sz="2400" dirty="0">
                <a:latin typeface="Georgia" panose="02040502050405020303" pitchFamily="18" charset="0"/>
              </a:rPr>
              <a:t> з </a:t>
            </a:r>
            <a:r>
              <a:rPr lang="ru-RU" sz="2400" dirty="0" err="1">
                <a:latin typeface="Georgia" panose="02040502050405020303" pitchFamily="18" charset="0"/>
              </a:rPr>
              <a:t>фізіології</a:t>
            </a:r>
            <a:r>
              <a:rPr lang="ru-RU" sz="2400" dirty="0">
                <a:latin typeface="Georgia" panose="02040502050405020303" pitchFamily="18" charset="0"/>
              </a:rPr>
              <a:t> (медицина) за </a:t>
            </a:r>
            <a:r>
              <a:rPr lang="ru-RU" sz="2400" dirty="0" err="1">
                <a:latin typeface="Georgia" panose="02040502050405020303" pitchFamily="18" charset="0"/>
              </a:rPr>
              <a:t>відкриття</a:t>
            </a:r>
            <a:r>
              <a:rPr lang="ru-RU" sz="2400" dirty="0">
                <a:latin typeface="Georgia" panose="02040502050405020303" pitchFamily="18" charset="0"/>
              </a:rPr>
              <a:t> та </a:t>
            </a:r>
            <a:r>
              <a:rPr lang="ru-RU" sz="2400" dirty="0" err="1">
                <a:latin typeface="Georgia" panose="02040502050405020303" pitchFamily="18" charset="0"/>
              </a:rPr>
              <a:t>виробництво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пеніциліну</a:t>
            </a:r>
            <a:r>
              <a:rPr lang="ru-RU" sz="2400" dirty="0">
                <a:latin typeface="Georgia" panose="02040502050405020303" pitchFamily="18" charset="0"/>
              </a:rPr>
              <a:t>. </a:t>
            </a:r>
            <a:r>
              <a:rPr lang="ru-RU" sz="2400" dirty="0" err="1">
                <a:latin typeface="Georgia" panose="02040502050405020303" pitchFamily="18" charset="0"/>
              </a:rPr>
              <a:t>Цей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антибіотик</a:t>
            </a:r>
            <a:r>
              <a:rPr lang="ru-RU" sz="2400" dirty="0">
                <a:latin typeface="Georgia" panose="02040502050405020303" pitchFamily="18" charset="0"/>
              </a:rPr>
              <a:t> став першим у </a:t>
            </a:r>
            <a:r>
              <a:rPr lang="ru-RU" sz="2400" dirty="0" err="1">
                <a:latin typeface="Georgia" panose="02040502050405020303" pitchFamily="18" charset="0"/>
              </a:rPr>
              <a:t>своєму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роді</a:t>
            </a:r>
            <a:r>
              <a:rPr lang="ru-RU" sz="2400" dirty="0">
                <a:latin typeface="Georgia" panose="02040502050405020303" pitchFamily="18" charset="0"/>
              </a:rPr>
              <a:t>, </a:t>
            </a:r>
            <a:r>
              <a:rPr lang="ru-RU" sz="2400" dirty="0" err="1">
                <a:latin typeface="Georgia" panose="02040502050405020303" pitchFamily="18" charset="0"/>
              </a:rPr>
              <a:t>що</a:t>
            </a:r>
            <a:r>
              <a:rPr lang="ru-RU" sz="2400" dirty="0">
                <a:latin typeface="Georgia" panose="02040502050405020303" pitchFamily="18" charset="0"/>
              </a:rPr>
              <a:t> дозволив </a:t>
            </a:r>
            <a:r>
              <a:rPr lang="ru-RU" sz="2400" dirty="0" err="1">
                <a:latin typeface="Georgia" panose="02040502050405020303" pitchFamily="18" charset="0"/>
              </a:rPr>
              <a:t>ефективно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боротися</a:t>
            </a:r>
            <a:r>
              <a:rPr lang="ru-RU" sz="2400" dirty="0">
                <a:latin typeface="Georgia" panose="02040502050405020303" pitchFamily="18" charset="0"/>
              </a:rPr>
              <a:t> з </a:t>
            </a:r>
            <a:r>
              <a:rPr lang="ru-RU" sz="2400" dirty="0" err="1">
                <a:latin typeface="Georgia" panose="02040502050405020303" pitchFamily="18" charset="0"/>
              </a:rPr>
              <a:t>бактеріальними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інфекціями</a:t>
            </a:r>
            <a:r>
              <a:rPr lang="ru-RU" sz="2400" dirty="0">
                <a:latin typeface="Georgia" panose="02040502050405020303" pitchFamily="18" charset="0"/>
              </a:rPr>
              <a:t>.</a:t>
            </a:r>
            <a:endParaRPr sz="2400" dirty="0">
              <a:latin typeface="Georgia" panose="02040502050405020303" pitchFamily="18" charset="0"/>
              <a:cs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86000" y="6173451"/>
            <a:ext cx="2667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Georgia" panose="02040502050405020303" pitchFamily="18" charset="0"/>
              </a:rPr>
              <a:t>Александр </a:t>
            </a:r>
            <a:r>
              <a:rPr lang="ru-RU" b="1" dirty="0" err="1">
                <a:latin typeface="Georgia" panose="02040502050405020303" pitchFamily="18" charset="0"/>
              </a:rPr>
              <a:t>Флемінг</a:t>
            </a:r>
            <a:endParaRPr lang="uk-UA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5235231" y="6153396"/>
            <a:ext cx="20614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latin typeface="Georgia" panose="02040502050405020303" pitchFamily="18" charset="0"/>
              </a:rPr>
              <a:t>Ернст</a:t>
            </a:r>
            <a:r>
              <a:rPr lang="ru-RU" b="1" dirty="0">
                <a:latin typeface="Georgia" panose="02040502050405020303" pitchFamily="18" charset="0"/>
              </a:rPr>
              <a:t> </a:t>
            </a:r>
            <a:r>
              <a:rPr lang="ru-RU" b="1" dirty="0" err="1">
                <a:latin typeface="Georgia" panose="02040502050405020303" pitchFamily="18" charset="0"/>
              </a:rPr>
              <a:t>Чейн</a:t>
            </a:r>
            <a:endParaRPr lang="uk-UA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022648" y="805298"/>
            <a:ext cx="27959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600" b="1" dirty="0">
                <a:latin typeface="Georgia" panose="02040502050405020303" pitchFamily="18" charset="0"/>
              </a:rPr>
              <a:t>Медицина</a:t>
            </a:r>
          </a:p>
        </p:txBody>
      </p:sp>
      <p:pic>
        <p:nvPicPr>
          <p:cNvPr id="11266" name="Picture 2" descr="Флеминг, Александр — Википедия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9"/>
          <a:stretch/>
        </p:blipFill>
        <p:spPr bwMode="auto">
          <a:xfrm>
            <a:off x="2438400" y="3166254"/>
            <a:ext cx="2202798" cy="285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Ернст Боріс Чейн — Вікіпеді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400" y="3109733"/>
            <a:ext cx="2061400" cy="291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Нобелевская премия по физиологии и медицине: ученые, которые изменили мир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024" y="3109733"/>
            <a:ext cx="2189405" cy="291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7888028" y="6153396"/>
            <a:ext cx="1886431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latin typeface="Georgia" panose="02040502050405020303" pitchFamily="18" charset="0"/>
              </a:rPr>
              <a:t>Говард</a:t>
            </a:r>
            <a:r>
              <a:rPr lang="ru-RU" b="1" dirty="0">
                <a:latin typeface="Georgia" panose="02040502050405020303" pitchFamily="18" charset="0"/>
              </a:rPr>
              <a:t> </a:t>
            </a:r>
            <a:r>
              <a:rPr lang="ru-RU" b="1" dirty="0" err="1">
                <a:latin typeface="Georgia" panose="02040502050405020303" pitchFamily="18" charset="0"/>
              </a:rPr>
              <a:t>Флорі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304404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/>
          <p:cNvSpPr/>
          <p:nvPr/>
        </p:nvSpPr>
        <p:spPr>
          <a:xfrm>
            <a:off x="73298" y="46908"/>
            <a:ext cx="11899450" cy="6582286"/>
          </a:xfrm>
          <a:custGeom>
            <a:avLst/>
            <a:gdLst/>
            <a:ahLst/>
            <a:cxnLst/>
            <a:rect l="l" t="t" r="r" b="b"/>
            <a:pathLst>
              <a:path w="11271885" h="6231890">
                <a:moveTo>
                  <a:pt x="11271504" y="0"/>
                </a:moveTo>
                <a:lnTo>
                  <a:pt x="0" y="0"/>
                </a:lnTo>
                <a:lnTo>
                  <a:pt x="0" y="6231635"/>
                </a:lnTo>
                <a:lnTo>
                  <a:pt x="11271504" y="6231635"/>
                </a:lnTo>
                <a:lnTo>
                  <a:pt x="11271504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43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729051" y="121919"/>
            <a:ext cx="19207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>
                <a:latin typeface="Georgia" panose="02040502050405020303" pitchFamily="18" charset="0"/>
              </a:rPr>
              <a:t>Фізика</a:t>
            </a:r>
            <a:endParaRPr lang="uk-UA" sz="3600" dirty="0">
              <a:latin typeface="Georgia" panose="02040502050405020303" pitchFamily="18" charset="0"/>
            </a:endParaRPr>
          </a:p>
        </p:txBody>
      </p:sp>
      <p:sp>
        <p:nvSpPr>
          <p:cNvPr id="11" name="object 6"/>
          <p:cNvSpPr/>
          <p:nvPr/>
        </p:nvSpPr>
        <p:spPr>
          <a:xfrm>
            <a:off x="2174768" y="999576"/>
            <a:ext cx="3514642" cy="2124624"/>
          </a:xfrm>
          <a:prstGeom prst="roundRect">
            <a:avLst/>
          </a:prstGeom>
          <a:solidFill>
            <a:srgbClr val="FFC0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Picture 6" descr="Вильгельм Конрад Рентген - Детский Портал Знани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06" y="992531"/>
            <a:ext cx="1914050" cy="245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Файл:Bardeen Shockley Brattain 1948.JPG — Вікіпеді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746" y="2514600"/>
            <a:ext cx="2875252" cy="229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96266" y="1104148"/>
            <a:ext cx="33533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Georgia" panose="02040502050405020303" pitchFamily="18" charset="0"/>
              </a:rPr>
              <a:t>1901</a:t>
            </a:r>
            <a:r>
              <a:rPr lang="ru-RU" sz="2400" dirty="0">
                <a:solidFill>
                  <a:schemeClr val="tx1"/>
                </a:solidFill>
                <a:latin typeface="Georgia" panose="02040502050405020303" pitchFamily="18" charset="0"/>
              </a:rPr>
              <a:t> — </a:t>
            </a:r>
            <a:r>
              <a:rPr lang="ru-RU" sz="2400" b="1" dirty="0" err="1">
                <a:solidFill>
                  <a:schemeClr val="tx1"/>
                </a:solidFill>
                <a:latin typeface="Georgia" panose="02040502050405020303" pitchFamily="18" charset="0"/>
              </a:rPr>
              <a:t>Вільгельм</a:t>
            </a:r>
            <a:r>
              <a:rPr lang="ru-RU" sz="2400" b="1" dirty="0">
                <a:solidFill>
                  <a:schemeClr val="tx1"/>
                </a:solidFill>
                <a:latin typeface="Georgia" panose="02040502050405020303" pitchFamily="18" charset="0"/>
              </a:rPr>
              <a:t> Конрад Рентген </a:t>
            </a:r>
            <a:r>
              <a:rPr lang="ru-RU" sz="2400" dirty="0">
                <a:solidFill>
                  <a:schemeClr val="tx1"/>
                </a:solidFill>
                <a:latin typeface="Georgia" panose="02040502050405020303" pitchFamily="18" charset="0"/>
              </a:rPr>
              <a:t>— </a:t>
            </a:r>
            <a:r>
              <a:rPr lang="ru-RU" sz="2400" dirty="0" err="1">
                <a:solidFill>
                  <a:schemeClr val="tx1"/>
                </a:solidFill>
                <a:latin typeface="Georgia" panose="02040502050405020303" pitchFamily="18" charset="0"/>
              </a:rPr>
              <a:t>рентгенівські</a:t>
            </a:r>
            <a:r>
              <a:rPr lang="ru-RU" sz="24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Georgia" panose="02040502050405020303" pitchFamily="18" charset="0"/>
              </a:rPr>
              <a:t>промені</a:t>
            </a:r>
            <a:r>
              <a:rPr lang="ru-RU" sz="2400" dirty="0">
                <a:solidFill>
                  <a:schemeClr val="tx1"/>
                </a:solidFill>
                <a:latin typeface="Georgia" panose="02040502050405020303" pitchFamily="18" charset="0"/>
              </a:rPr>
              <a:t> для </a:t>
            </a:r>
            <a:r>
              <a:rPr lang="ru-RU" sz="2400" dirty="0" err="1">
                <a:solidFill>
                  <a:schemeClr val="tx1"/>
                </a:solidFill>
                <a:latin typeface="Georgia" panose="02040502050405020303" pitchFamily="18" charset="0"/>
              </a:rPr>
              <a:t>медичної</a:t>
            </a:r>
            <a:r>
              <a:rPr lang="ru-RU" sz="24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Georgia" panose="02040502050405020303" pitchFamily="18" charset="0"/>
              </a:rPr>
              <a:t>діагностики</a:t>
            </a:r>
            <a:r>
              <a:rPr lang="ru-RU" sz="2400" dirty="0">
                <a:solidFill>
                  <a:schemeClr val="tx1"/>
                </a:solidFill>
                <a:latin typeface="Georgia" panose="02040502050405020303" pitchFamily="18" charset="0"/>
              </a:rPr>
              <a:t>.</a:t>
            </a:r>
            <a:endParaRPr lang="uk-UA" sz="24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7" name="object 11"/>
          <p:cNvSpPr/>
          <p:nvPr/>
        </p:nvSpPr>
        <p:spPr>
          <a:xfrm>
            <a:off x="2234932" y="3898801"/>
            <a:ext cx="3454478" cy="2607099"/>
          </a:xfrm>
          <a:custGeom>
            <a:avLst/>
            <a:gdLst/>
            <a:ahLst/>
            <a:cxnLst/>
            <a:rect l="l" t="t" r="r" b="b"/>
            <a:pathLst>
              <a:path w="7720965" h="3624579">
                <a:moveTo>
                  <a:pt x="7116572" y="0"/>
                </a:moveTo>
                <a:lnTo>
                  <a:pt x="604012" y="0"/>
                </a:lnTo>
                <a:lnTo>
                  <a:pt x="556808" y="1816"/>
                </a:lnTo>
                <a:lnTo>
                  <a:pt x="510598" y="7178"/>
                </a:lnTo>
                <a:lnTo>
                  <a:pt x="465516" y="15950"/>
                </a:lnTo>
                <a:lnTo>
                  <a:pt x="421696" y="27997"/>
                </a:lnTo>
                <a:lnTo>
                  <a:pt x="379273" y="43187"/>
                </a:lnTo>
                <a:lnTo>
                  <a:pt x="338380" y="61385"/>
                </a:lnTo>
                <a:lnTo>
                  <a:pt x="299153" y="82455"/>
                </a:lnTo>
                <a:lnTo>
                  <a:pt x="261725" y="106266"/>
                </a:lnTo>
                <a:lnTo>
                  <a:pt x="226231" y="132681"/>
                </a:lnTo>
                <a:lnTo>
                  <a:pt x="192805" y="161567"/>
                </a:lnTo>
                <a:lnTo>
                  <a:pt x="161580" y="192790"/>
                </a:lnTo>
                <a:lnTo>
                  <a:pt x="132693" y="226215"/>
                </a:lnTo>
                <a:lnTo>
                  <a:pt x="106276" y="261709"/>
                </a:lnTo>
                <a:lnTo>
                  <a:pt x="82464" y="299136"/>
                </a:lnTo>
                <a:lnTo>
                  <a:pt x="61391" y="338364"/>
                </a:lnTo>
                <a:lnTo>
                  <a:pt x="43192" y="379257"/>
                </a:lnTo>
                <a:lnTo>
                  <a:pt x="28001" y="421682"/>
                </a:lnTo>
                <a:lnTo>
                  <a:pt x="15952" y="465504"/>
                </a:lnTo>
                <a:lnTo>
                  <a:pt x="7179" y="510589"/>
                </a:lnTo>
                <a:lnTo>
                  <a:pt x="1817" y="556803"/>
                </a:lnTo>
                <a:lnTo>
                  <a:pt x="0" y="604012"/>
                </a:lnTo>
                <a:lnTo>
                  <a:pt x="0" y="3020060"/>
                </a:lnTo>
                <a:lnTo>
                  <a:pt x="1817" y="3067263"/>
                </a:lnTo>
                <a:lnTo>
                  <a:pt x="7179" y="3113473"/>
                </a:lnTo>
                <a:lnTo>
                  <a:pt x="15952" y="3158555"/>
                </a:lnTo>
                <a:lnTo>
                  <a:pt x="28001" y="3202375"/>
                </a:lnTo>
                <a:lnTo>
                  <a:pt x="43192" y="3244798"/>
                </a:lnTo>
                <a:lnTo>
                  <a:pt x="61391" y="3285691"/>
                </a:lnTo>
                <a:lnTo>
                  <a:pt x="82464" y="3324918"/>
                </a:lnTo>
                <a:lnTo>
                  <a:pt x="106276" y="3362346"/>
                </a:lnTo>
                <a:lnTo>
                  <a:pt x="132693" y="3397840"/>
                </a:lnTo>
                <a:lnTo>
                  <a:pt x="161580" y="3431266"/>
                </a:lnTo>
                <a:lnTo>
                  <a:pt x="192805" y="3462491"/>
                </a:lnTo>
                <a:lnTo>
                  <a:pt x="226231" y="3491378"/>
                </a:lnTo>
                <a:lnTo>
                  <a:pt x="261725" y="3517795"/>
                </a:lnTo>
                <a:lnTo>
                  <a:pt x="299153" y="3541607"/>
                </a:lnTo>
                <a:lnTo>
                  <a:pt x="338380" y="3562680"/>
                </a:lnTo>
                <a:lnTo>
                  <a:pt x="379273" y="3580879"/>
                </a:lnTo>
                <a:lnTo>
                  <a:pt x="421696" y="3596070"/>
                </a:lnTo>
                <a:lnTo>
                  <a:pt x="465516" y="3608119"/>
                </a:lnTo>
                <a:lnTo>
                  <a:pt x="510598" y="3616892"/>
                </a:lnTo>
                <a:lnTo>
                  <a:pt x="556808" y="3622254"/>
                </a:lnTo>
                <a:lnTo>
                  <a:pt x="604012" y="3624072"/>
                </a:lnTo>
                <a:lnTo>
                  <a:pt x="7116572" y="3624072"/>
                </a:lnTo>
                <a:lnTo>
                  <a:pt x="7163780" y="3622254"/>
                </a:lnTo>
                <a:lnTo>
                  <a:pt x="7209994" y="3616892"/>
                </a:lnTo>
                <a:lnTo>
                  <a:pt x="7255079" y="3608119"/>
                </a:lnTo>
                <a:lnTo>
                  <a:pt x="7298901" y="3596070"/>
                </a:lnTo>
                <a:lnTo>
                  <a:pt x="7341326" y="3580879"/>
                </a:lnTo>
                <a:lnTo>
                  <a:pt x="7382219" y="3562680"/>
                </a:lnTo>
                <a:lnTo>
                  <a:pt x="7421447" y="3541607"/>
                </a:lnTo>
                <a:lnTo>
                  <a:pt x="7458874" y="3517795"/>
                </a:lnTo>
                <a:lnTo>
                  <a:pt x="7494368" y="3491378"/>
                </a:lnTo>
                <a:lnTo>
                  <a:pt x="7527793" y="3462491"/>
                </a:lnTo>
                <a:lnTo>
                  <a:pt x="7559016" y="3431266"/>
                </a:lnTo>
                <a:lnTo>
                  <a:pt x="7587902" y="3397840"/>
                </a:lnTo>
                <a:lnTo>
                  <a:pt x="7614317" y="3362346"/>
                </a:lnTo>
                <a:lnTo>
                  <a:pt x="7638128" y="3324918"/>
                </a:lnTo>
                <a:lnTo>
                  <a:pt x="7659198" y="3285691"/>
                </a:lnTo>
                <a:lnTo>
                  <a:pt x="7677396" y="3244798"/>
                </a:lnTo>
                <a:lnTo>
                  <a:pt x="7692586" y="3202375"/>
                </a:lnTo>
                <a:lnTo>
                  <a:pt x="7704633" y="3158555"/>
                </a:lnTo>
                <a:lnTo>
                  <a:pt x="7713405" y="3113473"/>
                </a:lnTo>
                <a:lnTo>
                  <a:pt x="7718767" y="3067263"/>
                </a:lnTo>
                <a:lnTo>
                  <a:pt x="7720583" y="3020060"/>
                </a:lnTo>
                <a:lnTo>
                  <a:pt x="7720583" y="604012"/>
                </a:lnTo>
                <a:lnTo>
                  <a:pt x="7718767" y="556803"/>
                </a:lnTo>
                <a:lnTo>
                  <a:pt x="7713405" y="510589"/>
                </a:lnTo>
                <a:lnTo>
                  <a:pt x="7704633" y="465504"/>
                </a:lnTo>
                <a:lnTo>
                  <a:pt x="7692586" y="421682"/>
                </a:lnTo>
                <a:lnTo>
                  <a:pt x="7677396" y="379257"/>
                </a:lnTo>
                <a:lnTo>
                  <a:pt x="7659198" y="338364"/>
                </a:lnTo>
                <a:lnTo>
                  <a:pt x="7638128" y="299136"/>
                </a:lnTo>
                <a:lnTo>
                  <a:pt x="7614317" y="261709"/>
                </a:lnTo>
                <a:lnTo>
                  <a:pt x="7587902" y="226215"/>
                </a:lnTo>
                <a:lnTo>
                  <a:pt x="7559016" y="192790"/>
                </a:lnTo>
                <a:lnTo>
                  <a:pt x="7527793" y="161567"/>
                </a:lnTo>
                <a:lnTo>
                  <a:pt x="7494368" y="132681"/>
                </a:lnTo>
                <a:lnTo>
                  <a:pt x="7458874" y="106266"/>
                </a:lnTo>
                <a:lnTo>
                  <a:pt x="7421447" y="82455"/>
                </a:lnTo>
                <a:lnTo>
                  <a:pt x="7382219" y="61385"/>
                </a:lnTo>
                <a:lnTo>
                  <a:pt x="7341326" y="43187"/>
                </a:lnTo>
                <a:lnTo>
                  <a:pt x="7298901" y="27997"/>
                </a:lnTo>
                <a:lnTo>
                  <a:pt x="7255079" y="15950"/>
                </a:lnTo>
                <a:lnTo>
                  <a:pt x="7209994" y="7178"/>
                </a:lnTo>
                <a:lnTo>
                  <a:pt x="7163780" y="1816"/>
                </a:lnTo>
                <a:lnTo>
                  <a:pt x="7116572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1"/>
          <p:cNvSpPr/>
          <p:nvPr/>
        </p:nvSpPr>
        <p:spPr>
          <a:xfrm>
            <a:off x="8780033" y="1806158"/>
            <a:ext cx="3013520" cy="3722851"/>
          </a:xfrm>
          <a:custGeom>
            <a:avLst/>
            <a:gdLst/>
            <a:ahLst/>
            <a:cxnLst/>
            <a:rect l="l" t="t" r="r" b="b"/>
            <a:pathLst>
              <a:path w="7720965" h="3624579">
                <a:moveTo>
                  <a:pt x="7116572" y="0"/>
                </a:moveTo>
                <a:lnTo>
                  <a:pt x="604012" y="0"/>
                </a:lnTo>
                <a:lnTo>
                  <a:pt x="556808" y="1816"/>
                </a:lnTo>
                <a:lnTo>
                  <a:pt x="510598" y="7178"/>
                </a:lnTo>
                <a:lnTo>
                  <a:pt x="465516" y="15950"/>
                </a:lnTo>
                <a:lnTo>
                  <a:pt x="421696" y="27997"/>
                </a:lnTo>
                <a:lnTo>
                  <a:pt x="379273" y="43187"/>
                </a:lnTo>
                <a:lnTo>
                  <a:pt x="338380" y="61385"/>
                </a:lnTo>
                <a:lnTo>
                  <a:pt x="299153" y="82455"/>
                </a:lnTo>
                <a:lnTo>
                  <a:pt x="261725" y="106266"/>
                </a:lnTo>
                <a:lnTo>
                  <a:pt x="226231" y="132681"/>
                </a:lnTo>
                <a:lnTo>
                  <a:pt x="192805" y="161567"/>
                </a:lnTo>
                <a:lnTo>
                  <a:pt x="161580" y="192790"/>
                </a:lnTo>
                <a:lnTo>
                  <a:pt x="132693" y="226215"/>
                </a:lnTo>
                <a:lnTo>
                  <a:pt x="106276" y="261709"/>
                </a:lnTo>
                <a:lnTo>
                  <a:pt x="82464" y="299136"/>
                </a:lnTo>
                <a:lnTo>
                  <a:pt x="61391" y="338364"/>
                </a:lnTo>
                <a:lnTo>
                  <a:pt x="43192" y="379257"/>
                </a:lnTo>
                <a:lnTo>
                  <a:pt x="28001" y="421682"/>
                </a:lnTo>
                <a:lnTo>
                  <a:pt x="15952" y="465504"/>
                </a:lnTo>
                <a:lnTo>
                  <a:pt x="7179" y="510589"/>
                </a:lnTo>
                <a:lnTo>
                  <a:pt x="1817" y="556803"/>
                </a:lnTo>
                <a:lnTo>
                  <a:pt x="0" y="604012"/>
                </a:lnTo>
                <a:lnTo>
                  <a:pt x="0" y="3020060"/>
                </a:lnTo>
                <a:lnTo>
                  <a:pt x="1817" y="3067263"/>
                </a:lnTo>
                <a:lnTo>
                  <a:pt x="7179" y="3113473"/>
                </a:lnTo>
                <a:lnTo>
                  <a:pt x="15952" y="3158555"/>
                </a:lnTo>
                <a:lnTo>
                  <a:pt x="28001" y="3202375"/>
                </a:lnTo>
                <a:lnTo>
                  <a:pt x="43192" y="3244798"/>
                </a:lnTo>
                <a:lnTo>
                  <a:pt x="61391" y="3285691"/>
                </a:lnTo>
                <a:lnTo>
                  <a:pt x="82464" y="3324918"/>
                </a:lnTo>
                <a:lnTo>
                  <a:pt x="106276" y="3362346"/>
                </a:lnTo>
                <a:lnTo>
                  <a:pt x="132693" y="3397840"/>
                </a:lnTo>
                <a:lnTo>
                  <a:pt x="161580" y="3431266"/>
                </a:lnTo>
                <a:lnTo>
                  <a:pt x="192805" y="3462491"/>
                </a:lnTo>
                <a:lnTo>
                  <a:pt x="226231" y="3491378"/>
                </a:lnTo>
                <a:lnTo>
                  <a:pt x="261725" y="3517795"/>
                </a:lnTo>
                <a:lnTo>
                  <a:pt x="299153" y="3541607"/>
                </a:lnTo>
                <a:lnTo>
                  <a:pt x="338380" y="3562680"/>
                </a:lnTo>
                <a:lnTo>
                  <a:pt x="379273" y="3580879"/>
                </a:lnTo>
                <a:lnTo>
                  <a:pt x="421696" y="3596070"/>
                </a:lnTo>
                <a:lnTo>
                  <a:pt x="465516" y="3608119"/>
                </a:lnTo>
                <a:lnTo>
                  <a:pt x="510598" y="3616892"/>
                </a:lnTo>
                <a:lnTo>
                  <a:pt x="556808" y="3622254"/>
                </a:lnTo>
                <a:lnTo>
                  <a:pt x="604012" y="3624072"/>
                </a:lnTo>
                <a:lnTo>
                  <a:pt x="7116572" y="3624072"/>
                </a:lnTo>
                <a:lnTo>
                  <a:pt x="7163780" y="3622254"/>
                </a:lnTo>
                <a:lnTo>
                  <a:pt x="7209994" y="3616892"/>
                </a:lnTo>
                <a:lnTo>
                  <a:pt x="7255079" y="3608119"/>
                </a:lnTo>
                <a:lnTo>
                  <a:pt x="7298901" y="3596070"/>
                </a:lnTo>
                <a:lnTo>
                  <a:pt x="7341326" y="3580879"/>
                </a:lnTo>
                <a:lnTo>
                  <a:pt x="7382219" y="3562680"/>
                </a:lnTo>
                <a:lnTo>
                  <a:pt x="7421447" y="3541607"/>
                </a:lnTo>
                <a:lnTo>
                  <a:pt x="7458874" y="3517795"/>
                </a:lnTo>
                <a:lnTo>
                  <a:pt x="7494368" y="3491378"/>
                </a:lnTo>
                <a:lnTo>
                  <a:pt x="7527793" y="3462491"/>
                </a:lnTo>
                <a:lnTo>
                  <a:pt x="7559016" y="3431266"/>
                </a:lnTo>
                <a:lnTo>
                  <a:pt x="7587902" y="3397840"/>
                </a:lnTo>
                <a:lnTo>
                  <a:pt x="7614317" y="3362346"/>
                </a:lnTo>
                <a:lnTo>
                  <a:pt x="7638128" y="3324918"/>
                </a:lnTo>
                <a:lnTo>
                  <a:pt x="7659198" y="3285691"/>
                </a:lnTo>
                <a:lnTo>
                  <a:pt x="7677396" y="3244798"/>
                </a:lnTo>
                <a:lnTo>
                  <a:pt x="7692586" y="3202375"/>
                </a:lnTo>
                <a:lnTo>
                  <a:pt x="7704633" y="3158555"/>
                </a:lnTo>
                <a:lnTo>
                  <a:pt x="7713405" y="3113473"/>
                </a:lnTo>
                <a:lnTo>
                  <a:pt x="7718767" y="3067263"/>
                </a:lnTo>
                <a:lnTo>
                  <a:pt x="7720583" y="3020060"/>
                </a:lnTo>
                <a:lnTo>
                  <a:pt x="7720583" y="604012"/>
                </a:lnTo>
                <a:lnTo>
                  <a:pt x="7718767" y="556803"/>
                </a:lnTo>
                <a:lnTo>
                  <a:pt x="7713405" y="510589"/>
                </a:lnTo>
                <a:lnTo>
                  <a:pt x="7704633" y="465504"/>
                </a:lnTo>
                <a:lnTo>
                  <a:pt x="7692586" y="421682"/>
                </a:lnTo>
                <a:lnTo>
                  <a:pt x="7677396" y="379257"/>
                </a:lnTo>
                <a:lnTo>
                  <a:pt x="7659198" y="338364"/>
                </a:lnTo>
                <a:lnTo>
                  <a:pt x="7638128" y="299136"/>
                </a:lnTo>
                <a:lnTo>
                  <a:pt x="7614317" y="261709"/>
                </a:lnTo>
                <a:lnTo>
                  <a:pt x="7587902" y="226215"/>
                </a:lnTo>
                <a:lnTo>
                  <a:pt x="7559016" y="192790"/>
                </a:lnTo>
                <a:lnTo>
                  <a:pt x="7527793" y="161567"/>
                </a:lnTo>
                <a:lnTo>
                  <a:pt x="7494368" y="132681"/>
                </a:lnTo>
                <a:lnTo>
                  <a:pt x="7458874" y="106266"/>
                </a:lnTo>
                <a:lnTo>
                  <a:pt x="7421447" y="82455"/>
                </a:lnTo>
                <a:lnTo>
                  <a:pt x="7382219" y="61385"/>
                </a:lnTo>
                <a:lnTo>
                  <a:pt x="7341326" y="43187"/>
                </a:lnTo>
                <a:lnTo>
                  <a:pt x="7298901" y="27997"/>
                </a:lnTo>
                <a:lnTo>
                  <a:pt x="7255079" y="15950"/>
                </a:lnTo>
                <a:lnTo>
                  <a:pt x="7209994" y="7178"/>
                </a:lnTo>
                <a:lnTo>
                  <a:pt x="7163780" y="1816"/>
                </a:lnTo>
                <a:lnTo>
                  <a:pt x="7116572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Прямоугольник 3"/>
          <p:cNvSpPr/>
          <p:nvPr/>
        </p:nvSpPr>
        <p:spPr>
          <a:xfrm>
            <a:off x="8915400" y="1970038"/>
            <a:ext cx="26325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Georgia" panose="02040502050405020303" pitchFamily="18" charset="0"/>
              </a:rPr>
              <a:t>1947</a:t>
            </a:r>
            <a:r>
              <a:rPr lang="ru-RU" sz="2400" dirty="0">
                <a:solidFill>
                  <a:schemeClr val="tx1"/>
                </a:solidFill>
                <a:latin typeface="Georgia" panose="02040502050405020303" pitchFamily="18" charset="0"/>
              </a:rPr>
              <a:t> — </a:t>
            </a:r>
            <a:r>
              <a:rPr lang="ru-RU" sz="2400" b="1" dirty="0" err="1">
                <a:solidFill>
                  <a:schemeClr val="tx1"/>
                </a:solidFill>
                <a:latin typeface="Georgia" panose="02040502050405020303" pitchFamily="18" charset="0"/>
              </a:rPr>
              <a:t>Вільям</a:t>
            </a:r>
            <a:r>
              <a:rPr lang="ru-RU" sz="2400" b="1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Georgia" panose="02040502050405020303" pitchFamily="18" charset="0"/>
              </a:rPr>
              <a:t>Шоклі</a:t>
            </a:r>
            <a:r>
              <a:rPr lang="ru-RU" sz="2400" b="1" dirty="0">
                <a:solidFill>
                  <a:schemeClr val="tx1"/>
                </a:solidFill>
                <a:latin typeface="Georgia" panose="02040502050405020303" pitchFamily="18" charset="0"/>
              </a:rPr>
              <a:t>, Джон </a:t>
            </a:r>
            <a:r>
              <a:rPr lang="ru-RU" sz="2400" b="1" dirty="0" err="1">
                <a:solidFill>
                  <a:schemeClr val="tx1"/>
                </a:solidFill>
                <a:latin typeface="Georgia" panose="02040502050405020303" pitchFamily="18" charset="0"/>
              </a:rPr>
              <a:t>Бардін</a:t>
            </a:r>
            <a:r>
              <a:rPr lang="ru-RU" sz="2400" b="1" dirty="0">
                <a:solidFill>
                  <a:schemeClr val="tx1"/>
                </a:solidFill>
                <a:latin typeface="Georgia" panose="02040502050405020303" pitchFamily="18" charset="0"/>
              </a:rPr>
              <a:t> та </a:t>
            </a:r>
            <a:r>
              <a:rPr lang="ru-RU" sz="2400" b="1" dirty="0" err="1">
                <a:solidFill>
                  <a:schemeClr val="tx1"/>
                </a:solidFill>
                <a:latin typeface="Georgia" panose="02040502050405020303" pitchFamily="18" charset="0"/>
              </a:rPr>
              <a:t>Волтер</a:t>
            </a:r>
            <a:r>
              <a:rPr lang="ru-RU" sz="2400" b="1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Georgia" panose="02040502050405020303" pitchFamily="18" charset="0"/>
              </a:rPr>
              <a:t>Браттейн</a:t>
            </a:r>
            <a:r>
              <a:rPr lang="ru-RU" sz="2400" dirty="0">
                <a:solidFill>
                  <a:schemeClr val="tx1"/>
                </a:solidFill>
                <a:latin typeface="Georgia" panose="02040502050405020303" pitchFamily="18" charset="0"/>
              </a:rPr>
              <a:t> — перший </a:t>
            </a:r>
            <a:r>
              <a:rPr lang="ru-RU" sz="2400" dirty="0" err="1">
                <a:solidFill>
                  <a:schemeClr val="tx1"/>
                </a:solidFill>
                <a:latin typeface="Georgia" panose="02040502050405020303" pitchFamily="18" charset="0"/>
              </a:rPr>
              <a:t>біполярний</a:t>
            </a:r>
            <a:r>
              <a:rPr lang="ru-RU" sz="2400" dirty="0">
                <a:solidFill>
                  <a:schemeClr val="tx1"/>
                </a:solidFill>
                <a:latin typeface="Georgia" panose="02040502050405020303" pitchFamily="18" charset="0"/>
              </a:rPr>
              <a:t> транзистор.</a:t>
            </a:r>
            <a:endParaRPr lang="uk-UA" sz="24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39277" y="3966828"/>
            <a:ext cx="335013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chemeClr val="tx1"/>
                </a:solidFill>
                <a:latin typeface="Georgia" panose="02040502050405020303" pitchFamily="18" charset="0"/>
              </a:rPr>
              <a:t>Джеффрі</a:t>
            </a:r>
            <a:r>
              <a:rPr lang="ru-RU" sz="2400" b="1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Georgia" panose="02040502050405020303" pitchFamily="18" charset="0"/>
              </a:rPr>
              <a:t>Еверест</a:t>
            </a:r>
            <a:r>
              <a:rPr lang="ru-RU" sz="2400" b="1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Georgia" panose="02040502050405020303" pitchFamily="18" charset="0"/>
              </a:rPr>
              <a:t>Гінтон</a:t>
            </a:r>
            <a:r>
              <a:rPr lang="ru-RU" sz="2400" b="1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Georgia" panose="02040502050405020303" pitchFamily="18" charset="0"/>
              </a:rPr>
              <a:t>— англо-</a:t>
            </a:r>
            <a:r>
              <a:rPr lang="ru-RU" sz="2400" dirty="0" err="1">
                <a:solidFill>
                  <a:schemeClr val="tx1"/>
                </a:solidFill>
                <a:latin typeface="Georgia" panose="02040502050405020303" pitchFamily="18" charset="0"/>
              </a:rPr>
              <a:t>канадський</a:t>
            </a:r>
            <a:r>
              <a:rPr lang="ru-RU" sz="2400" dirty="0">
                <a:solidFill>
                  <a:schemeClr val="tx1"/>
                </a:solidFill>
                <a:latin typeface="Georgia" panose="02040502050405020303" pitchFamily="18" charset="0"/>
              </a:rPr>
              <a:t> психолог і </a:t>
            </a:r>
            <a:r>
              <a:rPr lang="ru-RU" sz="2400" dirty="0" err="1">
                <a:solidFill>
                  <a:schemeClr val="tx1"/>
                </a:solidFill>
                <a:latin typeface="Georgia" panose="02040502050405020303" pitchFamily="18" charset="0"/>
              </a:rPr>
              <a:t>інформатиклідер</a:t>
            </a:r>
            <a:r>
              <a:rPr lang="ru-RU" sz="2400" dirty="0">
                <a:solidFill>
                  <a:schemeClr val="tx1"/>
                </a:solidFill>
                <a:latin typeface="Georgia" panose="02040502050405020303" pitchFamily="18" charset="0"/>
              </a:rPr>
              <a:t> у </a:t>
            </a:r>
            <a:r>
              <a:rPr lang="ru-RU" sz="2400" dirty="0" err="1">
                <a:solidFill>
                  <a:schemeClr val="tx1"/>
                </a:solidFill>
                <a:latin typeface="Georgia" panose="02040502050405020303" pitchFamily="18" charset="0"/>
              </a:rPr>
              <a:t>сфері</a:t>
            </a:r>
            <a:r>
              <a:rPr lang="ru-RU" sz="2400" dirty="0">
                <a:solidFill>
                  <a:schemeClr val="tx1"/>
                </a:solidFill>
                <a:latin typeface="Georgia" panose="02040502050405020303" pitchFamily="18" charset="0"/>
              </a:rPr>
              <a:t> штучного </a:t>
            </a:r>
            <a:r>
              <a:rPr lang="ru-RU" sz="2400" dirty="0" err="1">
                <a:solidFill>
                  <a:schemeClr val="tx1"/>
                </a:solidFill>
                <a:latin typeface="Georgia" panose="02040502050405020303" pitchFamily="18" charset="0"/>
              </a:rPr>
              <a:t>інтелекту</a:t>
            </a:r>
            <a:r>
              <a:rPr lang="ru-RU" sz="2400" dirty="0">
                <a:solidFill>
                  <a:schemeClr val="tx1"/>
                </a:solidFill>
                <a:latin typeface="Georgia" panose="02040502050405020303" pitchFamily="18" charset="0"/>
              </a:rPr>
              <a:t>.</a:t>
            </a:r>
            <a:endParaRPr lang="uk-UA" sz="24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algn="just"/>
            <a:endParaRPr lang="uk-UA" sz="2400" dirty="0">
              <a:latin typeface="Georgia" panose="02040502050405020303" pitchFamily="18" charset="0"/>
            </a:endParaRPr>
          </a:p>
        </p:txBody>
      </p:sp>
      <p:pic>
        <p:nvPicPr>
          <p:cNvPr id="21" name="Picture 10" descr="Geoffrey Hinton - Wikipedi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6" t="1074" r="21158" b="12872"/>
          <a:stretch/>
        </p:blipFill>
        <p:spPr bwMode="auto">
          <a:xfrm>
            <a:off x="227907" y="3733800"/>
            <a:ext cx="1914050" cy="27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31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/>
          <p:cNvSpPr/>
          <p:nvPr/>
        </p:nvSpPr>
        <p:spPr>
          <a:xfrm>
            <a:off x="140150" y="304800"/>
            <a:ext cx="11823249" cy="6576892"/>
          </a:xfrm>
          <a:custGeom>
            <a:avLst/>
            <a:gdLst/>
            <a:ahLst/>
            <a:cxnLst/>
            <a:rect l="l" t="t" r="r" b="b"/>
            <a:pathLst>
              <a:path w="11271885" h="6231890">
                <a:moveTo>
                  <a:pt x="11271504" y="0"/>
                </a:moveTo>
                <a:lnTo>
                  <a:pt x="0" y="0"/>
                </a:lnTo>
                <a:lnTo>
                  <a:pt x="0" y="6231635"/>
                </a:lnTo>
                <a:lnTo>
                  <a:pt x="11271504" y="6231635"/>
                </a:lnTo>
                <a:lnTo>
                  <a:pt x="11271504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43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1"/>
          <p:cNvSpPr txBox="1"/>
          <p:nvPr/>
        </p:nvSpPr>
        <p:spPr>
          <a:xfrm>
            <a:off x="609600" y="1066800"/>
            <a:ext cx="11049000" cy="148438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vert="horz" wrap="square" lIns="0" tIns="6985" rIns="0" bIns="0" rtlCol="0">
            <a:spAutoFit/>
          </a:bodyPr>
          <a:lstStyle/>
          <a:p>
            <a:pPr lvl="0" algn="just"/>
            <a:r>
              <a:rPr lang="ru-RU" sz="2400" dirty="0" err="1">
                <a:latin typeface="Georgia" panose="02040502050405020303" pitchFamily="18" charset="0"/>
              </a:rPr>
              <a:t>Нобелівську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премію</a:t>
            </a:r>
            <a:r>
              <a:rPr lang="ru-RU" sz="2400" dirty="0">
                <a:latin typeface="Georgia" panose="02040502050405020303" pitchFamily="18" charset="0"/>
              </a:rPr>
              <a:t> з </a:t>
            </a:r>
            <a:r>
              <a:rPr lang="ru-RU" sz="2400" dirty="0" err="1">
                <a:latin typeface="Georgia" panose="02040502050405020303" pitchFamily="18" charset="0"/>
              </a:rPr>
              <a:t>хімії</a:t>
            </a:r>
            <a:r>
              <a:rPr lang="ru-RU" sz="2400" dirty="0">
                <a:latin typeface="Georgia" panose="02040502050405020303" pitchFamily="18" charset="0"/>
              </a:rPr>
              <a:t> 2019 року </a:t>
            </a:r>
            <a:r>
              <a:rPr lang="ru-RU" sz="2400" dirty="0" err="1">
                <a:latin typeface="Georgia" panose="02040502050405020303" pitchFamily="18" charset="0"/>
              </a:rPr>
              <a:t>отримали</a:t>
            </a:r>
            <a:r>
              <a:rPr lang="ru-RU" sz="2400" dirty="0">
                <a:latin typeface="Georgia" panose="02040502050405020303" pitchFamily="18" charset="0"/>
              </a:rPr>
              <a:t> Джон Б. </a:t>
            </a:r>
            <a:r>
              <a:rPr lang="ru-RU" sz="2400" dirty="0" err="1">
                <a:latin typeface="Georgia" panose="02040502050405020303" pitchFamily="18" charset="0"/>
              </a:rPr>
              <a:t>Гуденаф</a:t>
            </a:r>
            <a:r>
              <a:rPr lang="ru-RU" sz="2400" dirty="0">
                <a:latin typeface="Georgia" panose="02040502050405020303" pitchFamily="18" charset="0"/>
              </a:rPr>
              <a:t>, </a:t>
            </a:r>
            <a:r>
              <a:rPr lang="ru-RU" sz="2400" dirty="0" err="1">
                <a:latin typeface="Georgia" panose="02040502050405020303" pitchFamily="18" charset="0"/>
              </a:rPr>
              <a:t>Стенлі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Віттінгем</a:t>
            </a:r>
            <a:r>
              <a:rPr lang="ru-RU" sz="2400" dirty="0">
                <a:latin typeface="Georgia" panose="02040502050405020303" pitchFamily="18" charset="0"/>
              </a:rPr>
              <a:t> та </a:t>
            </a:r>
            <a:r>
              <a:rPr lang="ru-RU" sz="2400" dirty="0" err="1">
                <a:latin typeface="Georgia" panose="02040502050405020303" pitchFamily="18" charset="0"/>
              </a:rPr>
              <a:t>Акіра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Йосіно</a:t>
            </a:r>
            <a:r>
              <a:rPr lang="ru-RU" sz="2400" dirty="0">
                <a:latin typeface="Georgia" panose="02040502050405020303" pitchFamily="18" charset="0"/>
              </a:rPr>
              <a:t> за </a:t>
            </a:r>
            <a:r>
              <a:rPr lang="ru-RU" sz="2400" dirty="0" err="1">
                <a:latin typeface="Georgia" panose="02040502050405020303" pitchFamily="18" charset="0"/>
              </a:rPr>
              <a:t>розробку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літій-іонних</a:t>
            </a:r>
            <a:r>
              <a:rPr lang="ru-RU" sz="2400" dirty="0">
                <a:latin typeface="Georgia" panose="02040502050405020303" pitchFamily="18" charset="0"/>
              </a:rPr>
              <a:t> батарей. </a:t>
            </a:r>
            <a:r>
              <a:rPr lang="ru-RU" sz="2400" dirty="0" err="1">
                <a:latin typeface="Georgia" panose="02040502050405020303" pitchFamily="18" charset="0"/>
              </a:rPr>
              <a:t>Ці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компактні</a:t>
            </a:r>
            <a:r>
              <a:rPr lang="ru-RU" sz="2400" dirty="0">
                <a:latin typeface="Georgia" panose="02040502050405020303" pitchFamily="18" charset="0"/>
              </a:rPr>
              <a:t>, </a:t>
            </a:r>
            <a:r>
              <a:rPr lang="ru-RU" sz="2400" dirty="0" err="1">
                <a:latin typeface="Georgia" panose="02040502050405020303" pitchFamily="18" charset="0"/>
              </a:rPr>
              <a:t>потужні</a:t>
            </a:r>
            <a:r>
              <a:rPr lang="ru-RU" sz="2400" dirty="0">
                <a:latin typeface="Georgia" panose="02040502050405020303" pitchFamily="18" charset="0"/>
              </a:rPr>
              <a:t> та </a:t>
            </a:r>
            <a:r>
              <a:rPr lang="ru-RU" sz="2400" dirty="0" err="1">
                <a:latin typeface="Georgia" panose="02040502050405020303" pitchFamily="18" charset="0"/>
              </a:rPr>
              <a:t>перезаряджувані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акумулятори</a:t>
            </a:r>
            <a:r>
              <a:rPr lang="ru-RU" sz="2400" dirty="0">
                <a:latin typeface="Georgia" panose="02040502050405020303" pitchFamily="18" charset="0"/>
              </a:rPr>
              <a:t> стали основою для </a:t>
            </a:r>
            <a:r>
              <a:rPr lang="ru-RU" sz="2400" dirty="0" err="1">
                <a:latin typeface="Georgia" panose="02040502050405020303" pitchFamily="18" charset="0"/>
              </a:rPr>
              <a:t>сучасної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електронної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революції</a:t>
            </a:r>
            <a:r>
              <a:rPr lang="ru-RU" sz="2400" dirty="0">
                <a:latin typeface="Georgia" panose="02040502050405020303" pitchFamily="18" charset="0"/>
              </a:rPr>
              <a:t>.</a:t>
            </a:r>
            <a:endParaRPr sz="2400" dirty="0">
              <a:latin typeface="Georgia" panose="02040502050405020303" pitchFamily="18" charset="0"/>
              <a:cs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14400" y="6286082"/>
            <a:ext cx="3194580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Georgia" panose="02040502050405020303" pitchFamily="18" charset="0"/>
              </a:rPr>
              <a:t>Джон Б. </a:t>
            </a:r>
            <a:r>
              <a:rPr lang="ru-RU" sz="2000" b="1" dirty="0" err="1">
                <a:latin typeface="Georgia" panose="02040502050405020303" pitchFamily="18" charset="0"/>
              </a:rPr>
              <a:t>Гуденаф</a:t>
            </a:r>
            <a:endParaRPr lang="uk-UA" sz="2000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4713813" y="6255304"/>
            <a:ext cx="2522440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latin typeface="Georgia" panose="02040502050405020303" pitchFamily="18" charset="0"/>
              </a:rPr>
              <a:t>Стенлі</a:t>
            </a:r>
            <a:r>
              <a:rPr lang="ru-RU" sz="2000" b="1" dirty="0">
                <a:latin typeface="Georgia" panose="02040502050405020303" pitchFamily="18" charset="0"/>
              </a:rPr>
              <a:t> </a:t>
            </a:r>
            <a:r>
              <a:rPr lang="ru-RU" sz="2000" b="1" dirty="0" err="1">
                <a:latin typeface="Georgia" panose="02040502050405020303" pitchFamily="18" charset="0"/>
              </a:rPr>
              <a:t>Віттінгем</a:t>
            </a:r>
            <a:endParaRPr lang="uk-UA" sz="20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713812" y="304800"/>
            <a:ext cx="15504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>
                <a:latin typeface="Georgia" panose="02040502050405020303" pitchFamily="18" charset="0"/>
              </a:rPr>
              <a:t>Хімія</a:t>
            </a:r>
            <a:endParaRPr lang="uk-UA" sz="3600" dirty="0">
              <a:latin typeface="Georgia" panose="02040502050405020303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382000" y="6276750"/>
            <a:ext cx="2438400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latin typeface="Georgia" panose="02040502050405020303" pitchFamily="18" charset="0"/>
              </a:rPr>
              <a:t>Акіра</a:t>
            </a:r>
            <a:r>
              <a:rPr lang="ru-RU" sz="2000" b="1" dirty="0">
                <a:latin typeface="Georgia" panose="02040502050405020303" pitchFamily="18" charset="0"/>
              </a:rPr>
              <a:t> </a:t>
            </a:r>
            <a:r>
              <a:rPr lang="ru-RU" sz="2000" b="1" dirty="0" err="1">
                <a:latin typeface="Georgia" panose="02040502050405020303" pitchFamily="18" charset="0"/>
              </a:rPr>
              <a:t>Йосіно</a:t>
            </a:r>
            <a:endParaRPr lang="uk-UA" sz="2000" b="1" dirty="0"/>
          </a:p>
        </p:txBody>
      </p:sp>
      <p:pic>
        <p:nvPicPr>
          <p:cNvPr id="12290" name="Picture 2" descr="Jes And Jss Joint Focus Issue In Honor Of John B Goodenough A - Otose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865441"/>
            <a:ext cx="3042180" cy="328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Нобель-2019: Усі лауреати і головний скандал - Главком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 r="31081"/>
          <a:stretch/>
        </p:blipFill>
        <p:spPr bwMode="auto">
          <a:xfrm>
            <a:off x="4585878" y="2887051"/>
            <a:ext cx="2931792" cy="323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Йосіно Акіра — Вікіпедія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2"/>
          <a:stretch/>
        </p:blipFill>
        <p:spPr bwMode="auto">
          <a:xfrm>
            <a:off x="8214740" y="2887051"/>
            <a:ext cx="2605660" cy="323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89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3538" y="271271"/>
            <a:ext cx="11809565" cy="6231890"/>
            <a:chOff x="457200" y="271271"/>
            <a:chExt cx="11519667" cy="6231890"/>
          </a:xfrm>
        </p:grpSpPr>
        <p:sp>
          <p:nvSpPr>
            <p:cNvPr id="3" name="object 3"/>
            <p:cNvSpPr/>
            <p:nvPr/>
          </p:nvSpPr>
          <p:spPr>
            <a:xfrm>
              <a:off x="457200" y="271271"/>
              <a:ext cx="11519667" cy="6231890"/>
            </a:xfrm>
            <a:custGeom>
              <a:avLst/>
              <a:gdLst/>
              <a:ahLst/>
              <a:cxnLst/>
              <a:rect l="l" t="t" r="r" b="b"/>
              <a:pathLst>
                <a:path w="11271885" h="6231890">
                  <a:moveTo>
                    <a:pt x="11271504" y="0"/>
                  </a:moveTo>
                  <a:lnTo>
                    <a:pt x="0" y="0"/>
                  </a:lnTo>
                  <a:lnTo>
                    <a:pt x="0" y="6231636"/>
                  </a:lnTo>
                  <a:lnTo>
                    <a:pt x="11271504" y="6231636"/>
                  </a:lnTo>
                  <a:lnTo>
                    <a:pt x="11271504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43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3899" y="434005"/>
              <a:ext cx="6299062" cy="2651332"/>
            </a:xfrm>
            <a:custGeom>
              <a:avLst/>
              <a:gdLst/>
              <a:ahLst/>
              <a:cxnLst/>
              <a:rect l="l" t="t" r="r" b="b"/>
              <a:pathLst>
                <a:path w="6596380" h="1953895">
                  <a:moveTo>
                    <a:pt x="6595872" y="0"/>
                  </a:moveTo>
                  <a:lnTo>
                    <a:pt x="0" y="0"/>
                  </a:lnTo>
                  <a:lnTo>
                    <a:pt x="0" y="1953767"/>
                  </a:lnTo>
                  <a:lnTo>
                    <a:pt x="6595872" y="1953767"/>
                  </a:lnTo>
                  <a:lnTo>
                    <a:pt x="6595872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3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33899" y="434005"/>
              <a:ext cx="6299062" cy="2651332"/>
            </a:xfrm>
            <a:custGeom>
              <a:avLst/>
              <a:gdLst/>
              <a:ahLst/>
              <a:cxnLst/>
              <a:rect l="l" t="t" r="r" b="b"/>
              <a:pathLst>
                <a:path w="6596380" h="1953895">
                  <a:moveTo>
                    <a:pt x="0" y="1953767"/>
                  </a:moveTo>
                  <a:lnTo>
                    <a:pt x="6595872" y="1953767"/>
                  </a:lnTo>
                  <a:lnTo>
                    <a:pt x="6595872" y="0"/>
                  </a:lnTo>
                  <a:lnTo>
                    <a:pt x="0" y="0"/>
                  </a:lnTo>
                  <a:lnTo>
                    <a:pt x="0" y="1953767"/>
                  </a:lnTo>
                  <a:close/>
                </a:path>
              </a:pathLst>
            </a:custGeom>
            <a:ln w="9525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tx1"/>
                </a:solidFill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28770" y="639813"/>
            <a:ext cx="6314440" cy="1870384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algn="just"/>
            <a:r>
              <a:rPr lang="uk-UA" sz="2400" dirty="0">
                <a:latin typeface="Georgia" panose="02040502050405020303" pitchFamily="18" charset="0"/>
              </a:rPr>
              <a:t>Найпрестижніша міжнародна премія, яку вважають премією Геніїв - Нобелівська премія - міжнародна нагорода, яку щорічно вручають за видатні досягнення в науці, літературі та внесок у зміцнення миру.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5173980" y="6095"/>
            <a:ext cx="7019797" cy="6852159"/>
            <a:chOff x="5173980" y="6095"/>
            <a:chExt cx="7019797" cy="6852159"/>
          </a:xfrm>
        </p:grpSpPr>
        <p:sp>
          <p:nvSpPr>
            <p:cNvPr id="13" name="object 13"/>
            <p:cNvSpPr/>
            <p:nvPr/>
          </p:nvSpPr>
          <p:spPr>
            <a:xfrm>
              <a:off x="11052047" y="24384"/>
              <a:ext cx="1141730" cy="6833870"/>
            </a:xfrm>
            <a:custGeom>
              <a:avLst/>
              <a:gdLst/>
              <a:ahLst/>
              <a:cxnLst/>
              <a:rect l="l" t="t" r="r" b="b"/>
              <a:pathLst>
                <a:path w="1141729" h="6833870">
                  <a:moveTo>
                    <a:pt x="1141476" y="0"/>
                  </a:moveTo>
                  <a:lnTo>
                    <a:pt x="1107948" y="0"/>
                  </a:lnTo>
                  <a:lnTo>
                    <a:pt x="0" y="3416808"/>
                  </a:lnTo>
                  <a:lnTo>
                    <a:pt x="1107948" y="6833615"/>
                  </a:lnTo>
                  <a:lnTo>
                    <a:pt x="1141476" y="6833615"/>
                  </a:lnTo>
                  <a:lnTo>
                    <a:pt x="1141476" y="0"/>
                  </a:lnTo>
                  <a:close/>
                </a:path>
              </a:pathLst>
            </a:custGeom>
            <a:solidFill>
              <a:srgbClr val="00000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173980" y="6095"/>
              <a:ext cx="7012305" cy="6771640"/>
            </a:xfrm>
            <a:custGeom>
              <a:avLst/>
              <a:gdLst/>
              <a:ahLst/>
              <a:cxnLst/>
              <a:rect l="l" t="t" r="r" b="b"/>
              <a:pathLst>
                <a:path w="7012305" h="6771640">
                  <a:moveTo>
                    <a:pt x="6833616" y="6737591"/>
                  </a:moveTo>
                  <a:lnTo>
                    <a:pt x="3416808" y="5629656"/>
                  </a:lnTo>
                  <a:lnTo>
                    <a:pt x="0" y="6737591"/>
                  </a:lnTo>
                  <a:lnTo>
                    <a:pt x="0" y="6771132"/>
                  </a:lnTo>
                  <a:lnTo>
                    <a:pt x="6833616" y="6771132"/>
                  </a:lnTo>
                  <a:lnTo>
                    <a:pt x="6833616" y="6737591"/>
                  </a:lnTo>
                  <a:close/>
                </a:path>
                <a:path w="7012305" h="6771640">
                  <a:moveTo>
                    <a:pt x="7011924" y="0"/>
                  </a:moveTo>
                  <a:lnTo>
                    <a:pt x="178308" y="0"/>
                  </a:lnTo>
                  <a:lnTo>
                    <a:pt x="178308" y="33528"/>
                  </a:lnTo>
                  <a:lnTo>
                    <a:pt x="3595116" y="1139952"/>
                  </a:lnTo>
                  <a:lnTo>
                    <a:pt x="7011924" y="33528"/>
                  </a:lnTo>
                  <a:lnTo>
                    <a:pt x="7011924" y="0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7381425" y="1061881"/>
            <a:ext cx="4455555" cy="2560587"/>
            <a:chOff x="7302754" y="1872725"/>
            <a:chExt cx="4038317" cy="2419112"/>
          </a:xfrm>
        </p:grpSpPr>
        <p:pic>
          <p:nvPicPr>
            <p:cNvPr id="20" name="object 2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11213" y="1872725"/>
              <a:ext cx="4029858" cy="2408353"/>
            </a:xfrm>
            <a:prstGeom prst="rect">
              <a:avLst/>
            </a:prstGeom>
            <a:ln w="228600" cap="sq" cmpd="thickThin">
              <a:solidFill>
                <a:schemeClr val="tx1">
                  <a:lumMod val="95000"/>
                  <a:lumOff val="5000"/>
                </a:schemeClr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02754" y="1878837"/>
              <a:ext cx="4036695" cy="2413000"/>
            </a:xfrm>
            <a:prstGeom prst="rect">
              <a:avLst/>
            </a:prstGeom>
            <a:ln w="228600" cap="sq" cmpd="thickThin">
              <a:solidFill>
                <a:schemeClr val="bg1">
                  <a:lumMod val="50000"/>
                </a:schemeClr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sp>
        <p:nvSpPr>
          <p:cNvPr id="23" name="object 4"/>
          <p:cNvSpPr/>
          <p:nvPr/>
        </p:nvSpPr>
        <p:spPr>
          <a:xfrm>
            <a:off x="5257800" y="4114800"/>
            <a:ext cx="6725303" cy="2559729"/>
          </a:xfrm>
          <a:custGeom>
            <a:avLst/>
            <a:gdLst/>
            <a:ahLst/>
            <a:cxnLst/>
            <a:rect l="l" t="t" r="r" b="b"/>
            <a:pathLst>
              <a:path w="6596380" h="1953895">
                <a:moveTo>
                  <a:pt x="6595872" y="0"/>
                </a:moveTo>
                <a:lnTo>
                  <a:pt x="0" y="0"/>
                </a:lnTo>
                <a:lnTo>
                  <a:pt x="0" y="1953767"/>
                </a:lnTo>
                <a:lnTo>
                  <a:pt x="6595872" y="1953767"/>
                </a:lnTo>
                <a:lnTo>
                  <a:pt x="6595872" y="0"/>
                </a:lnTo>
                <a:close/>
              </a:path>
            </a:pathLst>
          </a:custGeom>
          <a:solidFill>
            <a:schemeClr val="bg1">
              <a:lumMod val="75000"/>
              <a:alpha val="47058"/>
            </a:schemeClr>
          </a:solidFill>
          <a:ln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pPr algn="just"/>
            <a:endParaRPr sz="2400" dirty="0">
              <a:latin typeface="Georgia" panose="02040502050405020303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486400" y="4267200"/>
            <a:ext cx="63505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>
                <a:latin typeface="Georgia" panose="02040502050405020303" pitchFamily="18" charset="0"/>
              </a:rPr>
              <a:t>Лауреати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премії</a:t>
            </a:r>
            <a:r>
              <a:rPr lang="ru-RU" sz="2400" dirty="0">
                <a:latin typeface="Georgia" panose="02040502050405020303" pitchFamily="18" charset="0"/>
              </a:rPr>
              <a:t> — </a:t>
            </a:r>
            <a:r>
              <a:rPr lang="ru-RU" sz="2400" dirty="0" err="1">
                <a:latin typeface="Georgia" panose="02040502050405020303" pitchFamily="18" charset="0"/>
              </a:rPr>
              <a:t>це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вчені</a:t>
            </a:r>
            <a:r>
              <a:rPr lang="ru-RU" sz="2400" dirty="0">
                <a:latin typeface="Georgia" panose="02040502050405020303" pitchFamily="18" charset="0"/>
              </a:rPr>
              <a:t>, </a:t>
            </a:r>
            <a:r>
              <a:rPr lang="ru-RU" sz="2400" dirty="0" err="1">
                <a:latin typeface="Georgia" panose="02040502050405020303" pitchFamily="18" charset="0"/>
              </a:rPr>
              <a:t>письменники</a:t>
            </a:r>
            <a:r>
              <a:rPr lang="ru-RU" sz="2400" dirty="0">
                <a:latin typeface="Georgia" panose="02040502050405020303" pitchFamily="18" charset="0"/>
              </a:rPr>
              <a:t>, </a:t>
            </a:r>
            <a:r>
              <a:rPr lang="ru-RU" sz="2400" dirty="0" err="1">
                <a:latin typeface="Georgia" panose="02040502050405020303" pitchFamily="18" charset="0"/>
              </a:rPr>
              <a:t>політичні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діячі</a:t>
            </a:r>
            <a:r>
              <a:rPr lang="ru-RU" sz="2400" dirty="0">
                <a:latin typeface="Georgia" panose="02040502050405020303" pitchFamily="18" charset="0"/>
              </a:rPr>
              <a:t> та </a:t>
            </a:r>
            <a:r>
              <a:rPr lang="ru-RU" sz="2400" dirty="0" err="1">
                <a:latin typeface="Georgia" panose="02040502050405020303" pitchFamily="18" charset="0"/>
              </a:rPr>
              <a:t>організації</a:t>
            </a:r>
            <a:r>
              <a:rPr lang="ru-RU" sz="2400" dirty="0">
                <a:latin typeface="Georgia" panose="02040502050405020303" pitchFamily="18" charset="0"/>
              </a:rPr>
              <a:t>, </a:t>
            </a:r>
            <a:r>
              <a:rPr lang="ru-RU" sz="2400" dirty="0" err="1">
                <a:latin typeface="Georgia" panose="02040502050405020303" pitchFamily="18" charset="0"/>
              </a:rPr>
              <a:t>які</a:t>
            </a:r>
            <a:r>
              <a:rPr lang="ru-RU" sz="2400" dirty="0">
                <a:latin typeface="Georgia" panose="02040502050405020303" pitchFamily="18" charset="0"/>
              </a:rPr>
              <a:t> внесли </a:t>
            </a:r>
            <a:r>
              <a:rPr lang="ru-RU" sz="2400" dirty="0" err="1">
                <a:latin typeface="Georgia" panose="02040502050405020303" pitchFamily="18" charset="0"/>
              </a:rPr>
              <a:t>вагомий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внесок</a:t>
            </a:r>
            <a:r>
              <a:rPr lang="ru-RU" sz="2400" dirty="0">
                <a:latin typeface="Georgia" panose="02040502050405020303" pitchFamily="18" charset="0"/>
              </a:rPr>
              <a:t> у </a:t>
            </a:r>
            <a:r>
              <a:rPr lang="ru-RU" sz="2400" dirty="0" err="1">
                <a:latin typeface="Georgia" panose="02040502050405020303" pitchFamily="18" charset="0"/>
              </a:rPr>
              <a:t>прогрес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людства</a:t>
            </a:r>
            <a:r>
              <a:rPr lang="ru-RU" sz="2400" dirty="0">
                <a:latin typeface="Georgia" panose="02040502050405020303" pitchFamily="18" charset="0"/>
              </a:rPr>
              <a:t>.</a:t>
            </a:r>
            <a:endParaRPr lang="uk-UA" sz="2400" dirty="0">
              <a:latin typeface="Georgia" panose="02040502050405020303" pitchFamily="18" charset="0"/>
            </a:endParaRPr>
          </a:p>
          <a:p>
            <a:pPr algn="just"/>
            <a:r>
              <a:rPr lang="uk-UA" sz="2400" dirty="0">
                <a:latin typeface="Georgia" panose="02040502050405020303" pitchFamily="18" charset="0"/>
              </a:rPr>
              <a:t>Її історія тісно пов'язана з життям та спадщиною однієї людини — Альфреда Нобеля. Хто ж такий Нобель?</a:t>
            </a:r>
          </a:p>
        </p:txBody>
      </p:sp>
      <p:pic>
        <p:nvPicPr>
          <p:cNvPr id="25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200" y="3622468"/>
            <a:ext cx="4419600" cy="2702132"/>
          </a:xfrm>
          <a:prstGeom prst="rect">
            <a:avLst/>
          </a:prstGeom>
          <a:ln w="228600" cap="sq" cmpd="thickThin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/>
          <p:cNvSpPr/>
          <p:nvPr/>
        </p:nvSpPr>
        <p:spPr>
          <a:xfrm>
            <a:off x="140150" y="304800"/>
            <a:ext cx="11823249" cy="6477000"/>
          </a:xfrm>
          <a:custGeom>
            <a:avLst/>
            <a:gdLst/>
            <a:ahLst/>
            <a:cxnLst/>
            <a:rect l="l" t="t" r="r" b="b"/>
            <a:pathLst>
              <a:path w="11271885" h="6231890">
                <a:moveTo>
                  <a:pt x="11271504" y="0"/>
                </a:moveTo>
                <a:lnTo>
                  <a:pt x="0" y="0"/>
                </a:lnTo>
                <a:lnTo>
                  <a:pt x="0" y="6231635"/>
                </a:lnTo>
                <a:lnTo>
                  <a:pt x="11271504" y="6231635"/>
                </a:lnTo>
                <a:lnTo>
                  <a:pt x="11271504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43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1"/>
          <p:cNvSpPr txBox="1"/>
          <p:nvPr/>
        </p:nvSpPr>
        <p:spPr>
          <a:xfrm>
            <a:off x="228600" y="980739"/>
            <a:ext cx="11506200" cy="18537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vert="horz" wrap="square" lIns="0" tIns="6985" rIns="0" bIns="0" rtlCol="0">
            <a:spAutoFit/>
          </a:bodyPr>
          <a:lstStyle/>
          <a:p>
            <a:pPr lvl="0" algn="just"/>
            <a:r>
              <a:rPr lang="ru-RU" sz="2400" dirty="0" err="1">
                <a:latin typeface="Georgia" panose="02040502050405020303" pitchFamily="18" charset="0"/>
              </a:rPr>
              <a:t>Нобелівська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премія</a:t>
            </a:r>
            <a:r>
              <a:rPr lang="ru-RU" sz="2400" dirty="0">
                <a:latin typeface="Georgia" panose="02040502050405020303" pitchFamily="18" charset="0"/>
              </a:rPr>
              <a:t> з </a:t>
            </a:r>
            <a:r>
              <a:rPr lang="ru-RU" sz="2400" dirty="0" err="1">
                <a:latin typeface="Georgia" panose="02040502050405020303" pitchFamily="18" charset="0"/>
              </a:rPr>
              <a:t>літератури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вшановує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письменників</a:t>
            </a:r>
            <a:r>
              <a:rPr lang="ru-RU" sz="2400" dirty="0">
                <a:latin typeface="Georgia" panose="02040502050405020303" pitchFamily="18" charset="0"/>
              </a:rPr>
              <a:t>, </a:t>
            </a:r>
            <a:r>
              <a:rPr lang="ru-RU" sz="2400" dirty="0" err="1">
                <a:latin typeface="Georgia" panose="02040502050405020303" pitchFamily="18" charset="0"/>
              </a:rPr>
              <a:t>чиї</a:t>
            </a:r>
            <a:r>
              <a:rPr lang="ru-RU" sz="2400" dirty="0">
                <a:latin typeface="Georgia" panose="02040502050405020303" pitchFamily="18" charset="0"/>
              </a:rPr>
              <a:t> твори </a:t>
            </a:r>
            <a:r>
              <a:rPr lang="ru-RU" sz="2400" dirty="0" err="1">
                <a:latin typeface="Georgia" panose="02040502050405020303" pitchFamily="18" charset="0"/>
              </a:rPr>
              <a:t>мають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глибокий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гуманістичний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вплив</a:t>
            </a:r>
            <a:r>
              <a:rPr lang="ru-RU" sz="2400" dirty="0">
                <a:latin typeface="Georgia" panose="02040502050405020303" pitchFamily="18" charset="0"/>
              </a:rPr>
              <a:t>. </a:t>
            </a:r>
            <a:r>
              <a:rPr lang="ru-RU" sz="2400" dirty="0" err="1">
                <a:latin typeface="Georgia" panose="02040502050405020303" pitchFamily="18" charset="0"/>
              </a:rPr>
              <a:t>Серед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лауреатів</a:t>
            </a:r>
            <a:r>
              <a:rPr lang="ru-RU" sz="2400" dirty="0">
                <a:latin typeface="Georgia" panose="02040502050405020303" pitchFamily="18" charset="0"/>
              </a:rPr>
              <a:t> є </a:t>
            </a:r>
            <a:r>
              <a:rPr lang="ru-RU" sz="2400" dirty="0" err="1">
                <a:latin typeface="Georgia" panose="02040502050405020303" pitchFamily="18" charset="0"/>
              </a:rPr>
              <a:t>такі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відомі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автори</a:t>
            </a:r>
            <a:r>
              <a:rPr lang="ru-RU" sz="2400" dirty="0">
                <a:latin typeface="Georgia" panose="02040502050405020303" pitchFamily="18" charset="0"/>
              </a:rPr>
              <a:t>, як </a:t>
            </a:r>
            <a:r>
              <a:rPr lang="ru-RU" sz="2400" b="1" dirty="0">
                <a:latin typeface="Georgia" panose="02040502050405020303" pitchFamily="18" charset="0"/>
              </a:rPr>
              <a:t>Альбер Камю, </a:t>
            </a:r>
            <a:r>
              <a:rPr lang="ru-RU" sz="2400" b="1" dirty="0" err="1">
                <a:latin typeface="Georgia" panose="02040502050405020303" pitchFamily="18" charset="0"/>
              </a:rPr>
              <a:t>Ернест</a:t>
            </a:r>
            <a:r>
              <a:rPr lang="ru-RU" sz="2400" b="1" dirty="0">
                <a:latin typeface="Georgia" panose="02040502050405020303" pitchFamily="18" charset="0"/>
              </a:rPr>
              <a:t> </a:t>
            </a:r>
            <a:r>
              <a:rPr lang="ru-RU" sz="2400" b="1" dirty="0" err="1">
                <a:latin typeface="Georgia" panose="02040502050405020303" pitchFamily="18" charset="0"/>
              </a:rPr>
              <a:t>Гемінґвей</a:t>
            </a:r>
            <a:r>
              <a:rPr lang="ru-RU" sz="2400" b="1" dirty="0">
                <a:latin typeface="Georgia" panose="02040502050405020303" pitchFamily="18" charset="0"/>
              </a:rPr>
              <a:t>, </a:t>
            </a:r>
            <a:r>
              <a:rPr lang="ru-RU" sz="2400" b="1" dirty="0" err="1">
                <a:latin typeface="Georgia" panose="02040502050405020303" pitchFamily="18" charset="0"/>
              </a:rPr>
              <a:t>Габріель</a:t>
            </a:r>
            <a:r>
              <a:rPr lang="ru-RU" sz="2400" b="1" dirty="0">
                <a:latin typeface="Georgia" panose="02040502050405020303" pitchFamily="18" charset="0"/>
              </a:rPr>
              <a:t> </a:t>
            </a:r>
            <a:r>
              <a:rPr lang="ru-RU" sz="2400" b="1" dirty="0" err="1">
                <a:latin typeface="Georgia" panose="02040502050405020303" pitchFamily="18" charset="0"/>
              </a:rPr>
              <a:t>Гарсія</a:t>
            </a:r>
            <a:r>
              <a:rPr lang="ru-RU" sz="2400" b="1" dirty="0">
                <a:latin typeface="Georgia" panose="02040502050405020303" pitchFamily="18" charset="0"/>
              </a:rPr>
              <a:t> Маркес.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Їхні</a:t>
            </a:r>
            <a:r>
              <a:rPr lang="ru-RU" sz="2400" dirty="0">
                <a:latin typeface="Georgia" panose="02040502050405020303" pitchFamily="18" charset="0"/>
              </a:rPr>
              <a:t> книги </a:t>
            </a:r>
            <a:r>
              <a:rPr lang="ru-RU" sz="2400" dirty="0" err="1">
                <a:latin typeface="Georgia" panose="02040502050405020303" pitchFamily="18" charset="0"/>
              </a:rPr>
              <a:t>змушують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задуматися</a:t>
            </a:r>
            <a:r>
              <a:rPr lang="ru-RU" sz="2400" dirty="0">
                <a:latin typeface="Georgia" panose="02040502050405020303" pitchFamily="18" charset="0"/>
              </a:rPr>
              <a:t> про </a:t>
            </a:r>
            <a:r>
              <a:rPr lang="ru-RU" sz="2400" dirty="0" err="1">
                <a:latin typeface="Georgia" panose="02040502050405020303" pitchFamily="18" charset="0"/>
              </a:rPr>
              <a:t>сенс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життя</a:t>
            </a:r>
            <a:r>
              <a:rPr lang="ru-RU" sz="2400" dirty="0">
                <a:latin typeface="Georgia" panose="02040502050405020303" pitchFamily="18" charset="0"/>
              </a:rPr>
              <a:t>, свободу, </a:t>
            </a:r>
            <a:r>
              <a:rPr lang="ru-RU" sz="2400" dirty="0" err="1">
                <a:latin typeface="Georgia" panose="02040502050405020303" pitchFamily="18" charset="0"/>
              </a:rPr>
              <a:t>людські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стосунки</a:t>
            </a:r>
            <a:r>
              <a:rPr lang="ru-RU" sz="2400" dirty="0">
                <a:latin typeface="Georgia" panose="02040502050405020303" pitchFamily="18" charset="0"/>
              </a:rPr>
              <a:t> та </a:t>
            </a:r>
            <a:r>
              <a:rPr lang="ru-RU" sz="2400" dirty="0" err="1">
                <a:latin typeface="Georgia" panose="02040502050405020303" pitchFamily="18" charset="0"/>
              </a:rPr>
              <a:t>місце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людини</a:t>
            </a:r>
            <a:r>
              <a:rPr lang="ru-RU" sz="2400" dirty="0">
                <a:latin typeface="Georgia" panose="02040502050405020303" pitchFamily="18" charset="0"/>
              </a:rPr>
              <a:t> у </a:t>
            </a:r>
            <a:r>
              <a:rPr lang="ru-RU" sz="2400" dirty="0" err="1">
                <a:latin typeface="Georgia" panose="02040502050405020303" pitchFamily="18" charset="0"/>
              </a:rPr>
              <a:t>світі</a:t>
            </a:r>
            <a:r>
              <a:rPr lang="ru-RU" sz="2400" dirty="0">
                <a:latin typeface="Georgia" panose="02040502050405020303" pitchFamily="18" charset="0"/>
              </a:rPr>
              <a:t>, </a:t>
            </a:r>
            <a:r>
              <a:rPr lang="ru-RU" sz="2400" dirty="0" err="1">
                <a:latin typeface="Georgia" panose="02040502050405020303" pitchFamily="18" charset="0"/>
              </a:rPr>
              <a:t>збагачуючи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свідомість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поколінь</a:t>
            </a:r>
            <a:r>
              <a:rPr lang="ru-RU" sz="2400" dirty="0">
                <a:latin typeface="Georgia" panose="02040502050405020303" pitchFamily="18" charset="0"/>
              </a:rPr>
              <a:t>.</a:t>
            </a:r>
            <a:endParaRPr sz="2400" dirty="0">
              <a:latin typeface="Georgia" panose="02040502050405020303" pitchFamily="18" charset="0"/>
              <a:cs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51796" y="6294696"/>
            <a:ext cx="2304000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Georgia" panose="02040502050405020303" pitchFamily="18" charset="0"/>
              </a:rPr>
              <a:t>Альберт Камю</a:t>
            </a:r>
            <a:endParaRPr lang="uk-UA" sz="2000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964316" y="6294696"/>
            <a:ext cx="2610760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latin typeface="Georgia" panose="02040502050405020303" pitchFamily="18" charset="0"/>
              </a:rPr>
              <a:t>Ернест</a:t>
            </a:r>
            <a:r>
              <a:rPr lang="ru-RU" sz="2000" b="1" dirty="0">
                <a:latin typeface="Georgia" panose="02040502050405020303" pitchFamily="18" charset="0"/>
              </a:rPr>
              <a:t> </a:t>
            </a:r>
            <a:r>
              <a:rPr lang="ru-RU" sz="2000" b="1" dirty="0" err="1">
                <a:latin typeface="Georgia" panose="02040502050405020303" pitchFamily="18" charset="0"/>
              </a:rPr>
              <a:t>Гемінґ</a:t>
            </a:r>
            <a:r>
              <a:rPr lang="ru-RU" sz="2000" dirty="0" err="1">
                <a:latin typeface="Georgia" panose="02040502050405020303" pitchFamily="18" charset="0"/>
              </a:rPr>
              <a:t>вей</a:t>
            </a:r>
            <a:endParaRPr lang="uk-UA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713812" y="304800"/>
            <a:ext cx="29177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>
                <a:latin typeface="Georgia" panose="02040502050405020303" pitchFamily="18" charset="0"/>
              </a:rPr>
              <a:t>Література</a:t>
            </a:r>
            <a:endParaRPr lang="uk-UA" sz="3600" dirty="0">
              <a:latin typeface="Georgia" panose="02040502050405020303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164018" y="6270313"/>
            <a:ext cx="3429000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latin typeface="Georgia" panose="02040502050405020303" pitchFamily="18" charset="0"/>
              </a:rPr>
              <a:t>Габріель</a:t>
            </a:r>
            <a:r>
              <a:rPr lang="ru-RU" sz="2000" b="1" dirty="0">
                <a:latin typeface="Georgia" panose="02040502050405020303" pitchFamily="18" charset="0"/>
              </a:rPr>
              <a:t> </a:t>
            </a:r>
            <a:r>
              <a:rPr lang="ru-RU" sz="2000" b="1" dirty="0" err="1">
                <a:latin typeface="Georgia" panose="02040502050405020303" pitchFamily="18" charset="0"/>
              </a:rPr>
              <a:t>Гарсія</a:t>
            </a:r>
            <a:r>
              <a:rPr lang="ru-RU" sz="2000" b="1" dirty="0">
                <a:latin typeface="Georgia" panose="02040502050405020303" pitchFamily="18" charset="0"/>
              </a:rPr>
              <a:t> Маркес</a:t>
            </a:r>
            <a:endParaRPr lang="uk-UA" sz="2000" b="1" dirty="0"/>
          </a:p>
        </p:txBody>
      </p:sp>
      <p:pic>
        <p:nvPicPr>
          <p:cNvPr id="13314" name="Picture 2" descr="Alber Kamyu. Nobel ma'ruzasi, esselari, kundaliklari, yon daftaridan  iqtiboslar | Xurshid Davron kutubxona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940499"/>
            <a:ext cx="2286000" cy="330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Ернест Хемінгуей (Гемінґвей). Біографія Ернеста Хемінгуея (Гемінґвея) —  УкрЛіб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633" y="2935119"/>
            <a:ext cx="2610761" cy="326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Габриэль Гарсиа Маркес: маг образов и языка - BBC News Русская служб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" name="AutoShape 6" descr="Габриэль Гарсиа Маркес: маг образов и языка - BBC News Русская служб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066" y="2940499"/>
            <a:ext cx="2613534" cy="3262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46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/>
          <p:cNvSpPr/>
          <p:nvPr/>
        </p:nvSpPr>
        <p:spPr>
          <a:xfrm>
            <a:off x="140150" y="304800"/>
            <a:ext cx="11823249" cy="6477000"/>
          </a:xfrm>
          <a:custGeom>
            <a:avLst/>
            <a:gdLst/>
            <a:ahLst/>
            <a:cxnLst/>
            <a:rect l="l" t="t" r="r" b="b"/>
            <a:pathLst>
              <a:path w="11271885" h="6231890">
                <a:moveTo>
                  <a:pt x="11271504" y="0"/>
                </a:moveTo>
                <a:lnTo>
                  <a:pt x="0" y="0"/>
                </a:lnTo>
                <a:lnTo>
                  <a:pt x="0" y="6231635"/>
                </a:lnTo>
                <a:lnTo>
                  <a:pt x="11271504" y="6231635"/>
                </a:lnTo>
                <a:lnTo>
                  <a:pt x="11271504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43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1"/>
          <p:cNvSpPr txBox="1"/>
          <p:nvPr/>
        </p:nvSpPr>
        <p:spPr>
          <a:xfrm>
            <a:off x="228600" y="980739"/>
            <a:ext cx="11506200" cy="18537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vert="horz" wrap="square" lIns="0" tIns="6985" rIns="0" bIns="0" rtlCol="0">
            <a:spAutoFit/>
          </a:bodyPr>
          <a:lstStyle/>
          <a:p>
            <a:pPr lvl="0" algn="just"/>
            <a:r>
              <a:rPr lang="ru-RU" sz="2400" dirty="0" err="1">
                <a:latin typeface="Georgia" panose="02040502050405020303" pitchFamily="18" charset="0"/>
              </a:rPr>
              <a:t>Премія</a:t>
            </a:r>
            <a:r>
              <a:rPr lang="ru-RU" sz="2400" dirty="0">
                <a:latin typeface="Georgia" panose="02040502050405020303" pitchFamily="18" charset="0"/>
              </a:rPr>
              <a:t> миру </a:t>
            </a:r>
            <a:r>
              <a:rPr lang="ru-RU" sz="2400" dirty="0" err="1">
                <a:latin typeface="Georgia" panose="02040502050405020303" pitchFamily="18" charset="0"/>
              </a:rPr>
              <a:t>відзначає</a:t>
            </a:r>
            <a:r>
              <a:rPr lang="ru-RU" sz="2400" dirty="0">
                <a:latin typeface="Georgia" panose="02040502050405020303" pitchFamily="18" charset="0"/>
              </a:rPr>
              <a:t> тих, </a:t>
            </a:r>
            <a:r>
              <a:rPr lang="ru-RU" sz="2400" dirty="0" err="1">
                <a:latin typeface="Georgia" panose="02040502050405020303" pitchFamily="18" charset="0"/>
              </a:rPr>
              <a:t>хто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присвятив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своє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життя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боротьбі</a:t>
            </a:r>
            <a:r>
              <a:rPr lang="ru-RU" sz="2400" dirty="0">
                <a:latin typeface="Georgia" panose="02040502050405020303" pitchFamily="18" charset="0"/>
              </a:rPr>
              <a:t> за мир і </a:t>
            </a:r>
            <a:r>
              <a:rPr lang="ru-RU" sz="2400" dirty="0" err="1">
                <a:latin typeface="Georgia" panose="02040502050405020303" pitchFamily="18" charset="0"/>
              </a:rPr>
              <a:t>справедливість</a:t>
            </a:r>
            <a:r>
              <a:rPr lang="ru-RU" sz="2400" dirty="0">
                <a:latin typeface="Georgia" panose="02040502050405020303" pitchFamily="18" charset="0"/>
              </a:rPr>
              <a:t>. </a:t>
            </a:r>
            <a:r>
              <a:rPr lang="ru-RU" sz="2400" dirty="0" err="1">
                <a:latin typeface="Georgia" panose="02040502050405020303" pitchFamily="18" charset="0"/>
              </a:rPr>
              <a:t>Серед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лауреатів</a:t>
            </a:r>
            <a:r>
              <a:rPr lang="ru-RU" sz="2400" dirty="0">
                <a:latin typeface="Georgia" panose="02040502050405020303" pitchFamily="18" charset="0"/>
              </a:rPr>
              <a:t> — </a:t>
            </a:r>
            <a:r>
              <a:rPr lang="ru-RU" sz="2400" b="1" dirty="0" err="1">
                <a:latin typeface="Georgia" panose="02040502050405020303" pitchFamily="18" charset="0"/>
              </a:rPr>
              <a:t>Мартін</a:t>
            </a:r>
            <a:r>
              <a:rPr lang="ru-RU" sz="2400" b="1" dirty="0">
                <a:latin typeface="Georgia" panose="02040502050405020303" pitchFamily="18" charset="0"/>
              </a:rPr>
              <a:t> Лютер </a:t>
            </a:r>
            <a:r>
              <a:rPr lang="ru-RU" sz="2400" b="1" dirty="0" err="1">
                <a:latin typeface="Georgia" panose="02040502050405020303" pitchFamily="18" charset="0"/>
              </a:rPr>
              <a:t>Кінг-</a:t>
            </a:r>
            <a:r>
              <a:rPr lang="ru-RU" sz="2400" dirty="0" err="1">
                <a:latin typeface="Georgia" panose="02040502050405020303" pitchFamily="18" charset="0"/>
              </a:rPr>
              <a:t>молодший</a:t>
            </a:r>
            <a:r>
              <a:rPr lang="ru-RU" sz="2400" b="1" dirty="0">
                <a:latin typeface="Georgia" panose="02040502050405020303" pitchFamily="18" charset="0"/>
              </a:rPr>
              <a:t> </a:t>
            </a:r>
            <a:r>
              <a:rPr lang="ru-RU" sz="2400" dirty="0">
                <a:latin typeface="Georgia" panose="02040502050405020303" pitchFamily="18" charset="0"/>
              </a:rPr>
              <a:t>(за </a:t>
            </a:r>
            <a:r>
              <a:rPr lang="ru-RU" sz="2400" dirty="0" err="1">
                <a:latin typeface="Georgia" panose="02040502050405020303" pitchFamily="18" charset="0"/>
              </a:rPr>
              <a:t>боротьбу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проти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расової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сегрегації</a:t>
            </a:r>
            <a:r>
              <a:rPr lang="ru-RU" sz="2400" dirty="0">
                <a:latin typeface="Georgia" panose="02040502050405020303" pitchFamily="18" charset="0"/>
              </a:rPr>
              <a:t>), </a:t>
            </a:r>
            <a:r>
              <a:rPr lang="ru-RU" sz="2400" b="1" dirty="0" err="1">
                <a:latin typeface="Georgia" panose="02040502050405020303" pitchFamily="18" charset="0"/>
              </a:rPr>
              <a:t>Мати</a:t>
            </a:r>
            <a:r>
              <a:rPr lang="ru-RU" sz="2400" b="1" dirty="0">
                <a:latin typeface="Georgia" panose="02040502050405020303" pitchFamily="18" charset="0"/>
              </a:rPr>
              <a:t> Тереза </a:t>
            </a:r>
            <a:r>
              <a:rPr lang="ru-RU" sz="2400" dirty="0">
                <a:latin typeface="Georgia" panose="02040502050405020303" pitchFamily="18" charset="0"/>
              </a:rPr>
              <a:t>(за </a:t>
            </a:r>
            <a:r>
              <a:rPr lang="ru-RU" sz="2400" dirty="0" err="1">
                <a:latin typeface="Georgia" panose="02040502050405020303" pitchFamily="18" charset="0"/>
              </a:rPr>
              <a:t>допомогу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найбіднішим</a:t>
            </a:r>
            <a:r>
              <a:rPr lang="ru-RU" sz="2400" dirty="0">
                <a:latin typeface="Georgia" panose="02040502050405020303" pitchFamily="18" charset="0"/>
              </a:rPr>
              <a:t>) та </a:t>
            </a:r>
            <a:r>
              <a:rPr lang="ru-RU" sz="2400" b="1" dirty="0">
                <a:latin typeface="Georgia" panose="02040502050405020303" pitchFamily="18" charset="0"/>
              </a:rPr>
              <a:t>Нельсон </a:t>
            </a:r>
            <a:r>
              <a:rPr lang="ru-RU" sz="2400" b="1" dirty="0" err="1">
                <a:latin typeface="Georgia" panose="02040502050405020303" pitchFamily="18" charset="0"/>
              </a:rPr>
              <a:t>Мандела</a:t>
            </a:r>
            <a:r>
              <a:rPr lang="ru-RU" sz="2400" b="1" dirty="0">
                <a:latin typeface="Georgia" panose="02040502050405020303" pitchFamily="18" charset="0"/>
              </a:rPr>
              <a:t> </a:t>
            </a:r>
            <a:r>
              <a:rPr lang="ru-RU" sz="2400" dirty="0">
                <a:latin typeface="Georgia" panose="02040502050405020303" pitchFamily="18" charset="0"/>
              </a:rPr>
              <a:t>(за </a:t>
            </a:r>
            <a:r>
              <a:rPr lang="ru-RU" sz="2400" dirty="0" err="1">
                <a:latin typeface="Georgia" panose="02040502050405020303" pitchFamily="18" charset="0"/>
              </a:rPr>
              <a:t>припинення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апартеїду</a:t>
            </a:r>
            <a:r>
              <a:rPr lang="ru-RU" sz="2400" dirty="0">
                <a:latin typeface="Georgia" panose="02040502050405020303" pitchFamily="18" charset="0"/>
              </a:rPr>
              <a:t> в </a:t>
            </a:r>
            <a:r>
              <a:rPr lang="ru-RU" sz="2400" dirty="0" err="1">
                <a:latin typeface="Georgia" panose="02040502050405020303" pitchFamily="18" charset="0"/>
              </a:rPr>
              <a:t>Південній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Африці</a:t>
            </a:r>
            <a:r>
              <a:rPr lang="ru-RU" sz="2400" dirty="0">
                <a:latin typeface="Georgia" panose="02040502050405020303" pitchFamily="18" charset="0"/>
              </a:rPr>
              <a:t>). </a:t>
            </a:r>
            <a:r>
              <a:rPr lang="ru-RU" sz="2400" dirty="0" err="1">
                <a:latin typeface="Georgia" panose="02040502050405020303" pitchFamily="18" charset="0"/>
              </a:rPr>
              <a:t>Їхня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діяльність</a:t>
            </a:r>
            <a:r>
              <a:rPr lang="ru-RU" sz="2400" dirty="0">
                <a:latin typeface="Georgia" panose="02040502050405020303" pitchFamily="18" charset="0"/>
              </a:rPr>
              <a:t> є прикладом того, як одна </a:t>
            </a:r>
            <a:r>
              <a:rPr lang="ru-RU" sz="2400" dirty="0" err="1">
                <a:latin typeface="Georgia" panose="02040502050405020303" pitchFamily="18" charset="0"/>
              </a:rPr>
              <a:t>людина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може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змінити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світ</a:t>
            </a:r>
            <a:r>
              <a:rPr lang="ru-RU" sz="2400" dirty="0">
                <a:latin typeface="Georgia" panose="02040502050405020303" pitchFamily="18" charset="0"/>
              </a:rPr>
              <a:t> на </a:t>
            </a:r>
            <a:r>
              <a:rPr lang="ru-RU" sz="2400" dirty="0" err="1">
                <a:latin typeface="Georgia" panose="02040502050405020303" pitchFamily="18" charset="0"/>
              </a:rPr>
              <a:t>краще</a:t>
            </a:r>
            <a:r>
              <a:rPr lang="ru-RU" sz="2400" dirty="0">
                <a:latin typeface="Georgia" panose="02040502050405020303" pitchFamily="18" charset="0"/>
              </a:rPr>
              <a:t>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31270" y="6262403"/>
            <a:ext cx="2896818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latin typeface="Georgia" panose="02040502050405020303" pitchFamily="18" charset="0"/>
              </a:rPr>
              <a:t>Мартін</a:t>
            </a:r>
            <a:r>
              <a:rPr lang="ru-RU" sz="2000" b="1" dirty="0">
                <a:latin typeface="Georgia" panose="02040502050405020303" pitchFamily="18" charset="0"/>
              </a:rPr>
              <a:t> Лютер </a:t>
            </a:r>
            <a:r>
              <a:rPr lang="ru-RU" sz="2000" b="1" dirty="0" err="1">
                <a:latin typeface="Georgia" panose="02040502050405020303" pitchFamily="18" charset="0"/>
              </a:rPr>
              <a:t>Кінг</a:t>
            </a:r>
            <a:endParaRPr lang="uk-UA" sz="2000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4648201" y="6198131"/>
            <a:ext cx="2209800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latin typeface="Georgia" panose="02040502050405020303" pitchFamily="18" charset="0"/>
              </a:rPr>
              <a:t>Мати</a:t>
            </a:r>
            <a:r>
              <a:rPr lang="ru-RU" sz="2000" b="1" dirty="0">
                <a:latin typeface="Georgia" panose="02040502050405020303" pitchFamily="18" charset="0"/>
              </a:rPr>
              <a:t> Тереза</a:t>
            </a:r>
            <a:endParaRPr lang="uk-UA" sz="20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84802" y="304800"/>
            <a:ext cx="99758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err="1">
                <a:latin typeface="Georgia" panose="02040502050405020303" pitchFamily="18" charset="0"/>
              </a:rPr>
              <a:t>Премія</a:t>
            </a:r>
            <a:r>
              <a:rPr lang="ru-RU" sz="3600" b="1" dirty="0">
                <a:latin typeface="Georgia" panose="02040502050405020303" pitchFamily="18" charset="0"/>
              </a:rPr>
              <a:t> миру. </a:t>
            </a:r>
            <a:r>
              <a:rPr lang="ru-RU" sz="3600" b="1" dirty="0" err="1">
                <a:latin typeface="Georgia" panose="02040502050405020303" pitchFamily="18" charset="0"/>
              </a:rPr>
              <a:t>Боротьба</a:t>
            </a:r>
            <a:r>
              <a:rPr lang="ru-RU" sz="3600" b="1" dirty="0">
                <a:latin typeface="Georgia" panose="02040502050405020303" pitchFamily="18" charset="0"/>
              </a:rPr>
              <a:t> за права та мир</a:t>
            </a:r>
            <a:endParaRPr lang="uk-UA" sz="3600" dirty="0">
              <a:latin typeface="Georgia" panose="02040502050405020303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698396" y="6270313"/>
            <a:ext cx="2896818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Georgia" panose="02040502050405020303" pitchFamily="18" charset="0"/>
              </a:rPr>
              <a:t>Нельсон </a:t>
            </a:r>
            <a:r>
              <a:rPr lang="ru-RU" sz="2000" b="1" dirty="0" err="1">
                <a:latin typeface="Georgia" panose="02040502050405020303" pitchFamily="18" charset="0"/>
              </a:rPr>
              <a:t>Мандел</a:t>
            </a:r>
            <a:r>
              <a:rPr lang="ru-RU" sz="2000" dirty="0" err="1">
                <a:latin typeface="Georgia" panose="02040502050405020303" pitchFamily="18" charset="0"/>
              </a:rPr>
              <a:t>а</a:t>
            </a:r>
            <a:endParaRPr lang="uk-UA" sz="2000" dirty="0"/>
          </a:p>
        </p:txBody>
      </p:sp>
      <p:sp>
        <p:nvSpPr>
          <p:cNvPr id="3" name="AutoShape 4" descr="Габриэль Гарсиа Маркес: маг образов и языка - BBC News Русская служб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" name="AutoShape 6" descr="Габриэль Гарсиа Маркес: маг образов и языка - BBC News Русская служб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5" name="Picture 8" descr="Мартін Лютер Кінг — Вікіпеді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863" y="2940499"/>
            <a:ext cx="2089253" cy="313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Місіонерська позиція: Мати Тереза ​​в теорії та практиці Площа Святого  Петра Монахиня Свята, мати-Тереза, png | PNGWi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6" b="12902"/>
          <a:stretch/>
        </p:blipFill>
        <p:spPr bwMode="auto">
          <a:xfrm>
            <a:off x="4267200" y="3047997"/>
            <a:ext cx="2867270" cy="302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Mandela, Nobel pour une paix espérée – L'Expres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8" r="50000"/>
          <a:stretch/>
        </p:blipFill>
        <p:spPr bwMode="auto">
          <a:xfrm>
            <a:off x="7848600" y="2924246"/>
            <a:ext cx="2685332" cy="327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726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/>
          <p:cNvSpPr/>
          <p:nvPr/>
        </p:nvSpPr>
        <p:spPr>
          <a:xfrm>
            <a:off x="140150" y="152400"/>
            <a:ext cx="11899450" cy="6582286"/>
          </a:xfrm>
          <a:custGeom>
            <a:avLst/>
            <a:gdLst/>
            <a:ahLst/>
            <a:cxnLst/>
            <a:rect l="l" t="t" r="r" b="b"/>
            <a:pathLst>
              <a:path w="11271885" h="6231890">
                <a:moveTo>
                  <a:pt x="11271504" y="0"/>
                </a:moveTo>
                <a:lnTo>
                  <a:pt x="0" y="0"/>
                </a:lnTo>
                <a:lnTo>
                  <a:pt x="0" y="6231635"/>
                </a:lnTo>
                <a:lnTo>
                  <a:pt x="11271504" y="6231635"/>
                </a:lnTo>
                <a:lnTo>
                  <a:pt x="11271504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43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66800" y="32273"/>
            <a:ext cx="1030763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600" b="1" dirty="0">
                <a:solidFill>
                  <a:schemeClr val="tx1"/>
                </a:solidFill>
                <a:latin typeface="Georgia" panose="02040502050405020303" pitchFamily="18" charset="0"/>
              </a:rPr>
              <a:t>Нобелівська премія і лауреати з України</a:t>
            </a:r>
            <a:br>
              <a:rPr lang="uk-UA" sz="3600" b="1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endParaRPr lang="uk-UA" sz="3600" dirty="0">
              <a:latin typeface="Georgia" panose="02040502050405020303" pitchFamily="18" charset="0"/>
            </a:endParaRPr>
          </a:p>
        </p:txBody>
      </p:sp>
      <p:sp>
        <p:nvSpPr>
          <p:cNvPr id="11" name="object 6"/>
          <p:cNvSpPr/>
          <p:nvPr/>
        </p:nvSpPr>
        <p:spPr>
          <a:xfrm>
            <a:off x="2234932" y="999577"/>
            <a:ext cx="9576068" cy="1674232"/>
          </a:xfrm>
          <a:prstGeom prst="roundRect">
            <a:avLst/>
          </a:prstGeom>
          <a:solidFill>
            <a:srgbClr val="FFC0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1"/>
          <p:cNvSpPr/>
          <p:nvPr/>
        </p:nvSpPr>
        <p:spPr>
          <a:xfrm>
            <a:off x="201975" y="3005867"/>
            <a:ext cx="9869794" cy="1566133"/>
          </a:xfrm>
          <a:custGeom>
            <a:avLst/>
            <a:gdLst/>
            <a:ahLst/>
            <a:cxnLst/>
            <a:rect l="l" t="t" r="r" b="b"/>
            <a:pathLst>
              <a:path w="7720965" h="3624579">
                <a:moveTo>
                  <a:pt x="7116572" y="0"/>
                </a:moveTo>
                <a:lnTo>
                  <a:pt x="604012" y="0"/>
                </a:lnTo>
                <a:lnTo>
                  <a:pt x="556808" y="1816"/>
                </a:lnTo>
                <a:lnTo>
                  <a:pt x="510598" y="7178"/>
                </a:lnTo>
                <a:lnTo>
                  <a:pt x="465516" y="15950"/>
                </a:lnTo>
                <a:lnTo>
                  <a:pt x="421696" y="27997"/>
                </a:lnTo>
                <a:lnTo>
                  <a:pt x="379273" y="43187"/>
                </a:lnTo>
                <a:lnTo>
                  <a:pt x="338380" y="61385"/>
                </a:lnTo>
                <a:lnTo>
                  <a:pt x="299153" y="82455"/>
                </a:lnTo>
                <a:lnTo>
                  <a:pt x="261725" y="106266"/>
                </a:lnTo>
                <a:lnTo>
                  <a:pt x="226231" y="132681"/>
                </a:lnTo>
                <a:lnTo>
                  <a:pt x="192805" y="161567"/>
                </a:lnTo>
                <a:lnTo>
                  <a:pt x="161580" y="192790"/>
                </a:lnTo>
                <a:lnTo>
                  <a:pt x="132693" y="226215"/>
                </a:lnTo>
                <a:lnTo>
                  <a:pt x="106276" y="261709"/>
                </a:lnTo>
                <a:lnTo>
                  <a:pt x="82464" y="299136"/>
                </a:lnTo>
                <a:lnTo>
                  <a:pt x="61391" y="338364"/>
                </a:lnTo>
                <a:lnTo>
                  <a:pt x="43192" y="379257"/>
                </a:lnTo>
                <a:lnTo>
                  <a:pt x="28001" y="421682"/>
                </a:lnTo>
                <a:lnTo>
                  <a:pt x="15952" y="465504"/>
                </a:lnTo>
                <a:lnTo>
                  <a:pt x="7179" y="510589"/>
                </a:lnTo>
                <a:lnTo>
                  <a:pt x="1817" y="556803"/>
                </a:lnTo>
                <a:lnTo>
                  <a:pt x="0" y="604012"/>
                </a:lnTo>
                <a:lnTo>
                  <a:pt x="0" y="3020060"/>
                </a:lnTo>
                <a:lnTo>
                  <a:pt x="1817" y="3067263"/>
                </a:lnTo>
                <a:lnTo>
                  <a:pt x="7179" y="3113473"/>
                </a:lnTo>
                <a:lnTo>
                  <a:pt x="15952" y="3158555"/>
                </a:lnTo>
                <a:lnTo>
                  <a:pt x="28001" y="3202375"/>
                </a:lnTo>
                <a:lnTo>
                  <a:pt x="43192" y="3244798"/>
                </a:lnTo>
                <a:lnTo>
                  <a:pt x="61391" y="3285691"/>
                </a:lnTo>
                <a:lnTo>
                  <a:pt x="82464" y="3324918"/>
                </a:lnTo>
                <a:lnTo>
                  <a:pt x="106276" y="3362346"/>
                </a:lnTo>
                <a:lnTo>
                  <a:pt x="132693" y="3397840"/>
                </a:lnTo>
                <a:lnTo>
                  <a:pt x="161580" y="3431266"/>
                </a:lnTo>
                <a:lnTo>
                  <a:pt x="192805" y="3462491"/>
                </a:lnTo>
                <a:lnTo>
                  <a:pt x="226231" y="3491378"/>
                </a:lnTo>
                <a:lnTo>
                  <a:pt x="261725" y="3517795"/>
                </a:lnTo>
                <a:lnTo>
                  <a:pt x="299153" y="3541607"/>
                </a:lnTo>
                <a:lnTo>
                  <a:pt x="338380" y="3562680"/>
                </a:lnTo>
                <a:lnTo>
                  <a:pt x="379273" y="3580879"/>
                </a:lnTo>
                <a:lnTo>
                  <a:pt x="421696" y="3596070"/>
                </a:lnTo>
                <a:lnTo>
                  <a:pt x="465516" y="3608119"/>
                </a:lnTo>
                <a:lnTo>
                  <a:pt x="510598" y="3616892"/>
                </a:lnTo>
                <a:lnTo>
                  <a:pt x="556808" y="3622254"/>
                </a:lnTo>
                <a:lnTo>
                  <a:pt x="604012" y="3624072"/>
                </a:lnTo>
                <a:lnTo>
                  <a:pt x="7116572" y="3624072"/>
                </a:lnTo>
                <a:lnTo>
                  <a:pt x="7163780" y="3622254"/>
                </a:lnTo>
                <a:lnTo>
                  <a:pt x="7209994" y="3616892"/>
                </a:lnTo>
                <a:lnTo>
                  <a:pt x="7255079" y="3608119"/>
                </a:lnTo>
                <a:lnTo>
                  <a:pt x="7298901" y="3596070"/>
                </a:lnTo>
                <a:lnTo>
                  <a:pt x="7341326" y="3580879"/>
                </a:lnTo>
                <a:lnTo>
                  <a:pt x="7382219" y="3562680"/>
                </a:lnTo>
                <a:lnTo>
                  <a:pt x="7421447" y="3541607"/>
                </a:lnTo>
                <a:lnTo>
                  <a:pt x="7458874" y="3517795"/>
                </a:lnTo>
                <a:lnTo>
                  <a:pt x="7494368" y="3491378"/>
                </a:lnTo>
                <a:lnTo>
                  <a:pt x="7527793" y="3462491"/>
                </a:lnTo>
                <a:lnTo>
                  <a:pt x="7559016" y="3431266"/>
                </a:lnTo>
                <a:lnTo>
                  <a:pt x="7587902" y="3397840"/>
                </a:lnTo>
                <a:lnTo>
                  <a:pt x="7614317" y="3362346"/>
                </a:lnTo>
                <a:lnTo>
                  <a:pt x="7638128" y="3324918"/>
                </a:lnTo>
                <a:lnTo>
                  <a:pt x="7659198" y="3285691"/>
                </a:lnTo>
                <a:lnTo>
                  <a:pt x="7677396" y="3244798"/>
                </a:lnTo>
                <a:lnTo>
                  <a:pt x="7692586" y="3202375"/>
                </a:lnTo>
                <a:lnTo>
                  <a:pt x="7704633" y="3158555"/>
                </a:lnTo>
                <a:lnTo>
                  <a:pt x="7713405" y="3113473"/>
                </a:lnTo>
                <a:lnTo>
                  <a:pt x="7718767" y="3067263"/>
                </a:lnTo>
                <a:lnTo>
                  <a:pt x="7720583" y="3020060"/>
                </a:lnTo>
                <a:lnTo>
                  <a:pt x="7720583" y="604012"/>
                </a:lnTo>
                <a:lnTo>
                  <a:pt x="7718767" y="556803"/>
                </a:lnTo>
                <a:lnTo>
                  <a:pt x="7713405" y="510589"/>
                </a:lnTo>
                <a:lnTo>
                  <a:pt x="7704633" y="465504"/>
                </a:lnTo>
                <a:lnTo>
                  <a:pt x="7692586" y="421682"/>
                </a:lnTo>
                <a:lnTo>
                  <a:pt x="7677396" y="379257"/>
                </a:lnTo>
                <a:lnTo>
                  <a:pt x="7659198" y="338364"/>
                </a:lnTo>
                <a:lnTo>
                  <a:pt x="7638128" y="299136"/>
                </a:lnTo>
                <a:lnTo>
                  <a:pt x="7614317" y="261709"/>
                </a:lnTo>
                <a:lnTo>
                  <a:pt x="7587902" y="226215"/>
                </a:lnTo>
                <a:lnTo>
                  <a:pt x="7559016" y="192790"/>
                </a:lnTo>
                <a:lnTo>
                  <a:pt x="7527793" y="161567"/>
                </a:lnTo>
                <a:lnTo>
                  <a:pt x="7494368" y="132681"/>
                </a:lnTo>
                <a:lnTo>
                  <a:pt x="7458874" y="106266"/>
                </a:lnTo>
                <a:lnTo>
                  <a:pt x="7421447" y="82455"/>
                </a:lnTo>
                <a:lnTo>
                  <a:pt x="7382219" y="61385"/>
                </a:lnTo>
                <a:lnTo>
                  <a:pt x="7341326" y="43187"/>
                </a:lnTo>
                <a:lnTo>
                  <a:pt x="7298901" y="27997"/>
                </a:lnTo>
                <a:lnTo>
                  <a:pt x="7255079" y="15950"/>
                </a:lnTo>
                <a:lnTo>
                  <a:pt x="7209994" y="7178"/>
                </a:lnTo>
                <a:lnTo>
                  <a:pt x="7163780" y="1816"/>
                </a:lnTo>
                <a:lnTo>
                  <a:pt x="7116572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Прямоугольник 4"/>
          <p:cNvSpPr/>
          <p:nvPr/>
        </p:nvSpPr>
        <p:spPr>
          <a:xfrm>
            <a:off x="140150" y="3107167"/>
            <a:ext cx="98420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Georgia" panose="02040502050405020303" pitchFamily="18" charset="0"/>
              </a:rPr>
              <a:t>Зельман </a:t>
            </a:r>
            <a:r>
              <a:rPr lang="uk-UA" sz="2400" b="1" dirty="0" err="1">
                <a:latin typeface="Georgia" panose="02040502050405020303" pitchFamily="18" charset="0"/>
              </a:rPr>
              <a:t>Ваксман</a:t>
            </a:r>
            <a:r>
              <a:rPr lang="uk-UA" sz="2400" b="1" dirty="0">
                <a:latin typeface="Georgia" panose="02040502050405020303" pitchFamily="18" charset="0"/>
              </a:rPr>
              <a:t> </a:t>
            </a:r>
            <a:r>
              <a:rPr lang="uk-UA" sz="2400" dirty="0">
                <a:latin typeface="Georgia" panose="02040502050405020303" pitchFamily="18" charset="0"/>
              </a:rPr>
              <a:t>— американський біохімік родом з Вінницької області, лауреат Нобелівської премії з фізіології або медицини (1952) за відкриття </a:t>
            </a:r>
            <a:r>
              <a:rPr lang="uk-UA" sz="2400" dirty="0" err="1">
                <a:latin typeface="Georgia" panose="02040502050405020303" pitchFamily="18" charset="0"/>
              </a:rPr>
              <a:t>стрептоміцина</a:t>
            </a:r>
            <a:r>
              <a:rPr lang="uk-UA" sz="2400" dirty="0">
                <a:latin typeface="Georgia" panose="02040502050405020303" pitchFamily="18" charset="0"/>
              </a:rPr>
              <a:t> - першого антибіотика проти туберкульозу.</a:t>
            </a:r>
            <a:endParaRPr lang="en-US" sz="2400" dirty="0">
              <a:latin typeface="Georgia" panose="02040502050405020303" pitchFamily="18" charset="0"/>
            </a:endParaRPr>
          </a:p>
          <a:p>
            <a:pPr algn="just"/>
            <a:endParaRPr lang="uk-UA" sz="2400" dirty="0">
              <a:latin typeface="Georgia" panose="02040502050405020303" pitchFamily="18" charset="0"/>
            </a:endParaRPr>
          </a:p>
        </p:txBody>
      </p:sp>
      <p:pic>
        <p:nvPicPr>
          <p:cNvPr id="18" name="Picture 2" descr="Ілля Мечников. Треба подовжувати життя, а не старість»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0" r="18323"/>
          <a:stretch/>
        </p:blipFill>
        <p:spPr bwMode="auto">
          <a:xfrm>
            <a:off x="327710" y="788571"/>
            <a:ext cx="1714443" cy="2200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upload.wikimedia.org/wikipedia/commons/thumb/3/33/Selman_Waksman_NYWTS.jpg/250px-Selman_Waksman_NYW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866" y="2308751"/>
            <a:ext cx="2137155" cy="261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bject 6"/>
          <p:cNvSpPr/>
          <p:nvPr/>
        </p:nvSpPr>
        <p:spPr>
          <a:xfrm>
            <a:off x="2234932" y="4924628"/>
            <a:ext cx="9714990" cy="1674232"/>
          </a:xfrm>
          <a:prstGeom prst="roundRect">
            <a:avLst/>
          </a:prstGeom>
          <a:solidFill>
            <a:srgbClr val="FFC0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Прямоугольник 6"/>
          <p:cNvSpPr/>
          <p:nvPr/>
        </p:nvSpPr>
        <p:spPr>
          <a:xfrm>
            <a:off x="2438399" y="4976914"/>
            <a:ext cx="92525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>
                <a:latin typeface="Georgia" panose="02040502050405020303" pitchFamily="18" charset="0"/>
              </a:rPr>
              <a:t>Маррі</a:t>
            </a:r>
            <a:r>
              <a:rPr lang="ru-RU" sz="2400" b="1" dirty="0">
                <a:latin typeface="Georgia" panose="02040502050405020303" pitchFamily="18" charset="0"/>
              </a:rPr>
              <a:t> Гелл-Ман </a:t>
            </a:r>
            <a:r>
              <a:rPr lang="ru-RU" sz="2400" dirty="0">
                <a:latin typeface="Georgia" panose="02040502050405020303" pitchFamily="18" charset="0"/>
              </a:rPr>
              <a:t>— </a:t>
            </a:r>
            <a:r>
              <a:rPr lang="ru-RU" sz="2400" dirty="0" err="1">
                <a:latin typeface="Georgia" panose="02040502050405020303" pitchFamily="18" charset="0"/>
              </a:rPr>
              <a:t>американський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фізик</a:t>
            </a:r>
            <a:r>
              <a:rPr lang="ru-RU" sz="2400" dirty="0">
                <a:latin typeface="Georgia" panose="02040502050405020303" pitchFamily="18" charset="0"/>
              </a:rPr>
              <a:t>-теоретик </a:t>
            </a:r>
            <a:r>
              <a:rPr lang="ru-RU" sz="2400" dirty="0" err="1">
                <a:latin typeface="Georgia" panose="02040502050405020303" pitchFamily="18" charset="0"/>
              </a:rPr>
              <a:t>син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вихідців</a:t>
            </a:r>
            <a:r>
              <a:rPr lang="ru-RU" sz="2400" dirty="0">
                <a:latin typeface="Georgia" panose="02040502050405020303" pitchFamily="18" charset="0"/>
              </a:rPr>
              <a:t> з </a:t>
            </a:r>
            <a:r>
              <a:rPr lang="ru-RU" sz="2400" dirty="0" err="1">
                <a:latin typeface="Georgia" panose="02040502050405020303" pitchFamily="18" charset="0"/>
              </a:rPr>
              <a:t>України</a:t>
            </a:r>
            <a:r>
              <a:rPr lang="ru-RU" sz="2400" dirty="0">
                <a:latin typeface="Georgia" panose="02040502050405020303" pitchFamily="18" charset="0"/>
              </a:rPr>
              <a:t>, лауреат </a:t>
            </a:r>
            <a:r>
              <a:rPr lang="ru-RU" sz="2400" dirty="0" err="1">
                <a:latin typeface="Georgia" panose="02040502050405020303" pitchFamily="18" charset="0"/>
              </a:rPr>
              <a:t>Нобелівської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премії</a:t>
            </a:r>
            <a:r>
              <a:rPr lang="ru-RU" sz="2400" dirty="0">
                <a:latin typeface="Georgia" panose="02040502050405020303" pitchFamily="18" charset="0"/>
              </a:rPr>
              <a:t> з </a:t>
            </a:r>
            <a:r>
              <a:rPr lang="ru-RU" sz="2400" dirty="0" err="1">
                <a:latin typeface="Georgia" panose="02040502050405020303" pitchFamily="18" charset="0"/>
              </a:rPr>
              <a:t>фізики</a:t>
            </a:r>
            <a:r>
              <a:rPr lang="ru-RU" sz="2400" dirty="0">
                <a:latin typeface="Georgia" panose="02040502050405020303" pitchFamily="18" charset="0"/>
              </a:rPr>
              <a:t> 1969 року за </a:t>
            </a:r>
            <a:r>
              <a:rPr lang="ru-RU" sz="2400" dirty="0" err="1">
                <a:latin typeface="Georgia" panose="02040502050405020303" pitchFamily="18" charset="0"/>
              </a:rPr>
              <a:t>класифікацію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елементарних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частинок</a:t>
            </a:r>
            <a:r>
              <a:rPr lang="ru-RU" sz="2400" dirty="0">
                <a:latin typeface="Georgia" panose="02040502050405020303" pitchFamily="18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96266" y="1104148"/>
            <a:ext cx="94147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>
                <a:latin typeface="Georgia" panose="02040502050405020303" pitchFamily="18" charset="0"/>
              </a:rPr>
              <a:t>Ілля Мечников </a:t>
            </a:r>
            <a:r>
              <a:rPr lang="uk-UA" sz="2400" dirty="0">
                <a:latin typeface="Georgia" panose="02040502050405020303" pitchFamily="18" charset="0"/>
              </a:rPr>
              <a:t>— українсько-французький вчений, один із засновників імунології та мікробіології, лауреат Нобелівської премії з фізіології або медицини (1908), народжений на Харківщині.</a:t>
            </a:r>
          </a:p>
        </p:txBody>
      </p:sp>
      <p:pic>
        <p:nvPicPr>
          <p:cNvPr id="1028" name="Picture 4" descr="Помер Маррі Гелл-Ман – нобелівський лауреат українського походження - 24  Канал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10" y="4324553"/>
            <a:ext cx="1814156" cy="229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7423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/>
          <p:cNvSpPr/>
          <p:nvPr/>
        </p:nvSpPr>
        <p:spPr>
          <a:xfrm>
            <a:off x="140150" y="152400"/>
            <a:ext cx="11899450" cy="6582286"/>
          </a:xfrm>
          <a:custGeom>
            <a:avLst/>
            <a:gdLst/>
            <a:ahLst/>
            <a:cxnLst/>
            <a:rect l="l" t="t" r="r" b="b"/>
            <a:pathLst>
              <a:path w="11271885" h="6231890">
                <a:moveTo>
                  <a:pt x="11271504" y="0"/>
                </a:moveTo>
                <a:lnTo>
                  <a:pt x="0" y="0"/>
                </a:lnTo>
                <a:lnTo>
                  <a:pt x="0" y="6231635"/>
                </a:lnTo>
                <a:lnTo>
                  <a:pt x="11271504" y="6231635"/>
                </a:lnTo>
                <a:lnTo>
                  <a:pt x="11271504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43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6"/>
          <p:cNvSpPr/>
          <p:nvPr/>
        </p:nvSpPr>
        <p:spPr>
          <a:xfrm>
            <a:off x="160769" y="2747131"/>
            <a:ext cx="9897632" cy="1443869"/>
          </a:xfrm>
          <a:prstGeom prst="roundRect">
            <a:avLst/>
          </a:prstGeom>
          <a:solidFill>
            <a:srgbClr val="FFC0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1"/>
          <p:cNvSpPr/>
          <p:nvPr/>
        </p:nvSpPr>
        <p:spPr>
          <a:xfrm>
            <a:off x="1910330" y="474195"/>
            <a:ext cx="10039592" cy="1600200"/>
          </a:xfrm>
          <a:custGeom>
            <a:avLst/>
            <a:gdLst/>
            <a:ahLst/>
            <a:cxnLst/>
            <a:rect l="l" t="t" r="r" b="b"/>
            <a:pathLst>
              <a:path w="7720965" h="3624579">
                <a:moveTo>
                  <a:pt x="7116572" y="0"/>
                </a:moveTo>
                <a:lnTo>
                  <a:pt x="604012" y="0"/>
                </a:lnTo>
                <a:lnTo>
                  <a:pt x="556808" y="1816"/>
                </a:lnTo>
                <a:lnTo>
                  <a:pt x="510598" y="7178"/>
                </a:lnTo>
                <a:lnTo>
                  <a:pt x="465516" y="15950"/>
                </a:lnTo>
                <a:lnTo>
                  <a:pt x="421696" y="27997"/>
                </a:lnTo>
                <a:lnTo>
                  <a:pt x="379273" y="43187"/>
                </a:lnTo>
                <a:lnTo>
                  <a:pt x="338380" y="61385"/>
                </a:lnTo>
                <a:lnTo>
                  <a:pt x="299153" y="82455"/>
                </a:lnTo>
                <a:lnTo>
                  <a:pt x="261725" y="106266"/>
                </a:lnTo>
                <a:lnTo>
                  <a:pt x="226231" y="132681"/>
                </a:lnTo>
                <a:lnTo>
                  <a:pt x="192805" y="161567"/>
                </a:lnTo>
                <a:lnTo>
                  <a:pt x="161580" y="192790"/>
                </a:lnTo>
                <a:lnTo>
                  <a:pt x="132693" y="226215"/>
                </a:lnTo>
                <a:lnTo>
                  <a:pt x="106276" y="261709"/>
                </a:lnTo>
                <a:lnTo>
                  <a:pt x="82464" y="299136"/>
                </a:lnTo>
                <a:lnTo>
                  <a:pt x="61391" y="338364"/>
                </a:lnTo>
                <a:lnTo>
                  <a:pt x="43192" y="379257"/>
                </a:lnTo>
                <a:lnTo>
                  <a:pt x="28001" y="421682"/>
                </a:lnTo>
                <a:lnTo>
                  <a:pt x="15952" y="465504"/>
                </a:lnTo>
                <a:lnTo>
                  <a:pt x="7179" y="510589"/>
                </a:lnTo>
                <a:lnTo>
                  <a:pt x="1817" y="556803"/>
                </a:lnTo>
                <a:lnTo>
                  <a:pt x="0" y="604012"/>
                </a:lnTo>
                <a:lnTo>
                  <a:pt x="0" y="3020060"/>
                </a:lnTo>
                <a:lnTo>
                  <a:pt x="1817" y="3067263"/>
                </a:lnTo>
                <a:lnTo>
                  <a:pt x="7179" y="3113473"/>
                </a:lnTo>
                <a:lnTo>
                  <a:pt x="15952" y="3158555"/>
                </a:lnTo>
                <a:lnTo>
                  <a:pt x="28001" y="3202375"/>
                </a:lnTo>
                <a:lnTo>
                  <a:pt x="43192" y="3244798"/>
                </a:lnTo>
                <a:lnTo>
                  <a:pt x="61391" y="3285691"/>
                </a:lnTo>
                <a:lnTo>
                  <a:pt x="82464" y="3324918"/>
                </a:lnTo>
                <a:lnTo>
                  <a:pt x="106276" y="3362346"/>
                </a:lnTo>
                <a:lnTo>
                  <a:pt x="132693" y="3397840"/>
                </a:lnTo>
                <a:lnTo>
                  <a:pt x="161580" y="3431266"/>
                </a:lnTo>
                <a:lnTo>
                  <a:pt x="192805" y="3462491"/>
                </a:lnTo>
                <a:lnTo>
                  <a:pt x="226231" y="3491378"/>
                </a:lnTo>
                <a:lnTo>
                  <a:pt x="261725" y="3517795"/>
                </a:lnTo>
                <a:lnTo>
                  <a:pt x="299153" y="3541607"/>
                </a:lnTo>
                <a:lnTo>
                  <a:pt x="338380" y="3562680"/>
                </a:lnTo>
                <a:lnTo>
                  <a:pt x="379273" y="3580879"/>
                </a:lnTo>
                <a:lnTo>
                  <a:pt x="421696" y="3596070"/>
                </a:lnTo>
                <a:lnTo>
                  <a:pt x="465516" y="3608119"/>
                </a:lnTo>
                <a:lnTo>
                  <a:pt x="510598" y="3616892"/>
                </a:lnTo>
                <a:lnTo>
                  <a:pt x="556808" y="3622254"/>
                </a:lnTo>
                <a:lnTo>
                  <a:pt x="604012" y="3624072"/>
                </a:lnTo>
                <a:lnTo>
                  <a:pt x="7116572" y="3624072"/>
                </a:lnTo>
                <a:lnTo>
                  <a:pt x="7163780" y="3622254"/>
                </a:lnTo>
                <a:lnTo>
                  <a:pt x="7209994" y="3616892"/>
                </a:lnTo>
                <a:lnTo>
                  <a:pt x="7255079" y="3608119"/>
                </a:lnTo>
                <a:lnTo>
                  <a:pt x="7298901" y="3596070"/>
                </a:lnTo>
                <a:lnTo>
                  <a:pt x="7341326" y="3580879"/>
                </a:lnTo>
                <a:lnTo>
                  <a:pt x="7382219" y="3562680"/>
                </a:lnTo>
                <a:lnTo>
                  <a:pt x="7421447" y="3541607"/>
                </a:lnTo>
                <a:lnTo>
                  <a:pt x="7458874" y="3517795"/>
                </a:lnTo>
                <a:lnTo>
                  <a:pt x="7494368" y="3491378"/>
                </a:lnTo>
                <a:lnTo>
                  <a:pt x="7527793" y="3462491"/>
                </a:lnTo>
                <a:lnTo>
                  <a:pt x="7559016" y="3431266"/>
                </a:lnTo>
                <a:lnTo>
                  <a:pt x="7587902" y="3397840"/>
                </a:lnTo>
                <a:lnTo>
                  <a:pt x="7614317" y="3362346"/>
                </a:lnTo>
                <a:lnTo>
                  <a:pt x="7638128" y="3324918"/>
                </a:lnTo>
                <a:lnTo>
                  <a:pt x="7659198" y="3285691"/>
                </a:lnTo>
                <a:lnTo>
                  <a:pt x="7677396" y="3244798"/>
                </a:lnTo>
                <a:lnTo>
                  <a:pt x="7692586" y="3202375"/>
                </a:lnTo>
                <a:lnTo>
                  <a:pt x="7704633" y="3158555"/>
                </a:lnTo>
                <a:lnTo>
                  <a:pt x="7713405" y="3113473"/>
                </a:lnTo>
                <a:lnTo>
                  <a:pt x="7718767" y="3067263"/>
                </a:lnTo>
                <a:lnTo>
                  <a:pt x="7720583" y="3020060"/>
                </a:lnTo>
                <a:lnTo>
                  <a:pt x="7720583" y="604012"/>
                </a:lnTo>
                <a:lnTo>
                  <a:pt x="7718767" y="556803"/>
                </a:lnTo>
                <a:lnTo>
                  <a:pt x="7713405" y="510589"/>
                </a:lnTo>
                <a:lnTo>
                  <a:pt x="7704633" y="465504"/>
                </a:lnTo>
                <a:lnTo>
                  <a:pt x="7692586" y="421682"/>
                </a:lnTo>
                <a:lnTo>
                  <a:pt x="7677396" y="379257"/>
                </a:lnTo>
                <a:lnTo>
                  <a:pt x="7659198" y="338364"/>
                </a:lnTo>
                <a:lnTo>
                  <a:pt x="7638128" y="299136"/>
                </a:lnTo>
                <a:lnTo>
                  <a:pt x="7614317" y="261709"/>
                </a:lnTo>
                <a:lnTo>
                  <a:pt x="7587902" y="226215"/>
                </a:lnTo>
                <a:lnTo>
                  <a:pt x="7559016" y="192790"/>
                </a:lnTo>
                <a:lnTo>
                  <a:pt x="7527793" y="161567"/>
                </a:lnTo>
                <a:lnTo>
                  <a:pt x="7494368" y="132681"/>
                </a:lnTo>
                <a:lnTo>
                  <a:pt x="7458874" y="106266"/>
                </a:lnTo>
                <a:lnTo>
                  <a:pt x="7421447" y="82455"/>
                </a:lnTo>
                <a:lnTo>
                  <a:pt x="7382219" y="61385"/>
                </a:lnTo>
                <a:lnTo>
                  <a:pt x="7341326" y="43187"/>
                </a:lnTo>
                <a:lnTo>
                  <a:pt x="7298901" y="27997"/>
                </a:lnTo>
                <a:lnTo>
                  <a:pt x="7255079" y="15950"/>
                </a:lnTo>
                <a:lnTo>
                  <a:pt x="7209994" y="7178"/>
                </a:lnTo>
                <a:lnTo>
                  <a:pt x="7163780" y="1816"/>
                </a:lnTo>
                <a:lnTo>
                  <a:pt x="7116572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Прямоугольник 4"/>
          <p:cNvSpPr/>
          <p:nvPr/>
        </p:nvSpPr>
        <p:spPr>
          <a:xfrm>
            <a:off x="2001071" y="474195"/>
            <a:ext cx="98616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>
                <a:latin typeface="Georgia" panose="02040502050405020303" pitchFamily="18" charset="0"/>
              </a:rPr>
              <a:t>Ісидор Рабі </a:t>
            </a:r>
            <a:r>
              <a:rPr lang="uk-UA" sz="2400" dirty="0">
                <a:latin typeface="Georgia" panose="02040502050405020303" pitchFamily="18" charset="0"/>
              </a:rPr>
              <a:t>— американський фізик родом з Лемківщини (місто </a:t>
            </a:r>
            <a:r>
              <a:rPr lang="uk-UA" sz="2400" dirty="0" err="1">
                <a:latin typeface="Georgia" panose="02040502050405020303" pitchFamily="18" charset="0"/>
              </a:rPr>
              <a:t>Риманів</a:t>
            </a:r>
            <a:r>
              <a:rPr lang="uk-UA" sz="2400" dirty="0">
                <a:latin typeface="Georgia" panose="02040502050405020303" pitchFamily="18" charset="0"/>
              </a:rPr>
              <a:t>, нині Польща), лауреат Нобелівської премії з фізики (1944) за резонансний метод вимірювання магнітних властивостей атомних </a:t>
            </a:r>
            <a:r>
              <a:rPr lang="uk-UA" sz="2400" dirty="0" err="1">
                <a:latin typeface="Georgia" panose="02040502050405020303" pitchFamily="18" charset="0"/>
              </a:rPr>
              <a:t>ядер</a:t>
            </a:r>
            <a:r>
              <a:rPr lang="uk-UA" sz="2400" dirty="0">
                <a:latin typeface="Georgia" panose="02040502050405020303" pitchFamily="18" charset="0"/>
              </a:rPr>
              <a:t>.</a:t>
            </a:r>
          </a:p>
          <a:p>
            <a:pPr algn="just"/>
            <a:endParaRPr lang="uk-UA" sz="2400" dirty="0">
              <a:latin typeface="Georgia" panose="02040502050405020303" pitchFamily="18" charset="0"/>
            </a:endParaRPr>
          </a:p>
        </p:txBody>
      </p:sp>
      <p:pic>
        <p:nvPicPr>
          <p:cNvPr id="13" name="Picture 4" descr="Ісидор Рабі — Вікіпеді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628"/>
            <a:ext cx="1577290" cy="2365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1000" y="2828836"/>
            <a:ext cx="9448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>
                <a:latin typeface="Georgia" panose="02040502050405020303" pitchFamily="18" charset="0"/>
              </a:rPr>
              <a:t>Йосеф</a:t>
            </a:r>
            <a:r>
              <a:rPr lang="ru-RU" sz="2400" b="1" dirty="0">
                <a:latin typeface="Georgia" panose="02040502050405020303" pitchFamily="18" charset="0"/>
              </a:rPr>
              <a:t> </a:t>
            </a:r>
            <a:r>
              <a:rPr lang="ru-RU" sz="2400" b="1" dirty="0" err="1">
                <a:latin typeface="Georgia" panose="02040502050405020303" pitchFamily="18" charset="0"/>
              </a:rPr>
              <a:t>Шмуель</a:t>
            </a:r>
            <a:r>
              <a:rPr lang="ru-RU" sz="2400" b="1" dirty="0">
                <a:latin typeface="Georgia" panose="02040502050405020303" pitchFamily="18" charset="0"/>
              </a:rPr>
              <a:t> </a:t>
            </a:r>
            <a:r>
              <a:rPr lang="ru-RU" sz="2400" b="1" dirty="0" err="1">
                <a:latin typeface="Georgia" panose="02040502050405020303" pitchFamily="18" charset="0"/>
              </a:rPr>
              <a:t>Агнон</a:t>
            </a:r>
            <a:r>
              <a:rPr lang="ru-RU" sz="2400" b="1" dirty="0">
                <a:latin typeface="Georgia" panose="02040502050405020303" pitchFamily="18" charset="0"/>
              </a:rPr>
              <a:t> </a:t>
            </a:r>
            <a:r>
              <a:rPr lang="ru-RU" sz="2400" dirty="0">
                <a:latin typeface="Georgia" panose="02040502050405020303" pitchFamily="18" charset="0"/>
              </a:rPr>
              <a:t>— </a:t>
            </a:r>
            <a:r>
              <a:rPr lang="ru-RU" sz="2400" dirty="0" err="1">
                <a:latin typeface="Georgia" panose="02040502050405020303" pitchFamily="18" charset="0"/>
              </a:rPr>
              <a:t>єврейський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письменник</a:t>
            </a:r>
            <a:r>
              <a:rPr lang="ru-RU" sz="2400" dirty="0">
                <a:latin typeface="Georgia" panose="02040502050405020303" pitchFamily="18" charset="0"/>
              </a:rPr>
              <a:t> родом з </a:t>
            </a:r>
            <a:r>
              <a:rPr lang="ru-RU" sz="2400" dirty="0" err="1">
                <a:latin typeface="Georgia" panose="02040502050405020303" pitchFamily="18" charset="0"/>
              </a:rPr>
              <a:t>Бучача</a:t>
            </a:r>
            <a:r>
              <a:rPr lang="ru-RU" sz="2400" dirty="0">
                <a:latin typeface="Georgia" panose="02040502050405020303" pitchFamily="18" charset="0"/>
              </a:rPr>
              <a:t> (</a:t>
            </a:r>
            <a:r>
              <a:rPr lang="ru-RU" sz="2400" dirty="0" err="1">
                <a:latin typeface="Georgia" panose="02040502050405020303" pitchFamily="18" charset="0"/>
              </a:rPr>
              <a:t>Тернопільська</a:t>
            </a:r>
            <a:r>
              <a:rPr lang="ru-RU" sz="2400" dirty="0">
                <a:latin typeface="Georgia" panose="02040502050405020303" pitchFamily="18" charset="0"/>
              </a:rPr>
              <a:t> область), лауреат </a:t>
            </a:r>
            <a:r>
              <a:rPr lang="ru-RU" sz="2400" dirty="0" err="1">
                <a:latin typeface="Georgia" panose="02040502050405020303" pitchFamily="18" charset="0"/>
              </a:rPr>
              <a:t>Нобелівської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премії</a:t>
            </a:r>
            <a:r>
              <a:rPr lang="ru-RU" sz="2400" dirty="0">
                <a:latin typeface="Georgia" panose="02040502050405020303" pitchFamily="18" charset="0"/>
              </a:rPr>
              <a:t> з </a:t>
            </a:r>
            <a:r>
              <a:rPr lang="ru-RU" sz="2400" dirty="0" err="1">
                <a:latin typeface="Georgia" panose="02040502050405020303" pitchFamily="18" charset="0"/>
              </a:rPr>
              <a:t>літератури</a:t>
            </a:r>
            <a:r>
              <a:rPr lang="ru-RU" sz="2400" dirty="0">
                <a:latin typeface="Georgia" panose="02040502050405020303" pitchFamily="18" charset="0"/>
              </a:rPr>
              <a:t> (1966), у </a:t>
            </a:r>
            <a:r>
              <a:rPr lang="ru-RU" sz="2400" dirty="0" err="1">
                <a:latin typeface="Georgia" panose="02040502050405020303" pitchFamily="18" charset="0"/>
              </a:rPr>
              <a:t>творах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якого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значне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місце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займає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Галичина</a:t>
            </a:r>
            <a:r>
              <a:rPr lang="ru-RU" sz="2400" dirty="0">
                <a:latin typeface="Georgia" panose="02040502050405020303" pitchFamily="18" charset="0"/>
              </a:rPr>
              <a:t>.</a:t>
            </a:r>
            <a:r>
              <a:rPr lang="uk-UA" sz="2400" dirty="0">
                <a:latin typeface="Georgia" panose="02040502050405020303" pitchFamily="18" charset="0"/>
              </a:rPr>
              <a:t> </a:t>
            </a:r>
          </a:p>
        </p:txBody>
      </p:sp>
      <p:pic>
        <p:nvPicPr>
          <p:cNvPr id="15" name="Picture 8" descr="Агнон Шмуель Йосеф | ukrainci.t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599" y="2193544"/>
            <a:ext cx="1719885" cy="2149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Саймон Смит Кузнец - Пинская городская центральная библиоте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381052"/>
            <a:ext cx="3288254" cy="218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bject 11"/>
          <p:cNvSpPr/>
          <p:nvPr/>
        </p:nvSpPr>
        <p:spPr>
          <a:xfrm>
            <a:off x="3569462" y="4612266"/>
            <a:ext cx="8304062" cy="1725756"/>
          </a:xfrm>
          <a:custGeom>
            <a:avLst/>
            <a:gdLst/>
            <a:ahLst/>
            <a:cxnLst/>
            <a:rect l="l" t="t" r="r" b="b"/>
            <a:pathLst>
              <a:path w="7720965" h="3624579">
                <a:moveTo>
                  <a:pt x="7116572" y="0"/>
                </a:moveTo>
                <a:lnTo>
                  <a:pt x="604012" y="0"/>
                </a:lnTo>
                <a:lnTo>
                  <a:pt x="556808" y="1816"/>
                </a:lnTo>
                <a:lnTo>
                  <a:pt x="510598" y="7178"/>
                </a:lnTo>
                <a:lnTo>
                  <a:pt x="465516" y="15950"/>
                </a:lnTo>
                <a:lnTo>
                  <a:pt x="421696" y="27997"/>
                </a:lnTo>
                <a:lnTo>
                  <a:pt x="379273" y="43187"/>
                </a:lnTo>
                <a:lnTo>
                  <a:pt x="338380" y="61385"/>
                </a:lnTo>
                <a:lnTo>
                  <a:pt x="299153" y="82455"/>
                </a:lnTo>
                <a:lnTo>
                  <a:pt x="261725" y="106266"/>
                </a:lnTo>
                <a:lnTo>
                  <a:pt x="226231" y="132681"/>
                </a:lnTo>
                <a:lnTo>
                  <a:pt x="192805" y="161567"/>
                </a:lnTo>
                <a:lnTo>
                  <a:pt x="161580" y="192790"/>
                </a:lnTo>
                <a:lnTo>
                  <a:pt x="132693" y="226215"/>
                </a:lnTo>
                <a:lnTo>
                  <a:pt x="106276" y="261709"/>
                </a:lnTo>
                <a:lnTo>
                  <a:pt x="82464" y="299136"/>
                </a:lnTo>
                <a:lnTo>
                  <a:pt x="61391" y="338364"/>
                </a:lnTo>
                <a:lnTo>
                  <a:pt x="43192" y="379257"/>
                </a:lnTo>
                <a:lnTo>
                  <a:pt x="28001" y="421682"/>
                </a:lnTo>
                <a:lnTo>
                  <a:pt x="15952" y="465504"/>
                </a:lnTo>
                <a:lnTo>
                  <a:pt x="7179" y="510589"/>
                </a:lnTo>
                <a:lnTo>
                  <a:pt x="1817" y="556803"/>
                </a:lnTo>
                <a:lnTo>
                  <a:pt x="0" y="604012"/>
                </a:lnTo>
                <a:lnTo>
                  <a:pt x="0" y="3020060"/>
                </a:lnTo>
                <a:lnTo>
                  <a:pt x="1817" y="3067263"/>
                </a:lnTo>
                <a:lnTo>
                  <a:pt x="7179" y="3113473"/>
                </a:lnTo>
                <a:lnTo>
                  <a:pt x="15952" y="3158555"/>
                </a:lnTo>
                <a:lnTo>
                  <a:pt x="28001" y="3202375"/>
                </a:lnTo>
                <a:lnTo>
                  <a:pt x="43192" y="3244798"/>
                </a:lnTo>
                <a:lnTo>
                  <a:pt x="61391" y="3285691"/>
                </a:lnTo>
                <a:lnTo>
                  <a:pt x="82464" y="3324918"/>
                </a:lnTo>
                <a:lnTo>
                  <a:pt x="106276" y="3362346"/>
                </a:lnTo>
                <a:lnTo>
                  <a:pt x="132693" y="3397840"/>
                </a:lnTo>
                <a:lnTo>
                  <a:pt x="161580" y="3431266"/>
                </a:lnTo>
                <a:lnTo>
                  <a:pt x="192805" y="3462491"/>
                </a:lnTo>
                <a:lnTo>
                  <a:pt x="226231" y="3491378"/>
                </a:lnTo>
                <a:lnTo>
                  <a:pt x="261725" y="3517795"/>
                </a:lnTo>
                <a:lnTo>
                  <a:pt x="299153" y="3541607"/>
                </a:lnTo>
                <a:lnTo>
                  <a:pt x="338380" y="3562680"/>
                </a:lnTo>
                <a:lnTo>
                  <a:pt x="379273" y="3580879"/>
                </a:lnTo>
                <a:lnTo>
                  <a:pt x="421696" y="3596070"/>
                </a:lnTo>
                <a:lnTo>
                  <a:pt x="465516" y="3608119"/>
                </a:lnTo>
                <a:lnTo>
                  <a:pt x="510598" y="3616892"/>
                </a:lnTo>
                <a:lnTo>
                  <a:pt x="556808" y="3622254"/>
                </a:lnTo>
                <a:lnTo>
                  <a:pt x="604012" y="3624072"/>
                </a:lnTo>
                <a:lnTo>
                  <a:pt x="7116572" y="3624072"/>
                </a:lnTo>
                <a:lnTo>
                  <a:pt x="7163780" y="3622254"/>
                </a:lnTo>
                <a:lnTo>
                  <a:pt x="7209994" y="3616892"/>
                </a:lnTo>
                <a:lnTo>
                  <a:pt x="7255079" y="3608119"/>
                </a:lnTo>
                <a:lnTo>
                  <a:pt x="7298901" y="3596070"/>
                </a:lnTo>
                <a:lnTo>
                  <a:pt x="7341326" y="3580879"/>
                </a:lnTo>
                <a:lnTo>
                  <a:pt x="7382219" y="3562680"/>
                </a:lnTo>
                <a:lnTo>
                  <a:pt x="7421447" y="3541607"/>
                </a:lnTo>
                <a:lnTo>
                  <a:pt x="7458874" y="3517795"/>
                </a:lnTo>
                <a:lnTo>
                  <a:pt x="7494368" y="3491378"/>
                </a:lnTo>
                <a:lnTo>
                  <a:pt x="7527793" y="3462491"/>
                </a:lnTo>
                <a:lnTo>
                  <a:pt x="7559016" y="3431266"/>
                </a:lnTo>
                <a:lnTo>
                  <a:pt x="7587902" y="3397840"/>
                </a:lnTo>
                <a:lnTo>
                  <a:pt x="7614317" y="3362346"/>
                </a:lnTo>
                <a:lnTo>
                  <a:pt x="7638128" y="3324918"/>
                </a:lnTo>
                <a:lnTo>
                  <a:pt x="7659198" y="3285691"/>
                </a:lnTo>
                <a:lnTo>
                  <a:pt x="7677396" y="3244798"/>
                </a:lnTo>
                <a:lnTo>
                  <a:pt x="7692586" y="3202375"/>
                </a:lnTo>
                <a:lnTo>
                  <a:pt x="7704633" y="3158555"/>
                </a:lnTo>
                <a:lnTo>
                  <a:pt x="7713405" y="3113473"/>
                </a:lnTo>
                <a:lnTo>
                  <a:pt x="7718767" y="3067263"/>
                </a:lnTo>
                <a:lnTo>
                  <a:pt x="7720583" y="3020060"/>
                </a:lnTo>
                <a:lnTo>
                  <a:pt x="7720583" y="604012"/>
                </a:lnTo>
                <a:lnTo>
                  <a:pt x="7718767" y="556803"/>
                </a:lnTo>
                <a:lnTo>
                  <a:pt x="7713405" y="510589"/>
                </a:lnTo>
                <a:lnTo>
                  <a:pt x="7704633" y="465504"/>
                </a:lnTo>
                <a:lnTo>
                  <a:pt x="7692586" y="421682"/>
                </a:lnTo>
                <a:lnTo>
                  <a:pt x="7677396" y="379257"/>
                </a:lnTo>
                <a:lnTo>
                  <a:pt x="7659198" y="338364"/>
                </a:lnTo>
                <a:lnTo>
                  <a:pt x="7638128" y="299136"/>
                </a:lnTo>
                <a:lnTo>
                  <a:pt x="7614317" y="261709"/>
                </a:lnTo>
                <a:lnTo>
                  <a:pt x="7587902" y="226215"/>
                </a:lnTo>
                <a:lnTo>
                  <a:pt x="7559016" y="192790"/>
                </a:lnTo>
                <a:lnTo>
                  <a:pt x="7527793" y="161567"/>
                </a:lnTo>
                <a:lnTo>
                  <a:pt x="7494368" y="132681"/>
                </a:lnTo>
                <a:lnTo>
                  <a:pt x="7458874" y="106266"/>
                </a:lnTo>
                <a:lnTo>
                  <a:pt x="7421447" y="82455"/>
                </a:lnTo>
                <a:lnTo>
                  <a:pt x="7382219" y="61385"/>
                </a:lnTo>
                <a:lnTo>
                  <a:pt x="7341326" y="43187"/>
                </a:lnTo>
                <a:lnTo>
                  <a:pt x="7298901" y="27997"/>
                </a:lnTo>
                <a:lnTo>
                  <a:pt x="7255079" y="15950"/>
                </a:lnTo>
                <a:lnTo>
                  <a:pt x="7209994" y="7178"/>
                </a:lnTo>
                <a:lnTo>
                  <a:pt x="7163780" y="1816"/>
                </a:lnTo>
                <a:lnTo>
                  <a:pt x="7116572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pPr algn="just"/>
            <a:endParaRPr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23051" y="4874979"/>
            <a:ext cx="81968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 err="1">
                <a:latin typeface="Georgia" panose="02040502050405020303" pitchFamily="18" charset="0"/>
              </a:rPr>
              <a:t>Саймон</a:t>
            </a:r>
            <a:r>
              <a:rPr lang="uk-UA" sz="2400" b="1" dirty="0">
                <a:latin typeface="Georgia" panose="02040502050405020303" pitchFamily="18" charset="0"/>
              </a:rPr>
              <a:t> </a:t>
            </a:r>
            <a:r>
              <a:rPr lang="uk-UA" sz="2400" b="1" dirty="0" err="1">
                <a:latin typeface="Georgia" panose="02040502050405020303" pitchFamily="18" charset="0"/>
              </a:rPr>
              <a:t>Кузнець</a:t>
            </a:r>
            <a:r>
              <a:rPr lang="uk-UA" sz="2400" b="1" dirty="0">
                <a:latin typeface="Georgia" panose="02040502050405020303" pitchFamily="18" charset="0"/>
              </a:rPr>
              <a:t> </a:t>
            </a:r>
            <a:r>
              <a:rPr lang="uk-UA" sz="2400" dirty="0">
                <a:latin typeface="Georgia" panose="02040502050405020303" pitchFamily="18" charset="0"/>
              </a:rPr>
              <a:t>— економіст, випускник Харківського університету, лауреат 1971 року за емпіричне обґрунтування економічного зростання.</a:t>
            </a:r>
          </a:p>
        </p:txBody>
      </p:sp>
    </p:spTree>
    <p:extLst>
      <p:ext uri="{BB962C8B-B14F-4D97-AF65-F5344CB8AC3E}">
        <p14:creationId xmlns:p14="http://schemas.microsoft.com/office/powerpoint/2010/main" val="33634897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/>
          <p:cNvSpPr/>
          <p:nvPr/>
        </p:nvSpPr>
        <p:spPr>
          <a:xfrm>
            <a:off x="140150" y="152400"/>
            <a:ext cx="11899450" cy="6582286"/>
          </a:xfrm>
          <a:custGeom>
            <a:avLst/>
            <a:gdLst/>
            <a:ahLst/>
            <a:cxnLst/>
            <a:rect l="l" t="t" r="r" b="b"/>
            <a:pathLst>
              <a:path w="11271885" h="6231890">
                <a:moveTo>
                  <a:pt x="11271504" y="0"/>
                </a:moveTo>
                <a:lnTo>
                  <a:pt x="0" y="0"/>
                </a:lnTo>
                <a:lnTo>
                  <a:pt x="0" y="6231635"/>
                </a:lnTo>
                <a:lnTo>
                  <a:pt x="11271504" y="6231635"/>
                </a:lnTo>
                <a:lnTo>
                  <a:pt x="11271504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43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6"/>
          <p:cNvSpPr/>
          <p:nvPr/>
        </p:nvSpPr>
        <p:spPr>
          <a:xfrm>
            <a:off x="2227312" y="233875"/>
            <a:ext cx="9576068" cy="1995945"/>
          </a:xfrm>
          <a:prstGeom prst="roundRect">
            <a:avLst/>
          </a:prstGeom>
          <a:solidFill>
            <a:srgbClr val="FFC0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1"/>
          <p:cNvSpPr/>
          <p:nvPr/>
        </p:nvSpPr>
        <p:spPr>
          <a:xfrm>
            <a:off x="201975" y="2819401"/>
            <a:ext cx="9869794" cy="1324064"/>
          </a:xfrm>
          <a:custGeom>
            <a:avLst/>
            <a:gdLst/>
            <a:ahLst/>
            <a:cxnLst/>
            <a:rect l="l" t="t" r="r" b="b"/>
            <a:pathLst>
              <a:path w="7720965" h="3624579">
                <a:moveTo>
                  <a:pt x="7116572" y="0"/>
                </a:moveTo>
                <a:lnTo>
                  <a:pt x="604012" y="0"/>
                </a:lnTo>
                <a:lnTo>
                  <a:pt x="556808" y="1816"/>
                </a:lnTo>
                <a:lnTo>
                  <a:pt x="510598" y="7178"/>
                </a:lnTo>
                <a:lnTo>
                  <a:pt x="465516" y="15950"/>
                </a:lnTo>
                <a:lnTo>
                  <a:pt x="421696" y="27997"/>
                </a:lnTo>
                <a:lnTo>
                  <a:pt x="379273" y="43187"/>
                </a:lnTo>
                <a:lnTo>
                  <a:pt x="338380" y="61385"/>
                </a:lnTo>
                <a:lnTo>
                  <a:pt x="299153" y="82455"/>
                </a:lnTo>
                <a:lnTo>
                  <a:pt x="261725" y="106266"/>
                </a:lnTo>
                <a:lnTo>
                  <a:pt x="226231" y="132681"/>
                </a:lnTo>
                <a:lnTo>
                  <a:pt x="192805" y="161567"/>
                </a:lnTo>
                <a:lnTo>
                  <a:pt x="161580" y="192790"/>
                </a:lnTo>
                <a:lnTo>
                  <a:pt x="132693" y="226215"/>
                </a:lnTo>
                <a:lnTo>
                  <a:pt x="106276" y="261709"/>
                </a:lnTo>
                <a:lnTo>
                  <a:pt x="82464" y="299136"/>
                </a:lnTo>
                <a:lnTo>
                  <a:pt x="61391" y="338364"/>
                </a:lnTo>
                <a:lnTo>
                  <a:pt x="43192" y="379257"/>
                </a:lnTo>
                <a:lnTo>
                  <a:pt x="28001" y="421682"/>
                </a:lnTo>
                <a:lnTo>
                  <a:pt x="15952" y="465504"/>
                </a:lnTo>
                <a:lnTo>
                  <a:pt x="7179" y="510589"/>
                </a:lnTo>
                <a:lnTo>
                  <a:pt x="1817" y="556803"/>
                </a:lnTo>
                <a:lnTo>
                  <a:pt x="0" y="604012"/>
                </a:lnTo>
                <a:lnTo>
                  <a:pt x="0" y="3020060"/>
                </a:lnTo>
                <a:lnTo>
                  <a:pt x="1817" y="3067263"/>
                </a:lnTo>
                <a:lnTo>
                  <a:pt x="7179" y="3113473"/>
                </a:lnTo>
                <a:lnTo>
                  <a:pt x="15952" y="3158555"/>
                </a:lnTo>
                <a:lnTo>
                  <a:pt x="28001" y="3202375"/>
                </a:lnTo>
                <a:lnTo>
                  <a:pt x="43192" y="3244798"/>
                </a:lnTo>
                <a:lnTo>
                  <a:pt x="61391" y="3285691"/>
                </a:lnTo>
                <a:lnTo>
                  <a:pt x="82464" y="3324918"/>
                </a:lnTo>
                <a:lnTo>
                  <a:pt x="106276" y="3362346"/>
                </a:lnTo>
                <a:lnTo>
                  <a:pt x="132693" y="3397840"/>
                </a:lnTo>
                <a:lnTo>
                  <a:pt x="161580" y="3431266"/>
                </a:lnTo>
                <a:lnTo>
                  <a:pt x="192805" y="3462491"/>
                </a:lnTo>
                <a:lnTo>
                  <a:pt x="226231" y="3491378"/>
                </a:lnTo>
                <a:lnTo>
                  <a:pt x="261725" y="3517795"/>
                </a:lnTo>
                <a:lnTo>
                  <a:pt x="299153" y="3541607"/>
                </a:lnTo>
                <a:lnTo>
                  <a:pt x="338380" y="3562680"/>
                </a:lnTo>
                <a:lnTo>
                  <a:pt x="379273" y="3580879"/>
                </a:lnTo>
                <a:lnTo>
                  <a:pt x="421696" y="3596070"/>
                </a:lnTo>
                <a:lnTo>
                  <a:pt x="465516" y="3608119"/>
                </a:lnTo>
                <a:lnTo>
                  <a:pt x="510598" y="3616892"/>
                </a:lnTo>
                <a:lnTo>
                  <a:pt x="556808" y="3622254"/>
                </a:lnTo>
                <a:lnTo>
                  <a:pt x="604012" y="3624072"/>
                </a:lnTo>
                <a:lnTo>
                  <a:pt x="7116572" y="3624072"/>
                </a:lnTo>
                <a:lnTo>
                  <a:pt x="7163780" y="3622254"/>
                </a:lnTo>
                <a:lnTo>
                  <a:pt x="7209994" y="3616892"/>
                </a:lnTo>
                <a:lnTo>
                  <a:pt x="7255079" y="3608119"/>
                </a:lnTo>
                <a:lnTo>
                  <a:pt x="7298901" y="3596070"/>
                </a:lnTo>
                <a:lnTo>
                  <a:pt x="7341326" y="3580879"/>
                </a:lnTo>
                <a:lnTo>
                  <a:pt x="7382219" y="3562680"/>
                </a:lnTo>
                <a:lnTo>
                  <a:pt x="7421447" y="3541607"/>
                </a:lnTo>
                <a:lnTo>
                  <a:pt x="7458874" y="3517795"/>
                </a:lnTo>
                <a:lnTo>
                  <a:pt x="7494368" y="3491378"/>
                </a:lnTo>
                <a:lnTo>
                  <a:pt x="7527793" y="3462491"/>
                </a:lnTo>
                <a:lnTo>
                  <a:pt x="7559016" y="3431266"/>
                </a:lnTo>
                <a:lnTo>
                  <a:pt x="7587902" y="3397840"/>
                </a:lnTo>
                <a:lnTo>
                  <a:pt x="7614317" y="3362346"/>
                </a:lnTo>
                <a:lnTo>
                  <a:pt x="7638128" y="3324918"/>
                </a:lnTo>
                <a:lnTo>
                  <a:pt x="7659198" y="3285691"/>
                </a:lnTo>
                <a:lnTo>
                  <a:pt x="7677396" y="3244798"/>
                </a:lnTo>
                <a:lnTo>
                  <a:pt x="7692586" y="3202375"/>
                </a:lnTo>
                <a:lnTo>
                  <a:pt x="7704633" y="3158555"/>
                </a:lnTo>
                <a:lnTo>
                  <a:pt x="7713405" y="3113473"/>
                </a:lnTo>
                <a:lnTo>
                  <a:pt x="7718767" y="3067263"/>
                </a:lnTo>
                <a:lnTo>
                  <a:pt x="7720583" y="3020060"/>
                </a:lnTo>
                <a:lnTo>
                  <a:pt x="7720583" y="604012"/>
                </a:lnTo>
                <a:lnTo>
                  <a:pt x="7718767" y="556803"/>
                </a:lnTo>
                <a:lnTo>
                  <a:pt x="7713405" y="510589"/>
                </a:lnTo>
                <a:lnTo>
                  <a:pt x="7704633" y="465504"/>
                </a:lnTo>
                <a:lnTo>
                  <a:pt x="7692586" y="421682"/>
                </a:lnTo>
                <a:lnTo>
                  <a:pt x="7677396" y="379257"/>
                </a:lnTo>
                <a:lnTo>
                  <a:pt x="7659198" y="338364"/>
                </a:lnTo>
                <a:lnTo>
                  <a:pt x="7638128" y="299136"/>
                </a:lnTo>
                <a:lnTo>
                  <a:pt x="7614317" y="261709"/>
                </a:lnTo>
                <a:lnTo>
                  <a:pt x="7587902" y="226215"/>
                </a:lnTo>
                <a:lnTo>
                  <a:pt x="7559016" y="192790"/>
                </a:lnTo>
                <a:lnTo>
                  <a:pt x="7527793" y="161567"/>
                </a:lnTo>
                <a:lnTo>
                  <a:pt x="7494368" y="132681"/>
                </a:lnTo>
                <a:lnTo>
                  <a:pt x="7458874" y="106266"/>
                </a:lnTo>
                <a:lnTo>
                  <a:pt x="7421447" y="82455"/>
                </a:lnTo>
                <a:lnTo>
                  <a:pt x="7382219" y="61385"/>
                </a:lnTo>
                <a:lnTo>
                  <a:pt x="7341326" y="43187"/>
                </a:lnTo>
                <a:lnTo>
                  <a:pt x="7298901" y="27997"/>
                </a:lnTo>
                <a:lnTo>
                  <a:pt x="7255079" y="15950"/>
                </a:lnTo>
                <a:lnTo>
                  <a:pt x="7209994" y="7178"/>
                </a:lnTo>
                <a:lnTo>
                  <a:pt x="7163780" y="1816"/>
                </a:lnTo>
                <a:lnTo>
                  <a:pt x="7116572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Прямоугольник 4"/>
          <p:cNvSpPr/>
          <p:nvPr/>
        </p:nvSpPr>
        <p:spPr>
          <a:xfrm>
            <a:off x="291258" y="2943136"/>
            <a:ext cx="9680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>
                <a:latin typeface="Georgia" panose="02040502050405020303" pitchFamily="18" charset="0"/>
              </a:rPr>
              <a:t>Георгій Харпак (Шарпак)</a:t>
            </a:r>
            <a:r>
              <a:rPr lang="ru-RU" sz="2400" b="1" dirty="0">
                <a:latin typeface="Georgia" panose="02040502050405020303" pitchFamily="18" charset="0"/>
              </a:rPr>
              <a:t> </a:t>
            </a:r>
            <a:r>
              <a:rPr lang="ru-RU" sz="2400" dirty="0">
                <a:latin typeface="Georgia" panose="02040502050405020303" pitchFamily="18" charset="0"/>
              </a:rPr>
              <a:t>—</a:t>
            </a:r>
            <a:r>
              <a:rPr lang="uk-UA" sz="2400" dirty="0">
                <a:latin typeface="Georgia" panose="02040502050405020303" pitchFamily="18" charset="0"/>
              </a:rPr>
              <a:t> народився в місті </a:t>
            </a:r>
            <a:r>
              <a:rPr lang="uk-UA" sz="2400" dirty="0" err="1">
                <a:latin typeface="Georgia" panose="02040502050405020303" pitchFamily="18" charset="0"/>
              </a:rPr>
              <a:t>Дубровиця</a:t>
            </a:r>
            <a:r>
              <a:rPr lang="uk-UA" sz="2400" dirty="0">
                <a:latin typeface="Georgia" panose="02040502050405020303" pitchFamily="18" charset="0"/>
              </a:rPr>
              <a:t>, що на Рівненщині. Французький фізик, нагороджений за винахід детекторних камер.</a:t>
            </a:r>
          </a:p>
        </p:txBody>
      </p:sp>
      <p:sp>
        <p:nvSpPr>
          <p:cNvPr id="24" name="object 6"/>
          <p:cNvSpPr/>
          <p:nvPr/>
        </p:nvSpPr>
        <p:spPr>
          <a:xfrm>
            <a:off x="3034553" y="4571999"/>
            <a:ext cx="5728447" cy="1676401"/>
          </a:xfrm>
          <a:prstGeom prst="roundRect">
            <a:avLst/>
          </a:prstGeom>
          <a:solidFill>
            <a:srgbClr val="FFC0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Прямоугольник 6"/>
          <p:cNvSpPr/>
          <p:nvPr/>
        </p:nvSpPr>
        <p:spPr>
          <a:xfrm>
            <a:off x="3200400" y="4572000"/>
            <a:ext cx="5562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/>
              <a:t>Світлана </a:t>
            </a:r>
            <a:r>
              <a:rPr lang="uk-UA" sz="2400" b="1" dirty="0" err="1"/>
              <a:t>Алексієвич</a:t>
            </a:r>
            <a:r>
              <a:rPr lang="ru-RU" sz="2400" b="1" dirty="0">
                <a:latin typeface="Georgia" panose="02040502050405020303" pitchFamily="18" charset="0"/>
              </a:rPr>
              <a:t> </a:t>
            </a:r>
            <a:r>
              <a:rPr lang="ru-RU" sz="2400" dirty="0">
                <a:latin typeface="Georgia" panose="02040502050405020303" pitchFamily="18" charset="0"/>
              </a:rPr>
              <a:t>—</a:t>
            </a:r>
            <a:r>
              <a:rPr lang="uk-UA" sz="2400" b="1" dirty="0"/>
              <a:t> </a:t>
            </a:r>
            <a:r>
              <a:rPr lang="uk-UA" sz="2400" dirty="0"/>
              <a:t>народилася в Івано-Франківську (Станіславів). </a:t>
            </a:r>
            <a:r>
              <a:rPr lang="ru-RU" sz="2400" dirty="0"/>
              <a:t>Лауреатка 2015 року за </a:t>
            </a:r>
            <a:r>
              <a:rPr lang="ru-RU" sz="2400" dirty="0" err="1"/>
              <a:t>багатоголосі</a:t>
            </a:r>
            <a:r>
              <a:rPr lang="ru-RU" sz="2400" dirty="0"/>
              <a:t> твори про </a:t>
            </a:r>
            <a:r>
              <a:rPr lang="ru-RU" sz="2400" dirty="0" err="1"/>
              <a:t>війну</a:t>
            </a:r>
            <a:r>
              <a:rPr lang="ru-RU" sz="2400" dirty="0"/>
              <a:t> та </a:t>
            </a:r>
            <a:r>
              <a:rPr lang="ru-RU" sz="2400" dirty="0" err="1"/>
              <a:t>страждання</a:t>
            </a:r>
            <a:r>
              <a:rPr lang="ru-RU" sz="2400" dirty="0"/>
              <a:t>.</a:t>
            </a:r>
          </a:p>
          <a:p>
            <a:pPr algn="just"/>
            <a:endParaRPr lang="ru-RU" sz="2400" dirty="0">
              <a:latin typeface="Georgia" panose="0204050205040502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76624" y="233875"/>
            <a:ext cx="94147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err="1"/>
              <a:t>Роалд</a:t>
            </a:r>
            <a:r>
              <a:rPr lang="uk-UA" sz="2400" b="1" dirty="0"/>
              <a:t> </a:t>
            </a:r>
            <a:r>
              <a:rPr lang="uk-UA" sz="2400" b="1" dirty="0" err="1"/>
              <a:t>Гоффман</a:t>
            </a:r>
            <a:r>
              <a:rPr lang="uk-UA" sz="2400" b="1" dirty="0"/>
              <a:t> </a:t>
            </a:r>
            <a:r>
              <a:rPr lang="ru-RU" sz="2400" dirty="0">
                <a:latin typeface="Georgia" panose="02040502050405020303" pitchFamily="18" charset="0"/>
              </a:rPr>
              <a:t>—</a:t>
            </a:r>
            <a:r>
              <a:rPr lang="uk-UA" sz="2400" dirty="0"/>
              <a:t> народився в </a:t>
            </a:r>
            <a:r>
              <a:rPr lang="uk-UA" sz="2400" dirty="0" err="1"/>
              <a:t>Золочеві</a:t>
            </a:r>
            <a:r>
              <a:rPr lang="uk-UA" sz="2400" dirty="0"/>
              <a:t> (Львівська область). Захистив докторську дисертацію в Гарвардському університеті та отримав премію за розробку теорії перебігу хімічних реакцій. Саме йому належать слова </a:t>
            </a:r>
            <a:r>
              <a:rPr lang="uk-UA" sz="2400" b="1" i="1" dirty="0"/>
              <a:t>«Україно, обітована земле мого серця!»</a:t>
            </a:r>
            <a:endParaRPr lang="uk-UA" sz="2400" dirty="0"/>
          </a:p>
        </p:txBody>
      </p:sp>
      <p:pic>
        <p:nvPicPr>
          <p:cNvPr id="13" name="Picture 4" descr="Роалд Гоффманн — Вікіпеді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58" y="273319"/>
            <a:ext cx="1766142" cy="2430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Жорж Шарпак: фізик родом з Рівненщини, що став нобелівським лауреато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791" y="2229819"/>
            <a:ext cx="1766131" cy="2200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Лауреат Нобелівської премії з літератури Світлана Алексієвич під час церемонії нагородження, 10 грудня 2015 року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5" t="9089" r="22065" b="3378"/>
          <a:stretch/>
        </p:blipFill>
        <p:spPr bwMode="auto">
          <a:xfrm>
            <a:off x="284983" y="4384436"/>
            <a:ext cx="2652813" cy="216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663" y="4492400"/>
            <a:ext cx="1405128" cy="21955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404" y="4509922"/>
            <a:ext cx="1569517" cy="216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492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/>
          <p:cNvSpPr/>
          <p:nvPr/>
        </p:nvSpPr>
        <p:spPr>
          <a:xfrm>
            <a:off x="140150" y="152400"/>
            <a:ext cx="11899450" cy="6582286"/>
          </a:xfrm>
          <a:custGeom>
            <a:avLst/>
            <a:gdLst/>
            <a:ahLst/>
            <a:cxnLst/>
            <a:rect l="l" t="t" r="r" b="b"/>
            <a:pathLst>
              <a:path w="11271885" h="6231890">
                <a:moveTo>
                  <a:pt x="11271504" y="0"/>
                </a:moveTo>
                <a:lnTo>
                  <a:pt x="0" y="0"/>
                </a:lnTo>
                <a:lnTo>
                  <a:pt x="0" y="6231635"/>
                </a:lnTo>
                <a:lnTo>
                  <a:pt x="11271504" y="6231635"/>
                </a:lnTo>
                <a:lnTo>
                  <a:pt x="11271504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43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098" name="Picture 2" descr="T4P — Час взяти відповідальність: нобелівська лекція Центру громадянських  свобод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4" r="22029"/>
          <a:stretch/>
        </p:blipFill>
        <p:spPr bwMode="auto">
          <a:xfrm>
            <a:off x="1130605" y="236373"/>
            <a:ext cx="3377587" cy="360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Центру Громадянських Свобод в Осло вручили Нобелівську премію миру |  Громадський Простір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5" b="20596"/>
          <a:stretch/>
        </p:blipFill>
        <p:spPr bwMode="auto">
          <a:xfrm>
            <a:off x="392103" y="4181613"/>
            <a:ext cx="4854590" cy="247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s://ccl.org.ua/wp-content/uploads/2021/01/what-we-do-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017" y="0"/>
            <a:ext cx="3124200" cy="137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bject 11"/>
          <p:cNvSpPr/>
          <p:nvPr/>
        </p:nvSpPr>
        <p:spPr>
          <a:xfrm>
            <a:off x="5334001" y="1143000"/>
            <a:ext cx="6629400" cy="5401932"/>
          </a:xfrm>
          <a:custGeom>
            <a:avLst/>
            <a:gdLst/>
            <a:ahLst/>
            <a:cxnLst/>
            <a:rect l="l" t="t" r="r" b="b"/>
            <a:pathLst>
              <a:path w="7720965" h="3624579">
                <a:moveTo>
                  <a:pt x="7116572" y="0"/>
                </a:moveTo>
                <a:lnTo>
                  <a:pt x="604012" y="0"/>
                </a:lnTo>
                <a:lnTo>
                  <a:pt x="556808" y="1816"/>
                </a:lnTo>
                <a:lnTo>
                  <a:pt x="510598" y="7178"/>
                </a:lnTo>
                <a:lnTo>
                  <a:pt x="465516" y="15950"/>
                </a:lnTo>
                <a:lnTo>
                  <a:pt x="421696" y="27997"/>
                </a:lnTo>
                <a:lnTo>
                  <a:pt x="379273" y="43187"/>
                </a:lnTo>
                <a:lnTo>
                  <a:pt x="338380" y="61385"/>
                </a:lnTo>
                <a:lnTo>
                  <a:pt x="299153" y="82455"/>
                </a:lnTo>
                <a:lnTo>
                  <a:pt x="261725" y="106266"/>
                </a:lnTo>
                <a:lnTo>
                  <a:pt x="226231" y="132681"/>
                </a:lnTo>
                <a:lnTo>
                  <a:pt x="192805" y="161567"/>
                </a:lnTo>
                <a:lnTo>
                  <a:pt x="161580" y="192790"/>
                </a:lnTo>
                <a:lnTo>
                  <a:pt x="132693" y="226215"/>
                </a:lnTo>
                <a:lnTo>
                  <a:pt x="106276" y="261709"/>
                </a:lnTo>
                <a:lnTo>
                  <a:pt x="82464" y="299136"/>
                </a:lnTo>
                <a:lnTo>
                  <a:pt x="61391" y="338364"/>
                </a:lnTo>
                <a:lnTo>
                  <a:pt x="43192" y="379257"/>
                </a:lnTo>
                <a:lnTo>
                  <a:pt x="28001" y="421682"/>
                </a:lnTo>
                <a:lnTo>
                  <a:pt x="15952" y="465504"/>
                </a:lnTo>
                <a:lnTo>
                  <a:pt x="7179" y="510589"/>
                </a:lnTo>
                <a:lnTo>
                  <a:pt x="1817" y="556803"/>
                </a:lnTo>
                <a:lnTo>
                  <a:pt x="0" y="604012"/>
                </a:lnTo>
                <a:lnTo>
                  <a:pt x="0" y="3020060"/>
                </a:lnTo>
                <a:lnTo>
                  <a:pt x="1817" y="3067263"/>
                </a:lnTo>
                <a:lnTo>
                  <a:pt x="7179" y="3113473"/>
                </a:lnTo>
                <a:lnTo>
                  <a:pt x="15952" y="3158555"/>
                </a:lnTo>
                <a:lnTo>
                  <a:pt x="28001" y="3202375"/>
                </a:lnTo>
                <a:lnTo>
                  <a:pt x="43192" y="3244798"/>
                </a:lnTo>
                <a:lnTo>
                  <a:pt x="61391" y="3285691"/>
                </a:lnTo>
                <a:lnTo>
                  <a:pt x="82464" y="3324918"/>
                </a:lnTo>
                <a:lnTo>
                  <a:pt x="106276" y="3362346"/>
                </a:lnTo>
                <a:lnTo>
                  <a:pt x="132693" y="3397840"/>
                </a:lnTo>
                <a:lnTo>
                  <a:pt x="161580" y="3431266"/>
                </a:lnTo>
                <a:lnTo>
                  <a:pt x="192805" y="3462491"/>
                </a:lnTo>
                <a:lnTo>
                  <a:pt x="226231" y="3491378"/>
                </a:lnTo>
                <a:lnTo>
                  <a:pt x="261725" y="3517795"/>
                </a:lnTo>
                <a:lnTo>
                  <a:pt x="299153" y="3541607"/>
                </a:lnTo>
                <a:lnTo>
                  <a:pt x="338380" y="3562680"/>
                </a:lnTo>
                <a:lnTo>
                  <a:pt x="379273" y="3580879"/>
                </a:lnTo>
                <a:lnTo>
                  <a:pt x="421696" y="3596070"/>
                </a:lnTo>
                <a:lnTo>
                  <a:pt x="465516" y="3608119"/>
                </a:lnTo>
                <a:lnTo>
                  <a:pt x="510598" y="3616892"/>
                </a:lnTo>
                <a:lnTo>
                  <a:pt x="556808" y="3622254"/>
                </a:lnTo>
                <a:lnTo>
                  <a:pt x="604012" y="3624072"/>
                </a:lnTo>
                <a:lnTo>
                  <a:pt x="7116572" y="3624072"/>
                </a:lnTo>
                <a:lnTo>
                  <a:pt x="7163780" y="3622254"/>
                </a:lnTo>
                <a:lnTo>
                  <a:pt x="7209994" y="3616892"/>
                </a:lnTo>
                <a:lnTo>
                  <a:pt x="7255079" y="3608119"/>
                </a:lnTo>
                <a:lnTo>
                  <a:pt x="7298901" y="3596070"/>
                </a:lnTo>
                <a:lnTo>
                  <a:pt x="7341326" y="3580879"/>
                </a:lnTo>
                <a:lnTo>
                  <a:pt x="7382219" y="3562680"/>
                </a:lnTo>
                <a:lnTo>
                  <a:pt x="7421447" y="3541607"/>
                </a:lnTo>
                <a:lnTo>
                  <a:pt x="7458874" y="3517795"/>
                </a:lnTo>
                <a:lnTo>
                  <a:pt x="7494368" y="3491378"/>
                </a:lnTo>
                <a:lnTo>
                  <a:pt x="7527793" y="3462491"/>
                </a:lnTo>
                <a:lnTo>
                  <a:pt x="7559016" y="3431266"/>
                </a:lnTo>
                <a:lnTo>
                  <a:pt x="7587902" y="3397840"/>
                </a:lnTo>
                <a:lnTo>
                  <a:pt x="7614317" y="3362346"/>
                </a:lnTo>
                <a:lnTo>
                  <a:pt x="7638128" y="3324918"/>
                </a:lnTo>
                <a:lnTo>
                  <a:pt x="7659198" y="3285691"/>
                </a:lnTo>
                <a:lnTo>
                  <a:pt x="7677396" y="3244798"/>
                </a:lnTo>
                <a:lnTo>
                  <a:pt x="7692586" y="3202375"/>
                </a:lnTo>
                <a:lnTo>
                  <a:pt x="7704633" y="3158555"/>
                </a:lnTo>
                <a:lnTo>
                  <a:pt x="7713405" y="3113473"/>
                </a:lnTo>
                <a:lnTo>
                  <a:pt x="7718767" y="3067263"/>
                </a:lnTo>
                <a:lnTo>
                  <a:pt x="7720583" y="3020060"/>
                </a:lnTo>
                <a:lnTo>
                  <a:pt x="7720583" y="604012"/>
                </a:lnTo>
                <a:lnTo>
                  <a:pt x="7718767" y="556803"/>
                </a:lnTo>
                <a:lnTo>
                  <a:pt x="7713405" y="510589"/>
                </a:lnTo>
                <a:lnTo>
                  <a:pt x="7704633" y="465504"/>
                </a:lnTo>
                <a:lnTo>
                  <a:pt x="7692586" y="421682"/>
                </a:lnTo>
                <a:lnTo>
                  <a:pt x="7677396" y="379257"/>
                </a:lnTo>
                <a:lnTo>
                  <a:pt x="7659198" y="338364"/>
                </a:lnTo>
                <a:lnTo>
                  <a:pt x="7638128" y="299136"/>
                </a:lnTo>
                <a:lnTo>
                  <a:pt x="7614317" y="261709"/>
                </a:lnTo>
                <a:lnTo>
                  <a:pt x="7587902" y="226215"/>
                </a:lnTo>
                <a:lnTo>
                  <a:pt x="7559016" y="192790"/>
                </a:lnTo>
                <a:lnTo>
                  <a:pt x="7527793" y="161567"/>
                </a:lnTo>
                <a:lnTo>
                  <a:pt x="7494368" y="132681"/>
                </a:lnTo>
                <a:lnTo>
                  <a:pt x="7458874" y="106266"/>
                </a:lnTo>
                <a:lnTo>
                  <a:pt x="7421447" y="82455"/>
                </a:lnTo>
                <a:lnTo>
                  <a:pt x="7382219" y="61385"/>
                </a:lnTo>
                <a:lnTo>
                  <a:pt x="7341326" y="43187"/>
                </a:lnTo>
                <a:lnTo>
                  <a:pt x="7298901" y="27997"/>
                </a:lnTo>
                <a:lnTo>
                  <a:pt x="7255079" y="15950"/>
                </a:lnTo>
                <a:lnTo>
                  <a:pt x="7209994" y="7178"/>
                </a:lnTo>
                <a:lnTo>
                  <a:pt x="7163780" y="1816"/>
                </a:lnTo>
                <a:lnTo>
                  <a:pt x="7116572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5547361" y="1281953"/>
            <a:ext cx="620267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Georgia" panose="02040502050405020303" pitchFamily="18" charset="0"/>
              </a:rPr>
              <a:t>Центр </a:t>
            </a:r>
            <a:r>
              <a:rPr lang="ru-RU" sz="2400" dirty="0" err="1">
                <a:latin typeface="Georgia" panose="02040502050405020303" pitchFamily="18" charset="0"/>
              </a:rPr>
              <a:t>громадянських</a:t>
            </a:r>
            <a:r>
              <a:rPr lang="ru-RU" sz="2400" dirty="0">
                <a:latin typeface="Georgia" panose="02040502050405020303" pitchFamily="18" charset="0"/>
              </a:rPr>
              <a:t> свобод (ЦГС) — </a:t>
            </a:r>
            <a:r>
              <a:rPr lang="ru-RU" sz="2400" dirty="0" err="1">
                <a:latin typeface="Georgia" panose="02040502050405020303" pitchFamily="18" charset="0"/>
              </a:rPr>
              <a:t>українська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правозахисна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організація</a:t>
            </a:r>
            <a:r>
              <a:rPr lang="ru-RU" sz="2400" dirty="0">
                <a:latin typeface="Georgia" panose="02040502050405020303" pitchFamily="18" charset="0"/>
              </a:rPr>
              <a:t>, заснована у 2007 </a:t>
            </a:r>
            <a:r>
              <a:rPr lang="ru-RU" sz="2400" dirty="0" err="1">
                <a:latin typeface="Georgia" panose="02040502050405020303" pitchFamily="18" charset="0"/>
              </a:rPr>
              <a:t>році</a:t>
            </a:r>
            <a:r>
              <a:rPr lang="ru-RU" sz="2400" dirty="0">
                <a:latin typeface="Georgia" panose="02040502050405020303" pitchFamily="18" charset="0"/>
              </a:rPr>
              <a:t>.</a:t>
            </a:r>
            <a:endParaRPr lang="en-US" sz="2400" dirty="0">
              <a:latin typeface="Georgia" panose="02040502050405020303" pitchFamily="18" charset="0"/>
            </a:endParaRPr>
          </a:p>
          <a:p>
            <a:pPr algn="just"/>
            <a:r>
              <a:rPr lang="ru-RU" sz="2400" dirty="0" err="1">
                <a:latin typeface="Georgia" panose="02040502050405020303" pitchFamily="18" charset="0"/>
              </a:rPr>
              <a:t>Історичним</a:t>
            </a:r>
            <a:r>
              <a:rPr lang="ru-RU" sz="2400" dirty="0">
                <a:latin typeface="Georgia" panose="02040502050405020303" pitchFamily="18" charset="0"/>
              </a:rPr>
              <a:t> моментом стало </a:t>
            </a:r>
            <a:r>
              <a:rPr lang="ru-RU" sz="2400" dirty="0" err="1">
                <a:latin typeface="Georgia" panose="02040502050405020303" pitchFamily="18" charset="0"/>
              </a:rPr>
              <a:t>присудження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b="1" dirty="0" err="1">
                <a:latin typeface="Georgia" panose="02040502050405020303" pitchFamily="18" charset="0"/>
              </a:rPr>
              <a:t>Нобелівської</a:t>
            </a:r>
            <a:r>
              <a:rPr lang="ru-RU" sz="2400" b="1" dirty="0">
                <a:latin typeface="Georgia" panose="02040502050405020303" pitchFamily="18" charset="0"/>
              </a:rPr>
              <a:t> </a:t>
            </a:r>
            <a:r>
              <a:rPr lang="ru-RU" sz="2400" b="1" dirty="0" err="1">
                <a:latin typeface="Georgia" panose="02040502050405020303" pitchFamily="18" charset="0"/>
              </a:rPr>
              <a:t>премії</a:t>
            </a:r>
            <a:r>
              <a:rPr lang="ru-RU" sz="2400" b="1" dirty="0">
                <a:latin typeface="Georgia" panose="02040502050405020303" pitchFamily="18" charset="0"/>
              </a:rPr>
              <a:t> миру у 2022 </a:t>
            </a:r>
            <a:r>
              <a:rPr lang="ru-RU" sz="2400" b="1" dirty="0" err="1">
                <a:latin typeface="Georgia" panose="02040502050405020303" pitchFamily="18" charset="0"/>
              </a:rPr>
              <a:t>році</a:t>
            </a:r>
            <a:r>
              <a:rPr lang="ru-RU" sz="2400" b="1" dirty="0">
                <a:latin typeface="Georgia" panose="02040502050405020303" pitchFamily="18" charset="0"/>
              </a:rPr>
              <a:t>. </a:t>
            </a:r>
            <a:r>
              <a:rPr lang="ru-RU" sz="2400" dirty="0" err="1">
                <a:latin typeface="Georgia" panose="02040502050405020303" pitchFamily="18" charset="0"/>
              </a:rPr>
              <a:t>Її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отримала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українська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правозахисна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організація</a:t>
            </a:r>
            <a:r>
              <a:rPr lang="ru-RU" sz="2400" dirty="0">
                <a:latin typeface="Georgia" panose="02040502050405020303" pitchFamily="18" charset="0"/>
              </a:rPr>
              <a:t> «Центр </a:t>
            </a:r>
            <a:r>
              <a:rPr lang="ru-RU" sz="2400" dirty="0" err="1">
                <a:latin typeface="Georgia" panose="02040502050405020303" pitchFamily="18" charset="0"/>
              </a:rPr>
              <a:t>громадянських</a:t>
            </a:r>
            <a:r>
              <a:rPr lang="ru-RU" sz="2400" dirty="0">
                <a:latin typeface="Georgia" panose="02040502050405020303" pitchFamily="18" charset="0"/>
              </a:rPr>
              <a:t> свобод». Голова </a:t>
            </a:r>
            <a:r>
              <a:rPr lang="ru-RU" sz="2400" dirty="0" err="1">
                <a:latin typeface="Georgia" panose="02040502050405020303" pitchFamily="18" charset="0"/>
              </a:rPr>
              <a:t>організації</a:t>
            </a:r>
            <a:r>
              <a:rPr lang="ru-RU" sz="2400" dirty="0">
                <a:latin typeface="Georgia" panose="02040502050405020303" pitchFamily="18" charset="0"/>
              </a:rPr>
              <a:t> - </a:t>
            </a:r>
            <a:r>
              <a:rPr lang="ru-RU" sz="2400" b="1" dirty="0" err="1">
                <a:latin typeface="Georgia" panose="02040502050405020303" pitchFamily="18" charset="0"/>
              </a:rPr>
              <a:t>Матвійчук</a:t>
            </a:r>
            <a:r>
              <a:rPr lang="ru-RU" sz="2400" b="1" dirty="0">
                <a:latin typeface="Georgia" panose="02040502050405020303" pitchFamily="18" charset="0"/>
              </a:rPr>
              <a:t> </a:t>
            </a:r>
            <a:r>
              <a:rPr lang="ru-RU" sz="2400" b="1" dirty="0" err="1">
                <a:latin typeface="Georgia" panose="02040502050405020303" pitchFamily="18" charset="0"/>
              </a:rPr>
              <a:t>Олександра</a:t>
            </a:r>
            <a:r>
              <a:rPr lang="ru-RU" sz="2400" b="1" dirty="0">
                <a:latin typeface="Georgia" panose="02040502050405020303" pitchFamily="18" charset="0"/>
              </a:rPr>
              <a:t>.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Нагорода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була</a:t>
            </a:r>
            <a:r>
              <a:rPr lang="ru-RU" sz="2400" dirty="0">
                <a:latin typeface="Georgia" panose="02040502050405020303" pitchFamily="18" charset="0"/>
              </a:rPr>
              <a:t> вручена за </a:t>
            </a:r>
            <a:r>
              <a:rPr lang="ru-RU" sz="2400" dirty="0" err="1">
                <a:latin typeface="Georgia" panose="02040502050405020303" pitchFamily="18" charset="0"/>
              </a:rPr>
              <a:t>захист</a:t>
            </a:r>
            <a:r>
              <a:rPr lang="ru-RU" sz="2400" dirty="0">
                <a:latin typeface="Georgia" panose="02040502050405020303" pitchFamily="18" charset="0"/>
              </a:rPr>
              <a:t> прав </a:t>
            </a:r>
            <a:r>
              <a:rPr lang="ru-RU" sz="2400" dirty="0" err="1">
                <a:latin typeface="Georgia" panose="02040502050405020303" pitchFamily="18" charset="0"/>
              </a:rPr>
              <a:t>людини</a:t>
            </a:r>
            <a:r>
              <a:rPr lang="ru-RU" sz="2400" dirty="0">
                <a:latin typeface="Georgia" panose="02040502050405020303" pitchFamily="18" charset="0"/>
              </a:rPr>
              <a:t> в </a:t>
            </a:r>
            <a:r>
              <a:rPr lang="ru-RU" sz="2400" dirty="0" err="1">
                <a:latin typeface="Georgia" panose="02040502050405020303" pitchFamily="18" charset="0"/>
              </a:rPr>
              <a:t>Україні</a:t>
            </a:r>
            <a:r>
              <a:rPr lang="ru-RU" sz="2400" dirty="0">
                <a:latin typeface="Georgia" panose="02040502050405020303" pitchFamily="18" charset="0"/>
              </a:rPr>
              <a:t> та за </a:t>
            </a:r>
            <a:r>
              <a:rPr lang="ru-RU" sz="2400" dirty="0" err="1">
                <a:latin typeface="Georgia" panose="02040502050405020303" pitchFamily="18" charset="0"/>
              </a:rPr>
              <a:t>документування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військових</a:t>
            </a:r>
            <a:r>
              <a:rPr lang="ru-RU" sz="2400" dirty="0">
                <a:latin typeface="Georgia" panose="02040502050405020303" pitchFamily="18" charset="0"/>
              </a:rPr>
              <a:t> </a:t>
            </a:r>
            <a:r>
              <a:rPr lang="ru-RU" sz="2400" dirty="0" err="1">
                <a:latin typeface="Georgia" panose="02040502050405020303" pitchFamily="18" charset="0"/>
              </a:rPr>
              <a:t>злочинів</a:t>
            </a:r>
            <a:r>
              <a:rPr lang="ru-RU" sz="2400" dirty="0">
                <a:latin typeface="Georgia" panose="02040502050405020303" pitchFamily="18" charset="0"/>
              </a:rPr>
              <a:t>. </a:t>
            </a:r>
            <a:r>
              <a:rPr lang="uk-UA" sz="2400" dirty="0">
                <a:latin typeface="Georgia" panose="02040502050405020303" pitchFamily="18" charset="0"/>
              </a:rPr>
              <a:t>Перша Нобелівська премія для української організації.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endParaRPr lang="uk-UA" sz="2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1946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/>
          <p:cNvSpPr/>
          <p:nvPr/>
        </p:nvSpPr>
        <p:spPr>
          <a:xfrm>
            <a:off x="140150" y="152400"/>
            <a:ext cx="11899450" cy="6705600"/>
          </a:xfrm>
          <a:custGeom>
            <a:avLst/>
            <a:gdLst/>
            <a:ahLst/>
            <a:cxnLst/>
            <a:rect l="l" t="t" r="r" b="b"/>
            <a:pathLst>
              <a:path w="11271885" h="6231890">
                <a:moveTo>
                  <a:pt x="11271504" y="0"/>
                </a:moveTo>
                <a:lnTo>
                  <a:pt x="0" y="0"/>
                </a:lnTo>
                <a:lnTo>
                  <a:pt x="0" y="6231635"/>
                </a:lnTo>
                <a:lnTo>
                  <a:pt x="11271504" y="6231635"/>
                </a:lnTo>
                <a:lnTo>
                  <a:pt x="11271504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43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6"/>
          <p:cNvSpPr/>
          <p:nvPr/>
        </p:nvSpPr>
        <p:spPr>
          <a:xfrm>
            <a:off x="2075798" y="3619947"/>
            <a:ext cx="3392204" cy="914400"/>
          </a:xfrm>
          <a:prstGeom prst="roundRect">
            <a:avLst/>
          </a:prstGeom>
          <a:solidFill>
            <a:srgbClr val="FFC0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1"/>
          <p:cNvSpPr/>
          <p:nvPr/>
        </p:nvSpPr>
        <p:spPr>
          <a:xfrm>
            <a:off x="2209800" y="1524000"/>
            <a:ext cx="3124200" cy="919730"/>
          </a:xfrm>
          <a:custGeom>
            <a:avLst/>
            <a:gdLst/>
            <a:ahLst/>
            <a:cxnLst/>
            <a:rect l="l" t="t" r="r" b="b"/>
            <a:pathLst>
              <a:path w="7720965" h="3624579">
                <a:moveTo>
                  <a:pt x="7116572" y="0"/>
                </a:moveTo>
                <a:lnTo>
                  <a:pt x="604012" y="0"/>
                </a:lnTo>
                <a:lnTo>
                  <a:pt x="556808" y="1816"/>
                </a:lnTo>
                <a:lnTo>
                  <a:pt x="510598" y="7178"/>
                </a:lnTo>
                <a:lnTo>
                  <a:pt x="465516" y="15950"/>
                </a:lnTo>
                <a:lnTo>
                  <a:pt x="421696" y="27997"/>
                </a:lnTo>
                <a:lnTo>
                  <a:pt x="379273" y="43187"/>
                </a:lnTo>
                <a:lnTo>
                  <a:pt x="338380" y="61385"/>
                </a:lnTo>
                <a:lnTo>
                  <a:pt x="299153" y="82455"/>
                </a:lnTo>
                <a:lnTo>
                  <a:pt x="261725" y="106266"/>
                </a:lnTo>
                <a:lnTo>
                  <a:pt x="226231" y="132681"/>
                </a:lnTo>
                <a:lnTo>
                  <a:pt x="192805" y="161567"/>
                </a:lnTo>
                <a:lnTo>
                  <a:pt x="161580" y="192790"/>
                </a:lnTo>
                <a:lnTo>
                  <a:pt x="132693" y="226215"/>
                </a:lnTo>
                <a:lnTo>
                  <a:pt x="106276" y="261709"/>
                </a:lnTo>
                <a:lnTo>
                  <a:pt x="82464" y="299136"/>
                </a:lnTo>
                <a:lnTo>
                  <a:pt x="61391" y="338364"/>
                </a:lnTo>
                <a:lnTo>
                  <a:pt x="43192" y="379257"/>
                </a:lnTo>
                <a:lnTo>
                  <a:pt x="28001" y="421682"/>
                </a:lnTo>
                <a:lnTo>
                  <a:pt x="15952" y="465504"/>
                </a:lnTo>
                <a:lnTo>
                  <a:pt x="7179" y="510589"/>
                </a:lnTo>
                <a:lnTo>
                  <a:pt x="1817" y="556803"/>
                </a:lnTo>
                <a:lnTo>
                  <a:pt x="0" y="604012"/>
                </a:lnTo>
                <a:lnTo>
                  <a:pt x="0" y="3020060"/>
                </a:lnTo>
                <a:lnTo>
                  <a:pt x="1817" y="3067263"/>
                </a:lnTo>
                <a:lnTo>
                  <a:pt x="7179" y="3113473"/>
                </a:lnTo>
                <a:lnTo>
                  <a:pt x="15952" y="3158555"/>
                </a:lnTo>
                <a:lnTo>
                  <a:pt x="28001" y="3202375"/>
                </a:lnTo>
                <a:lnTo>
                  <a:pt x="43192" y="3244798"/>
                </a:lnTo>
                <a:lnTo>
                  <a:pt x="61391" y="3285691"/>
                </a:lnTo>
                <a:lnTo>
                  <a:pt x="82464" y="3324918"/>
                </a:lnTo>
                <a:lnTo>
                  <a:pt x="106276" y="3362346"/>
                </a:lnTo>
                <a:lnTo>
                  <a:pt x="132693" y="3397840"/>
                </a:lnTo>
                <a:lnTo>
                  <a:pt x="161580" y="3431266"/>
                </a:lnTo>
                <a:lnTo>
                  <a:pt x="192805" y="3462491"/>
                </a:lnTo>
                <a:lnTo>
                  <a:pt x="226231" y="3491378"/>
                </a:lnTo>
                <a:lnTo>
                  <a:pt x="261725" y="3517795"/>
                </a:lnTo>
                <a:lnTo>
                  <a:pt x="299153" y="3541607"/>
                </a:lnTo>
                <a:lnTo>
                  <a:pt x="338380" y="3562680"/>
                </a:lnTo>
                <a:lnTo>
                  <a:pt x="379273" y="3580879"/>
                </a:lnTo>
                <a:lnTo>
                  <a:pt x="421696" y="3596070"/>
                </a:lnTo>
                <a:lnTo>
                  <a:pt x="465516" y="3608119"/>
                </a:lnTo>
                <a:lnTo>
                  <a:pt x="510598" y="3616892"/>
                </a:lnTo>
                <a:lnTo>
                  <a:pt x="556808" y="3622254"/>
                </a:lnTo>
                <a:lnTo>
                  <a:pt x="604012" y="3624072"/>
                </a:lnTo>
                <a:lnTo>
                  <a:pt x="7116572" y="3624072"/>
                </a:lnTo>
                <a:lnTo>
                  <a:pt x="7163780" y="3622254"/>
                </a:lnTo>
                <a:lnTo>
                  <a:pt x="7209994" y="3616892"/>
                </a:lnTo>
                <a:lnTo>
                  <a:pt x="7255079" y="3608119"/>
                </a:lnTo>
                <a:lnTo>
                  <a:pt x="7298901" y="3596070"/>
                </a:lnTo>
                <a:lnTo>
                  <a:pt x="7341326" y="3580879"/>
                </a:lnTo>
                <a:lnTo>
                  <a:pt x="7382219" y="3562680"/>
                </a:lnTo>
                <a:lnTo>
                  <a:pt x="7421447" y="3541607"/>
                </a:lnTo>
                <a:lnTo>
                  <a:pt x="7458874" y="3517795"/>
                </a:lnTo>
                <a:lnTo>
                  <a:pt x="7494368" y="3491378"/>
                </a:lnTo>
                <a:lnTo>
                  <a:pt x="7527793" y="3462491"/>
                </a:lnTo>
                <a:lnTo>
                  <a:pt x="7559016" y="3431266"/>
                </a:lnTo>
                <a:lnTo>
                  <a:pt x="7587902" y="3397840"/>
                </a:lnTo>
                <a:lnTo>
                  <a:pt x="7614317" y="3362346"/>
                </a:lnTo>
                <a:lnTo>
                  <a:pt x="7638128" y="3324918"/>
                </a:lnTo>
                <a:lnTo>
                  <a:pt x="7659198" y="3285691"/>
                </a:lnTo>
                <a:lnTo>
                  <a:pt x="7677396" y="3244798"/>
                </a:lnTo>
                <a:lnTo>
                  <a:pt x="7692586" y="3202375"/>
                </a:lnTo>
                <a:lnTo>
                  <a:pt x="7704633" y="3158555"/>
                </a:lnTo>
                <a:lnTo>
                  <a:pt x="7713405" y="3113473"/>
                </a:lnTo>
                <a:lnTo>
                  <a:pt x="7718767" y="3067263"/>
                </a:lnTo>
                <a:lnTo>
                  <a:pt x="7720583" y="3020060"/>
                </a:lnTo>
                <a:lnTo>
                  <a:pt x="7720583" y="604012"/>
                </a:lnTo>
                <a:lnTo>
                  <a:pt x="7718767" y="556803"/>
                </a:lnTo>
                <a:lnTo>
                  <a:pt x="7713405" y="510589"/>
                </a:lnTo>
                <a:lnTo>
                  <a:pt x="7704633" y="465504"/>
                </a:lnTo>
                <a:lnTo>
                  <a:pt x="7692586" y="421682"/>
                </a:lnTo>
                <a:lnTo>
                  <a:pt x="7677396" y="379257"/>
                </a:lnTo>
                <a:lnTo>
                  <a:pt x="7659198" y="338364"/>
                </a:lnTo>
                <a:lnTo>
                  <a:pt x="7638128" y="299136"/>
                </a:lnTo>
                <a:lnTo>
                  <a:pt x="7614317" y="261709"/>
                </a:lnTo>
                <a:lnTo>
                  <a:pt x="7587902" y="226215"/>
                </a:lnTo>
                <a:lnTo>
                  <a:pt x="7559016" y="192790"/>
                </a:lnTo>
                <a:lnTo>
                  <a:pt x="7527793" y="161567"/>
                </a:lnTo>
                <a:lnTo>
                  <a:pt x="7494368" y="132681"/>
                </a:lnTo>
                <a:lnTo>
                  <a:pt x="7458874" y="106266"/>
                </a:lnTo>
                <a:lnTo>
                  <a:pt x="7421447" y="82455"/>
                </a:lnTo>
                <a:lnTo>
                  <a:pt x="7382219" y="61385"/>
                </a:lnTo>
                <a:lnTo>
                  <a:pt x="7341326" y="43187"/>
                </a:lnTo>
                <a:lnTo>
                  <a:pt x="7298901" y="27997"/>
                </a:lnTo>
                <a:lnTo>
                  <a:pt x="7255079" y="15950"/>
                </a:lnTo>
                <a:lnTo>
                  <a:pt x="7209994" y="7178"/>
                </a:lnTo>
                <a:lnTo>
                  <a:pt x="7163780" y="1816"/>
                </a:lnTo>
                <a:lnTo>
                  <a:pt x="7116572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411095" y="144307"/>
            <a:ext cx="113656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600" b="1" dirty="0">
                <a:latin typeface="Georgia" panose="02040502050405020303" pitchFamily="18" charset="0"/>
              </a:rPr>
              <a:t>Номінанти на Нобелівську премію з України</a:t>
            </a:r>
            <a:endParaRPr lang="uk-UA" sz="3600" dirty="0">
              <a:latin typeface="Georgia" panose="02040502050405020303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19600" y="725268"/>
            <a:ext cx="29177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>
                <a:latin typeface="Georgia" panose="02040502050405020303" pitchFamily="18" charset="0"/>
              </a:rPr>
              <a:t>Література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332243" y="1753032"/>
            <a:ext cx="28793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>
                <a:latin typeface="Georgia" panose="02040502050405020303" pitchFamily="18" charset="0"/>
              </a:rPr>
              <a:t>Іван Франко (1915)</a:t>
            </a:r>
          </a:p>
        </p:txBody>
      </p:sp>
      <p:pic>
        <p:nvPicPr>
          <p:cNvPr id="5126" name="Picture 6" descr="https://upload.wikimedia.org/wikipedia/commons/thumb/d/d5/%D0%86%D0%B2%D0%B0%D0%BD_%D0%AF%D0%BA%D0%BE%D0%B2%D0%B8%D1%87_%D0%A4%D1%80%D0%B0%D0%BD%D0%BA%D0%BE.jpg/250px-%D0%86%D0%B2%D0%B0%D0%BD_%D0%AF%D0%BA%D0%BE%D0%B2%D0%B8%D1%87_%D0%A4%D1%80%D0%B0%D0%BD%D0%BA%D0%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3" y="842243"/>
            <a:ext cx="1516849" cy="195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upload.wikimedia.org/wikipedia/uk/thumb/c/c2/%D0%A2%D0%B8%D1%87%D0%B8%D0%BD%D0%B0_%D0%9F%D0%B0%D0%B2%D0%BB%D0%BE.jpg/250px-%D0%A2%D0%B8%D1%87%D0%B8%D0%BD%D0%B0_%D0%9F%D0%B0%D0%B2%D0%BB%D0%B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16"/>
          <a:stretch/>
        </p:blipFill>
        <p:spPr bwMode="auto">
          <a:xfrm>
            <a:off x="318989" y="4852694"/>
            <a:ext cx="1532643" cy="201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bject 11"/>
          <p:cNvSpPr/>
          <p:nvPr/>
        </p:nvSpPr>
        <p:spPr>
          <a:xfrm>
            <a:off x="2165978" y="5410199"/>
            <a:ext cx="3124200" cy="919730"/>
          </a:xfrm>
          <a:custGeom>
            <a:avLst/>
            <a:gdLst/>
            <a:ahLst/>
            <a:cxnLst/>
            <a:rect l="l" t="t" r="r" b="b"/>
            <a:pathLst>
              <a:path w="7720965" h="3624579">
                <a:moveTo>
                  <a:pt x="7116572" y="0"/>
                </a:moveTo>
                <a:lnTo>
                  <a:pt x="604012" y="0"/>
                </a:lnTo>
                <a:lnTo>
                  <a:pt x="556808" y="1816"/>
                </a:lnTo>
                <a:lnTo>
                  <a:pt x="510598" y="7178"/>
                </a:lnTo>
                <a:lnTo>
                  <a:pt x="465516" y="15950"/>
                </a:lnTo>
                <a:lnTo>
                  <a:pt x="421696" y="27997"/>
                </a:lnTo>
                <a:lnTo>
                  <a:pt x="379273" y="43187"/>
                </a:lnTo>
                <a:lnTo>
                  <a:pt x="338380" y="61385"/>
                </a:lnTo>
                <a:lnTo>
                  <a:pt x="299153" y="82455"/>
                </a:lnTo>
                <a:lnTo>
                  <a:pt x="261725" y="106266"/>
                </a:lnTo>
                <a:lnTo>
                  <a:pt x="226231" y="132681"/>
                </a:lnTo>
                <a:lnTo>
                  <a:pt x="192805" y="161567"/>
                </a:lnTo>
                <a:lnTo>
                  <a:pt x="161580" y="192790"/>
                </a:lnTo>
                <a:lnTo>
                  <a:pt x="132693" y="226215"/>
                </a:lnTo>
                <a:lnTo>
                  <a:pt x="106276" y="261709"/>
                </a:lnTo>
                <a:lnTo>
                  <a:pt x="82464" y="299136"/>
                </a:lnTo>
                <a:lnTo>
                  <a:pt x="61391" y="338364"/>
                </a:lnTo>
                <a:lnTo>
                  <a:pt x="43192" y="379257"/>
                </a:lnTo>
                <a:lnTo>
                  <a:pt x="28001" y="421682"/>
                </a:lnTo>
                <a:lnTo>
                  <a:pt x="15952" y="465504"/>
                </a:lnTo>
                <a:lnTo>
                  <a:pt x="7179" y="510589"/>
                </a:lnTo>
                <a:lnTo>
                  <a:pt x="1817" y="556803"/>
                </a:lnTo>
                <a:lnTo>
                  <a:pt x="0" y="604012"/>
                </a:lnTo>
                <a:lnTo>
                  <a:pt x="0" y="3020060"/>
                </a:lnTo>
                <a:lnTo>
                  <a:pt x="1817" y="3067263"/>
                </a:lnTo>
                <a:lnTo>
                  <a:pt x="7179" y="3113473"/>
                </a:lnTo>
                <a:lnTo>
                  <a:pt x="15952" y="3158555"/>
                </a:lnTo>
                <a:lnTo>
                  <a:pt x="28001" y="3202375"/>
                </a:lnTo>
                <a:lnTo>
                  <a:pt x="43192" y="3244798"/>
                </a:lnTo>
                <a:lnTo>
                  <a:pt x="61391" y="3285691"/>
                </a:lnTo>
                <a:lnTo>
                  <a:pt x="82464" y="3324918"/>
                </a:lnTo>
                <a:lnTo>
                  <a:pt x="106276" y="3362346"/>
                </a:lnTo>
                <a:lnTo>
                  <a:pt x="132693" y="3397840"/>
                </a:lnTo>
                <a:lnTo>
                  <a:pt x="161580" y="3431266"/>
                </a:lnTo>
                <a:lnTo>
                  <a:pt x="192805" y="3462491"/>
                </a:lnTo>
                <a:lnTo>
                  <a:pt x="226231" y="3491378"/>
                </a:lnTo>
                <a:lnTo>
                  <a:pt x="261725" y="3517795"/>
                </a:lnTo>
                <a:lnTo>
                  <a:pt x="299153" y="3541607"/>
                </a:lnTo>
                <a:lnTo>
                  <a:pt x="338380" y="3562680"/>
                </a:lnTo>
                <a:lnTo>
                  <a:pt x="379273" y="3580879"/>
                </a:lnTo>
                <a:lnTo>
                  <a:pt x="421696" y="3596070"/>
                </a:lnTo>
                <a:lnTo>
                  <a:pt x="465516" y="3608119"/>
                </a:lnTo>
                <a:lnTo>
                  <a:pt x="510598" y="3616892"/>
                </a:lnTo>
                <a:lnTo>
                  <a:pt x="556808" y="3622254"/>
                </a:lnTo>
                <a:lnTo>
                  <a:pt x="604012" y="3624072"/>
                </a:lnTo>
                <a:lnTo>
                  <a:pt x="7116572" y="3624072"/>
                </a:lnTo>
                <a:lnTo>
                  <a:pt x="7163780" y="3622254"/>
                </a:lnTo>
                <a:lnTo>
                  <a:pt x="7209994" y="3616892"/>
                </a:lnTo>
                <a:lnTo>
                  <a:pt x="7255079" y="3608119"/>
                </a:lnTo>
                <a:lnTo>
                  <a:pt x="7298901" y="3596070"/>
                </a:lnTo>
                <a:lnTo>
                  <a:pt x="7341326" y="3580879"/>
                </a:lnTo>
                <a:lnTo>
                  <a:pt x="7382219" y="3562680"/>
                </a:lnTo>
                <a:lnTo>
                  <a:pt x="7421447" y="3541607"/>
                </a:lnTo>
                <a:lnTo>
                  <a:pt x="7458874" y="3517795"/>
                </a:lnTo>
                <a:lnTo>
                  <a:pt x="7494368" y="3491378"/>
                </a:lnTo>
                <a:lnTo>
                  <a:pt x="7527793" y="3462491"/>
                </a:lnTo>
                <a:lnTo>
                  <a:pt x="7559016" y="3431266"/>
                </a:lnTo>
                <a:lnTo>
                  <a:pt x="7587902" y="3397840"/>
                </a:lnTo>
                <a:lnTo>
                  <a:pt x="7614317" y="3362346"/>
                </a:lnTo>
                <a:lnTo>
                  <a:pt x="7638128" y="3324918"/>
                </a:lnTo>
                <a:lnTo>
                  <a:pt x="7659198" y="3285691"/>
                </a:lnTo>
                <a:lnTo>
                  <a:pt x="7677396" y="3244798"/>
                </a:lnTo>
                <a:lnTo>
                  <a:pt x="7692586" y="3202375"/>
                </a:lnTo>
                <a:lnTo>
                  <a:pt x="7704633" y="3158555"/>
                </a:lnTo>
                <a:lnTo>
                  <a:pt x="7713405" y="3113473"/>
                </a:lnTo>
                <a:lnTo>
                  <a:pt x="7718767" y="3067263"/>
                </a:lnTo>
                <a:lnTo>
                  <a:pt x="7720583" y="3020060"/>
                </a:lnTo>
                <a:lnTo>
                  <a:pt x="7720583" y="604012"/>
                </a:lnTo>
                <a:lnTo>
                  <a:pt x="7718767" y="556803"/>
                </a:lnTo>
                <a:lnTo>
                  <a:pt x="7713405" y="510589"/>
                </a:lnTo>
                <a:lnTo>
                  <a:pt x="7704633" y="465504"/>
                </a:lnTo>
                <a:lnTo>
                  <a:pt x="7692586" y="421682"/>
                </a:lnTo>
                <a:lnTo>
                  <a:pt x="7677396" y="379257"/>
                </a:lnTo>
                <a:lnTo>
                  <a:pt x="7659198" y="338364"/>
                </a:lnTo>
                <a:lnTo>
                  <a:pt x="7638128" y="299136"/>
                </a:lnTo>
                <a:lnTo>
                  <a:pt x="7614317" y="261709"/>
                </a:lnTo>
                <a:lnTo>
                  <a:pt x="7587902" y="226215"/>
                </a:lnTo>
                <a:lnTo>
                  <a:pt x="7559016" y="192790"/>
                </a:lnTo>
                <a:lnTo>
                  <a:pt x="7527793" y="161567"/>
                </a:lnTo>
                <a:lnTo>
                  <a:pt x="7494368" y="132681"/>
                </a:lnTo>
                <a:lnTo>
                  <a:pt x="7458874" y="106266"/>
                </a:lnTo>
                <a:lnTo>
                  <a:pt x="7421447" y="82455"/>
                </a:lnTo>
                <a:lnTo>
                  <a:pt x="7382219" y="61385"/>
                </a:lnTo>
                <a:lnTo>
                  <a:pt x="7341326" y="43187"/>
                </a:lnTo>
                <a:lnTo>
                  <a:pt x="7298901" y="27997"/>
                </a:lnTo>
                <a:lnTo>
                  <a:pt x="7255079" y="15950"/>
                </a:lnTo>
                <a:lnTo>
                  <a:pt x="7209994" y="7178"/>
                </a:lnTo>
                <a:lnTo>
                  <a:pt x="7163780" y="1816"/>
                </a:lnTo>
                <a:lnTo>
                  <a:pt x="7116572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132" name="Picture 12" descr="Драч Іван Федорович - Львівський національний університет імені Івана Франка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4" r="13562"/>
          <a:stretch/>
        </p:blipFill>
        <p:spPr bwMode="auto">
          <a:xfrm>
            <a:off x="10224463" y="686169"/>
            <a:ext cx="1439900" cy="216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bject 6"/>
          <p:cNvSpPr/>
          <p:nvPr/>
        </p:nvSpPr>
        <p:spPr>
          <a:xfrm>
            <a:off x="6172200" y="1524000"/>
            <a:ext cx="3392204" cy="914400"/>
          </a:xfrm>
          <a:prstGeom prst="roundRect">
            <a:avLst/>
          </a:prstGeom>
          <a:solidFill>
            <a:srgbClr val="FFC0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6"/>
          <p:cNvSpPr/>
          <p:nvPr/>
        </p:nvSpPr>
        <p:spPr>
          <a:xfrm>
            <a:off x="6172200" y="5334000"/>
            <a:ext cx="3392204" cy="914400"/>
          </a:xfrm>
          <a:prstGeom prst="roundRect">
            <a:avLst/>
          </a:prstGeom>
          <a:solidFill>
            <a:srgbClr val="FFC0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1"/>
          <p:cNvSpPr/>
          <p:nvPr/>
        </p:nvSpPr>
        <p:spPr>
          <a:xfrm>
            <a:off x="6194612" y="3505200"/>
            <a:ext cx="3369792" cy="919730"/>
          </a:xfrm>
          <a:custGeom>
            <a:avLst/>
            <a:gdLst/>
            <a:ahLst/>
            <a:cxnLst/>
            <a:rect l="l" t="t" r="r" b="b"/>
            <a:pathLst>
              <a:path w="7720965" h="3624579">
                <a:moveTo>
                  <a:pt x="7116572" y="0"/>
                </a:moveTo>
                <a:lnTo>
                  <a:pt x="604012" y="0"/>
                </a:lnTo>
                <a:lnTo>
                  <a:pt x="556808" y="1816"/>
                </a:lnTo>
                <a:lnTo>
                  <a:pt x="510598" y="7178"/>
                </a:lnTo>
                <a:lnTo>
                  <a:pt x="465516" y="15950"/>
                </a:lnTo>
                <a:lnTo>
                  <a:pt x="421696" y="27997"/>
                </a:lnTo>
                <a:lnTo>
                  <a:pt x="379273" y="43187"/>
                </a:lnTo>
                <a:lnTo>
                  <a:pt x="338380" y="61385"/>
                </a:lnTo>
                <a:lnTo>
                  <a:pt x="299153" y="82455"/>
                </a:lnTo>
                <a:lnTo>
                  <a:pt x="261725" y="106266"/>
                </a:lnTo>
                <a:lnTo>
                  <a:pt x="226231" y="132681"/>
                </a:lnTo>
                <a:lnTo>
                  <a:pt x="192805" y="161567"/>
                </a:lnTo>
                <a:lnTo>
                  <a:pt x="161580" y="192790"/>
                </a:lnTo>
                <a:lnTo>
                  <a:pt x="132693" y="226215"/>
                </a:lnTo>
                <a:lnTo>
                  <a:pt x="106276" y="261709"/>
                </a:lnTo>
                <a:lnTo>
                  <a:pt x="82464" y="299136"/>
                </a:lnTo>
                <a:lnTo>
                  <a:pt x="61391" y="338364"/>
                </a:lnTo>
                <a:lnTo>
                  <a:pt x="43192" y="379257"/>
                </a:lnTo>
                <a:lnTo>
                  <a:pt x="28001" y="421682"/>
                </a:lnTo>
                <a:lnTo>
                  <a:pt x="15952" y="465504"/>
                </a:lnTo>
                <a:lnTo>
                  <a:pt x="7179" y="510589"/>
                </a:lnTo>
                <a:lnTo>
                  <a:pt x="1817" y="556803"/>
                </a:lnTo>
                <a:lnTo>
                  <a:pt x="0" y="604012"/>
                </a:lnTo>
                <a:lnTo>
                  <a:pt x="0" y="3020060"/>
                </a:lnTo>
                <a:lnTo>
                  <a:pt x="1817" y="3067263"/>
                </a:lnTo>
                <a:lnTo>
                  <a:pt x="7179" y="3113473"/>
                </a:lnTo>
                <a:lnTo>
                  <a:pt x="15952" y="3158555"/>
                </a:lnTo>
                <a:lnTo>
                  <a:pt x="28001" y="3202375"/>
                </a:lnTo>
                <a:lnTo>
                  <a:pt x="43192" y="3244798"/>
                </a:lnTo>
                <a:lnTo>
                  <a:pt x="61391" y="3285691"/>
                </a:lnTo>
                <a:lnTo>
                  <a:pt x="82464" y="3324918"/>
                </a:lnTo>
                <a:lnTo>
                  <a:pt x="106276" y="3362346"/>
                </a:lnTo>
                <a:lnTo>
                  <a:pt x="132693" y="3397840"/>
                </a:lnTo>
                <a:lnTo>
                  <a:pt x="161580" y="3431266"/>
                </a:lnTo>
                <a:lnTo>
                  <a:pt x="192805" y="3462491"/>
                </a:lnTo>
                <a:lnTo>
                  <a:pt x="226231" y="3491378"/>
                </a:lnTo>
                <a:lnTo>
                  <a:pt x="261725" y="3517795"/>
                </a:lnTo>
                <a:lnTo>
                  <a:pt x="299153" y="3541607"/>
                </a:lnTo>
                <a:lnTo>
                  <a:pt x="338380" y="3562680"/>
                </a:lnTo>
                <a:lnTo>
                  <a:pt x="379273" y="3580879"/>
                </a:lnTo>
                <a:lnTo>
                  <a:pt x="421696" y="3596070"/>
                </a:lnTo>
                <a:lnTo>
                  <a:pt x="465516" y="3608119"/>
                </a:lnTo>
                <a:lnTo>
                  <a:pt x="510598" y="3616892"/>
                </a:lnTo>
                <a:lnTo>
                  <a:pt x="556808" y="3622254"/>
                </a:lnTo>
                <a:lnTo>
                  <a:pt x="604012" y="3624072"/>
                </a:lnTo>
                <a:lnTo>
                  <a:pt x="7116572" y="3624072"/>
                </a:lnTo>
                <a:lnTo>
                  <a:pt x="7163780" y="3622254"/>
                </a:lnTo>
                <a:lnTo>
                  <a:pt x="7209994" y="3616892"/>
                </a:lnTo>
                <a:lnTo>
                  <a:pt x="7255079" y="3608119"/>
                </a:lnTo>
                <a:lnTo>
                  <a:pt x="7298901" y="3596070"/>
                </a:lnTo>
                <a:lnTo>
                  <a:pt x="7341326" y="3580879"/>
                </a:lnTo>
                <a:lnTo>
                  <a:pt x="7382219" y="3562680"/>
                </a:lnTo>
                <a:lnTo>
                  <a:pt x="7421447" y="3541607"/>
                </a:lnTo>
                <a:lnTo>
                  <a:pt x="7458874" y="3517795"/>
                </a:lnTo>
                <a:lnTo>
                  <a:pt x="7494368" y="3491378"/>
                </a:lnTo>
                <a:lnTo>
                  <a:pt x="7527793" y="3462491"/>
                </a:lnTo>
                <a:lnTo>
                  <a:pt x="7559016" y="3431266"/>
                </a:lnTo>
                <a:lnTo>
                  <a:pt x="7587902" y="3397840"/>
                </a:lnTo>
                <a:lnTo>
                  <a:pt x="7614317" y="3362346"/>
                </a:lnTo>
                <a:lnTo>
                  <a:pt x="7638128" y="3324918"/>
                </a:lnTo>
                <a:lnTo>
                  <a:pt x="7659198" y="3285691"/>
                </a:lnTo>
                <a:lnTo>
                  <a:pt x="7677396" y="3244798"/>
                </a:lnTo>
                <a:lnTo>
                  <a:pt x="7692586" y="3202375"/>
                </a:lnTo>
                <a:lnTo>
                  <a:pt x="7704633" y="3158555"/>
                </a:lnTo>
                <a:lnTo>
                  <a:pt x="7713405" y="3113473"/>
                </a:lnTo>
                <a:lnTo>
                  <a:pt x="7718767" y="3067263"/>
                </a:lnTo>
                <a:lnTo>
                  <a:pt x="7720583" y="3020060"/>
                </a:lnTo>
                <a:lnTo>
                  <a:pt x="7720583" y="604012"/>
                </a:lnTo>
                <a:lnTo>
                  <a:pt x="7718767" y="556803"/>
                </a:lnTo>
                <a:lnTo>
                  <a:pt x="7713405" y="510589"/>
                </a:lnTo>
                <a:lnTo>
                  <a:pt x="7704633" y="465504"/>
                </a:lnTo>
                <a:lnTo>
                  <a:pt x="7692586" y="421682"/>
                </a:lnTo>
                <a:lnTo>
                  <a:pt x="7677396" y="379257"/>
                </a:lnTo>
                <a:lnTo>
                  <a:pt x="7659198" y="338364"/>
                </a:lnTo>
                <a:lnTo>
                  <a:pt x="7638128" y="299136"/>
                </a:lnTo>
                <a:lnTo>
                  <a:pt x="7614317" y="261709"/>
                </a:lnTo>
                <a:lnTo>
                  <a:pt x="7587902" y="226215"/>
                </a:lnTo>
                <a:lnTo>
                  <a:pt x="7559016" y="192790"/>
                </a:lnTo>
                <a:lnTo>
                  <a:pt x="7527793" y="161567"/>
                </a:lnTo>
                <a:lnTo>
                  <a:pt x="7494368" y="132681"/>
                </a:lnTo>
                <a:lnTo>
                  <a:pt x="7458874" y="106266"/>
                </a:lnTo>
                <a:lnTo>
                  <a:pt x="7421447" y="82455"/>
                </a:lnTo>
                <a:lnTo>
                  <a:pt x="7382219" y="61385"/>
                </a:lnTo>
                <a:lnTo>
                  <a:pt x="7341326" y="43187"/>
                </a:lnTo>
                <a:lnTo>
                  <a:pt x="7298901" y="27997"/>
                </a:lnTo>
                <a:lnTo>
                  <a:pt x="7255079" y="15950"/>
                </a:lnTo>
                <a:lnTo>
                  <a:pt x="7209994" y="7178"/>
                </a:lnTo>
                <a:lnTo>
                  <a:pt x="7163780" y="1816"/>
                </a:lnTo>
                <a:lnTo>
                  <a:pt x="7116572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Прямоугольник 13"/>
          <p:cNvSpPr/>
          <p:nvPr/>
        </p:nvSpPr>
        <p:spPr>
          <a:xfrm>
            <a:off x="6278749" y="3734232"/>
            <a:ext cx="32015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>
                <a:latin typeface="Georgia" panose="02040502050405020303" pitchFamily="18" charset="0"/>
              </a:rPr>
              <a:t>Ліна Костенко (1967)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194612" y="5560367"/>
            <a:ext cx="33009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>
                <a:latin typeface="Georgia" panose="02040502050405020303" pitchFamily="18" charset="0"/>
              </a:rPr>
              <a:t>Микола Бажан (1970)</a:t>
            </a:r>
            <a:endParaRPr lang="uk-UA" sz="24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165978" y="3879936"/>
            <a:ext cx="32383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>
                <a:latin typeface="Georgia" panose="02040502050405020303" pitchFamily="18" charset="0"/>
              </a:rPr>
              <a:t>Іван Багряний (1963)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186816" y="5510617"/>
            <a:ext cx="3196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dirty="0">
                <a:latin typeface="Georgia" panose="02040502050405020303" pitchFamily="18" charset="0"/>
              </a:rPr>
              <a:t>Павло Тичина (1967)</a:t>
            </a:r>
          </a:p>
          <a:p>
            <a:pPr algn="ctr"/>
            <a:endParaRPr lang="uk-UA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603356" y="1753032"/>
            <a:ext cx="25523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>
                <a:latin typeface="Georgia" panose="02040502050405020303" pitchFamily="18" charset="0"/>
              </a:rPr>
              <a:t>Іван Драч (1967)</a:t>
            </a:r>
            <a:endParaRPr lang="uk-UA" sz="2400" dirty="0"/>
          </a:p>
        </p:txBody>
      </p:sp>
      <p:pic>
        <p:nvPicPr>
          <p:cNvPr id="5134" name="Picture 14" descr="Іван Багряний – Зустріч в Новому Ульмі. До 60-х роковин Івана Багряного |  Краснопілля Інф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3" y="2892262"/>
            <a:ext cx="1466843" cy="186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utoShape 16" descr="Ліна Костенко - 91: українську поетесу номінують на Нобеля - BBC News  Украї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2" name="AutoShape 18" descr="Ліна Костенко - 91: українську поетесу номінують на Нобеля - BBC News  Україн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5139" name="Picture 1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5"/>
          <a:stretch/>
        </p:blipFill>
        <p:spPr bwMode="auto">
          <a:xfrm>
            <a:off x="10224463" y="2944456"/>
            <a:ext cx="1439900" cy="1864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1" name="Picture 21" descr="Бажан Микола Платонович - Комітет з Національної премії України імені  Тараса Шевченка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77"/>
          <a:stretch/>
        </p:blipFill>
        <p:spPr bwMode="auto">
          <a:xfrm>
            <a:off x="10308487" y="4885985"/>
            <a:ext cx="1448083" cy="189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8601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/>
          <p:cNvSpPr/>
          <p:nvPr/>
        </p:nvSpPr>
        <p:spPr>
          <a:xfrm>
            <a:off x="140150" y="152400"/>
            <a:ext cx="11899450" cy="6705600"/>
          </a:xfrm>
          <a:custGeom>
            <a:avLst/>
            <a:gdLst/>
            <a:ahLst/>
            <a:cxnLst/>
            <a:rect l="l" t="t" r="r" b="b"/>
            <a:pathLst>
              <a:path w="11271885" h="6231890">
                <a:moveTo>
                  <a:pt x="11271504" y="0"/>
                </a:moveTo>
                <a:lnTo>
                  <a:pt x="0" y="0"/>
                </a:lnTo>
                <a:lnTo>
                  <a:pt x="0" y="6231635"/>
                </a:lnTo>
                <a:lnTo>
                  <a:pt x="11271504" y="6231635"/>
                </a:lnTo>
                <a:lnTo>
                  <a:pt x="11271504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43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6"/>
          <p:cNvSpPr/>
          <p:nvPr/>
        </p:nvSpPr>
        <p:spPr>
          <a:xfrm>
            <a:off x="2159703" y="3401978"/>
            <a:ext cx="3392204" cy="914400"/>
          </a:xfrm>
          <a:prstGeom prst="roundRect">
            <a:avLst/>
          </a:prstGeom>
          <a:solidFill>
            <a:srgbClr val="FFC0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1"/>
          <p:cNvSpPr/>
          <p:nvPr/>
        </p:nvSpPr>
        <p:spPr>
          <a:xfrm>
            <a:off x="2225040" y="949573"/>
            <a:ext cx="3124200" cy="919730"/>
          </a:xfrm>
          <a:custGeom>
            <a:avLst/>
            <a:gdLst/>
            <a:ahLst/>
            <a:cxnLst/>
            <a:rect l="l" t="t" r="r" b="b"/>
            <a:pathLst>
              <a:path w="7720965" h="3624579">
                <a:moveTo>
                  <a:pt x="7116572" y="0"/>
                </a:moveTo>
                <a:lnTo>
                  <a:pt x="604012" y="0"/>
                </a:lnTo>
                <a:lnTo>
                  <a:pt x="556808" y="1816"/>
                </a:lnTo>
                <a:lnTo>
                  <a:pt x="510598" y="7178"/>
                </a:lnTo>
                <a:lnTo>
                  <a:pt x="465516" y="15950"/>
                </a:lnTo>
                <a:lnTo>
                  <a:pt x="421696" y="27997"/>
                </a:lnTo>
                <a:lnTo>
                  <a:pt x="379273" y="43187"/>
                </a:lnTo>
                <a:lnTo>
                  <a:pt x="338380" y="61385"/>
                </a:lnTo>
                <a:lnTo>
                  <a:pt x="299153" y="82455"/>
                </a:lnTo>
                <a:lnTo>
                  <a:pt x="261725" y="106266"/>
                </a:lnTo>
                <a:lnTo>
                  <a:pt x="226231" y="132681"/>
                </a:lnTo>
                <a:lnTo>
                  <a:pt x="192805" y="161567"/>
                </a:lnTo>
                <a:lnTo>
                  <a:pt x="161580" y="192790"/>
                </a:lnTo>
                <a:lnTo>
                  <a:pt x="132693" y="226215"/>
                </a:lnTo>
                <a:lnTo>
                  <a:pt x="106276" y="261709"/>
                </a:lnTo>
                <a:lnTo>
                  <a:pt x="82464" y="299136"/>
                </a:lnTo>
                <a:lnTo>
                  <a:pt x="61391" y="338364"/>
                </a:lnTo>
                <a:lnTo>
                  <a:pt x="43192" y="379257"/>
                </a:lnTo>
                <a:lnTo>
                  <a:pt x="28001" y="421682"/>
                </a:lnTo>
                <a:lnTo>
                  <a:pt x="15952" y="465504"/>
                </a:lnTo>
                <a:lnTo>
                  <a:pt x="7179" y="510589"/>
                </a:lnTo>
                <a:lnTo>
                  <a:pt x="1817" y="556803"/>
                </a:lnTo>
                <a:lnTo>
                  <a:pt x="0" y="604012"/>
                </a:lnTo>
                <a:lnTo>
                  <a:pt x="0" y="3020060"/>
                </a:lnTo>
                <a:lnTo>
                  <a:pt x="1817" y="3067263"/>
                </a:lnTo>
                <a:lnTo>
                  <a:pt x="7179" y="3113473"/>
                </a:lnTo>
                <a:lnTo>
                  <a:pt x="15952" y="3158555"/>
                </a:lnTo>
                <a:lnTo>
                  <a:pt x="28001" y="3202375"/>
                </a:lnTo>
                <a:lnTo>
                  <a:pt x="43192" y="3244798"/>
                </a:lnTo>
                <a:lnTo>
                  <a:pt x="61391" y="3285691"/>
                </a:lnTo>
                <a:lnTo>
                  <a:pt x="82464" y="3324918"/>
                </a:lnTo>
                <a:lnTo>
                  <a:pt x="106276" y="3362346"/>
                </a:lnTo>
                <a:lnTo>
                  <a:pt x="132693" y="3397840"/>
                </a:lnTo>
                <a:lnTo>
                  <a:pt x="161580" y="3431266"/>
                </a:lnTo>
                <a:lnTo>
                  <a:pt x="192805" y="3462491"/>
                </a:lnTo>
                <a:lnTo>
                  <a:pt x="226231" y="3491378"/>
                </a:lnTo>
                <a:lnTo>
                  <a:pt x="261725" y="3517795"/>
                </a:lnTo>
                <a:lnTo>
                  <a:pt x="299153" y="3541607"/>
                </a:lnTo>
                <a:lnTo>
                  <a:pt x="338380" y="3562680"/>
                </a:lnTo>
                <a:lnTo>
                  <a:pt x="379273" y="3580879"/>
                </a:lnTo>
                <a:lnTo>
                  <a:pt x="421696" y="3596070"/>
                </a:lnTo>
                <a:lnTo>
                  <a:pt x="465516" y="3608119"/>
                </a:lnTo>
                <a:lnTo>
                  <a:pt x="510598" y="3616892"/>
                </a:lnTo>
                <a:lnTo>
                  <a:pt x="556808" y="3622254"/>
                </a:lnTo>
                <a:lnTo>
                  <a:pt x="604012" y="3624072"/>
                </a:lnTo>
                <a:lnTo>
                  <a:pt x="7116572" y="3624072"/>
                </a:lnTo>
                <a:lnTo>
                  <a:pt x="7163780" y="3622254"/>
                </a:lnTo>
                <a:lnTo>
                  <a:pt x="7209994" y="3616892"/>
                </a:lnTo>
                <a:lnTo>
                  <a:pt x="7255079" y="3608119"/>
                </a:lnTo>
                <a:lnTo>
                  <a:pt x="7298901" y="3596070"/>
                </a:lnTo>
                <a:lnTo>
                  <a:pt x="7341326" y="3580879"/>
                </a:lnTo>
                <a:lnTo>
                  <a:pt x="7382219" y="3562680"/>
                </a:lnTo>
                <a:lnTo>
                  <a:pt x="7421447" y="3541607"/>
                </a:lnTo>
                <a:lnTo>
                  <a:pt x="7458874" y="3517795"/>
                </a:lnTo>
                <a:lnTo>
                  <a:pt x="7494368" y="3491378"/>
                </a:lnTo>
                <a:lnTo>
                  <a:pt x="7527793" y="3462491"/>
                </a:lnTo>
                <a:lnTo>
                  <a:pt x="7559016" y="3431266"/>
                </a:lnTo>
                <a:lnTo>
                  <a:pt x="7587902" y="3397840"/>
                </a:lnTo>
                <a:lnTo>
                  <a:pt x="7614317" y="3362346"/>
                </a:lnTo>
                <a:lnTo>
                  <a:pt x="7638128" y="3324918"/>
                </a:lnTo>
                <a:lnTo>
                  <a:pt x="7659198" y="3285691"/>
                </a:lnTo>
                <a:lnTo>
                  <a:pt x="7677396" y="3244798"/>
                </a:lnTo>
                <a:lnTo>
                  <a:pt x="7692586" y="3202375"/>
                </a:lnTo>
                <a:lnTo>
                  <a:pt x="7704633" y="3158555"/>
                </a:lnTo>
                <a:lnTo>
                  <a:pt x="7713405" y="3113473"/>
                </a:lnTo>
                <a:lnTo>
                  <a:pt x="7718767" y="3067263"/>
                </a:lnTo>
                <a:lnTo>
                  <a:pt x="7720583" y="3020060"/>
                </a:lnTo>
                <a:lnTo>
                  <a:pt x="7720583" y="604012"/>
                </a:lnTo>
                <a:lnTo>
                  <a:pt x="7718767" y="556803"/>
                </a:lnTo>
                <a:lnTo>
                  <a:pt x="7713405" y="510589"/>
                </a:lnTo>
                <a:lnTo>
                  <a:pt x="7704633" y="465504"/>
                </a:lnTo>
                <a:lnTo>
                  <a:pt x="7692586" y="421682"/>
                </a:lnTo>
                <a:lnTo>
                  <a:pt x="7677396" y="379257"/>
                </a:lnTo>
                <a:lnTo>
                  <a:pt x="7659198" y="338364"/>
                </a:lnTo>
                <a:lnTo>
                  <a:pt x="7638128" y="299136"/>
                </a:lnTo>
                <a:lnTo>
                  <a:pt x="7614317" y="261709"/>
                </a:lnTo>
                <a:lnTo>
                  <a:pt x="7587902" y="226215"/>
                </a:lnTo>
                <a:lnTo>
                  <a:pt x="7559016" y="192790"/>
                </a:lnTo>
                <a:lnTo>
                  <a:pt x="7527793" y="161567"/>
                </a:lnTo>
                <a:lnTo>
                  <a:pt x="7494368" y="132681"/>
                </a:lnTo>
                <a:lnTo>
                  <a:pt x="7458874" y="106266"/>
                </a:lnTo>
                <a:lnTo>
                  <a:pt x="7421447" y="82455"/>
                </a:lnTo>
                <a:lnTo>
                  <a:pt x="7382219" y="61385"/>
                </a:lnTo>
                <a:lnTo>
                  <a:pt x="7341326" y="43187"/>
                </a:lnTo>
                <a:lnTo>
                  <a:pt x="7298901" y="27997"/>
                </a:lnTo>
                <a:lnTo>
                  <a:pt x="7255079" y="15950"/>
                </a:lnTo>
                <a:lnTo>
                  <a:pt x="7209994" y="7178"/>
                </a:lnTo>
                <a:lnTo>
                  <a:pt x="7163780" y="1816"/>
                </a:lnTo>
                <a:lnTo>
                  <a:pt x="7116572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Прямоугольник 8"/>
          <p:cNvSpPr/>
          <p:nvPr/>
        </p:nvSpPr>
        <p:spPr>
          <a:xfrm>
            <a:off x="2308038" y="1178605"/>
            <a:ext cx="29899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>
                <a:latin typeface="Georgia" panose="02040502050405020303" pitchFamily="18" charset="0"/>
              </a:rPr>
              <a:t>Улас </a:t>
            </a:r>
            <a:r>
              <a:rPr lang="uk-UA" sz="2400" dirty="0" err="1">
                <a:latin typeface="Georgia" panose="02040502050405020303" pitchFamily="18" charset="0"/>
              </a:rPr>
              <a:t>Самчук</a:t>
            </a:r>
            <a:r>
              <a:rPr lang="uk-UA" sz="2400" dirty="0">
                <a:latin typeface="Georgia" panose="02040502050405020303" pitchFamily="18" charset="0"/>
              </a:rPr>
              <a:t> (1980)</a:t>
            </a:r>
          </a:p>
        </p:txBody>
      </p:sp>
      <p:sp>
        <p:nvSpPr>
          <p:cNvPr id="23" name="object 11"/>
          <p:cNvSpPr/>
          <p:nvPr/>
        </p:nvSpPr>
        <p:spPr>
          <a:xfrm>
            <a:off x="2165978" y="5410199"/>
            <a:ext cx="3124200" cy="919730"/>
          </a:xfrm>
          <a:custGeom>
            <a:avLst/>
            <a:gdLst/>
            <a:ahLst/>
            <a:cxnLst/>
            <a:rect l="l" t="t" r="r" b="b"/>
            <a:pathLst>
              <a:path w="7720965" h="3624579">
                <a:moveTo>
                  <a:pt x="7116572" y="0"/>
                </a:moveTo>
                <a:lnTo>
                  <a:pt x="604012" y="0"/>
                </a:lnTo>
                <a:lnTo>
                  <a:pt x="556808" y="1816"/>
                </a:lnTo>
                <a:lnTo>
                  <a:pt x="510598" y="7178"/>
                </a:lnTo>
                <a:lnTo>
                  <a:pt x="465516" y="15950"/>
                </a:lnTo>
                <a:lnTo>
                  <a:pt x="421696" y="27997"/>
                </a:lnTo>
                <a:lnTo>
                  <a:pt x="379273" y="43187"/>
                </a:lnTo>
                <a:lnTo>
                  <a:pt x="338380" y="61385"/>
                </a:lnTo>
                <a:lnTo>
                  <a:pt x="299153" y="82455"/>
                </a:lnTo>
                <a:lnTo>
                  <a:pt x="261725" y="106266"/>
                </a:lnTo>
                <a:lnTo>
                  <a:pt x="226231" y="132681"/>
                </a:lnTo>
                <a:lnTo>
                  <a:pt x="192805" y="161567"/>
                </a:lnTo>
                <a:lnTo>
                  <a:pt x="161580" y="192790"/>
                </a:lnTo>
                <a:lnTo>
                  <a:pt x="132693" y="226215"/>
                </a:lnTo>
                <a:lnTo>
                  <a:pt x="106276" y="261709"/>
                </a:lnTo>
                <a:lnTo>
                  <a:pt x="82464" y="299136"/>
                </a:lnTo>
                <a:lnTo>
                  <a:pt x="61391" y="338364"/>
                </a:lnTo>
                <a:lnTo>
                  <a:pt x="43192" y="379257"/>
                </a:lnTo>
                <a:lnTo>
                  <a:pt x="28001" y="421682"/>
                </a:lnTo>
                <a:lnTo>
                  <a:pt x="15952" y="465504"/>
                </a:lnTo>
                <a:lnTo>
                  <a:pt x="7179" y="510589"/>
                </a:lnTo>
                <a:lnTo>
                  <a:pt x="1817" y="556803"/>
                </a:lnTo>
                <a:lnTo>
                  <a:pt x="0" y="604012"/>
                </a:lnTo>
                <a:lnTo>
                  <a:pt x="0" y="3020060"/>
                </a:lnTo>
                <a:lnTo>
                  <a:pt x="1817" y="3067263"/>
                </a:lnTo>
                <a:lnTo>
                  <a:pt x="7179" y="3113473"/>
                </a:lnTo>
                <a:lnTo>
                  <a:pt x="15952" y="3158555"/>
                </a:lnTo>
                <a:lnTo>
                  <a:pt x="28001" y="3202375"/>
                </a:lnTo>
                <a:lnTo>
                  <a:pt x="43192" y="3244798"/>
                </a:lnTo>
                <a:lnTo>
                  <a:pt x="61391" y="3285691"/>
                </a:lnTo>
                <a:lnTo>
                  <a:pt x="82464" y="3324918"/>
                </a:lnTo>
                <a:lnTo>
                  <a:pt x="106276" y="3362346"/>
                </a:lnTo>
                <a:lnTo>
                  <a:pt x="132693" y="3397840"/>
                </a:lnTo>
                <a:lnTo>
                  <a:pt x="161580" y="3431266"/>
                </a:lnTo>
                <a:lnTo>
                  <a:pt x="192805" y="3462491"/>
                </a:lnTo>
                <a:lnTo>
                  <a:pt x="226231" y="3491378"/>
                </a:lnTo>
                <a:lnTo>
                  <a:pt x="261725" y="3517795"/>
                </a:lnTo>
                <a:lnTo>
                  <a:pt x="299153" y="3541607"/>
                </a:lnTo>
                <a:lnTo>
                  <a:pt x="338380" y="3562680"/>
                </a:lnTo>
                <a:lnTo>
                  <a:pt x="379273" y="3580879"/>
                </a:lnTo>
                <a:lnTo>
                  <a:pt x="421696" y="3596070"/>
                </a:lnTo>
                <a:lnTo>
                  <a:pt x="465516" y="3608119"/>
                </a:lnTo>
                <a:lnTo>
                  <a:pt x="510598" y="3616892"/>
                </a:lnTo>
                <a:lnTo>
                  <a:pt x="556808" y="3622254"/>
                </a:lnTo>
                <a:lnTo>
                  <a:pt x="604012" y="3624072"/>
                </a:lnTo>
                <a:lnTo>
                  <a:pt x="7116572" y="3624072"/>
                </a:lnTo>
                <a:lnTo>
                  <a:pt x="7163780" y="3622254"/>
                </a:lnTo>
                <a:lnTo>
                  <a:pt x="7209994" y="3616892"/>
                </a:lnTo>
                <a:lnTo>
                  <a:pt x="7255079" y="3608119"/>
                </a:lnTo>
                <a:lnTo>
                  <a:pt x="7298901" y="3596070"/>
                </a:lnTo>
                <a:lnTo>
                  <a:pt x="7341326" y="3580879"/>
                </a:lnTo>
                <a:lnTo>
                  <a:pt x="7382219" y="3562680"/>
                </a:lnTo>
                <a:lnTo>
                  <a:pt x="7421447" y="3541607"/>
                </a:lnTo>
                <a:lnTo>
                  <a:pt x="7458874" y="3517795"/>
                </a:lnTo>
                <a:lnTo>
                  <a:pt x="7494368" y="3491378"/>
                </a:lnTo>
                <a:lnTo>
                  <a:pt x="7527793" y="3462491"/>
                </a:lnTo>
                <a:lnTo>
                  <a:pt x="7559016" y="3431266"/>
                </a:lnTo>
                <a:lnTo>
                  <a:pt x="7587902" y="3397840"/>
                </a:lnTo>
                <a:lnTo>
                  <a:pt x="7614317" y="3362346"/>
                </a:lnTo>
                <a:lnTo>
                  <a:pt x="7638128" y="3324918"/>
                </a:lnTo>
                <a:lnTo>
                  <a:pt x="7659198" y="3285691"/>
                </a:lnTo>
                <a:lnTo>
                  <a:pt x="7677396" y="3244798"/>
                </a:lnTo>
                <a:lnTo>
                  <a:pt x="7692586" y="3202375"/>
                </a:lnTo>
                <a:lnTo>
                  <a:pt x="7704633" y="3158555"/>
                </a:lnTo>
                <a:lnTo>
                  <a:pt x="7713405" y="3113473"/>
                </a:lnTo>
                <a:lnTo>
                  <a:pt x="7718767" y="3067263"/>
                </a:lnTo>
                <a:lnTo>
                  <a:pt x="7720583" y="3020060"/>
                </a:lnTo>
                <a:lnTo>
                  <a:pt x="7720583" y="604012"/>
                </a:lnTo>
                <a:lnTo>
                  <a:pt x="7718767" y="556803"/>
                </a:lnTo>
                <a:lnTo>
                  <a:pt x="7713405" y="510589"/>
                </a:lnTo>
                <a:lnTo>
                  <a:pt x="7704633" y="465504"/>
                </a:lnTo>
                <a:lnTo>
                  <a:pt x="7692586" y="421682"/>
                </a:lnTo>
                <a:lnTo>
                  <a:pt x="7677396" y="379257"/>
                </a:lnTo>
                <a:lnTo>
                  <a:pt x="7659198" y="338364"/>
                </a:lnTo>
                <a:lnTo>
                  <a:pt x="7638128" y="299136"/>
                </a:lnTo>
                <a:lnTo>
                  <a:pt x="7614317" y="261709"/>
                </a:lnTo>
                <a:lnTo>
                  <a:pt x="7587902" y="226215"/>
                </a:lnTo>
                <a:lnTo>
                  <a:pt x="7559016" y="192790"/>
                </a:lnTo>
                <a:lnTo>
                  <a:pt x="7527793" y="161567"/>
                </a:lnTo>
                <a:lnTo>
                  <a:pt x="7494368" y="132681"/>
                </a:lnTo>
                <a:lnTo>
                  <a:pt x="7458874" y="106266"/>
                </a:lnTo>
                <a:lnTo>
                  <a:pt x="7421447" y="82455"/>
                </a:lnTo>
                <a:lnTo>
                  <a:pt x="7382219" y="61385"/>
                </a:lnTo>
                <a:lnTo>
                  <a:pt x="7341326" y="43187"/>
                </a:lnTo>
                <a:lnTo>
                  <a:pt x="7298901" y="27997"/>
                </a:lnTo>
                <a:lnTo>
                  <a:pt x="7255079" y="15950"/>
                </a:lnTo>
                <a:lnTo>
                  <a:pt x="7209994" y="7178"/>
                </a:lnTo>
                <a:lnTo>
                  <a:pt x="7163780" y="1816"/>
                </a:lnTo>
                <a:lnTo>
                  <a:pt x="7116572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6"/>
          <p:cNvSpPr/>
          <p:nvPr/>
        </p:nvSpPr>
        <p:spPr>
          <a:xfrm>
            <a:off x="5943600" y="954903"/>
            <a:ext cx="3538479" cy="914400"/>
          </a:xfrm>
          <a:prstGeom prst="roundRect">
            <a:avLst/>
          </a:prstGeom>
          <a:solidFill>
            <a:srgbClr val="FFC0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6"/>
          <p:cNvSpPr/>
          <p:nvPr/>
        </p:nvSpPr>
        <p:spPr>
          <a:xfrm>
            <a:off x="6172200" y="5365375"/>
            <a:ext cx="3392204" cy="914400"/>
          </a:xfrm>
          <a:prstGeom prst="roundRect">
            <a:avLst/>
          </a:prstGeom>
          <a:solidFill>
            <a:srgbClr val="FFC0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1"/>
          <p:cNvSpPr/>
          <p:nvPr/>
        </p:nvSpPr>
        <p:spPr>
          <a:xfrm>
            <a:off x="6160854" y="3401978"/>
            <a:ext cx="3369792" cy="919730"/>
          </a:xfrm>
          <a:custGeom>
            <a:avLst/>
            <a:gdLst/>
            <a:ahLst/>
            <a:cxnLst/>
            <a:rect l="l" t="t" r="r" b="b"/>
            <a:pathLst>
              <a:path w="7720965" h="3624579">
                <a:moveTo>
                  <a:pt x="7116572" y="0"/>
                </a:moveTo>
                <a:lnTo>
                  <a:pt x="604012" y="0"/>
                </a:lnTo>
                <a:lnTo>
                  <a:pt x="556808" y="1816"/>
                </a:lnTo>
                <a:lnTo>
                  <a:pt x="510598" y="7178"/>
                </a:lnTo>
                <a:lnTo>
                  <a:pt x="465516" y="15950"/>
                </a:lnTo>
                <a:lnTo>
                  <a:pt x="421696" y="27997"/>
                </a:lnTo>
                <a:lnTo>
                  <a:pt x="379273" y="43187"/>
                </a:lnTo>
                <a:lnTo>
                  <a:pt x="338380" y="61385"/>
                </a:lnTo>
                <a:lnTo>
                  <a:pt x="299153" y="82455"/>
                </a:lnTo>
                <a:lnTo>
                  <a:pt x="261725" y="106266"/>
                </a:lnTo>
                <a:lnTo>
                  <a:pt x="226231" y="132681"/>
                </a:lnTo>
                <a:lnTo>
                  <a:pt x="192805" y="161567"/>
                </a:lnTo>
                <a:lnTo>
                  <a:pt x="161580" y="192790"/>
                </a:lnTo>
                <a:lnTo>
                  <a:pt x="132693" y="226215"/>
                </a:lnTo>
                <a:lnTo>
                  <a:pt x="106276" y="261709"/>
                </a:lnTo>
                <a:lnTo>
                  <a:pt x="82464" y="299136"/>
                </a:lnTo>
                <a:lnTo>
                  <a:pt x="61391" y="338364"/>
                </a:lnTo>
                <a:lnTo>
                  <a:pt x="43192" y="379257"/>
                </a:lnTo>
                <a:lnTo>
                  <a:pt x="28001" y="421682"/>
                </a:lnTo>
                <a:lnTo>
                  <a:pt x="15952" y="465504"/>
                </a:lnTo>
                <a:lnTo>
                  <a:pt x="7179" y="510589"/>
                </a:lnTo>
                <a:lnTo>
                  <a:pt x="1817" y="556803"/>
                </a:lnTo>
                <a:lnTo>
                  <a:pt x="0" y="604012"/>
                </a:lnTo>
                <a:lnTo>
                  <a:pt x="0" y="3020060"/>
                </a:lnTo>
                <a:lnTo>
                  <a:pt x="1817" y="3067263"/>
                </a:lnTo>
                <a:lnTo>
                  <a:pt x="7179" y="3113473"/>
                </a:lnTo>
                <a:lnTo>
                  <a:pt x="15952" y="3158555"/>
                </a:lnTo>
                <a:lnTo>
                  <a:pt x="28001" y="3202375"/>
                </a:lnTo>
                <a:lnTo>
                  <a:pt x="43192" y="3244798"/>
                </a:lnTo>
                <a:lnTo>
                  <a:pt x="61391" y="3285691"/>
                </a:lnTo>
                <a:lnTo>
                  <a:pt x="82464" y="3324918"/>
                </a:lnTo>
                <a:lnTo>
                  <a:pt x="106276" y="3362346"/>
                </a:lnTo>
                <a:lnTo>
                  <a:pt x="132693" y="3397840"/>
                </a:lnTo>
                <a:lnTo>
                  <a:pt x="161580" y="3431266"/>
                </a:lnTo>
                <a:lnTo>
                  <a:pt x="192805" y="3462491"/>
                </a:lnTo>
                <a:lnTo>
                  <a:pt x="226231" y="3491378"/>
                </a:lnTo>
                <a:lnTo>
                  <a:pt x="261725" y="3517795"/>
                </a:lnTo>
                <a:lnTo>
                  <a:pt x="299153" y="3541607"/>
                </a:lnTo>
                <a:lnTo>
                  <a:pt x="338380" y="3562680"/>
                </a:lnTo>
                <a:lnTo>
                  <a:pt x="379273" y="3580879"/>
                </a:lnTo>
                <a:lnTo>
                  <a:pt x="421696" y="3596070"/>
                </a:lnTo>
                <a:lnTo>
                  <a:pt x="465516" y="3608119"/>
                </a:lnTo>
                <a:lnTo>
                  <a:pt x="510598" y="3616892"/>
                </a:lnTo>
                <a:lnTo>
                  <a:pt x="556808" y="3622254"/>
                </a:lnTo>
                <a:lnTo>
                  <a:pt x="604012" y="3624072"/>
                </a:lnTo>
                <a:lnTo>
                  <a:pt x="7116572" y="3624072"/>
                </a:lnTo>
                <a:lnTo>
                  <a:pt x="7163780" y="3622254"/>
                </a:lnTo>
                <a:lnTo>
                  <a:pt x="7209994" y="3616892"/>
                </a:lnTo>
                <a:lnTo>
                  <a:pt x="7255079" y="3608119"/>
                </a:lnTo>
                <a:lnTo>
                  <a:pt x="7298901" y="3596070"/>
                </a:lnTo>
                <a:lnTo>
                  <a:pt x="7341326" y="3580879"/>
                </a:lnTo>
                <a:lnTo>
                  <a:pt x="7382219" y="3562680"/>
                </a:lnTo>
                <a:lnTo>
                  <a:pt x="7421447" y="3541607"/>
                </a:lnTo>
                <a:lnTo>
                  <a:pt x="7458874" y="3517795"/>
                </a:lnTo>
                <a:lnTo>
                  <a:pt x="7494368" y="3491378"/>
                </a:lnTo>
                <a:lnTo>
                  <a:pt x="7527793" y="3462491"/>
                </a:lnTo>
                <a:lnTo>
                  <a:pt x="7559016" y="3431266"/>
                </a:lnTo>
                <a:lnTo>
                  <a:pt x="7587902" y="3397840"/>
                </a:lnTo>
                <a:lnTo>
                  <a:pt x="7614317" y="3362346"/>
                </a:lnTo>
                <a:lnTo>
                  <a:pt x="7638128" y="3324918"/>
                </a:lnTo>
                <a:lnTo>
                  <a:pt x="7659198" y="3285691"/>
                </a:lnTo>
                <a:lnTo>
                  <a:pt x="7677396" y="3244798"/>
                </a:lnTo>
                <a:lnTo>
                  <a:pt x="7692586" y="3202375"/>
                </a:lnTo>
                <a:lnTo>
                  <a:pt x="7704633" y="3158555"/>
                </a:lnTo>
                <a:lnTo>
                  <a:pt x="7713405" y="3113473"/>
                </a:lnTo>
                <a:lnTo>
                  <a:pt x="7718767" y="3067263"/>
                </a:lnTo>
                <a:lnTo>
                  <a:pt x="7720583" y="3020060"/>
                </a:lnTo>
                <a:lnTo>
                  <a:pt x="7720583" y="604012"/>
                </a:lnTo>
                <a:lnTo>
                  <a:pt x="7718767" y="556803"/>
                </a:lnTo>
                <a:lnTo>
                  <a:pt x="7713405" y="510589"/>
                </a:lnTo>
                <a:lnTo>
                  <a:pt x="7704633" y="465504"/>
                </a:lnTo>
                <a:lnTo>
                  <a:pt x="7692586" y="421682"/>
                </a:lnTo>
                <a:lnTo>
                  <a:pt x="7677396" y="379257"/>
                </a:lnTo>
                <a:lnTo>
                  <a:pt x="7659198" y="338364"/>
                </a:lnTo>
                <a:lnTo>
                  <a:pt x="7638128" y="299136"/>
                </a:lnTo>
                <a:lnTo>
                  <a:pt x="7614317" y="261709"/>
                </a:lnTo>
                <a:lnTo>
                  <a:pt x="7587902" y="226215"/>
                </a:lnTo>
                <a:lnTo>
                  <a:pt x="7559016" y="192790"/>
                </a:lnTo>
                <a:lnTo>
                  <a:pt x="7527793" y="161567"/>
                </a:lnTo>
                <a:lnTo>
                  <a:pt x="7494368" y="132681"/>
                </a:lnTo>
                <a:lnTo>
                  <a:pt x="7458874" y="106266"/>
                </a:lnTo>
                <a:lnTo>
                  <a:pt x="7421447" y="82455"/>
                </a:lnTo>
                <a:lnTo>
                  <a:pt x="7382219" y="61385"/>
                </a:lnTo>
                <a:lnTo>
                  <a:pt x="7341326" y="43187"/>
                </a:lnTo>
                <a:lnTo>
                  <a:pt x="7298901" y="27997"/>
                </a:lnTo>
                <a:lnTo>
                  <a:pt x="7255079" y="15950"/>
                </a:lnTo>
                <a:lnTo>
                  <a:pt x="7209994" y="7178"/>
                </a:lnTo>
                <a:lnTo>
                  <a:pt x="7163780" y="1816"/>
                </a:lnTo>
                <a:lnTo>
                  <a:pt x="7116572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Прямоугольник 13"/>
          <p:cNvSpPr/>
          <p:nvPr/>
        </p:nvSpPr>
        <p:spPr>
          <a:xfrm>
            <a:off x="6262698" y="5560367"/>
            <a:ext cx="32688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>
                <a:latin typeface="Georgia" panose="02040502050405020303" pitchFamily="18" charset="0"/>
              </a:rPr>
              <a:t>Ліна Костенко (2022)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335829" y="3628345"/>
            <a:ext cx="28664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>
                <a:latin typeface="Georgia" panose="02040502050405020303" pitchFamily="18" charset="0"/>
              </a:rPr>
              <a:t>Василь Стус (1985)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186816" y="5510617"/>
            <a:ext cx="30700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>
                <a:latin typeface="Georgia" panose="02040502050405020303" pitchFamily="18" charset="0"/>
              </a:rPr>
              <a:t>Олесь Гончар (1991)</a:t>
            </a:r>
          </a:p>
          <a:p>
            <a:pPr algn="ctr"/>
            <a:endParaRPr lang="uk-UA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240201" y="3628344"/>
            <a:ext cx="33345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>
                <a:latin typeface="Georgia" panose="02040502050405020303" pitchFamily="18" charset="0"/>
              </a:rPr>
              <a:t>Борис Олійник (2012)</a:t>
            </a:r>
          </a:p>
        </p:txBody>
      </p:sp>
      <p:sp>
        <p:nvSpPr>
          <p:cNvPr id="21" name="AutoShape 16" descr="Ліна Костенко - 91: українську поетесу номінують на Нобеля - BBC News  Украї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2" name="AutoShape 18" descr="Ліна Костенко - 91: українську поетесу номінують на Нобеля - BBC News  Україн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" name="Прямоугольник 2"/>
          <p:cNvSpPr/>
          <p:nvPr/>
        </p:nvSpPr>
        <p:spPr>
          <a:xfrm>
            <a:off x="5993553" y="1178603"/>
            <a:ext cx="35621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>
                <a:latin typeface="Georgia" panose="02040502050405020303" pitchFamily="18" charset="0"/>
              </a:rPr>
              <a:t>Оксана Забужко (2020)</a:t>
            </a:r>
          </a:p>
        </p:txBody>
      </p:sp>
      <p:pic>
        <p:nvPicPr>
          <p:cNvPr id="7170" name="Picture 2" descr="Улас Самчук — біографія, твори, репресії, забуття та повернення — Cуспільне  Культур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2" y="319013"/>
            <a:ext cx="1730719" cy="218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Стус Василь Семенович — Вікіпедія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24"/>
          <a:stretch/>
        </p:blipFill>
        <p:spPr bwMode="auto">
          <a:xfrm>
            <a:off x="290941" y="2635934"/>
            <a:ext cx="1730719" cy="211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Гончар Олесь Терентійович. Життя та творчість Олеся Гончара — УкрЛіб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40"/>
          <a:stretch/>
        </p:blipFill>
        <p:spPr bwMode="auto">
          <a:xfrm>
            <a:off x="307975" y="4834718"/>
            <a:ext cx="1584227" cy="191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Оксана Забужко | Посестри. Українська та польська лiтератур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56"/>
          <a:stretch/>
        </p:blipFill>
        <p:spPr bwMode="auto">
          <a:xfrm>
            <a:off x="10029666" y="245291"/>
            <a:ext cx="1715216" cy="200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Ти в моєму серці, Україно»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9" r="20135"/>
          <a:stretch/>
        </p:blipFill>
        <p:spPr bwMode="auto">
          <a:xfrm>
            <a:off x="10029666" y="2368015"/>
            <a:ext cx="1715216" cy="227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2" descr="Тим, хто каже, що Ліна Костенко мовчала - Детектор медіа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14" descr="Тим, хто каже, що Ліна Костенко мовчала - Детектор медіа.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7183" name="Picture 1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7" r="4290" b="9882"/>
          <a:stretch/>
        </p:blipFill>
        <p:spPr bwMode="auto">
          <a:xfrm>
            <a:off x="10012634" y="4735902"/>
            <a:ext cx="1798366" cy="2011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59782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/>
          <p:cNvSpPr/>
          <p:nvPr/>
        </p:nvSpPr>
        <p:spPr>
          <a:xfrm>
            <a:off x="140150" y="152400"/>
            <a:ext cx="11899450" cy="6582286"/>
          </a:xfrm>
          <a:custGeom>
            <a:avLst/>
            <a:gdLst/>
            <a:ahLst/>
            <a:cxnLst/>
            <a:rect l="l" t="t" r="r" b="b"/>
            <a:pathLst>
              <a:path w="11271885" h="6231890">
                <a:moveTo>
                  <a:pt x="11271504" y="0"/>
                </a:moveTo>
                <a:lnTo>
                  <a:pt x="0" y="0"/>
                </a:lnTo>
                <a:lnTo>
                  <a:pt x="0" y="6231635"/>
                </a:lnTo>
                <a:lnTo>
                  <a:pt x="11271504" y="6231635"/>
                </a:lnTo>
                <a:lnTo>
                  <a:pt x="11271504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43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6"/>
          <p:cNvSpPr/>
          <p:nvPr/>
        </p:nvSpPr>
        <p:spPr>
          <a:xfrm>
            <a:off x="228600" y="3581400"/>
            <a:ext cx="6629400" cy="2783954"/>
          </a:xfrm>
          <a:prstGeom prst="roundRect">
            <a:avLst/>
          </a:prstGeom>
          <a:solidFill>
            <a:srgbClr val="FFC0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1"/>
          <p:cNvSpPr/>
          <p:nvPr/>
        </p:nvSpPr>
        <p:spPr>
          <a:xfrm>
            <a:off x="4800600" y="1370704"/>
            <a:ext cx="7117976" cy="1839460"/>
          </a:xfrm>
          <a:custGeom>
            <a:avLst/>
            <a:gdLst/>
            <a:ahLst/>
            <a:cxnLst/>
            <a:rect l="l" t="t" r="r" b="b"/>
            <a:pathLst>
              <a:path w="7720965" h="3624579">
                <a:moveTo>
                  <a:pt x="7116572" y="0"/>
                </a:moveTo>
                <a:lnTo>
                  <a:pt x="604012" y="0"/>
                </a:lnTo>
                <a:lnTo>
                  <a:pt x="556808" y="1816"/>
                </a:lnTo>
                <a:lnTo>
                  <a:pt x="510598" y="7178"/>
                </a:lnTo>
                <a:lnTo>
                  <a:pt x="465516" y="15950"/>
                </a:lnTo>
                <a:lnTo>
                  <a:pt x="421696" y="27997"/>
                </a:lnTo>
                <a:lnTo>
                  <a:pt x="379273" y="43187"/>
                </a:lnTo>
                <a:lnTo>
                  <a:pt x="338380" y="61385"/>
                </a:lnTo>
                <a:lnTo>
                  <a:pt x="299153" y="82455"/>
                </a:lnTo>
                <a:lnTo>
                  <a:pt x="261725" y="106266"/>
                </a:lnTo>
                <a:lnTo>
                  <a:pt x="226231" y="132681"/>
                </a:lnTo>
                <a:lnTo>
                  <a:pt x="192805" y="161567"/>
                </a:lnTo>
                <a:lnTo>
                  <a:pt x="161580" y="192790"/>
                </a:lnTo>
                <a:lnTo>
                  <a:pt x="132693" y="226215"/>
                </a:lnTo>
                <a:lnTo>
                  <a:pt x="106276" y="261709"/>
                </a:lnTo>
                <a:lnTo>
                  <a:pt x="82464" y="299136"/>
                </a:lnTo>
                <a:lnTo>
                  <a:pt x="61391" y="338364"/>
                </a:lnTo>
                <a:lnTo>
                  <a:pt x="43192" y="379257"/>
                </a:lnTo>
                <a:lnTo>
                  <a:pt x="28001" y="421682"/>
                </a:lnTo>
                <a:lnTo>
                  <a:pt x="15952" y="465504"/>
                </a:lnTo>
                <a:lnTo>
                  <a:pt x="7179" y="510589"/>
                </a:lnTo>
                <a:lnTo>
                  <a:pt x="1817" y="556803"/>
                </a:lnTo>
                <a:lnTo>
                  <a:pt x="0" y="604012"/>
                </a:lnTo>
                <a:lnTo>
                  <a:pt x="0" y="3020060"/>
                </a:lnTo>
                <a:lnTo>
                  <a:pt x="1817" y="3067263"/>
                </a:lnTo>
                <a:lnTo>
                  <a:pt x="7179" y="3113473"/>
                </a:lnTo>
                <a:lnTo>
                  <a:pt x="15952" y="3158555"/>
                </a:lnTo>
                <a:lnTo>
                  <a:pt x="28001" y="3202375"/>
                </a:lnTo>
                <a:lnTo>
                  <a:pt x="43192" y="3244798"/>
                </a:lnTo>
                <a:lnTo>
                  <a:pt x="61391" y="3285691"/>
                </a:lnTo>
                <a:lnTo>
                  <a:pt x="82464" y="3324918"/>
                </a:lnTo>
                <a:lnTo>
                  <a:pt x="106276" y="3362346"/>
                </a:lnTo>
                <a:lnTo>
                  <a:pt x="132693" y="3397840"/>
                </a:lnTo>
                <a:lnTo>
                  <a:pt x="161580" y="3431266"/>
                </a:lnTo>
                <a:lnTo>
                  <a:pt x="192805" y="3462491"/>
                </a:lnTo>
                <a:lnTo>
                  <a:pt x="226231" y="3491378"/>
                </a:lnTo>
                <a:lnTo>
                  <a:pt x="261725" y="3517795"/>
                </a:lnTo>
                <a:lnTo>
                  <a:pt x="299153" y="3541607"/>
                </a:lnTo>
                <a:lnTo>
                  <a:pt x="338380" y="3562680"/>
                </a:lnTo>
                <a:lnTo>
                  <a:pt x="379273" y="3580879"/>
                </a:lnTo>
                <a:lnTo>
                  <a:pt x="421696" y="3596070"/>
                </a:lnTo>
                <a:lnTo>
                  <a:pt x="465516" y="3608119"/>
                </a:lnTo>
                <a:lnTo>
                  <a:pt x="510598" y="3616892"/>
                </a:lnTo>
                <a:lnTo>
                  <a:pt x="556808" y="3622254"/>
                </a:lnTo>
                <a:lnTo>
                  <a:pt x="604012" y="3624072"/>
                </a:lnTo>
                <a:lnTo>
                  <a:pt x="7116572" y="3624072"/>
                </a:lnTo>
                <a:lnTo>
                  <a:pt x="7163780" y="3622254"/>
                </a:lnTo>
                <a:lnTo>
                  <a:pt x="7209994" y="3616892"/>
                </a:lnTo>
                <a:lnTo>
                  <a:pt x="7255079" y="3608119"/>
                </a:lnTo>
                <a:lnTo>
                  <a:pt x="7298901" y="3596070"/>
                </a:lnTo>
                <a:lnTo>
                  <a:pt x="7341326" y="3580879"/>
                </a:lnTo>
                <a:lnTo>
                  <a:pt x="7382219" y="3562680"/>
                </a:lnTo>
                <a:lnTo>
                  <a:pt x="7421447" y="3541607"/>
                </a:lnTo>
                <a:lnTo>
                  <a:pt x="7458874" y="3517795"/>
                </a:lnTo>
                <a:lnTo>
                  <a:pt x="7494368" y="3491378"/>
                </a:lnTo>
                <a:lnTo>
                  <a:pt x="7527793" y="3462491"/>
                </a:lnTo>
                <a:lnTo>
                  <a:pt x="7559016" y="3431266"/>
                </a:lnTo>
                <a:lnTo>
                  <a:pt x="7587902" y="3397840"/>
                </a:lnTo>
                <a:lnTo>
                  <a:pt x="7614317" y="3362346"/>
                </a:lnTo>
                <a:lnTo>
                  <a:pt x="7638128" y="3324918"/>
                </a:lnTo>
                <a:lnTo>
                  <a:pt x="7659198" y="3285691"/>
                </a:lnTo>
                <a:lnTo>
                  <a:pt x="7677396" y="3244798"/>
                </a:lnTo>
                <a:lnTo>
                  <a:pt x="7692586" y="3202375"/>
                </a:lnTo>
                <a:lnTo>
                  <a:pt x="7704633" y="3158555"/>
                </a:lnTo>
                <a:lnTo>
                  <a:pt x="7713405" y="3113473"/>
                </a:lnTo>
                <a:lnTo>
                  <a:pt x="7718767" y="3067263"/>
                </a:lnTo>
                <a:lnTo>
                  <a:pt x="7720583" y="3020060"/>
                </a:lnTo>
                <a:lnTo>
                  <a:pt x="7720583" y="604012"/>
                </a:lnTo>
                <a:lnTo>
                  <a:pt x="7718767" y="556803"/>
                </a:lnTo>
                <a:lnTo>
                  <a:pt x="7713405" y="510589"/>
                </a:lnTo>
                <a:lnTo>
                  <a:pt x="7704633" y="465504"/>
                </a:lnTo>
                <a:lnTo>
                  <a:pt x="7692586" y="421682"/>
                </a:lnTo>
                <a:lnTo>
                  <a:pt x="7677396" y="379257"/>
                </a:lnTo>
                <a:lnTo>
                  <a:pt x="7659198" y="338364"/>
                </a:lnTo>
                <a:lnTo>
                  <a:pt x="7638128" y="299136"/>
                </a:lnTo>
                <a:lnTo>
                  <a:pt x="7614317" y="261709"/>
                </a:lnTo>
                <a:lnTo>
                  <a:pt x="7587902" y="226215"/>
                </a:lnTo>
                <a:lnTo>
                  <a:pt x="7559016" y="192790"/>
                </a:lnTo>
                <a:lnTo>
                  <a:pt x="7527793" y="161567"/>
                </a:lnTo>
                <a:lnTo>
                  <a:pt x="7494368" y="132681"/>
                </a:lnTo>
                <a:lnTo>
                  <a:pt x="7458874" y="106266"/>
                </a:lnTo>
                <a:lnTo>
                  <a:pt x="7421447" y="82455"/>
                </a:lnTo>
                <a:lnTo>
                  <a:pt x="7382219" y="61385"/>
                </a:lnTo>
                <a:lnTo>
                  <a:pt x="7341326" y="43187"/>
                </a:lnTo>
                <a:lnTo>
                  <a:pt x="7298901" y="27997"/>
                </a:lnTo>
                <a:lnTo>
                  <a:pt x="7255079" y="15950"/>
                </a:lnTo>
                <a:lnTo>
                  <a:pt x="7209994" y="7178"/>
                </a:lnTo>
                <a:lnTo>
                  <a:pt x="7163780" y="1816"/>
                </a:lnTo>
                <a:lnTo>
                  <a:pt x="7116572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4038600" y="152400"/>
            <a:ext cx="33778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600" b="1" dirty="0">
                <a:latin typeface="Georgia" panose="02040502050405020303" pitchFamily="18" charset="0"/>
              </a:rPr>
              <a:t>Премія миру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831976" y="1506929"/>
            <a:ext cx="7086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400" b="1" dirty="0"/>
              <a:t>Мустафа </a:t>
            </a:r>
            <a:r>
              <a:rPr lang="uk-UA" sz="2400" b="1" dirty="0" err="1"/>
              <a:t>Джемілєв</a:t>
            </a:r>
            <a:r>
              <a:rPr lang="uk-UA" sz="2400" b="1" dirty="0"/>
              <a:t> </a:t>
            </a:r>
            <a:r>
              <a:rPr lang="uk-UA" sz="2400" dirty="0"/>
              <a:t>тричі (у 2009, 2011 і 2014 р.) висувався на Премію миру, який з 1960-х років вів у Радянському Союзі дисидентську і правозахисну діяльність.</a:t>
            </a:r>
          </a:p>
        </p:txBody>
      </p:sp>
      <p:pic>
        <p:nvPicPr>
          <p:cNvPr id="5122" name="Picture 2" descr="Мустафа Джемілєв - біографія лідера кримськотатарського народ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" y="891914"/>
            <a:ext cx="4434840" cy="249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81000" y="3687698"/>
            <a:ext cx="6324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uk-UA" sz="2400" dirty="0">
                <a:latin typeface="Georgia" panose="02040502050405020303" pitchFamily="18" charset="0"/>
              </a:rPr>
              <a:t>У вересні 2018 року український парламент висунув кандидатуру </a:t>
            </a:r>
            <a:r>
              <a:rPr lang="uk-UA" sz="2400" b="1" dirty="0">
                <a:latin typeface="Georgia" panose="02040502050405020303" pitchFamily="18" charset="0"/>
              </a:rPr>
              <a:t>Олега </a:t>
            </a:r>
            <a:r>
              <a:rPr lang="uk-UA" sz="2400" b="1" dirty="0" err="1">
                <a:latin typeface="Georgia" panose="02040502050405020303" pitchFamily="18" charset="0"/>
              </a:rPr>
              <a:t>Сенцова</a:t>
            </a:r>
            <a:r>
              <a:rPr lang="uk-UA" sz="2400" dirty="0">
                <a:latin typeface="Georgia" panose="02040502050405020303" pitchFamily="18" charset="0"/>
              </a:rPr>
              <a:t> за героїчний ненасильницький протест проти окупації Криму, Севастополя і окремих районів Донбасу та готовність пожертвувати своїм життям заради свободи інших.</a:t>
            </a:r>
          </a:p>
        </p:txBody>
      </p:sp>
      <p:pic>
        <p:nvPicPr>
          <p:cNvPr id="5124" name="Picture 4" descr="Свободу неволі не відняти». Олег Сенцов дві години відповідав на запитання  ветеранів про вʼязницю, російську мову, полонених і Зеленського. Ось що він  сказа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848" y="3443543"/>
            <a:ext cx="4550185" cy="303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3364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1000" y="343110"/>
            <a:ext cx="11330352" cy="6545579"/>
            <a:chOff x="412830" y="312420"/>
            <a:chExt cx="11330352" cy="6545579"/>
          </a:xfrm>
        </p:grpSpPr>
        <p:sp>
          <p:nvSpPr>
            <p:cNvPr id="3" name="object 3"/>
            <p:cNvSpPr/>
            <p:nvPr/>
          </p:nvSpPr>
          <p:spPr>
            <a:xfrm>
              <a:off x="458724" y="312420"/>
              <a:ext cx="11271885" cy="6233160"/>
            </a:xfrm>
            <a:custGeom>
              <a:avLst/>
              <a:gdLst/>
              <a:ahLst/>
              <a:cxnLst/>
              <a:rect l="l" t="t" r="r" b="b"/>
              <a:pathLst>
                <a:path w="11271885" h="6233159">
                  <a:moveTo>
                    <a:pt x="11271504" y="0"/>
                  </a:moveTo>
                  <a:lnTo>
                    <a:pt x="0" y="0"/>
                  </a:lnTo>
                  <a:lnTo>
                    <a:pt x="0" y="6233159"/>
                  </a:lnTo>
                  <a:lnTo>
                    <a:pt x="11271504" y="6233159"/>
                  </a:lnTo>
                  <a:lnTo>
                    <a:pt x="11271504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43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33370" y="426510"/>
              <a:ext cx="9749340" cy="24384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43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37120" y="5311137"/>
              <a:ext cx="4306062" cy="154686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94630" y="3017310"/>
              <a:ext cx="4419600" cy="267919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2830" y="4038493"/>
              <a:ext cx="3810000" cy="254528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47744" y="6035039"/>
              <a:ext cx="3662934" cy="82296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37030" y="3521578"/>
              <a:ext cx="3900090" cy="2562989"/>
            </a:xfrm>
            <a:prstGeom prst="rect">
              <a:avLst/>
            </a:prstGeom>
          </p:spPr>
        </p:pic>
      </p:grp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213710" y="609600"/>
            <a:ext cx="95250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  <a:cs typeface="Arial" charset="0"/>
              </a:rPr>
              <a:t>Сьогодні Україна має незалежність і шанс увійти до кола нобелівських лауреатів, однак низьке фінансування науки, відсутність умов для досліджень та відтік кадрів за кордон гальмують розвиток. Країна потребує інвестицій, нових ідей і підтримки інтелектуальної сфери, адже українські вчені й надалі беруть активну участь у світовому науковому житті.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orgia" panose="02040502050405020303" pitchFamily="18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2412" y="-303024"/>
            <a:ext cx="11847187" cy="7008624"/>
            <a:chOff x="460247" y="103630"/>
            <a:chExt cx="11471584" cy="6548600"/>
          </a:xfrm>
        </p:grpSpPr>
        <p:sp>
          <p:nvSpPr>
            <p:cNvPr id="3" name="object 3"/>
            <p:cNvSpPr/>
            <p:nvPr/>
          </p:nvSpPr>
          <p:spPr>
            <a:xfrm>
              <a:off x="460247" y="103630"/>
              <a:ext cx="11471584" cy="6428839"/>
            </a:xfrm>
            <a:custGeom>
              <a:avLst/>
              <a:gdLst/>
              <a:ahLst/>
              <a:cxnLst/>
              <a:rect l="l" t="t" r="r" b="b"/>
              <a:pathLst>
                <a:path w="11271885" h="6233160">
                  <a:moveTo>
                    <a:pt x="11271504" y="0"/>
                  </a:moveTo>
                  <a:lnTo>
                    <a:pt x="0" y="0"/>
                  </a:lnTo>
                  <a:lnTo>
                    <a:pt x="0" y="6233160"/>
                  </a:lnTo>
                  <a:lnTo>
                    <a:pt x="11271504" y="6233160"/>
                  </a:lnTo>
                  <a:lnTo>
                    <a:pt x="11271504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43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432048" y="664053"/>
              <a:ext cx="8499783" cy="5980557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43000"/>
              </a:schemeClr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3379406" y="630935"/>
              <a:ext cx="6071870" cy="2827020"/>
            </a:xfrm>
            <a:custGeom>
              <a:avLst/>
              <a:gdLst/>
              <a:ahLst/>
              <a:cxnLst/>
              <a:rect l="l" t="t" r="r" b="b"/>
              <a:pathLst>
                <a:path w="6071870" h="2827020">
                  <a:moveTo>
                    <a:pt x="6071616" y="0"/>
                  </a:moveTo>
                  <a:lnTo>
                    <a:pt x="0" y="0"/>
                  </a:lnTo>
                  <a:lnTo>
                    <a:pt x="0" y="2827020"/>
                  </a:lnTo>
                  <a:lnTo>
                    <a:pt x="86741" y="2786634"/>
                  </a:lnTo>
                  <a:lnTo>
                    <a:pt x="86741" y="78359"/>
                  </a:lnTo>
                  <a:lnTo>
                    <a:pt x="5903468" y="78359"/>
                  </a:lnTo>
                  <a:lnTo>
                    <a:pt x="6071616" y="0"/>
                  </a:lnTo>
                  <a:close/>
                </a:path>
              </a:pathLst>
            </a:custGeom>
            <a:solidFill>
              <a:srgbClr val="6FAC46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379406" y="630935"/>
              <a:ext cx="6071870" cy="2827020"/>
            </a:xfrm>
            <a:custGeom>
              <a:avLst/>
              <a:gdLst/>
              <a:ahLst/>
              <a:cxnLst/>
              <a:rect l="l" t="t" r="r" b="b"/>
              <a:pathLst>
                <a:path w="6071870" h="2827020">
                  <a:moveTo>
                    <a:pt x="0" y="0"/>
                  </a:moveTo>
                  <a:lnTo>
                    <a:pt x="6071616" y="0"/>
                  </a:lnTo>
                  <a:lnTo>
                    <a:pt x="5903468" y="78359"/>
                  </a:lnTo>
                  <a:lnTo>
                    <a:pt x="86741" y="78359"/>
                  </a:lnTo>
                  <a:lnTo>
                    <a:pt x="86741" y="2786634"/>
                  </a:lnTo>
                  <a:lnTo>
                    <a:pt x="0" y="2827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775246" y="5033615"/>
              <a:ext cx="3156585" cy="1618615"/>
            </a:xfrm>
            <a:custGeom>
              <a:avLst/>
              <a:gdLst/>
              <a:ahLst/>
              <a:cxnLst/>
              <a:rect l="l" t="t" r="r" b="b"/>
              <a:pathLst>
                <a:path w="3156584" h="1618614">
                  <a:moveTo>
                    <a:pt x="3156204" y="0"/>
                  </a:moveTo>
                  <a:lnTo>
                    <a:pt x="3087370" y="35306"/>
                  </a:lnTo>
                  <a:lnTo>
                    <a:pt x="3087370" y="1564055"/>
                  </a:lnTo>
                  <a:lnTo>
                    <a:pt x="106172" y="1564055"/>
                  </a:lnTo>
                  <a:lnTo>
                    <a:pt x="0" y="1618488"/>
                  </a:lnTo>
                  <a:lnTo>
                    <a:pt x="3156204" y="1618488"/>
                  </a:lnTo>
                  <a:lnTo>
                    <a:pt x="3156204" y="0"/>
                  </a:lnTo>
                  <a:close/>
                </a:path>
              </a:pathLst>
            </a:custGeom>
            <a:solidFill>
              <a:srgbClr val="6FAC46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775246" y="5025995"/>
              <a:ext cx="3156585" cy="1618615"/>
            </a:xfrm>
            <a:custGeom>
              <a:avLst/>
              <a:gdLst/>
              <a:ahLst/>
              <a:cxnLst/>
              <a:rect l="l" t="t" r="r" b="b"/>
              <a:pathLst>
                <a:path w="3156584" h="1618614">
                  <a:moveTo>
                    <a:pt x="3156204" y="1618488"/>
                  </a:moveTo>
                  <a:lnTo>
                    <a:pt x="0" y="1618488"/>
                  </a:lnTo>
                  <a:lnTo>
                    <a:pt x="106172" y="1564055"/>
                  </a:lnTo>
                  <a:lnTo>
                    <a:pt x="3087370" y="1564055"/>
                  </a:lnTo>
                  <a:lnTo>
                    <a:pt x="3087370" y="35306"/>
                  </a:lnTo>
                  <a:lnTo>
                    <a:pt x="3156204" y="0"/>
                  </a:lnTo>
                  <a:lnTo>
                    <a:pt x="3156204" y="161848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432048" y="5995005"/>
              <a:ext cx="1222375" cy="649605"/>
            </a:xfrm>
            <a:custGeom>
              <a:avLst/>
              <a:gdLst/>
              <a:ahLst/>
              <a:cxnLst/>
              <a:rect l="l" t="t" r="r" b="b"/>
              <a:pathLst>
                <a:path w="1222375" h="649604">
                  <a:moveTo>
                    <a:pt x="0" y="649224"/>
                  </a:moveTo>
                  <a:lnTo>
                    <a:pt x="1222248" y="649224"/>
                  </a:lnTo>
                  <a:lnTo>
                    <a:pt x="1181100" y="627392"/>
                  </a:lnTo>
                  <a:lnTo>
                    <a:pt x="27559" y="627392"/>
                  </a:lnTo>
                  <a:lnTo>
                    <a:pt x="27559" y="14732"/>
                  </a:lnTo>
                  <a:lnTo>
                    <a:pt x="0" y="0"/>
                  </a:lnTo>
                  <a:lnTo>
                    <a:pt x="0" y="64922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4597" y="1241727"/>
            <a:ext cx="2729484" cy="4090415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575661" y="5549468"/>
            <a:ext cx="2047355" cy="369332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txBody>
          <a:bodyPr wrap="none">
            <a:spAutoFit/>
          </a:bodyPr>
          <a:lstStyle/>
          <a:p>
            <a:r>
              <a:rPr lang="uk-UA" dirty="0">
                <a:latin typeface="Georgia" panose="02040502050405020303" pitchFamily="18" charset="0"/>
              </a:rPr>
              <a:t>Альфред Нобель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04537" y="323661"/>
            <a:ext cx="846921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dirty="0">
                <a:solidFill>
                  <a:schemeClr val="tx1"/>
                </a:solidFill>
                <a:latin typeface="Georgia" panose="02040502050405020303" pitchFamily="18" charset="0"/>
                <a:ea typeface="Verdana" panose="020B0604030504040204" pitchFamily="34" charset="0"/>
              </a:rPr>
              <a:t>Шведський хімік, винахідник, підприємець і благодійник.</a:t>
            </a:r>
          </a:p>
          <a:p>
            <a:pPr algn="just"/>
            <a:r>
              <a:rPr lang="uk-UA" sz="2400" dirty="0">
                <a:solidFill>
                  <a:schemeClr val="tx1"/>
                </a:solidFill>
                <a:latin typeface="Georgia" panose="02040502050405020303" pitchFamily="18" charset="0"/>
                <a:ea typeface="Verdana" panose="020B0604030504040204" pitchFamily="34" charset="0"/>
              </a:rPr>
              <a:t>Народився 21 жовтня 1833 року у Стокгольмі в родині винахідника Еммануїла Нобеля. </a:t>
            </a:r>
          </a:p>
          <a:p>
            <a:pPr algn="just"/>
            <a:r>
              <a:rPr lang="uk-UA" sz="2400" b="1" dirty="0">
                <a:solidFill>
                  <a:schemeClr val="tx1"/>
                </a:solidFill>
                <a:latin typeface="Georgia" panose="02040502050405020303" pitchFamily="18" charset="0"/>
                <a:ea typeface="Verdana" panose="020B0604030504040204" pitchFamily="34" charset="0"/>
              </a:rPr>
              <a:t>Освіта</a:t>
            </a:r>
            <a:r>
              <a:rPr lang="uk-UA" sz="2400" dirty="0">
                <a:solidFill>
                  <a:schemeClr val="tx1"/>
                </a:solidFill>
                <a:latin typeface="Georgia" panose="02040502050405020303" pitchFamily="18" charset="0"/>
                <a:ea typeface="Verdana" panose="020B0604030504040204" pitchFamily="34" charset="0"/>
              </a:rPr>
              <a:t>: домашнє навчання у найкращих вчителів; знав 5 мов; захоплювався хімією та поезією.</a:t>
            </a:r>
          </a:p>
          <a:p>
            <a:pPr algn="just"/>
            <a:r>
              <a:rPr lang="uk-UA" sz="2400" b="1" dirty="0">
                <a:solidFill>
                  <a:schemeClr val="tx1"/>
                </a:solidFill>
                <a:latin typeface="Georgia" panose="02040502050405020303" pitchFamily="18" charset="0"/>
                <a:ea typeface="Verdana" panose="020B0604030504040204" pitchFamily="34" charset="0"/>
              </a:rPr>
              <a:t>Дитинство і юність:</a:t>
            </a:r>
          </a:p>
          <a:p>
            <a:pPr algn="just"/>
            <a:r>
              <a:rPr lang="uk-UA" sz="2400" dirty="0">
                <a:solidFill>
                  <a:schemeClr val="tx1"/>
                </a:solidFill>
                <a:latin typeface="Georgia" panose="02040502050405020303" pitchFamily="18" charset="0"/>
                <a:ea typeface="Verdana" panose="020B0604030504040204" pitchFamily="34" charset="0"/>
              </a:rPr>
              <a:t>1842 р. сім’я переїхала до Санкт-Петербурга, де батько працював над торпедами та мінами.</a:t>
            </a:r>
          </a:p>
          <a:p>
            <a:pPr algn="just"/>
            <a:r>
              <a:rPr lang="uk-UA" sz="2400" dirty="0">
                <a:solidFill>
                  <a:schemeClr val="tx1"/>
                </a:solidFill>
                <a:latin typeface="Georgia" panose="02040502050405020303" pitchFamily="18" charset="0"/>
                <a:ea typeface="Verdana" panose="020B0604030504040204" pitchFamily="34" charset="0"/>
              </a:rPr>
              <a:t>Через хворобу не відвідував школу, звик до самотності, але багато читав.</a:t>
            </a:r>
          </a:p>
          <a:p>
            <a:pPr algn="just"/>
            <a:r>
              <a:rPr lang="uk-UA" sz="2400" dirty="0">
                <a:solidFill>
                  <a:schemeClr val="tx1"/>
                </a:solidFill>
                <a:latin typeface="Georgia" panose="02040502050405020303" pitchFamily="18" charset="0"/>
                <a:ea typeface="Verdana" panose="020B0604030504040204" pitchFamily="34" charset="0"/>
              </a:rPr>
              <a:t>Брав </a:t>
            </a:r>
            <a:r>
              <a:rPr lang="uk-UA" sz="2400" dirty="0" err="1">
                <a:solidFill>
                  <a:schemeClr val="tx1"/>
                </a:solidFill>
                <a:latin typeface="Georgia" panose="02040502050405020303" pitchFamily="18" charset="0"/>
                <a:ea typeface="Verdana" panose="020B0604030504040204" pitchFamily="34" charset="0"/>
              </a:rPr>
              <a:t>уроки</a:t>
            </a:r>
            <a:r>
              <a:rPr lang="uk-UA" sz="2400" dirty="0">
                <a:solidFill>
                  <a:schemeClr val="tx1"/>
                </a:solidFill>
                <a:latin typeface="Georgia" panose="02040502050405020303" pitchFamily="18" charset="0"/>
                <a:ea typeface="Verdana" panose="020B0604030504040204" pitchFamily="34" charset="0"/>
              </a:rPr>
              <a:t> у відомого хіміка Миколи Зініна.</a:t>
            </a:r>
          </a:p>
          <a:p>
            <a:pPr algn="just"/>
            <a:r>
              <a:rPr lang="uk-UA" sz="2400" b="1" dirty="0">
                <a:solidFill>
                  <a:schemeClr val="tx1"/>
                </a:solidFill>
                <a:latin typeface="Georgia" panose="02040502050405020303" pitchFamily="18" charset="0"/>
                <a:ea typeface="Verdana" panose="020B0604030504040204" pitchFamily="34" charset="0"/>
              </a:rPr>
              <a:t>Подорожі та навчання:</a:t>
            </a:r>
          </a:p>
          <a:p>
            <a:pPr algn="just"/>
            <a:r>
              <a:rPr lang="uk-UA" sz="2400" dirty="0">
                <a:solidFill>
                  <a:schemeClr val="tx1"/>
                </a:solidFill>
                <a:latin typeface="Georgia" panose="02040502050405020303" pitchFamily="18" charset="0"/>
                <a:ea typeface="Verdana" panose="020B0604030504040204" pitchFamily="34" charset="0"/>
              </a:rPr>
              <a:t>1849–1851 рр. - подорожував Європою та США, працював у лабораторіях, знайомився з видатними винахідниками.</a:t>
            </a:r>
          </a:p>
          <a:p>
            <a:pPr algn="just"/>
            <a:r>
              <a:rPr lang="uk-UA" sz="2400" dirty="0">
                <a:solidFill>
                  <a:schemeClr val="tx1"/>
                </a:solidFill>
                <a:latin typeface="Georgia" panose="02040502050405020303" pitchFamily="18" charset="0"/>
                <a:ea typeface="Verdana" panose="020B0604030504040204" pitchFamily="34" charset="0"/>
              </a:rPr>
              <a:t>Познайомився з </a:t>
            </a:r>
            <a:r>
              <a:rPr lang="uk-UA" sz="2400" dirty="0" err="1">
                <a:solidFill>
                  <a:schemeClr val="tx1"/>
                </a:solidFill>
                <a:latin typeface="Georgia" panose="02040502050405020303" pitchFamily="18" charset="0"/>
                <a:ea typeface="Verdana" panose="020B0604030504040204" pitchFamily="34" charset="0"/>
              </a:rPr>
              <a:t>Асканіо</a:t>
            </a:r>
            <a:r>
              <a:rPr lang="uk-UA" sz="2400" dirty="0">
                <a:solidFill>
                  <a:schemeClr val="tx1"/>
                </a:solidFill>
                <a:latin typeface="Georgia" panose="02040502050405020303" pitchFamily="18" charset="0"/>
                <a:ea typeface="Verdana" panose="020B0604030504040204" pitchFamily="34" charset="0"/>
              </a:rPr>
              <a:t> </a:t>
            </a:r>
            <a:r>
              <a:rPr lang="uk-UA" sz="2400" dirty="0" err="1">
                <a:solidFill>
                  <a:schemeClr val="tx1"/>
                </a:solidFill>
                <a:latin typeface="Georgia" panose="02040502050405020303" pitchFamily="18" charset="0"/>
                <a:ea typeface="Verdana" panose="020B0604030504040204" pitchFamily="34" charset="0"/>
              </a:rPr>
              <a:t>Собреро</a:t>
            </a:r>
            <a:r>
              <a:rPr lang="uk-UA" sz="2400" dirty="0">
                <a:solidFill>
                  <a:schemeClr val="tx1"/>
                </a:solidFill>
                <a:latin typeface="Georgia" panose="02040502050405020303" pitchFamily="18" charset="0"/>
                <a:ea typeface="Verdana" panose="020B0604030504040204" pitchFamily="34" charset="0"/>
              </a:rPr>
              <a:t>, відкривачем нітрогліцерину.</a:t>
            </a:r>
          </a:p>
          <a:p>
            <a:pPr algn="just"/>
            <a:endParaRPr lang="uk-UA" sz="2400" dirty="0">
              <a:solidFill>
                <a:schemeClr val="tx1"/>
              </a:solidFill>
              <a:latin typeface="Georgia" panose="02040502050405020303" pitchFamily="18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60057" y="312420"/>
            <a:ext cx="11271885" cy="6233160"/>
          </a:xfrm>
          <a:custGeom>
            <a:avLst/>
            <a:gdLst/>
            <a:ahLst/>
            <a:cxnLst/>
            <a:rect l="l" t="t" r="r" b="b"/>
            <a:pathLst>
              <a:path w="11271885" h="6233159">
                <a:moveTo>
                  <a:pt x="11271504" y="0"/>
                </a:moveTo>
                <a:lnTo>
                  <a:pt x="0" y="0"/>
                </a:lnTo>
                <a:lnTo>
                  <a:pt x="0" y="6233159"/>
                </a:lnTo>
                <a:lnTo>
                  <a:pt x="11271504" y="6233159"/>
                </a:lnTo>
                <a:lnTo>
                  <a:pt x="11271504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43000"/>
            </a:schemeClr>
          </a:solidFill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514600" y="2362200"/>
            <a:ext cx="6629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>
                <a:latin typeface="Georgia" panose="02040502050405020303" pitchFamily="18" charset="0"/>
              </a:rPr>
              <a:t>Дякуємо за увагу!</a:t>
            </a:r>
          </a:p>
        </p:txBody>
      </p:sp>
      <p:pic>
        <p:nvPicPr>
          <p:cNvPr id="4" name="Image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609600"/>
            <a:ext cx="2362200" cy="2209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00600" y="6089294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atin typeface="Georgia" panose="02040502050405020303" pitchFamily="18" charset="0"/>
              </a:rPr>
              <a:t>2025</a:t>
            </a:r>
            <a:endParaRPr lang="uk-UA" sz="2400" dirty="0"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91400" y="5345251"/>
            <a:ext cx="4340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atin typeface="Georgia" panose="02040502050405020303" pitchFamily="18" charset="0"/>
              </a:rPr>
              <a:t>Наукова бібліотека ТДАТУ</a:t>
            </a:r>
          </a:p>
          <a:p>
            <a:pPr algn="r"/>
            <a:r>
              <a:rPr lang="uk-UA" sz="2400" dirty="0" smtClean="0">
                <a:latin typeface="Georgia" panose="02040502050405020303" pitchFamily="18" charset="0"/>
              </a:rPr>
              <a:t>Виконала:             </a:t>
            </a:r>
            <a:r>
              <a:rPr lang="uk-UA" sz="2400" dirty="0" err="1" smtClean="0">
                <a:latin typeface="Georgia" panose="02040502050405020303" pitchFamily="18" charset="0"/>
              </a:rPr>
              <a:t>Завгородня</a:t>
            </a:r>
            <a:r>
              <a:rPr lang="uk-UA" sz="2400" dirty="0" smtClean="0">
                <a:latin typeface="Georgia" panose="02040502050405020303" pitchFamily="18" charset="0"/>
              </a:rPr>
              <a:t> </a:t>
            </a:r>
          </a:p>
          <a:p>
            <a:pPr algn="r"/>
            <a:r>
              <a:rPr lang="uk-UA" sz="2400" dirty="0" smtClean="0">
                <a:latin typeface="Georgia" panose="02040502050405020303" pitchFamily="18" charset="0"/>
              </a:rPr>
              <a:t>Ірина Володимирівна</a:t>
            </a:r>
            <a:endParaRPr lang="uk-UA" sz="2400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04798" y="98612"/>
            <a:ext cx="11658599" cy="6606988"/>
          </a:xfrm>
          <a:custGeom>
            <a:avLst/>
            <a:gdLst/>
            <a:ahLst/>
            <a:cxnLst/>
            <a:rect l="l" t="t" r="r" b="b"/>
            <a:pathLst>
              <a:path w="11271885" h="6233160">
                <a:moveTo>
                  <a:pt x="11271504" y="0"/>
                </a:moveTo>
                <a:lnTo>
                  <a:pt x="0" y="0"/>
                </a:lnTo>
                <a:lnTo>
                  <a:pt x="0" y="6233160"/>
                </a:lnTo>
                <a:lnTo>
                  <a:pt x="11271504" y="6233160"/>
                </a:lnTo>
                <a:lnTo>
                  <a:pt x="11271504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43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14"/>
          <p:cNvSpPr/>
          <p:nvPr/>
        </p:nvSpPr>
        <p:spPr>
          <a:xfrm>
            <a:off x="2053709" y="4195523"/>
            <a:ext cx="6923246" cy="2281477"/>
          </a:xfrm>
          <a:custGeom>
            <a:avLst/>
            <a:gdLst/>
            <a:ahLst/>
            <a:cxnLst/>
            <a:rect l="l" t="t" r="r" b="b"/>
            <a:pathLst>
              <a:path w="3732529" h="2298700">
                <a:moveTo>
                  <a:pt x="3732275" y="0"/>
                </a:moveTo>
                <a:lnTo>
                  <a:pt x="383031" y="0"/>
                </a:lnTo>
                <a:lnTo>
                  <a:pt x="334977" y="2983"/>
                </a:lnTo>
                <a:lnTo>
                  <a:pt x="288706" y="11695"/>
                </a:lnTo>
                <a:lnTo>
                  <a:pt x="244577" y="25777"/>
                </a:lnTo>
                <a:lnTo>
                  <a:pt x="202949" y="44870"/>
                </a:lnTo>
                <a:lnTo>
                  <a:pt x="164180" y="68615"/>
                </a:lnTo>
                <a:lnTo>
                  <a:pt x="128629" y="96655"/>
                </a:lnTo>
                <a:lnTo>
                  <a:pt x="96655" y="128629"/>
                </a:lnTo>
                <a:lnTo>
                  <a:pt x="68615" y="164180"/>
                </a:lnTo>
                <a:lnTo>
                  <a:pt x="44870" y="202949"/>
                </a:lnTo>
                <a:lnTo>
                  <a:pt x="25777" y="244577"/>
                </a:lnTo>
                <a:lnTo>
                  <a:pt x="11695" y="288706"/>
                </a:lnTo>
                <a:lnTo>
                  <a:pt x="2983" y="334977"/>
                </a:lnTo>
                <a:lnTo>
                  <a:pt x="0" y="383031"/>
                </a:lnTo>
                <a:lnTo>
                  <a:pt x="0" y="2298191"/>
                </a:lnTo>
                <a:lnTo>
                  <a:pt x="3349243" y="2298191"/>
                </a:lnTo>
                <a:lnTo>
                  <a:pt x="3397298" y="2295208"/>
                </a:lnTo>
                <a:lnTo>
                  <a:pt x="3443569" y="2286496"/>
                </a:lnTo>
                <a:lnTo>
                  <a:pt x="3487698" y="2272414"/>
                </a:lnTo>
                <a:lnTo>
                  <a:pt x="3529326" y="2253321"/>
                </a:lnTo>
                <a:lnTo>
                  <a:pt x="3568095" y="2229576"/>
                </a:lnTo>
                <a:lnTo>
                  <a:pt x="3603646" y="2201536"/>
                </a:lnTo>
                <a:lnTo>
                  <a:pt x="3635620" y="2169562"/>
                </a:lnTo>
                <a:lnTo>
                  <a:pt x="3663660" y="2134011"/>
                </a:lnTo>
                <a:lnTo>
                  <a:pt x="3687405" y="2095242"/>
                </a:lnTo>
                <a:lnTo>
                  <a:pt x="3706498" y="2053614"/>
                </a:lnTo>
                <a:lnTo>
                  <a:pt x="3720580" y="2009485"/>
                </a:lnTo>
                <a:lnTo>
                  <a:pt x="3729292" y="1963214"/>
                </a:lnTo>
                <a:lnTo>
                  <a:pt x="3732275" y="1915159"/>
                </a:lnTo>
                <a:lnTo>
                  <a:pt x="373227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5024375" y="-3559"/>
            <a:ext cx="6862825" cy="6852159"/>
            <a:chOff x="5330952" y="6095"/>
            <a:chExt cx="6862825" cy="6852159"/>
          </a:xfrm>
        </p:grpSpPr>
        <p:sp>
          <p:nvSpPr>
            <p:cNvPr id="8" name="object 8"/>
            <p:cNvSpPr/>
            <p:nvPr/>
          </p:nvSpPr>
          <p:spPr>
            <a:xfrm>
              <a:off x="11052047" y="24384"/>
              <a:ext cx="1141730" cy="6833870"/>
            </a:xfrm>
            <a:custGeom>
              <a:avLst/>
              <a:gdLst/>
              <a:ahLst/>
              <a:cxnLst/>
              <a:rect l="l" t="t" r="r" b="b"/>
              <a:pathLst>
                <a:path w="1141729" h="6833870">
                  <a:moveTo>
                    <a:pt x="1141476" y="0"/>
                  </a:moveTo>
                  <a:lnTo>
                    <a:pt x="1107948" y="0"/>
                  </a:lnTo>
                  <a:lnTo>
                    <a:pt x="0" y="3416808"/>
                  </a:lnTo>
                  <a:lnTo>
                    <a:pt x="1107948" y="6833615"/>
                  </a:lnTo>
                  <a:lnTo>
                    <a:pt x="1141476" y="6833615"/>
                  </a:lnTo>
                  <a:lnTo>
                    <a:pt x="1141476" y="0"/>
                  </a:lnTo>
                  <a:close/>
                </a:path>
              </a:pathLst>
            </a:custGeom>
            <a:solidFill>
              <a:srgbClr val="00000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330952" y="6095"/>
              <a:ext cx="6855459" cy="6842759"/>
            </a:xfrm>
            <a:custGeom>
              <a:avLst/>
              <a:gdLst/>
              <a:ahLst/>
              <a:cxnLst/>
              <a:rect l="l" t="t" r="r" b="b"/>
              <a:pathLst>
                <a:path w="6855459" h="6842759">
                  <a:moveTo>
                    <a:pt x="6833616" y="6809219"/>
                  </a:moveTo>
                  <a:lnTo>
                    <a:pt x="3416808" y="5701284"/>
                  </a:lnTo>
                  <a:lnTo>
                    <a:pt x="0" y="6809219"/>
                  </a:lnTo>
                  <a:lnTo>
                    <a:pt x="0" y="6842760"/>
                  </a:lnTo>
                  <a:lnTo>
                    <a:pt x="6833616" y="6842760"/>
                  </a:lnTo>
                  <a:lnTo>
                    <a:pt x="6833616" y="6809219"/>
                  </a:lnTo>
                  <a:close/>
                </a:path>
                <a:path w="6855459" h="6842759">
                  <a:moveTo>
                    <a:pt x="6854952" y="0"/>
                  </a:moveTo>
                  <a:lnTo>
                    <a:pt x="21336" y="0"/>
                  </a:lnTo>
                  <a:lnTo>
                    <a:pt x="21336" y="33528"/>
                  </a:lnTo>
                  <a:lnTo>
                    <a:pt x="3438144" y="1139952"/>
                  </a:lnTo>
                  <a:lnTo>
                    <a:pt x="6854952" y="33528"/>
                  </a:lnTo>
                  <a:lnTo>
                    <a:pt x="6854952" y="0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 rot="16200000">
            <a:off x="2183830" y="4041753"/>
            <a:ext cx="1321906" cy="1600200"/>
            <a:chOff x="8537447" y="3345179"/>
            <a:chExt cx="1289685" cy="1499870"/>
          </a:xfrm>
        </p:grpSpPr>
        <p:sp>
          <p:nvSpPr>
            <p:cNvPr id="19" name="object 19"/>
            <p:cNvSpPr/>
            <p:nvPr/>
          </p:nvSpPr>
          <p:spPr>
            <a:xfrm>
              <a:off x="8537447" y="3345179"/>
              <a:ext cx="1289685" cy="1499870"/>
            </a:xfrm>
            <a:custGeom>
              <a:avLst/>
              <a:gdLst/>
              <a:ahLst/>
              <a:cxnLst/>
              <a:rect l="l" t="t" r="r" b="b"/>
              <a:pathLst>
                <a:path w="1289684" h="1499870">
                  <a:moveTo>
                    <a:pt x="1289303" y="0"/>
                  </a:moveTo>
                  <a:lnTo>
                    <a:pt x="0" y="0"/>
                  </a:lnTo>
                  <a:lnTo>
                    <a:pt x="63500" y="73787"/>
                  </a:lnTo>
                  <a:lnTo>
                    <a:pt x="1203071" y="73787"/>
                  </a:lnTo>
                  <a:lnTo>
                    <a:pt x="1203071" y="1399286"/>
                  </a:lnTo>
                  <a:lnTo>
                    <a:pt x="1289303" y="1499616"/>
                  </a:lnTo>
                  <a:lnTo>
                    <a:pt x="1289303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537447" y="3345179"/>
              <a:ext cx="1289685" cy="1499870"/>
            </a:xfrm>
            <a:custGeom>
              <a:avLst/>
              <a:gdLst/>
              <a:ahLst/>
              <a:cxnLst/>
              <a:rect l="l" t="t" r="r" b="b"/>
              <a:pathLst>
                <a:path w="1289684" h="1499870">
                  <a:moveTo>
                    <a:pt x="1289303" y="0"/>
                  </a:moveTo>
                  <a:lnTo>
                    <a:pt x="1289303" y="1499616"/>
                  </a:lnTo>
                  <a:lnTo>
                    <a:pt x="1203071" y="1399286"/>
                  </a:lnTo>
                  <a:lnTo>
                    <a:pt x="1203071" y="73787"/>
                  </a:lnTo>
                  <a:lnTo>
                    <a:pt x="63500" y="73787"/>
                  </a:lnTo>
                  <a:lnTo>
                    <a:pt x="0" y="0"/>
                  </a:lnTo>
                  <a:lnTo>
                    <a:pt x="1289303" y="0"/>
                  </a:lnTo>
                  <a:close/>
                </a:path>
              </a:pathLst>
            </a:custGeom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6571357" y="4364159"/>
            <a:ext cx="2552889" cy="2031744"/>
            <a:chOff x="9977628" y="3810000"/>
            <a:chExt cx="2066925" cy="1623695"/>
          </a:xfrm>
          <a:solidFill>
            <a:schemeClr val="bg1">
              <a:lumMod val="50000"/>
            </a:schemeClr>
          </a:solidFill>
        </p:grpSpPr>
        <p:pic>
          <p:nvPicPr>
            <p:cNvPr id="28" name="object 2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77628" y="3810000"/>
              <a:ext cx="1947672" cy="1511808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</p:pic>
        <p:sp>
          <p:nvSpPr>
            <p:cNvPr id="29" name="object 29"/>
            <p:cNvSpPr/>
            <p:nvPr/>
          </p:nvSpPr>
          <p:spPr>
            <a:xfrm>
              <a:off x="10177272" y="3870960"/>
              <a:ext cx="1862455" cy="1557655"/>
            </a:xfrm>
            <a:custGeom>
              <a:avLst/>
              <a:gdLst/>
              <a:ahLst/>
              <a:cxnLst/>
              <a:rect l="l" t="t" r="r" b="b"/>
              <a:pathLst>
                <a:path w="1862454" h="1557654">
                  <a:moveTo>
                    <a:pt x="1862327" y="0"/>
                  </a:moveTo>
                  <a:lnTo>
                    <a:pt x="1769872" y="77342"/>
                  </a:lnTo>
                  <a:lnTo>
                    <a:pt x="1769872" y="1475231"/>
                  </a:lnTo>
                  <a:lnTo>
                    <a:pt x="98425" y="1475231"/>
                  </a:lnTo>
                  <a:lnTo>
                    <a:pt x="0" y="1557527"/>
                  </a:lnTo>
                  <a:lnTo>
                    <a:pt x="1862327" y="1557527"/>
                  </a:lnTo>
                  <a:lnTo>
                    <a:pt x="1862327" y="0"/>
                  </a:lnTo>
                  <a:close/>
                </a:path>
              </a:pathLst>
            </a:cu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0177272" y="3870960"/>
              <a:ext cx="1862455" cy="1557655"/>
            </a:xfrm>
            <a:custGeom>
              <a:avLst/>
              <a:gdLst/>
              <a:ahLst/>
              <a:cxnLst/>
              <a:rect l="l" t="t" r="r" b="b"/>
              <a:pathLst>
                <a:path w="1862454" h="1557654">
                  <a:moveTo>
                    <a:pt x="1862327" y="1557527"/>
                  </a:moveTo>
                  <a:lnTo>
                    <a:pt x="0" y="1557527"/>
                  </a:lnTo>
                  <a:lnTo>
                    <a:pt x="98425" y="1475231"/>
                  </a:lnTo>
                  <a:lnTo>
                    <a:pt x="1769872" y="1475231"/>
                  </a:lnTo>
                  <a:lnTo>
                    <a:pt x="1769872" y="77342"/>
                  </a:lnTo>
                  <a:lnTo>
                    <a:pt x="1862327" y="0"/>
                  </a:lnTo>
                  <a:lnTo>
                    <a:pt x="1862327" y="1557527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53" name="Picture 5" descr="https://media2.nekropole.info/2014/11/Alfreds-Nobels-patenteja-dinamit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790" y="4238299"/>
            <a:ext cx="1920773" cy="175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4084511" y="4630163"/>
            <a:ext cx="2521793" cy="156966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latin typeface="Georgia" panose="02040502050405020303" pitchFamily="18" charset="0"/>
              </a:rPr>
              <a:t>Динаміт</a:t>
            </a:r>
          </a:p>
          <a:p>
            <a:pPr algn="ctr"/>
            <a:endParaRPr lang="uk-UA" sz="2400" dirty="0">
              <a:latin typeface="Georgia" panose="02040502050405020303" pitchFamily="18" charset="0"/>
            </a:endParaRPr>
          </a:p>
          <a:p>
            <a:pPr algn="ctr"/>
            <a:r>
              <a:rPr lang="uk-UA" sz="2400" dirty="0">
                <a:latin typeface="Georgia" panose="02040502050405020303" pitchFamily="18" charset="0"/>
              </a:rPr>
              <a:t>Запатентований у 1867 році</a:t>
            </a:r>
          </a:p>
        </p:txBody>
      </p:sp>
      <p:sp>
        <p:nvSpPr>
          <p:cNvPr id="39" name="object 14"/>
          <p:cNvSpPr/>
          <p:nvPr/>
        </p:nvSpPr>
        <p:spPr>
          <a:xfrm>
            <a:off x="6571357" y="1789584"/>
            <a:ext cx="5036786" cy="2128973"/>
          </a:xfrm>
          <a:custGeom>
            <a:avLst/>
            <a:gdLst/>
            <a:ahLst/>
            <a:cxnLst/>
            <a:rect l="l" t="t" r="r" b="b"/>
            <a:pathLst>
              <a:path w="3732529" h="2298700">
                <a:moveTo>
                  <a:pt x="3732275" y="0"/>
                </a:moveTo>
                <a:lnTo>
                  <a:pt x="383031" y="0"/>
                </a:lnTo>
                <a:lnTo>
                  <a:pt x="334977" y="2983"/>
                </a:lnTo>
                <a:lnTo>
                  <a:pt x="288706" y="11695"/>
                </a:lnTo>
                <a:lnTo>
                  <a:pt x="244577" y="25777"/>
                </a:lnTo>
                <a:lnTo>
                  <a:pt x="202949" y="44870"/>
                </a:lnTo>
                <a:lnTo>
                  <a:pt x="164180" y="68615"/>
                </a:lnTo>
                <a:lnTo>
                  <a:pt x="128629" y="96655"/>
                </a:lnTo>
                <a:lnTo>
                  <a:pt x="96655" y="128629"/>
                </a:lnTo>
                <a:lnTo>
                  <a:pt x="68615" y="164180"/>
                </a:lnTo>
                <a:lnTo>
                  <a:pt x="44870" y="202949"/>
                </a:lnTo>
                <a:lnTo>
                  <a:pt x="25777" y="244577"/>
                </a:lnTo>
                <a:lnTo>
                  <a:pt x="11695" y="288706"/>
                </a:lnTo>
                <a:lnTo>
                  <a:pt x="2983" y="334977"/>
                </a:lnTo>
                <a:lnTo>
                  <a:pt x="0" y="383031"/>
                </a:lnTo>
                <a:lnTo>
                  <a:pt x="0" y="2298191"/>
                </a:lnTo>
                <a:lnTo>
                  <a:pt x="3349243" y="2298191"/>
                </a:lnTo>
                <a:lnTo>
                  <a:pt x="3397298" y="2295208"/>
                </a:lnTo>
                <a:lnTo>
                  <a:pt x="3443569" y="2286496"/>
                </a:lnTo>
                <a:lnTo>
                  <a:pt x="3487698" y="2272414"/>
                </a:lnTo>
                <a:lnTo>
                  <a:pt x="3529326" y="2253321"/>
                </a:lnTo>
                <a:lnTo>
                  <a:pt x="3568095" y="2229576"/>
                </a:lnTo>
                <a:lnTo>
                  <a:pt x="3603646" y="2201536"/>
                </a:lnTo>
                <a:lnTo>
                  <a:pt x="3635620" y="2169562"/>
                </a:lnTo>
                <a:lnTo>
                  <a:pt x="3663660" y="2134011"/>
                </a:lnTo>
                <a:lnTo>
                  <a:pt x="3687405" y="2095242"/>
                </a:lnTo>
                <a:lnTo>
                  <a:pt x="3706498" y="2053614"/>
                </a:lnTo>
                <a:lnTo>
                  <a:pt x="3720580" y="2009485"/>
                </a:lnTo>
                <a:lnTo>
                  <a:pt x="3729292" y="1963214"/>
                </a:lnTo>
                <a:lnTo>
                  <a:pt x="3732275" y="1915159"/>
                </a:lnTo>
                <a:lnTo>
                  <a:pt x="373227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14"/>
          <p:cNvSpPr/>
          <p:nvPr/>
        </p:nvSpPr>
        <p:spPr>
          <a:xfrm>
            <a:off x="575533" y="1798405"/>
            <a:ext cx="5004597" cy="2056125"/>
          </a:xfrm>
          <a:custGeom>
            <a:avLst/>
            <a:gdLst/>
            <a:ahLst/>
            <a:cxnLst/>
            <a:rect l="l" t="t" r="r" b="b"/>
            <a:pathLst>
              <a:path w="3732529" h="2298700">
                <a:moveTo>
                  <a:pt x="3732275" y="0"/>
                </a:moveTo>
                <a:lnTo>
                  <a:pt x="383031" y="0"/>
                </a:lnTo>
                <a:lnTo>
                  <a:pt x="334977" y="2983"/>
                </a:lnTo>
                <a:lnTo>
                  <a:pt x="288706" y="11695"/>
                </a:lnTo>
                <a:lnTo>
                  <a:pt x="244577" y="25777"/>
                </a:lnTo>
                <a:lnTo>
                  <a:pt x="202949" y="44870"/>
                </a:lnTo>
                <a:lnTo>
                  <a:pt x="164180" y="68615"/>
                </a:lnTo>
                <a:lnTo>
                  <a:pt x="128629" y="96655"/>
                </a:lnTo>
                <a:lnTo>
                  <a:pt x="96655" y="128629"/>
                </a:lnTo>
                <a:lnTo>
                  <a:pt x="68615" y="164180"/>
                </a:lnTo>
                <a:lnTo>
                  <a:pt x="44870" y="202949"/>
                </a:lnTo>
                <a:lnTo>
                  <a:pt x="25777" y="244577"/>
                </a:lnTo>
                <a:lnTo>
                  <a:pt x="11695" y="288706"/>
                </a:lnTo>
                <a:lnTo>
                  <a:pt x="2983" y="334977"/>
                </a:lnTo>
                <a:lnTo>
                  <a:pt x="0" y="383031"/>
                </a:lnTo>
                <a:lnTo>
                  <a:pt x="0" y="2298191"/>
                </a:lnTo>
                <a:lnTo>
                  <a:pt x="3349243" y="2298191"/>
                </a:lnTo>
                <a:lnTo>
                  <a:pt x="3397298" y="2295208"/>
                </a:lnTo>
                <a:lnTo>
                  <a:pt x="3443569" y="2286496"/>
                </a:lnTo>
                <a:lnTo>
                  <a:pt x="3487698" y="2272414"/>
                </a:lnTo>
                <a:lnTo>
                  <a:pt x="3529326" y="2253321"/>
                </a:lnTo>
                <a:lnTo>
                  <a:pt x="3568095" y="2229576"/>
                </a:lnTo>
                <a:lnTo>
                  <a:pt x="3603646" y="2201536"/>
                </a:lnTo>
                <a:lnTo>
                  <a:pt x="3635620" y="2169562"/>
                </a:lnTo>
                <a:lnTo>
                  <a:pt x="3663660" y="2134011"/>
                </a:lnTo>
                <a:lnTo>
                  <a:pt x="3687405" y="2095242"/>
                </a:lnTo>
                <a:lnTo>
                  <a:pt x="3706498" y="2053614"/>
                </a:lnTo>
                <a:lnTo>
                  <a:pt x="3720580" y="2009485"/>
                </a:lnTo>
                <a:lnTo>
                  <a:pt x="3729292" y="1963214"/>
                </a:lnTo>
                <a:lnTo>
                  <a:pt x="3732275" y="1915159"/>
                </a:lnTo>
                <a:lnTo>
                  <a:pt x="373227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" name="object 18"/>
          <p:cNvGrpSpPr/>
          <p:nvPr/>
        </p:nvGrpSpPr>
        <p:grpSpPr>
          <a:xfrm rot="16200000">
            <a:off x="714681" y="1650438"/>
            <a:ext cx="1321906" cy="1600200"/>
            <a:chOff x="8537447" y="3345179"/>
            <a:chExt cx="1289685" cy="1499870"/>
          </a:xfrm>
          <a:solidFill>
            <a:schemeClr val="bg1">
              <a:lumMod val="50000"/>
            </a:schemeClr>
          </a:solidFill>
        </p:grpSpPr>
        <p:sp>
          <p:nvSpPr>
            <p:cNvPr id="41" name="object 19"/>
            <p:cNvSpPr/>
            <p:nvPr/>
          </p:nvSpPr>
          <p:spPr>
            <a:xfrm>
              <a:off x="8537447" y="3345179"/>
              <a:ext cx="1289685" cy="1499870"/>
            </a:xfrm>
            <a:custGeom>
              <a:avLst/>
              <a:gdLst/>
              <a:ahLst/>
              <a:cxnLst/>
              <a:rect l="l" t="t" r="r" b="b"/>
              <a:pathLst>
                <a:path w="1289684" h="1499870">
                  <a:moveTo>
                    <a:pt x="1289303" y="0"/>
                  </a:moveTo>
                  <a:lnTo>
                    <a:pt x="0" y="0"/>
                  </a:lnTo>
                  <a:lnTo>
                    <a:pt x="63500" y="73787"/>
                  </a:lnTo>
                  <a:lnTo>
                    <a:pt x="1203071" y="73787"/>
                  </a:lnTo>
                  <a:lnTo>
                    <a:pt x="1203071" y="1399286"/>
                  </a:lnTo>
                  <a:lnTo>
                    <a:pt x="1289303" y="1499616"/>
                  </a:lnTo>
                  <a:lnTo>
                    <a:pt x="1289303" y="0"/>
                  </a:lnTo>
                  <a:close/>
                </a:path>
              </a:pathLst>
            </a:cu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20"/>
            <p:cNvSpPr/>
            <p:nvPr/>
          </p:nvSpPr>
          <p:spPr>
            <a:xfrm>
              <a:off x="8537447" y="3345179"/>
              <a:ext cx="1289685" cy="1499870"/>
            </a:xfrm>
            <a:custGeom>
              <a:avLst/>
              <a:gdLst/>
              <a:ahLst/>
              <a:cxnLst/>
              <a:rect l="l" t="t" r="r" b="b"/>
              <a:pathLst>
                <a:path w="1289684" h="1499870">
                  <a:moveTo>
                    <a:pt x="1289303" y="0"/>
                  </a:moveTo>
                  <a:lnTo>
                    <a:pt x="1289303" y="1499616"/>
                  </a:lnTo>
                  <a:lnTo>
                    <a:pt x="1203071" y="1399286"/>
                  </a:lnTo>
                  <a:lnTo>
                    <a:pt x="1203071" y="73787"/>
                  </a:lnTo>
                  <a:lnTo>
                    <a:pt x="63500" y="73787"/>
                  </a:lnTo>
                  <a:lnTo>
                    <a:pt x="0" y="0"/>
                  </a:lnTo>
                  <a:lnTo>
                    <a:pt x="1289303" y="0"/>
                  </a:lnTo>
                  <a:close/>
                </a:path>
              </a:pathLst>
            </a:cu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18"/>
          <p:cNvGrpSpPr/>
          <p:nvPr/>
        </p:nvGrpSpPr>
        <p:grpSpPr>
          <a:xfrm>
            <a:off x="10402611" y="1679278"/>
            <a:ext cx="1321906" cy="1600200"/>
            <a:chOff x="8537447" y="3345179"/>
            <a:chExt cx="1289685" cy="1499870"/>
          </a:xfrm>
          <a:solidFill>
            <a:schemeClr val="bg1">
              <a:lumMod val="50000"/>
            </a:schemeClr>
          </a:solidFill>
        </p:grpSpPr>
        <p:sp>
          <p:nvSpPr>
            <p:cNvPr id="45" name="object 19"/>
            <p:cNvSpPr/>
            <p:nvPr/>
          </p:nvSpPr>
          <p:spPr>
            <a:xfrm>
              <a:off x="8537447" y="3345179"/>
              <a:ext cx="1289685" cy="1499870"/>
            </a:xfrm>
            <a:custGeom>
              <a:avLst/>
              <a:gdLst/>
              <a:ahLst/>
              <a:cxnLst/>
              <a:rect l="l" t="t" r="r" b="b"/>
              <a:pathLst>
                <a:path w="1289684" h="1499870">
                  <a:moveTo>
                    <a:pt x="1289303" y="0"/>
                  </a:moveTo>
                  <a:lnTo>
                    <a:pt x="0" y="0"/>
                  </a:lnTo>
                  <a:lnTo>
                    <a:pt x="63500" y="73787"/>
                  </a:lnTo>
                  <a:lnTo>
                    <a:pt x="1203071" y="73787"/>
                  </a:lnTo>
                  <a:lnTo>
                    <a:pt x="1203071" y="1399286"/>
                  </a:lnTo>
                  <a:lnTo>
                    <a:pt x="1289303" y="1499616"/>
                  </a:lnTo>
                  <a:lnTo>
                    <a:pt x="1289303" y="0"/>
                  </a:lnTo>
                  <a:close/>
                </a:path>
              </a:pathLst>
            </a:cu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20"/>
            <p:cNvSpPr/>
            <p:nvPr/>
          </p:nvSpPr>
          <p:spPr>
            <a:xfrm>
              <a:off x="8537447" y="3345179"/>
              <a:ext cx="1289685" cy="1499870"/>
            </a:xfrm>
            <a:custGeom>
              <a:avLst/>
              <a:gdLst/>
              <a:ahLst/>
              <a:cxnLst/>
              <a:rect l="l" t="t" r="r" b="b"/>
              <a:pathLst>
                <a:path w="1289684" h="1499870">
                  <a:moveTo>
                    <a:pt x="1289303" y="0"/>
                  </a:moveTo>
                  <a:lnTo>
                    <a:pt x="1289303" y="1499616"/>
                  </a:lnTo>
                  <a:lnTo>
                    <a:pt x="1203071" y="1399286"/>
                  </a:lnTo>
                  <a:lnTo>
                    <a:pt x="1203071" y="73787"/>
                  </a:lnTo>
                  <a:lnTo>
                    <a:pt x="63500" y="73787"/>
                  </a:lnTo>
                  <a:lnTo>
                    <a:pt x="0" y="0"/>
                  </a:lnTo>
                  <a:lnTo>
                    <a:pt x="1289303" y="0"/>
                  </a:lnTo>
                  <a:close/>
                </a:path>
              </a:pathLst>
            </a:cu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29"/>
          <p:cNvSpPr/>
          <p:nvPr/>
        </p:nvSpPr>
        <p:spPr>
          <a:xfrm rot="5400000">
            <a:off x="6970825" y="2361972"/>
            <a:ext cx="1150171" cy="1949108"/>
          </a:xfrm>
          <a:custGeom>
            <a:avLst/>
            <a:gdLst/>
            <a:ahLst/>
            <a:cxnLst/>
            <a:rect l="l" t="t" r="r" b="b"/>
            <a:pathLst>
              <a:path w="1862454" h="1557654">
                <a:moveTo>
                  <a:pt x="1862327" y="0"/>
                </a:moveTo>
                <a:lnTo>
                  <a:pt x="1769872" y="77342"/>
                </a:lnTo>
                <a:lnTo>
                  <a:pt x="1769872" y="1475231"/>
                </a:lnTo>
                <a:lnTo>
                  <a:pt x="98425" y="1475231"/>
                </a:lnTo>
                <a:lnTo>
                  <a:pt x="0" y="1557527"/>
                </a:lnTo>
                <a:lnTo>
                  <a:pt x="1862327" y="1557527"/>
                </a:lnTo>
                <a:lnTo>
                  <a:pt x="1862327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2" name="Прямоугольник 2051"/>
          <p:cNvSpPr/>
          <p:nvPr/>
        </p:nvSpPr>
        <p:spPr>
          <a:xfrm>
            <a:off x="1428048" y="76200"/>
            <a:ext cx="92679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latin typeface="Georgia" panose="02040502050405020303" pitchFamily="18" charset="0"/>
              </a:rPr>
              <a:t>Винаходи Альфреда Нобеля</a:t>
            </a:r>
            <a:endParaRPr lang="uk-UA" sz="3600" dirty="0">
              <a:latin typeface="Georgia" panose="02040502050405020303" pitchFamily="18" charset="0"/>
            </a:endParaRPr>
          </a:p>
        </p:txBody>
      </p:sp>
      <p:pic>
        <p:nvPicPr>
          <p:cNvPr id="2048" name="Рисунок 204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2" t="14609" r="11025" b="12459"/>
          <a:stretch/>
        </p:blipFill>
        <p:spPr>
          <a:xfrm>
            <a:off x="685800" y="1917051"/>
            <a:ext cx="1632171" cy="110690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1771" y="875075"/>
            <a:ext cx="113534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uk-UA" sz="2400" dirty="0">
                <a:solidFill>
                  <a:schemeClr val="tx1"/>
                </a:solidFill>
                <a:latin typeface="Georgia" panose="02040502050405020303" pitchFamily="18" charset="0"/>
              </a:rPr>
              <a:t>Нобель отримав </a:t>
            </a:r>
            <a:r>
              <a:rPr lang="uk-UA" sz="2400" b="1" dirty="0">
                <a:solidFill>
                  <a:schemeClr val="tx1"/>
                </a:solidFill>
                <a:latin typeface="Georgia" panose="02040502050405020303" pitchFamily="18" charset="0"/>
              </a:rPr>
              <a:t>355 патентів</a:t>
            </a:r>
            <a:r>
              <a:rPr lang="uk-UA" sz="2400" dirty="0">
                <a:solidFill>
                  <a:schemeClr val="tx1"/>
                </a:solidFill>
                <a:latin typeface="Georgia" panose="02040502050405020303" pitchFamily="18" charset="0"/>
              </a:rPr>
              <a:t> у різних галузях — медицина, металургія, хімія, біологія. </a:t>
            </a:r>
            <a:br>
              <a:rPr lang="uk-UA" sz="2400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endParaRPr lang="uk-UA" sz="2400" dirty="0"/>
          </a:p>
        </p:txBody>
      </p:sp>
      <p:pic>
        <p:nvPicPr>
          <p:cNvPr id="43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 rot="4093656">
            <a:off x="3672187" y="1754073"/>
            <a:ext cx="2100148" cy="243869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04032" y="2110662"/>
            <a:ext cx="1836000" cy="1476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latin typeface="Georgia" panose="02040502050405020303" pitchFamily="18" charset="0"/>
              </a:rPr>
              <a:t>Бездимний порох балістит</a:t>
            </a:r>
          </a:p>
          <a:p>
            <a:pPr algn="ctr"/>
            <a:r>
              <a:rPr lang="uk-UA" sz="2400" dirty="0">
                <a:latin typeface="Georgia" panose="02040502050405020303" pitchFamily="18" charset="0"/>
              </a:rPr>
              <a:t>1887</a:t>
            </a:r>
          </a:p>
        </p:txBody>
      </p:sp>
      <p:sp>
        <p:nvSpPr>
          <p:cNvPr id="48" name="object 29"/>
          <p:cNvSpPr/>
          <p:nvPr/>
        </p:nvSpPr>
        <p:spPr>
          <a:xfrm>
            <a:off x="3811702" y="2704427"/>
            <a:ext cx="1768429" cy="1150103"/>
          </a:xfrm>
          <a:custGeom>
            <a:avLst/>
            <a:gdLst/>
            <a:ahLst/>
            <a:cxnLst/>
            <a:rect l="l" t="t" r="r" b="b"/>
            <a:pathLst>
              <a:path w="1862454" h="1557654">
                <a:moveTo>
                  <a:pt x="1862327" y="0"/>
                </a:moveTo>
                <a:lnTo>
                  <a:pt x="1769872" y="77342"/>
                </a:lnTo>
                <a:lnTo>
                  <a:pt x="1769872" y="1475231"/>
                </a:lnTo>
                <a:lnTo>
                  <a:pt x="98425" y="1475231"/>
                </a:lnTo>
                <a:lnTo>
                  <a:pt x="0" y="1557527"/>
                </a:lnTo>
                <a:lnTo>
                  <a:pt x="1862327" y="1557527"/>
                </a:lnTo>
                <a:lnTo>
                  <a:pt x="1862327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TextBox 59"/>
          <p:cNvSpPr txBox="1"/>
          <p:nvPr/>
        </p:nvSpPr>
        <p:spPr>
          <a:xfrm>
            <a:off x="7641548" y="2383440"/>
            <a:ext cx="2188252" cy="83099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latin typeface="Georgia" panose="02040502050405020303" pitchFamily="18" charset="0"/>
              </a:rPr>
              <a:t>Нафтопровід</a:t>
            </a:r>
          </a:p>
          <a:p>
            <a:pPr algn="ctr"/>
            <a:r>
              <a:rPr lang="uk-UA" sz="2400" dirty="0">
                <a:latin typeface="Georgia" panose="02040502050405020303" pitchFamily="18" charset="0"/>
              </a:rPr>
              <a:t>1876</a:t>
            </a:r>
          </a:p>
        </p:txBody>
      </p:sp>
      <p:pic>
        <p:nvPicPr>
          <p:cNvPr id="2061" name="Picture 13" descr="Товариство нафтового виробництва братів Нобель — Вікіпеді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543" y="2961571"/>
            <a:ext cx="1432857" cy="88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НОБЕЛЬ БРАТЬЕВ ТОВАРИЩЕСТВО • Большая российская энциклопедия - электронная  версия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548" y="1776364"/>
            <a:ext cx="1821502" cy="109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226806" y="858817"/>
            <a:ext cx="11717077" cy="5841376"/>
          </a:xfrm>
          <a:prstGeom prst="rect">
            <a:avLst/>
          </a:prstGeom>
          <a:solidFill>
            <a:schemeClr val="accent1">
              <a:lumMod val="60000"/>
              <a:lumOff val="40000"/>
              <a:alpha val="50195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object 2"/>
          <p:cNvGrpSpPr/>
          <p:nvPr/>
        </p:nvGrpSpPr>
        <p:grpSpPr>
          <a:xfrm>
            <a:off x="5173980" y="6095"/>
            <a:ext cx="7019797" cy="6852159"/>
            <a:chOff x="5173980" y="6095"/>
            <a:chExt cx="7019797" cy="6852159"/>
          </a:xfrm>
        </p:grpSpPr>
        <p:sp>
          <p:nvSpPr>
            <p:cNvPr id="3" name="object 3"/>
            <p:cNvSpPr/>
            <p:nvPr/>
          </p:nvSpPr>
          <p:spPr>
            <a:xfrm>
              <a:off x="11052047" y="24384"/>
              <a:ext cx="1141730" cy="6833870"/>
            </a:xfrm>
            <a:custGeom>
              <a:avLst/>
              <a:gdLst/>
              <a:ahLst/>
              <a:cxnLst/>
              <a:rect l="l" t="t" r="r" b="b"/>
              <a:pathLst>
                <a:path w="1141729" h="6833870">
                  <a:moveTo>
                    <a:pt x="1141476" y="0"/>
                  </a:moveTo>
                  <a:lnTo>
                    <a:pt x="1107948" y="0"/>
                  </a:lnTo>
                  <a:lnTo>
                    <a:pt x="0" y="3416808"/>
                  </a:lnTo>
                  <a:lnTo>
                    <a:pt x="1107948" y="6833615"/>
                  </a:lnTo>
                  <a:lnTo>
                    <a:pt x="1141476" y="6833615"/>
                  </a:lnTo>
                  <a:lnTo>
                    <a:pt x="1141476" y="0"/>
                  </a:lnTo>
                  <a:close/>
                </a:path>
              </a:pathLst>
            </a:custGeom>
            <a:solidFill>
              <a:srgbClr val="00000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173980" y="6095"/>
              <a:ext cx="7012305" cy="6771640"/>
            </a:xfrm>
            <a:custGeom>
              <a:avLst/>
              <a:gdLst/>
              <a:ahLst/>
              <a:cxnLst/>
              <a:rect l="l" t="t" r="r" b="b"/>
              <a:pathLst>
                <a:path w="7012305" h="6771640">
                  <a:moveTo>
                    <a:pt x="6833616" y="6737591"/>
                  </a:moveTo>
                  <a:lnTo>
                    <a:pt x="3416808" y="5629656"/>
                  </a:lnTo>
                  <a:lnTo>
                    <a:pt x="0" y="6737591"/>
                  </a:lnTo>
                  <a:lnTo>
                    <a:pt x="0" y="6771132"/>
                  </a:lnTo>
                  <a:lnTo>
                    <a:pt x="6833616" y="6771132"/>
                  </a:lnTo>
                  <a:lnTo>
                    <a:pt x="6833616" y="6737591"/>
                  </a:lnTo>
                  <a:close/>
                </a:path>
                <a:path w="7012305" h="6771640">
                  <a:moveTo>
                    <a:pt x="7011924" y="0"/>
                  </a:moveTo>
                  <a:lnTo>
                    <a:pt x="178308" y="0"/>
                  </a:lnTo>
                  <a:lnTo>
                    <a:pt x="178308" y="33528"/>
                  </a:lnTo>
                  <a:lnTo>
                    <a:pt x="3595116" y="1139952"/>
                  </a:lnTo>
                  <a:lnTo>
                    <a:pt x="7011924" y="33528"/>
                  </a:lnTo>
                  <a:lnTo>
                    <a:pt x="7011924" y="0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sz="quarter" idx="13"/>
          </p:nvPr>
        </p:nvSpPr>
        <p:spPr>
          <a:xfrm>
            <a:off x="226807" y="928320"/>
            <a:ext cx="9677401" cy="479246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chemeClr val="tx1"/>
                </a:solidFill>
                <a:latin typeface="Georgia" panose="02040502050405020303" pitchFamily="18" charset="0"/>
              </a:rPr>
              <a:t>Альфред Нобель був закритою для спілкування людиною.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chemeClr val="tx1"/>
                </a:solidFill>
                <a:latin typeface="Georgia" panose="02040502050405020303" pitchFamily="18" charset="0"/>
              </a:rPr>
              <a:t>Його перу належать романи, п’єси, вірші, які він ніколи не публікував. Він негативно ставився до паління, алкоголю і азартних ігор.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chemeClr val="tx1"/>
                </a:solidFill>
                <a:latin typeface="Georgia" panose="02040502050405020303" pitchFamily="18" charset="0"/>
              </a:rPr>
              <a:t>Альфред Нобель дуже любив читати.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chemeClr val="tx1"/>
                </a:solidFill>
                <a:latin typeface="Georgia" panose="02040502050405020303" pitchFamily="18" charset="0"/>
              </a:rPr>
              <a:t>Був доктором філософії.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chemeClr val="tx1"/>
                </a:solidFill>
                <a:latin typeface="Georgia" panose="02040502050405020303" pitchFamily="18" charset="0"/>
              </a:rPr>
              <a:t>Альфред Нобель називав себе пацифістом і був налаштований проти військових дій.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chemeClr val="tx1"/>
                </a:solidFill>
                <a:latin typeface="Georgia" panose="02040502050405020303" pitchFamily="18" charset="0"/>
              </a:rPr>
              <a:t>У Альфреда була величезна бібліотека, в якій були праці видатних авторів.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chemeClr val="tx1"/>
                </a:solidFill>
                <a:latin typeface="Georgia" panose="02040502050405020303" pitchFamily="18" charset="0"/>
              </a:rPr>
              <a:t>Він ніколи не був одружений, не мав дітей.</a:t>
            </a:r>
          </a:p>
        </p:txBody>
      </p:sp>
      <p:pic>
        <p:nvPicPr>
          <p:cNvPr id="22" name="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5736515"/>
            <a:ext cx="1698106" cy="963678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767558" y="61889"/>
            <a:ext cx="96789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chemeClr val="tx1"/>
                </a:solidFill>
                <a:latin typeface="Georgia" panose="02040502050405020303" pitchFamily="18" charset="0"/>
              </a:rPr>
              <a:t>Цікаве про Альфреда Нобеля</a:t>
            </a:r>
            <a:r>
              <a:rPr lang="uk-UA" sz="3600" dirty="0">
                <a:solidFill>
                  <a:schemeClr val="tx1"/>
                </a:solidFill>
                <a:latin typeface="Georgia" panose="02040502050405020303" pitchFamily="18" charset="0"/>
              </a:rPr>
              <a:t/>
            </a:r>
            <a:br>
              <a:rPr lang="uk-UA" sz="3600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endParaRPr lang="uk-UA" sz="3600" dirty="0"/>
          </a:p>
        </p:txBody>
      </p:sp>
      <p:pic>
        <p:nvPicPr>
          <p:cNvPr id="10242" name="Picture 2" descr="Альфред Нобель: Противоречия гения. Динамит и премия мир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2685397"/>
            <a:ext cx="2495083" cy="40283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842" y="-152400"/>
            <a:ext cx="2666999" cy="266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15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7419" y="33093"/>
            <a:ext cx="11672412" cy="7241830"/>
            <a:chOff x="304801" y="103630"/>
            <a:chExt cx="11672412" cy="7241830"/>
          </a:xfrm>
        </p:grpSpPr>
        <p:sp>
          <p:nvSpPr>
            <p:cNvPr id="3" name="object 3"/>
            <p:cNvSpPr/>
            <p:nvPr/>
          </p:nvSpPr>
          <p:spPr>
            <a:xfrm>
              <a:off x="304801" y="103630"/>
              <a:ext cx="11427332" cy="6601969"/>
            </a:xfrm>
            <a:custGeom>
              <a:avLst/>
              <a:gdLst/>
              <a:ahLst/>
              <a:cxnLst/>
              <a:rect l="l" t="t" r="r" b="b"/>
              <a:pathLst>
                <a:path w="11271885" h="6233160">
                  <a:moveTo>
                    <a:pt x="11271504" y="0"/>
                  </a:moveTo>
                  <a:lnTo>
                    <a:pt x="0" y="0"/>
                  </a:lnTo>
                  <a:lnTo>
                    <a:pt x="0" y="6233160"/>
                  </a:lnTo>
                  <a:lnTo>
                    <a:pt x="11271504" y="6233160"/>
                  </a:lnTo>
                  <a:lnTo>
                    <a:pt x="11271504" y="0"/>
                  </a:lnTo>
                  <a:close/>
                </a:path>
              </a:pathLst>
            </a:custGeom>
            <a:solidFill>
              <a:srgbClr val="E7E6E6">
                <a:alpha val="1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77387" y="630935"/>
              <a:ext cx="8452613" cy="5922265"/>
            </a:xfrm>
            <a:custGeom>
              <a:avLst/>
              <a:gdLst/>
              <a:ahLst/>
              <a:cxnLst/>
              <a:rect l="l" t="t" r="r" b="b"/>
              <a:pathLst>
                <a:path w="7573009" h="5204460">
                  <a:moveTo>
                    <a:pt x="6058154" y="0"/>
                  </a:moveTo>
                  <a:lnTo>
                    <a:pt x="0" y="0"/>
                  </a:lnTo>
                  <a:lnTo>
                    <a:pt x="0" y="5204460"/>
                  </a:lnTo>
                  <a:lnTo>
                    <a:pt x="7572756" y="5204460"/>
                  </a:lnTo>
                  <a:lnTo>
                    <a:pt x="7572756" y="1040891"/>
                  </a:lnTo>
                  <a:lnTo>
                    <a:pt x="6058154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43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03280" y="600455"/>
              <a:ext cx="3273933" cy="466569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990088" y="600455"/>
              <a:ext cx="6071870" cy="2827020"/>
            </a:xfrm>
            <a:custGeom>
              <a:avLst/>
              <a:gdLst/>
              <a:ahLst/>
              <a:cxnLst/>
              <a:rect l="l" t="t" r="r" b="b"/>
              <a:pathLst>
                <a:path w="6071870" h="2827020">
                  <a:moveTo>
                    <a:pt x="6071616" y="0"/>
                  </a:moveTo>
                  <a:lnTo>
                    <a:pt x="0" y="0"/>
                  </a:lnTo>
                  <a:lnTo>
                    <a:pt x="0" y="2827020"/>
                  </a:lnTo>
                  <a:lnTo>
                    <a:pt x="86741" y="2786634"/>
                  </a:lnTo>
                  <a:lnTo>
                    <a:pt x="86741" y="78359"/>
                  </a:lnTo>
                  <a:lnTo>
                    <a:pt x="5903468" y="78359"/>
                  </a:lnTo>
                  <a:lnTo>
                    <a:pt x="6071616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50195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990088" y="598230"/>
              <a:ext cx="6071870" cy="2827020"/>
            </a:xfrm>
            <a:custGeom>
              <a:avLst/>
              <a:gdLst/>
              <a:ahLst/>
              <a:cxnLst/>
              <a:rect l="l" t="t" r="r" b="b"/>
              <a:pathLst>
                <a:path w="6071870" h="2827020">
                  <a:moveTo>
                    <a:pt x="0" y="0"/>
                  </a:moveTo>
                  <a:lnTo>
                    <a:pt x="6071616" y="0"/>
                  </a:lnTo>
                  <a:lnTo>
                    <a:pt x="5903468" y="78359"/>
                  </a:lnTo>
                  <a:lnTo>
                    <a:pt x="86741" y="78359"/>
                  </a:lnTo>
                  <a:lnTo>
                    <a:pt x="86741" y="2786634"/>
                  </a:lnTo>
                  <a:lnTo>
                    <a:pt x="0" y="2827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44078" y="3644798"/>
              <a:ext cx="2750746" cy="370066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305799" y="4931737"/>
              <a:ext cx="3156585" cy="1618615"/>
            </a:xfrm>
            <a:custGeom>
              <a:avLst/>
              <a:gdLst/>
              <a:ahLst/>
              <a:cxnLst/>
              <a:rect l="l" t="t" r="r" b="b"/>
              <a:pathLst>
                <a:path w="3156584" h="1618614">
                  <a:moveTo>
                    <a:pt x="3156204" y="0"/>
                  </a:moveTo>
                  <a:lnTo>
                    <a:pt x="3087370" y="35306"/>
                  </a:lnTo>
                  <a:lnTo>
                    <a:pt x="3087370" y="1564055"/>
                  </a:lnTo>
                  <a:lnTo>
                    <a:pt x="106172" y="1564055"/>
                  </a:lnTo>
                  <a:lnTo>
                    <a:pt x="0" y="1618488"/>
                  </a:lnTo>
                  <a:lnTo>
                    <a:pt x="3156204" y="1618488"/>
                  </a:lnTo>
                  <a:lnTo>
                    <a:pt x="3156204" y="0"/>
                  </a:lnTo>
                  <a:close/>
                </a:path>
              </a:pathLst>
            </a:custGeom>
            <a:solidFill>
              <a:srgbClr val="6FAC46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314688" y="4931738"/>
              <a:ext cx="3156585" cy="1618615"/>
            </a:xfrm>
            <a:custGeom>
              <a:avLst/>
              <a:gdLst/>
              <a:ahLst/>
              <a:cxnLst/>
              <a:rect l="l" t="t" r="r" b="b"/>
              <a:pathLst>
                <a:path w="3156584" h="1618614">
                  <a:moveTo>
                    <a:pt x="3156204" y="1618488"/>
                  </a:moveTo>
                  <a:lnTo>
                    <a:pt x="0" y="1618488"/>
                  </a:lnTo>
                  <a:lnTo>
                    <a:pt x="106172" y="1564055"/>
                  </a:lnTo>
                  <a:lnTo>
                    <a:pt x="3087370" y="1564055"/>
                  </a:lnTo>
                  <a:lnTo>
                    <a:pt x="3087370" y="35306"/>
                  </a:lnTo>
                  <a:lnTo>
                    <a:pt x="3156204" y="0"/>
                  </a:lnTo>
                  <a:lnTo>
                    <a:pt x="3156204" y="161848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974848" y="5900746"/>
              <a:ext cx="1222375" cy="649605"/>
            </a:xfrm>
            <a:custGeom>
              <a:avLst/>
              <a:gdLst/>
              <a:ahLst/>
              <a:cxnLst/>
              <a:rect l="l" t="t" r="r" b="b"/>
              <a:pathLst>
                <a:path w="1222375" h="649604">
                  <a:moveTo>
                    <a:pt x="0" y="0"/>
                  </a:moveTo>
                  <a:lnTo>
                    <a:pt x="0" y="649224"/>
                  </a:lnTo>
                  <a:lnTo>
                    <a:pt x="1222248" y="649224"/>
                  </a:lnTo>
                  <a:lnTo>
                    <a:pt x="1181100" y="627392"/>
                  </a:lnTo>
                  <a:lnTo>
                    <a:pt x="27559" y="627392"/>
                  </a:lnTo>
                  <a:lnTo>
                    <a:pt x="27559" y="147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FAC46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977387" y="5900747"/>
              <a:ext cx="1222375" cy="649605"/>
            </a:xfrm>
            <a:custGeom>
              <a:avLst/>
              <a:gdLst/>
              <a:ahLst/>
              <a:cxnLst/>
              <a:rect l="l" t="t" r="r" b="b"/>
              <a:pathLst>
                <a:path w="1222375" h="649604">
                  <a:moveTo>
                    <a:pt x="0" y="649224"/>
                  </a:moveTo>
                  <a:lnTo>
                    <a:pt x="1222248" y="649224"/>
                  </a:lnTo>
                  <a:lnTo>
                    <a:pt x="1181100" y="627392"/>
                  </a:lnTo>
                  <a:lnTo>
                    <a:pt x="27559" y="627392"/>
                  </a:lnTo>
                  <a:lnTo>
                    <a:pt x="27559" y="14732"/>
                  </a:lnTo>
                  <a:lnTo>
                    <a:pt x="0" y="0"/>
                  </a:lnTo>
                  <a:lnTo>
                    <a:pt x="0" y="64922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474719" y="4366135"/>
            <a:ext cx="2174000" cy="400110"/>
          </a:xfrm>
          <a:prstGeom prst="rect">
            <a:avLst/>
          </a:prstGeom>
          <a:solidFill>
            <a:schemeClr val="bg1">
              <a:lumMod val="85000"/>
              <a:alpha val="43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latin typeface="Georgia" panose="02040502050405020303" pitchFamily="18" charset="0"/>
              </a:rPr>
              <a:t>Людвіг Нобель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124200" y="779811"/>
            <a:ext cx="5486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>
                <a:solidFill>
                  <a:schemeClr val="tx1"/>
                </a:solidFill>
                <a:latin typeface="Georgia" panose="02040502050405020303" pitchFamily="18" charset="0"/>
              </a:rPr>
              <a:t>Одна з газет переплутала Нобелів і вважаючи, що помер саме Альфред, надрукувала статтю з галасливою назвою «Торговець смертю мертвий!», в якій гостро засуджувалось багатство «покійного», котре той здобув на торгівлі динамітом, який забрав тисячі життів у військових сутичках. Після прочитаного «міліонер на крові» втратив сон і вирішив будь-яким способом покращити свою репутацію та хотів щоб після його смерті світ мав іншу думку про нього.</a:t>
            </a:r>
          </a:p>
        </p:txBody>
      </p:sp>
      <p:pic>
        <p:nvPicPr>
          <p:cNvPr id="2050" name="Picture 2" descr="Нобель Людвіг Емануїлович — Вікіпеді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69" y="1066800"/>
            <a:ext cx="2218919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1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7488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09864" y="233171"/>
            <a:ext cx="11271885" cy="6233160"/>
          </a:xfrm>
          <a:custGeom>
            <a:avLst/>
            <a:gdLst/>
            <a:ahLst/>
            <a:cxnLst/>
            <a:rect l="l" t="t" r="r" b="b"/>
            <a:pathLst>
              <a:path w="11271885" h="6233160">
                <a:moveTo>
                  <a:pt x="11271504" y="0"/>
                </a:moveTo>
                <a:lnTo>
                  <a:pt x="0" y="0"/>
                </a:lnTo>
                <a:lnTo>
                  <a:pt x="0" y="6233160"/>
                </a:lnTo>
                <a:lnTo>
                  <a:pt x="11271504" y="6233160"/>
                </a:lnTo>
                <a:lnTo>
                  <a:pt x="11271504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43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pPr algn="ctr"/>
            <a:r>
              <a:rPr lang="uk-UA" sz="3600" b="1" dirty="0">
                <a:latin typeface="Georgia" panose="02040502050405020303" pitchFamily="18" charset="0"/>
              </a:rPr>
              <a:t>Витяг з його заповіту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5330952" y="6095"/>
            <a:ext cx="6862825" cy="6852159"/>
            <a:chOff x="5330952" y="6095"/>
            <a:chExt cx="6862825" cy="6852159"/>
          </a:xfrm>
        </p:grpSpPr>
        <p:sp>
          <p:nvSpPr>
            <p:cNvPr id="8" name="object 8"/>
            <p:cNvSpPr/>
            <p:nvPr/>
          </p:nvSpPr>
          <p:spPr>
            <a:xfrm>
              <a:off x="11052047" y="24384"/>
              <a:ext cx="1141730" cy="6833870"/>
            </a:xfrm>
            <a:custGeom>
              <a:avLst/>
              <a:gdLst/>
              <a:ahLst/>
              <a:cxnLst/>
              <a:rect l="l" t="t" r="r" b="b"/>
              <a:pathLst>
                <a:path w="1141729" h="6833870">
                  <a:moveTo>
                    <a:pt x="1141476" y="0"/>
                  </a:moveTo>
                  <a:lnTo>
                    <a:pt x="1107948" y="0"/>
                  </a:lnTo>
                  <a:lnTo>
                    <a:pt x="0" y="3416808"/>
                  </a:lnTo>
                  <a:lnTo>
                    <a:pt x="1107948" y="6833615"/>
                  </a:lnTo>
                  <a:lnTo>
                    <a:pt x="1141476" y="6833615"/>
                  </a:lnTo>
                  <a:lnTo>
                    <a:pt x="1141476" y="0"/>
                  </a:lnTo>
                  <a:close/>
                </a:path>
              </a:pathLst>
            </a:custGeom>
            <a:solidFill>
              <a:srgbClr val="00000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330952" y="6095"/>
              <a:ext cx="6855459" cy="6842759"/>
            </a:xfrm>
            <a:custGeom>
              <a:avLst/>
              <a:gdLst/>
              <a:ahLst/>
              <a:cxnLst/>
              <a:rect l="l" t="t" r="r" b="b"/>
              <a:pathLst>
                <a:path w="6855459" h="6842759">
                  <a:moveTo>
                    <a:pt x="6833616" y="6809219"/>
                  </a:moveTo>
                  <a:lnTo>
                    <a:pt x="3416808" y="5701284"/>
                  </a:lnTo>
                  <a:lnTo>
                    <a:pt x="0" y="6809219"/>
                  </a:lnTo>
                  <a:lnTo>
                    <a:pt x="0" y="6842760"/>
                  </a:lnTo>
                  <a:lnTo>
                    <a:pt x="6833616" y="6842760"/>
                  </a:lnTo>
                  <a:lnTo>
                    <a:pt x="6833616" y="6809219"/>
                  </a:lnTo>
                  <a:close/>
                </a:path>
                <a:path w="6855459" h="6842759">
                  <a:moveTo>
                    <a:pt x="6854952" y="0"/>
                  </a:moveTo>
                  <a:lnTo>
                    <a:pt x="21336" y="0"/>
                  </a:lnTo>
                  <a:lnTo>
                    <a:pt x="21336" y="33528"/>
                  </a:lnTo>
                  <a:lnTo>
                    <a:pt x="3438144" y="1139952"/>
                  </a:lnTo>
                  <a:lnTo>
                    <a:pt x="6854952" y="33528"/>
                  </a:lnTo>
                  <a:lnTo>
                    <a:pt x="6854952" y="0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1" name="Рисунок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283226"/>
            <a:ext cx="5934585" cy="4114800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556549" y="1283226"/>
            <a:ext cx="470125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i="1" dirty="0">
                <a:latin typeface="Georgia" panose="02040502050405020303" pitchFamily="18" charset="0"/>
              </a:rPr>
              <a:t>“Все моє рухоме і нерухоме майно має бути обернене моїми повіреними в ліквідні цінності, а зібраний у такий спосіб капітал поміщений у надійний банк. Доходи від вкладень повинні належати фонду, який буде щорічно розподіляти їх у вигляді премій тим, хто протягом попереднього року</a:t>
            </a:r>
            <a:r>
              <a:rPr lang="uk-UA" sz="2400" b="1" i="1" dirty="0">
                <a:latin typeface="Georgia" panose="02040502050405020303" pitchFamily="18" charset="0"/>
              </a:rPr>
              <a:t> приніс найбільшу користь людству</a:t>
            </a:r>
            <a:r>
              <a:rPr lang="uk-UA" sz="2400" i="1" dirty="0">
                <a:latin typeface="Georgia" panose="02040502050405020303" pitchFamily="18" charset="0"/>
              </a:rPr>
              <a:t> …"</a:t>
            </a:r>
          </a:p>
        </p:txBody>
      </p:sp>
    </p:spTree>
    <p:extLst>
      <p:ext uri="{BB962C8B-B14F-4D97-AF65-F5344CB8AC3E}">
        <p14:creationId xmlns:p14="http://schemas.microsoft.com/office/powerpoint/2010/main" val="1875165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1" y="6095"/>
            <a:ext cx="11888976" cy="6852159"/>
            <a:chOff x="304801" y="6095"/>
            <a:chExt cx="11888976" cy="6852159"/>
          </a:xfrm>
        </p:grpSpPr>
        <p:sp>
          <p:nvSpPr>
            <p:cNvPr id="3" name="object 3"/>
            <p:cNvSpPr/>
            <p:nvPr/>
          </p:nvSpPr>
          <p:spPr>
            <a:xfrm>
              <a:off x="11052047" y="24384"/>
              <a:ext cx="1141730" cy="6833870"/>
            </a:xfrm>
            <a:custGeom>
              <a:avLst/>
              <a:gdLst/>
              <a:ahLst/>
              <a:cxnLst/>
              <a:rect l="l" t="t" r="r" b="b"/>
              <a:pathLst>
                <a:path w="1141729" h="6833870">
                  <a:moveTo>
                    <a:pt x="1141476" y="0"/>
                  </a:moveTo>
                  <a:lnTo>
                    <a:pt x="1107948" y="0"/>
                  </a:lnTo>
                  <a:lnTo>
                    <a:pt x="0" y="3416808"/>
                  </a:lnTo>
                  <a:lnTo>
                    <a:pt x="1107948" y="6833615"/>
                  </a:lnTo>
                  <a:lnTo>
                    <a:pt x="1141476" y="6833615"/>
                  </a:lnTo>
                  <a:lnTo>
                    <a:pt x="1141476" y="0"/>
                  </a:lnTo>
                  <a:close/>
                </a:path>
              </a:pathLst>
            </a:custGeom>
            <a:solidFill>
              <a:srgbClr val="00000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173980" y="6095"/>
              <a:ext cx="7012305" cy="6771640"/>
            </a:xfrm>
            <a:custGeom>
              <a:avLst/>
              <a:gdLst/>
              <a:ahLst/>
              <a:cxnLst/>
              <a:rect l="l" t="t" r="r" b="b"/>
              <a:pathLst>
                <a:path w="7012305" h="6771640">
                  <a:moveTo>
                    <a:pt x="6833616" y="6737591"/>
                  </a:moveTo>
                  <a:lnTo>
                    <a:pt x="3416808" y="5629656"/>
                  </a:lnTo>
                  <a:lnTo>
                    <a:pt x="0" y="6737591"/>
                  </a:lnTo>
                  <a:lnTo>
                    <a:pt x="0" y="6771132"/>
                  </a:lnTo>
                  <a:lnTo>
                    <a:pt x="6833616" y="6771132"/>
                  </a:lnTo>
                  <a:lnTo>
                    <a:pt x="6833616" y="6737591"/>
                  </a:lnTo>
                  <a:close/>
                </a:path>
                <a:path w="7012305" h="6771640">
                  <a:moveTo>
                    <a:pt x="7011924" y="0"/>
                  </a:moveTo>
                  <a:lnTo>
                    <a:pt x="178308" y="0"/>
                  </a:lnTo>
                  <a:lnTo>
                    <a:pt x="178308" y="33528"/>
                  </a:lnTo>
                  <a:lnTo>
                    <a:pt x="3595116" y="1139952"/>
                  </a:lnTo>
                  <a:lnTo>
                    <a:pt x="7011924" y="33528"/>
                  </a:lnTo>
                  <a:lnTo>
                    <a:pt x="7011924" y="0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04801" y="275843"/>
              <a:ext cx="11427332" cy="6501892"/>
            </a:xfrm>
            <a:custGeom>
              <a:avLst/>
              <a:gdLst/>
              <a:ahLst/>
              <a:cxnLst/>
              <a:rect l="l" t="t" r="r" b="b"/>
              <a:pathLst>
                <a:path w="11271885" h="6231890">
                  <a:moveTo>
                    <a:pt x="11271504" y="0"/>
                  </a:moveTo>
                  <a:lnTo>
                    <a:pt x="0" y="0"/>
                  </a:lnTo>
                  <a:lnTo>
                    <a:pt x="0" y="6231635"/>
                  </a:lnTo>
                  <a:lnTo>
                    <a:pt x="11271504" y="6231635"/>
                  </a:lnTo>
                  <a:lnTo>
                    <a:pt x="11271504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43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149211" y="312598"/>
              <a:ext cx="8158480" cy="2457598"/>
            </a:xfrm>
            <a:custGeom>
              <a:avLst/>
              <a:gdLst/>
              <a:ahLst/>
              <a:cxnLst/>
              <a:rect l="l" t="t" r="r" b="b"/>
              <a:pathLst>
                <a:path w="8158480" h="1929764">
                  <a:moveTo>
                    <a:pt x="6798310" y="0"/>
                  </a:moveTo>
                  <a:lnTo>
                    <a:pt x="0" y="0"/>
                  </a:lnTo>
                  <a:lnTo>
                    <a:pt x="56047" y="804"/>
                  </a:lnTo>
                  <a:lnTo>
                    <a:pt x="111517" y="3198"/>
                  </a:lnTo>
                  <a:lnTo>
                    <a:pt x="166366" y="7149"/>
                  </a:lnTo>
                  <a:lnTo>
                    <a:pt x="220551" y="12626"/>
                  </a:lnTo>
                  <a:lnTo>
                    <a:pt x="274028" y="19599"/>
                  </a:lnTo>
                  <a:lnTo>
                    <a:pt x="326752" y="28037"/>
                  </a:lnTo>
                  <a:lnTo>
                    <a:pt x="378680" y="37908"/>
                  </a:lnTo>
                  <a:lnTo>
                    <a:pt x="429770" y="49182"/>
                  </a:lnTo>
                  <a:lnTo>
                    <a:pt x="479975" y="61827"/>
                  </a:lnTo>
                  <a:lnTo>
                    <a:pt x="529254" y="75813"/>
                  </a:lnTo>
                  <a:lnTo>
                    <a:pt x="577562" y="91107"/>
                  </a:lnTo>
                  <a:lnTo>
                    <a:pt x="624856" y="107680"/>
                  </a:lnTo>
                  <a:lnTo>
                    <a:pt x="671091" y="125501"/>
                  </a:lnTo>
                  <a:lnTo>
                    <a:pt x="716225" y="144537"/>
                  </a:lnTo>
                  <a:lnTo>
                    <a:pt x="760213" y="164759"/>
                  </a:lnTo>
                  <a:lnTo>
                    <a:pt x="803011" y="186135"/>
                  </a:lnTo>
                  <a:lnTo>
                    <a:pt x="844577" y="208634"/>
                  </a:lnTo>
                  <a:lnTo>
                    <a:pt x="884865" y="232225"/>
                  </a:lnTo>
                  <a:lnTo>
                    <a:pt x="923833" y="256877"/>
                  </a:lnTo>
                  <a:lnTo>
                    <a:pt x="961437" y="282559"/>
                  </a:lnTo>
                  <a:lnTo>
                    <a:pt x="997633" y="309240"/>
                  </a:lnTo>
                  <a:lnTo>
                    <a:pt x="1032377" y="336888"/>
                  </a:lnTo>
                  <a:lnTo>
                    <a:pt x="1065625" y="365474"/>
                  </a:lnTo>
                  <a:lnTo>
                    <a:pt x="1097334" y="394965"/>
                  </a:lnTo>
                  <a:lnTo>
                    <a:pt x="1127461" y="425332"/>
                  </a:lnTo>
                  <a:lnTo>
                    <a:pt x="1155960" y="456542"/>
                  </a:lnTo>
                  <a:lnTo>
                    <a:pt x="1182789" y="488564"/>
                  </a:lnTo>
                  <a:lnTo>
                    <a:pt x="1207904" y="521369"/>
                  </a:lnTo>
                  <a:lnTo>
                    <a:pt x="1231261" y="554924"/>
                  </a:lnTo>
                  <a:lnTo>
                    <a:pt x="1252817" y="589198"/>
                  </a:lnTo>
                  <a:lnTo>
                    <a:pt x="1272527" y="624161"/>
                  </a:lnTo>
                  <a:lnTo>
                    <a:pt x="1290348" y="659782"/>
                  </a:lnTo>
                  <a:lnTo>
                    <a:pt x="1306236" y="696029"/>
                  </a:lnTo>
                  <a:lnTo>
                    <a:pt x="1320148" y="732871"/>
                  </a:lnTo>
                  <a:lnTo>
                    <a:pt x="1332039" y="770278"/>
                  </a:lnTo>
                  <a:lnTo>
                    <a:pt x="1341867" y="808218"/>
                  </a:lnTo>
                  <a:lnTo>
                    <a:pt x="1349586" y="846661"/>
                  </a:lnTo>
                  <a:lnTo>
                    <a:pt x="1355154" y="885574"/>
                  </a:lnTo>
                  <a:lnTo>
                    <a:pt x="1358527" y="924928"/>
                  </a:lnTo>
                  <a:lnTo>
                    <a:pt x="1359662" y="964691"/>
                  </a:lnTo>
                  <a:lnTo>
                    <a:pt x="1358527" y="1004455"/>
                  </a:lnTo>
                  <a:lnTo>
                    <a:pt x="1355154" y="1043809"/>
                  </a:lnTo>
                  <a:lnTo>
                    <a:pt x="1349586" y="1082722"/>
                  </a:lnTo>
                  <a:lnTo>
                    <a:pt x="1341867" y="1121165"/>
                  </a:lnTo>
                  <a:lnTo>
                    <a:pt x="1332039" y="1159105"/>
                  </a:lnTo>
                  <a:lnTo>
                    <a:pt x="1320148" y="1196512"/>
                  </a:lnTo>
                  <a:lnTo>
                    <a:pt x="1306236" y="1233354"/>
                  </a:lnTo>
                  <a:lnTo>
                    <a:pt x="1290348" y="1269601"/>
                  </a:lnTo>
                  <a:lnTo>
                    <a:pt x="1272527" y="1305222"/>
                  </a:lnTo>
                  <a:lnTo>
                    <a:pt x="1252817" y="1340185"/>
                  </a:lnTo>
                  <a:lnTo>
                    <a:pt x="1231261" y="1374459"/>
                  </a:lnTo>
                  <a:lnTo>
                    <a:pt x="1207904" y="1408014"/>
                  </a:lnTo>
                  <a:lnTo>
                    <a:pt x="1182789" y="1440819"/>
                  </a:lnTo>
                  <a:lnTo>
                    <a:pt x="1155960" y="1472841"/>
                  </a:lnTo>
                  <a:lnTo>
                    <a:pt x="1127461" y="1504051"/>
                  </a:lnTo>
                  <a:lnTo>
                    <a:pt x="1097334" y="1534418"/>
                  </a:lnTo>
                  <a:lnTo>
                    <a:pt x="1065625" y="1563909"/>
                  </a:lnTo>
                  <a:lnTo>
                    <a:pt x="1032377" y="1592495"/>
                  </a:lnTo>
                  <a:lnTo>
                    <a:pt x="997633" y="1620143"/>
                  </a:lnTo>
                  <a:lnTo>
                    <a:pt x="961437" y="1646824"/>
                  </a:lnTo>
                  <a:lnTo>
                    <a:pt x="923833" y="1672506"/>
                  </a:lnTo>
                  <a:lnTo>
                    <a:pt x="884865" y="1697158"/>
                  </a:lnTo>
                  <a:lnTo>
                    <a:pt x="844577" y="1720749"/>
                  </a:lnTo>
                  <a:lnTo>
                    <a:pt x="803011" y="1743248"/>
                  </a:lnTo>
                  <a:lnTo>
                    <a:pt x="760213" y="1764624"/>
                  </a:lnTo>
                  <a:lnTo>
                    <a:pt x="716225" y="1784846"/>
                  </a:lnTo>
                  <a:lnTo>
                    <a:pt x="671091" y="1803882"/>
                  </a:lnTo>
                  <a:lnTo>
                    <a:pt x="624856" y="1821703"/>
                  </a:lnTo>
                  <a:lnTo>
                    <a:pt x="577562" y="1838276"/>
                  </a:lnTo>
                  <a:lnTo>
                    <a:pt x="529254" y="1853570"/>
                  </a:lnTo>
                  <a:lnTo>
                    <a:pt x="479975" y="1867556"/>
                  </a:lnTo>
                  <a:lnTo>
                    <a:pt x="429770" y="1880201"/>
                  </a:lnTo>
                  <a:lnTo>
                    <a:pt x="378680" y="1891475"/>
                  </a:lnTo>
                  <a:lnTo>
                    <a:pt x="326752" y="1901346"/>
                  </a:lnTo>
                  <a:lnTo>
                    <a:pt x="274028" y="1909784"/>
                  </a:lnTo>
                  <a:lnTo>
                    <a:pt x="220551" y="1916757"/>
                  </a:lnTo>
                  <a:lnTo>
                    <a:pt x="166366" y="1922234"/>
                  </a:lnTo>
                  <a:lnTo>
                    <a:pt x="111517" y="1926185"/>
                  </a:lnTo>
                  <a:lnTo>
                    <a:pt x="56047" y="1928579"/>
                  </a:lnTo>
                  <a:lnTo>
                    <a:pt x="0" y="1929383"/>
                  </a:lnTo>
                  <a:lnTo>
                    <a:pt x="6798310" y="1929383"/>
                  </a:lnTo>
                  <a:lnTo>
                    <a:pt x="6854357" y="1928579"/>
                  </a:lnTo>
                  <a:lnTo>
                    <a:pt x="6909827" y="1926185"/>
                  </a:lnTo>
                  <a:lnTo>
                    <a:pt x="6964676" y="1922234"/>
                  </a:lnTo>
                  <a:lnTo>
                    <a:pt x="7018861" y="1916757"/>
                  </a:lnTo>
                  <a:lnTo>
                    <a:pt x="7072338" y="1909784"/>
                  </a:lnTo>
                  <a:lnTo>
                    <a:pt x="7125062" y="1901346"/>
                  </a:lnTo>
                  <a:lnTo>
                    <a:pt x="7176990" y="1891475"/>
                  </a:lnTo>
                  <a:lnTo>
                    <a:pt x="7228080" y="1880201"/>
                  </a:lnTo>
                  <a:lnTo>
                    <a:pt x="7278285" y="1867556"/>
                  </a:lnTo>
                  <a:lnTo>
                    <a:pt x="7327564" y="1853570"/>
                  </a:lnTo>
                  <a:lnTo>
                    <a:pt x="7375872" y="1838276"/>
                  </a:lnTo>
                  <a:lnTo>
                    <a:pt x="7423166" y="1821703"/>
                  </a:lnTo>
                  <a:lnTo>
                    <a:pt x="7469401" y="1803882"/>
                  </a:lnTo>
                  <a:lnTo>
                    <a:pt x="7514535" y="1784846"/>
                  </a:lnTo>
                  <a:lnTo>
                    <a:pt x="7558523" y="1764624"/>
                  </a:lnTo>
                  <a:lnTo>
                    <a:pt x="7601321" y="1743248"/>
                  </a:lnTo>
                  <a:lnTo>
                    <a:pt x="7642887" y="1720749"/>
                  </a:lnTo>
                  <a:lnTo>
                    <a:pt x="7683175" y="1697158"/>
                  </a:lnTo>
                  <a:lnTo>
                    <a:pt x="7722143" y="1672506"/>
                  </a:lnTo>
                  <a:lnTo>
                    <a:pt x="7759747" y="1646824"/>
                  </a:lnTo>
                  <a:lnTo>
                    <a:pt x="7795943" y="1620143"/>
                  </a:lnTo>
                  <a:lnTo>
                    <a:pt x="7830687" y="1592495"/>
                  </a:lnTo>
                  <a:lnTo>
                    <a:pt x="7863935" y="1563909"/>
                  </a:lnTo>
                  <a:lnTo>
                    <a:pt x="7895644" y="1534418"/>
                  </a:lnTo>
                  <a:lnTo>
                    <a:pt x="7925771" y="1504051"/>
                  </a:lnTo>
                  <a:lnTo>
                    <a:pt x="7954270" y="1472841"/>
                  </a:lnTo>
                  <a:lnTo>
                    <a:pt x="7981099" y="1440819"/>
                  </a:lnTo>
                  <a:lnTo>
                    <a:pt x="8006214" y="1408014"/>
                  </a:lnTo>
                  <a:lnTo>
                    <a:pt x="8029571" y="1374459"/>
                  </a:lnTo>
                  <a:lnTo>
                    <a:pt x="8051127" y="1340185"/>
                  </a:lnTo>
                  <a:lnTo>
                    <a:pt x="8070837" y="1305222"/>
                  </a:lnTo>
                  <a:lnTo>
                    <a:pt x="8088658" y="1269601"/>
                  </a:lnTo>
                  <a:lnTo>
                    <a:pt x="8104546" y="1233354"/>
                  </a:lnTo>
                  <a:lnTo>
                    <a:pt x="8118458" y="1196512"/>
                  </a:lnTo>
                  <a:lnTo>
                    <a:pt x="8130349" y="1159105"/>
                  </a:lnTo>
                  <a:lnTo>
                    <a:pt x="8140177" y="1121165"/>
                  </a:lnTo>
                  <a:lnTo>
                    <a:pt x="8147896" y="1082722"/>
                  </a:lnTo>
                  <a:lnTo>
                    <a:pt x="8153464" y="1043809"/>
                  </a:lnTo>
                  <a:lnTo>
                    <a:pt x="8156837" y="1004455"/>
                  </a:lnTo>
                  <a:lnTo>
                    <a:pt x="8157972" y="964691"/>
                  </a:lnTo>
                  <a:lnTo>
                    <a:pt x="8156837" y="924928"/>
                  </a:lnTo>
                  <a:lnTo>
                    <a:pt x="8153464" y="885574"/>
                  </a:lnTo>
                  <a:lnTo>
                    <a:pt x="8147896" y="846661"/>
                  </a:lnTo>
                  <a:lnTo>
                    <a:pt x="8140177" y="808218"/>
                  </a:lnTo>
                  <a:lnTo>
                    <a:pt x="8130349" y="770278"/>
                  </a:lnTo>
                  <a:lnTo>
                    <a:pt x="8118458" y="732871"/>
                  </a:lnTo>
                  <a:lnTo>
                    <a:pt x="8104546" y="696029"/>
                  </a:lnTo>
                  <a:lnTo>
                    <a:pt x="8088658" y="659782"/>
                  </a:lnTo>
                  <a:lnTo>
                    <a:pt x="8070837" y="624161"/>
                  </a:lnTo>
                  <a:lnTo>
                    <a:pt x="8051127" y="589198"/>
                  </a:lnTo>
                  <a:lnTo>
                    <a:pt x="8029571" y="554924"/>
                  </a:lnTo>
                  <a:lnTo>
                    <a:pt x="8006214" y="521369"/>
                  </a:lnTo>
                  <a:lnTo>
                    <a:pt x="7981099" y="488564"/>
                  </a:lnTo>
                  <a:lnTo>
                    <a:pt x="7954270" y="456542"/>
                  </a:lnTo>
                  <a:lnTo>
                    <a:pt x="7925771" y="425332"/>
                  </a:lnTo>
                  <a:lnTo>
                    <a:pt x="7895644" y="394965"/>
                  </a:lnTo>
                  <a:lnTo>
                    <a:pt x="7863935" y="365474"/>
                  </a:lnTo>
                  <a:lnTo>
                    <a:pt x="7830687" y="336888"/>
                  </a:lnTo>
                  <a:lnTo>
                    <a:pt x="7795943" y="309240"/>
                  </a:lnTo>
                  <a:lnTo>
                    <a:pt x="7759747" y="282559"/>
                  </a:lnTo>
                  <a:lnTo>
                    <a:pt x="7722143" y="256877"/>
                  </a:lnTo>
                  <a:lnTo>
                    <a:pt x="7683175" y="232225"/>
                  </a:lnTo>
                  <a:lnTo>
                    <a:pt x="7642887" y="208634"/>
                  </a:lnTo>
                  <a:lnTo>
                    <a:pt x="7601321" y="186135"/>
                  </a:lnTo>
                  <a:lnTo>
                    <a:pt x="7558523" y="164759"/>
                  </a:lnTo>
                  <a:lnTo>
                    <a:pt x="7514535" y="144537"/>
                  </a:lnTo>
                  <a:lnTo>
                    <a:pt x="7469401" y="125501"/>
                  </a:lnTo>
                  <a:lnTo>
                    <a:pt x="7423166" y="107680"/>
                  </a:lnTo>
                  <a:lnTo>
                    <a:pt x="7375872" y="91107"/>
                  </a:lnTo>
                  <a:lnTo>
                    <a:pt x="7327564" y="75813"/>
                  </a:lnTo>
                  <a:lnTo>
                    <a:pt x="7278285" y="61827"/>
                  </a:lnTo>
                  <a:lnTo>
                    <a:pt x="7228080" y="49182"/>
                  </a:lnTo>
                  <a:lnTo>
                    <a:pt x="7176990" y="37908"/>
                  </a:lnTo>
                  <a:lnTo>
                    <a:pt x="7125062" y="28037"/>
                  </a:lnTo>
                  <a:lnTo>
                    <a:pt x="7072338" y="19599"/>
                  </a:lnTo>
                  <a:lnTo>
                    <a:pt x="7018861" y="12626"/>
                  </a:lnTo>
                  <a:lnTo>
                    <a:pt x="6964676" y="7149"/>
                  </a:lnTo>
                  <a:lnTo>
                    <a:pt x="6909827" y="3198"/>
                  </a:lnTo>
                  <a:lnTo>
                    <a:pt x="6854357" y="804"/>
                  </a:lnTo>
                  <a:lnTo>
                    <a:pt x="6798310" y="0"/>
                  </a:lnTo>
                  <a:close/>
                </a:path>
              </a:pathLst>
            </a:custGeom>
            <a:solidFill>
              <a:srgbClr val="FFC00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460247" y="3124200"/>
            <a:ext cx="8683753" cy="3653534"/>
          </a:xfrm>
          <a:custGeom>
            <a:avLst/>
            <a:gdLst/>
            <a:ahLst/>
            <a:cxnLst/>
            <a:rect l="l" t="t" r="r" b="b"/>
            <a:pathLst>
              <a:path w="7720965" h="3624579">
                <a:moveTo>
                  <a:pt x="7116572" y="0"/>
                </a:moveTo>
                <a:lnTo>
                  <a:pt x="604012" y="0"/>
                </a:lnTo>
                <a:lnTo>
                  <a:pt x="556808" y="1816"/>
                </a:lnTo>
                <a:lnTo>
                  <a:pt x="510598" y="7178"/>
                </a:lnTo>
                <a:lnTo>
                  <a:pt x="465516" y="15950"/>
                </a:lnTo>
                <a:lnTo>
                  <a:pt x="421696" y="27997"/>
                </a:lnTo>
                <a:lnTo>
                  <a:pt x="379273" y="43187"/>
                </a:lnTo>
                <a:lnTo>
                  <a:pt x="338380" y="61385"/>
                </a:lnTo>
                <a:lnTo>
                  <a:pt x="299153" y="82455"/>
                </a:lnTo>
                <a:lnTo>
                  <a:pt x="261725" y="106266"/>
                </a:lnTo>
                <a:lnTo>
                  <a:pt x="226231" y="132681"/>
                </a:lnTo>
                <a:lnTo>
                  <a:pt x="192805" y="161567"/>
                </a:lnTo>
                <a:lnTo>
                  <a:pt x="161580" y="192790"/>
                </a:lnTo>
                <a:lnTo>
                  <a:pt x="132693" y="226215"/>
                </a:lnTo>
                <a:lnTo>
                  <a:pt x="106276" y="261709"/>
                </a:lnTo>
                <a:lnTo>
                  <a:pt x="82464" y="299136"/>
                </a:lnTo>
                <a:lnTo>
                  <a:pt x="61391" y="338364"/>
                </a:lnTo>
                <a:lnTo>
                  <a:pt x="43192" y="379257"/>
                </a:lnTo>
                <a:lnTo>
                  <a:pt x="28001" y="421682"/>
                </a:lnTo>
                <a:lnTo>
                  <a:pt x="15952" y="465504"/>
                </a:lnTo>
                <a:lnTo>
                  <a:pt x="7179" y="510589"/>
                </a:lnTo>
                <a:lnTo>
                  <a:pt x="1817" y="556803"/>
                </a:lnTo>
                <a:lnTo>
                  <a:pt x="0" y="604012"/>
                </a:lnTo>
                <a:lnTo>
                  <a:pt x="0" y="3020060"/>
                </a:lnTo>
                <a:lnTo>
                  <a:pt x="1817" y="3067263"/>
                </a:lnTo>
                <a:lnTo>
                  <a:pt x="7179" y="3113473"/>
                </a:lnTo>
                <a:lnTo>
                  <a:pt x="15952" y="3158555"/>
                </a:lnTo>
                <a:lnTo>
                  <a:pt x="28001" y="3202375"/>
                </a:lnTo>
                <a:lnTo>
                  <a:pt x="43192" y="3244798"/>
                </a:lnTo>
                <a:lnTo>
                  <a:pt x="61391" y="3285691"/>
                </a:lnTo>
                <a:lnTo>
                  <a:pt x="82464" y="3324918"/>
                </a:lnTo>
                <a:lnTo>
                  <a:pt x="106276" y="3362346"/>
                </a:lnTo>
                <a:lnTo>
                  <a:pt x="132693" y="3397840"/>
                </a:lnTo>
                <a:lnTo>
                  <a:pt x="161580" y="3431266"/>
                </a:lnTo>
                <a:lnTo>
                  <a:pt x="192805" y="3462491"/>
                </a:lnTo>
                <a:lnTo>
                  <a:pt x="226231" y="3491378"/>
                </a:lnTo>
                <a:lnTo>
                  <a:pt x="261725" y="3517795"/>
                </a:lnTo>
                <a:lnTo>
                  <a:pt x="299153" y="3541607"/>
                </a:lnTo>
                <a:lnTo>
                  <a:pt x="338380" y="3562680"/>
                </a:lnTo>
                <a:lnTo>
                  <a:pt x="379273" y="3580879"/>
                </a:lnTo>
                <a:lnTo>
                  <a:pt x="421696" y="3596070"/>
                </a:lnTo>
                <a:lnTo>
                  <a:pt x="465516" y="3608119"/>
                </a:lnTo>
                <a:lnTo>
                  <a:pt x="510598" y="3616892"/>
                </a:lnTo>
                <a:lnTo>
                  <a:pt x="556808" y="3622254"/>
                </a:lnTo>
                <a:lnTo>
                  <a:pt x="604012" y="3624072"/>
                </a:lnTo>
                <a:lnTo>
                  <a:pt x="7116572" y="3624072"/>
                </a:lnTo>
                <a:lnTo>
                  <a:pt x="7163780" y="3622254"/>
                </a:lnTo>
                <a:lnTo>
                  <a:pt x="7209994" y="3616892"/>
                </a:lnTo>
                <a:lnTo>
                  <a:pt x="7255079" y="3608119"/>
                </a:lnTo>
                <a:lnTo>
                  <a:pt x="7298901" y="3596070"/>
                </a:lnTo>
                <a:lnTo>
                  <a:pt x="7341326" y="3580879"/>
                </a:lnTo>
                <a:lnTo>
                  <a:pt x="7382219" y="3562680"/>
                </a:lnTo>
                <a:lnTo>
                  <a:pt x="7421447" y="3541607"/>
                </a:lnTo>
                <a:lnTo>
                  <a:pt x="7458874" y="3517795"/>
                </a:lnTo>
                <a:lnTo>
                  <a:pt x="7494368" y="3491378"/>
                </a:lnTo>
                <a:lnTo>
                  <a:pt x="7527793" y="3462491"/>
                </a:lnTo>
                <a:lnTo>
                  <a:pt x="7559016" y="3431266"/>
                </a:lnTo>
                <a:lnTo>
                  <a:pt x="7587902" y="3397840"/>
                </a:lnTo>
                <a:lnTo>
                  <a:pt x="7614317" y="3362346"/>
                </a:lnTo>
                <a:lnTo>
                  <a:pt x="7638128" y="3324918"/>
                </a:lnTo>
                <a:lnTo>
                  <a:pt x="7659198" y="3285691"/>
                </a:lnTo>
                <a:lnTo>
                  <a:pt x="7677396" y="3244798"/>
                </a:lnTo>
                <a:lnTo>
                  <a:pt x="7692586" y="3202375"/>
                </a:lnTo>
                <a:lnTo>
                  <a:pt x="7704633" y="3158555"/>
                </a:lnTo>
                <a:lnTo>
                  <a:pt x="7713405" y="3113473"/>
                </a:lnTo>
                <a:lnTo>
                  <a:pt x="7718767" y="3067263"/>
                </a:lnTo>
                <a:lnTo>
                  <a:pt x="7720583" y="3020060"/>
                </a:lnTo>
                <a:lnTo>
                  <a:pt x="7720583" y="604012"/>
                </a:lnTo>
                <a:lnTo>
                  <a:pt x="7718767" y="556803"/>
                </a:lnTo>
                <a:lnTo>
                  <a:pt x="7713405" y="510589"/>
                </a:lnTo>
                <a:lnTo>
                  <a:pt x="7704633" y="465504"/>
                </a:lnTo>
                <a:lnTo>
                  <a:pt x="7692586" y="421682"/>
                </a:lnTo>
                <a:lnTo>
                  <a:pt x="7677396" y="379257"/>
                </a:lnTo>
                <a:lnTo>
                  <a:pt x="7659198" y="338364"/>
                </a:lnTo>
                <a:lnTo>
                  <a:pt x="7638128" y="299136"/>
                </a:lnTo>
                <a:lnTo>
                  <a:pt x="7614317" y="261709"/>
                </a:lnTo>
                <a:lnTo>
                  <a:pt x="7587902" y="226215"/>
                </a:lnTo>
                <a:lnTo>
                  <a:pt x="7559016" y="192790"/>
                </a:lnTo>
                <a:lnTo>
                  <a:pt x="7527793" y="161567"/>
                </a:lnTo>
                <a:lnTo>
                  <a:pt x="7494368" y="132681"/>
                </a:lnTo>
                <a:lnTo>
                  <a:pt x="7458874" y="106266"/>
                </a:lnTo>
                <a:lnTo>
                  <a:pt x="7421447" y="82455"/>
                </a:lnTo>
                <a:lnTo>
                  <a:pt x="7382219" y="61385"/>
                </a:lnTo>
                <a:lnTo>
                  <a:pt x="7341326" y="43187"/>
                </a:lnTo>
                <a:lnTo>
                  <a:pt x="7298901" y="27997"/>
                </a:lnTo>
                <a:lnTo>
                  <a:pt x="7255079" y="15950"/>
                </a:lnTo>
                <a:lnTo>
                  <a:pt x="7209994" y="7178"/>
                </a:lnTo>
                <a:lnTo>
                  <a:pt x="7163780" y="1816"/>
                </a:lnTo>
                <a:lnTo>
                  <a:pt x="7116572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78180" y="3214113"/>
            <a:ext cx="8991600" cy="3061287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413384" indent="51435">
              <a:lnSpc>
                <a:spcPct val="102200"/>
              </a:lnSpc>
              <a:spcBef>
                <a:spcPts val="50"/>
              </a:spcBef>
            </a:pPr>
            <a:r>
              <a:rPr lang="uk-UA" sz="2400" dirty="0">
                <a:latin typeface="Georgia" panose="02040502050405020303" pitchFamily="18" charset="0"/>
                <a:cs typeface="Times New Roman"/>
              </a:rPr>
              <a:t>Розподілятися кошти мали між переможцями в галузях</a:t>
            </a:r>
          </a:p>
          <a:p>
            <a:pPr marL="355600" marR="413384" indent="-342900">
              <a:lnSpc>
                <a:spcPct val="102200"/>
              </a:lnSpc>
              <a:spcBef>
                <a:spcPts val="50"/>
              </a:spcBef>
              <a:buFont typeface="Arial" panose="020B0604020202020204" pitchFamily="34" charset="0"/>
              <a:buChar char="•"/>
            </a:pPr>
            <a:r>
              <a:rPr lang="uk-UA" sz="2400" dirty="0">
                <a:latin typeface="Georgia" panose="02040502050405020303" pitchFamily="18" charset="0"/>
                <a:cs typeface="Times New Roman"/>
              </a:rPr>
              <a:t>Хімії;</a:t>
            </a:r>
          </a:p>
          <a:p>
            <a:pPr marL="355600" marR="413384" indent="-342900">
              <a:lnSpc>
                <a:spcPct val="102200"/>
              </a:lnSpc>
              <a:spcBef>
                <a:spcPts val="50"/>
              </a:spcBef>
              <a:buFont typeface="Arial" panose="020B0604020202020204" pitchFamily="34" charset="0"/>
              <a:buChar char="•"/>
            </a:pPr>
            <a:r>
              <a:rPr lang="uk-UA" sz="2400" dirty="0">
                <a:latin typeface="Georgia" panose="02040502050405020303" pitchFamily="18" charset="0"/>
                <a:cs typeface="Times New Roman"/>
              </a:rPr>
              <a:t>Фізіології та медицини;</a:t>
            </a:r>
          </a:p>
          <a:p>
            <a:pPr marL="355600" marR="413384" indent="-342900">
              <a:lnSpc>
                <a:spcPct val="102200"/>
              </a:lnSpc>
              <a:spcBef>
                <a:spcPts val="50"/>
              </a:spcBef>
              <a:buFont typeface="Arial" panose="020B0604020202020204" pitchFamily="34" charset="0"/>
              <a:buChar char="•"/>
            </a:pPr>
            <a:r>
              <a:rPr lang="uk-UA" sz="2400" dirty="0">
                <a:latin typeface="Georgia" panose="02040502050405020303" pitchFamily="18" charset="0"/>
                <a:cs typeface="Times New Roman"/>
              </a:rPr>
              <a:t>Фізики;</a:t>
            </a:r>
          </a:p>
          <a:p>
            <a:pPr marL="355600" marR="413384" indent="-342900">
              <a:lnSpc>
                <a:spcPct val="102200"/>
              </a:lnSpc>
              <a:spcBef>
                <a:spcPts val="50"/>
              </a:spcBef>
              <a:buFont typeface="Arial" panose="020B0604020202020204" pitchFamily="34" charset="0"/>
              <a:buChar char="•"/>
            </a:pPr>
            <a:r>
              <a:rPr lang="uk-UA" sz="2400" dirty="0">
                <a:latin typeface="Georgia" panose="02040502050405020303" pitchFamily="18" charset="0"/>
                <a:cs typeface="Times New Roman"/>
              </a:rPr>
              <a:t>Літератури; </a:t>
            </a:r>
          </a:p>
          <a:p>
            <a:pPr marL="355600" marR="413384" indent="-342900">
              <a:lnSpc>
                <a:spcPct val="102200"/>
              </a:lnSpc>
              <a:spcBef>
                <a:spcPts val="50"/>
              </a:spcBef>
              <a:buFont typeface="Arial" panose="020B0604020202020204" pitchFamily="34" charset="0"/>
              <a:buChar char="•"/>
            </a:pPr>
            <a:r>
              <a:rPr lang="uk-UA" sz="2400" dirty="0">
                <a:latin typeface="Georgia" panose="02040502050405020303" pitchFamily="18" charset="0"/>
                <a:cs typeface="Times New Roman"/>
              </a:rPr>
              <a:t>окремою номінацією – людей, чий вклад був найбільш вагомим в збереженні миру на Землі (так він напевно підкреслював своє ставлення до війни).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480939" y="461872"/>
            <a:ext cx="630974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latin typeface="Georgia" panose="02040502050405020303" pitchFamily="18" charset="0"/>
              </a:rPr>
              <a:t>Заповідалось 94% його статку на утворення щорічної премії, яка б відзначала вчених. Кошти не витрачались, а слугували накопичувачами відсотків, котрі вже в свою чергу мали ділитися на п’ять рівних частин.</a:t>
            </a:r>
          </a:p>
        </p:txBody>
      </p:sp>
      <p:pic>
        <p:nvPicPr>
          <p:cNvPr id="15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799" y="-2870"/>
            <a:ext cx="5105399" cy="3163606"/>
          </a:xfrm>
          <a:prstGeom prst="rect">
            <a:avLst/>
          </a:prstGeom>
        </p:spPr>
      </p:pic>
      <p:pic>
        <p:nvPicPr>
          <p:cNvPr id="4098" name="Picture 2" descr="Нобель, Альфред — Википед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2754061"/>
            <a:ext cx="2981761" cy="40075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60247" y="233170"/>
            <a:ext cx="11426953" cy="6472429"/>
          </a:xfrm>
          <a:custGeom>
            <a:avLst/>
            <a:gdLst/>
            <a:ahLst/>
            <a:cxnLst/>
            <a:rect l="l" t="t" r="r" b="b"/>
            <a:pathLst>
              <a:path w="11271885" h="6233160">
                <a:moveTo>
                  <a:pt x="11271504" y="0"/>
                </a:moveTo>
                <a:lnTo>
                  <a:pt x="0" y="0"/>
                </a:lnTo>
                <a:lnTo>
                  <a:pt x="0" y="6233160"/>
                </a:lnTo>
                <a:lnTo>
                  <a:pt x="11271504" y="6233160"/>
                </a:lnTo>
                <a:lnTo>
                  <a:pt x="11271504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43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5330952" y="6095"/>
            <a:ext cx="6862825" cy="6852159"/>
            <a:chOff x="5330952" y="6095"/>
            <a:chExt cx="6862825" cy="6852159"/>
          </a:xfrm>
        </p:grpSpPr>
        <p:sp>
          <p:nvSpPr>
            <p:cNvPr id="8" name="object 8"/>
            <p:cNvSpPr/>
            <p:nvPr/>
          </p:nvSpPr>
          <p:spPr>
            <a:xfrm>
              <a:off x="11052047" y="24384"/>
              <a:ext cx="1141730" cy="6833870"/>
            </a:xfrm>
            <a:custGeom>
              <a:avLst/>
              <a:gdLst/>
              <a:ahLst/>
              <a:cxnLst/>
              <a:rect l="l" t="t" r="r" b="b"/>
              <a:pathLst>
                <a:path w="1141729" h="6833870">
                  <a:moveTo>
                    <a:pt x="1141476" y="0"/>
                  </a:moveTo>
                  <a:lnTo>
                    <a:pt x="1107948" y="0"/>
                  </a:lnTo>
                  <a:lnTo>
                    <a:pt x="0" y="3416808"/>
                  </a:lnTo>
                  <a:lnTo>
                    <a:pt x="1107948" y="6833615"/>
                  </a:lnTo>
                  <a:lnTo>
                    <a:pt x="1141476" y="6833615"/>
                  </a:lnTo>
                  <a:lnTo>
                    <a:pt x="1141476" y="0"/>
                  </a:lnTo>
                  <a:close/>
                </a:path>
              </a:pathLst>
            </a:custGeom>
            <a:solidFill>
              <a:srgbClr val="00000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330952" y="6095"/>
              <a:ext cx="6855459" cy="6842759"/>
            </a:xfrm>
            <a:custGeom>
              <a:avLst/>
              <a:gdLst/>
              <a:ahLst/>
              <a:cxnLst/>
              <a:rect l="l" t="t" r="r" b="b"/>
              <a:pathLst>
                <a:path w="6855459" h="6842759">
                  <a:moveTo>
                    <a:pt x="6833616" y="6809219"/>
                  </a:moveTo>
                  <a:lnTo>
                    <a:pt x="3416808" y="5701284"/>
                  </a:lnTo>
                  <a:lnTo>
                    <a:pt x="0" y="6809219"/>
                  </a:lnTo>
                  <a:lnTo>
                    <a:pt x="0" y="6842760"/>
                  </a:lnTo>
                  <a:lnTo>
                    <a:pt x="6833616" y="6842760"/>
                  </a:lnTo>
                  <a:lnTo>
                    <a:pt x="6833616" y="6809219"/>
                  </a:lnTo>
                  <a:close/>
                </a:path>
                <a:path w="6855459" h="6842759">
                  <a:moveTo>
                    <a:pt x="6854952" y="0"/>
                  </a:moveTo>
                  <a:lnTo>
                    <a:pt x="21336" y="0"/>
                  </a:lnTo>
                  <a:lnTo>
                    <a:pt x="21336" y="33528"/>
                  </a:lnTo>
                  <a:lnTo>
                    <a:pt x="3438144" y="1139952"/>
                  </a:lnTo>
                  <a:lnTo>
                    <a:pt x="6854952" y="33528"/>
                  </a:lnTo>
                  <a:lnTo>
                    <a:pt x="6854952" y="0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460247" y="856391"/>
            <a:ext cx="723595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latin typeface="Georgia" panose="02040502050405020303" pitchFamily="18" charset="0"/>
              </a:rPr>
              <a:t>Згідно з інструкціями Нобеля, відповідальним за присудження премії миру став </a:t>
            </a:r>
            <a:r>
              <a:rPr lang="uk-UA" sz="2400" b="1" dirty="0">
                <a:latin typeface="Georgia" panose="02040502050405020303" pitchFamily="18" charset="0"/>
              </a:rPr>
              <a:t>Норвезький Нобелівський комітет</a:t>
            </a:r>
            <a:r>
              <a:rPr lang="uk-UA" sz="2400" dirty="0">
                <a:latin typeface="Georgia" panose="02040502050405020303" pitchFamily="18" charset="0"/>
              </a:rPr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uk-UA" sz="2400" dirty="0">
                <a:latin typeface="Georgia" panose="02040502050405020303" pitchFamily="18" charset="0"/>
              </a:rPr>
              <a:t>Каролінський інститут став відповідальним за присудження премії в галузі фізіології або медицини;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uk-UA" sz="2400" dirty="0">
                <a:latin typeface="Georgia" panose="02040502050405020303" pitchFamily="18" charset="0"/>
              </a:rPr>
              <a:t>Шведська академія отримала право присуджувати премію з літератури;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uk-UA" sz="2400" dirty="0">
                <a:latin typeface="Georgia" panose="02040502050405020303" pitchFamily="18" charset="0"/>
              </a:rPr>
              <a:t>Шведська королівська академія наук стала відповідальною за присудження премій з фізики та хімії;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uk-UA" sz="2400" dirty="0">
                <a:latin typeface="Georgia" panose="02040502050405020303" pitchFamily="18" charset="0"/>
              </a:rPr>
              <a:t>Норвезький Нобелівський комітет відповідає за присудження Нобелівської премії миру.</a:t>
            </a:r>
          </a:p>
        </p:txBody>
      </p:sp>
      <p:pic>
        <p:nvPicPr>
          <p:cNvPr id="1026" name="Picture 2" descr="https://upload.wikimedia.org/wikipedia/commons/9/92/Norske_nobelinstiutt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265" y="1987070"/>
            <a:ext cx="3962400" cy="2971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" name="Прямоугольник 1023"/>
          <p:cNvSpPr/>
          <p:nvPr/>
        </p:nvSpPr>
        <p:spPr>
          <a:xfrm>
            <a:off x="512287" y="5750038"/>
            <a:ext cx="111225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latin typeface="Georgia" panose="02040502050405020303" pitchFamily="18" charset="0"/>
              </a:rPr>
              <a:t>Списки номінованих на Нобелівську премію не можна переглянути — їх зберігають у таємниці 50 років!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5800" y="233171"/>
            <a:ext cx="107755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chemeClr val="tx1"/>
                </a:solidFill>
                <a:latin typeface="Georgia" panose="02040502050405020303" pitchFamily="18" charset="0"/>
              </a:rPr>
              <a:t>Процедура  визначення лауреатів </a:t>
            </a:r>
            <a:r>
              <a:rPr lang="uk-UA" sz="3600" dirty="0">
                <a:solidFill>
                  <a:schemeClr val="tx1"/>
                </a:solidFill>
                <a:latin typeface="Georgia" panose="02040502050405020303" pitchFamily="18" charset="0"/>
              </a:rPr>
              <a:t/>
            </a:r>
            <a:br>
              <a:rPr lang="uk-UA" sz="3600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1007411467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Другая 10">
      <a:dk1>
        <a:srgbClr val="000000"/>
      </a:dk1>
      <a:lt1>
        <a:srgbClr val="ADAFC0"/>
      </a:lt1>
      <a:dk2>
        <a:srgbClr val="424456"/>
      </a:dk2>
      <a:lt2>
        <a:srgbClr val="DEDEDE"/>
      </a:lt2>
      <a:accent1>
        <a:srgbClr val="53548A"/>
      </a:accent1>
      <a:accent2>
        <a:srgbClr val="C69B7D"/>
      </a:accent2>
      <a:accent3>
        <a:srgbClr val="A04DA3"/>
      </a:accent3>
      <a:accent4>
        <a:srgbClr val="C4652D"/>
      </a:accent4>
      <a:accent5>
        <a:srgbClr val="8B5D3D"/>
      </a:accent5>
      <a:accent6>
        <a:srgbClr val="161616"/>
      </a:accent6>
      <a:hlink>
        <a:srgbClr val="A18346"/>
      </a:hlink>
      <a:folHlink>
        <a:srgbClr val="C2A874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7025</TotalTime>
  <Words>1839</Words>
  <Application>Microsoft Office PowerPoint</Application>
  <PresentationFormat>Произвольный</PresentationFormat>
  <Paragraphs>170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Воздушный поток</vt:lpstr>
      <vt:lpstr>Нобелівська премія: плеяда геніїв людства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Толочко Анастасия</dc:creator>
  <cp:lastModifiedBy>ACER</cp:lastModifiedBy>
  <cp:revision>135</cp:revision>
  <dcterms:created xsi:type="dcterms:W3CDTF">2025-08-12T06:08:51Z</dcterms:created>
  <dcterms:modified xsi:type="dcterms:W3CDTF">2025-08-19T09:19:22Z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2021-12-10T00:00:00Z</vt:filetime>
  </property>
  <property fmtid="{D5CDD505-2E9C-101B-9397-08002B2CF9AE}" pid="3" name="Creator">
    <vt:lpwstr>Microsoft® PowerPoint® для Microsoft 365</vt:lpwstr>
  </property>
  <property fmtid="{D5CDD505-2E9C-101B-9397-08002B2CF9AE}" pid="4" name="LastSaved">
    <vt:filetime>2025-08-12T00:00:00Z</vt:filetime>
  </property>
  <property fmtid="{D5CDD505-2E9C-101B-9397-08002B2CF9AE}" pid="5" name="Producer">
    <vt:lpwstr>Microsoft® PowerPoint® для Microsoft 365</vt:lpwstr>
  </property>
</Properties>
</file>