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66" r:id="rId13"/>
    <p:sldId id="267" r:id="rId14"/>
    <p:sldId id="268" r:id="rId15"/>
    <p:sldId id="28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FC4D7-9A88-4028-AE30-415F6326EBF7}" type="datetimeFigureOut">
              <a:rPr lang="uk-UA" smtClean="0"/>
              <a:t>06.08.2025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2C288-C76D-497A-A595-D1F08B6B990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8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2C288-C76D-497A-A595-D1F08B6B9904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61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thumb/e/e9/Coat_of_arms_of_Zaporizhia_Oblast.svg/250px-Coat_of_arms_of_Zaporizhia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19" y="-80596"/>
            <a:ext cx="3469368" cy="38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6778" y="2049920"/>
            <a:ext cx="4746852" cy="259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Georgia" panose="02040502050405020303" pitchFamily="18" charset="0"/>
              </a:rPr>
              <a:t>Видатні особистості</a:t>
            </a:r>
            <a:endParaRPr lang="uk-UA" sz="4000" dirty="0">
              <a:latin typeface="Georgia" panose="02040502050405020303" pitchFamily="18" charset="0"/>
            </a:endParaRPr>
          </a:p>
          <a:p>
            <a:pPr algn="ctr"/>
            <a:r>
              <a:rPr lang="uk-UA" sz="4000" b="1" dirty="0">
                <a:latin typeface="Georgia" panose="02040502050405020303" pitchFamily="18" charset="0"/>
              </a:rPr>
              <a:t>Запорізького краю</a:t>
            </a:r>
            <a:endParaRPr lang="uk-UA" sz="4000" dirty="0">
              <a:latin typeface="Georgia" panose="02040502050405020303" pitchFamily="18" charset="0"/>
            </a:endParaRPr>
          </a:p>
        </p:txBody>
      </p:sp>
      <p:pic>
        <p:nvPicPr>
          <p:cNvPr id="25604" name="Picture 4" descr="http://rada.com.ua/images/RegionsPotential/zaporozhie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90" y="2928256"/>
            <a:ext cx="3766455" cy="461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Новицький Яків Павлович (1847–1925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3"/>
          <a:stretch/>
        </p:blipFill>
        <p:spPr bwMode="auto">
          <a:xfrm>
            <a:off x="6629400" y="1160135"/>
            <a:ext cx="2344280" cy="29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2538" y="0"/>
            <a:ext cx="45945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ЯКІВ НОВИЦЬКИЙ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(1847–1925)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856" y="1247221"/>
            <a:ext cx="65215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етнограф, фольклорист, археолог і краєзнавець. Його часто називають батьком запорізького краєзнавства.</a:t>
            </a: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Хоча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за межами </a:t>
            </a:r>
            <a:r>
              <a:rPr lang="ru-RU" sz="2000" dirty="0" err="1">
                <a:latin typeface="Georgia" panose="02040502050405020303" pitchFamily="18" charset="0"/>
              </a:rPr>
              <a:t>Запорізької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області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значну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частину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свого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життя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починаючи</a:t>
            </a:r>
            <a:r>
              <a:rPr lang="ru-RU" sz="2000" dirty="0">
                <a:latin typeface="Georgia" panose="02040502050405020303" pitchFamily="18" charset="0"/>
              </a:rPr>
              <a:t> з 1879 року, </a:t>
            </a:r>
            <a:r>
              <a:rPr lang="ru-RU" sz="2000" dirty="0" err="1">
                <a:latin typeface="Georgia" panose="02040502050405020303" pitchFamily="18" charset="0"/>
              </a:rPr>
              <a:t>він</a:t>
            </a:r>
            <a:r>
              <a:rPr lang="ru-RU" sz="2000" dirty="0">
                <a:latin typeface="Georgia" panose="02040502050405020303" pitchFamily="18" charset="0"/>
              </a:rPr>
              <a:t> прожив і </a:t>
            </a:r>
            <a:r>
              <a:rPr lang="ru-RU" sz="2000" dirty="0" err="1">
                <a:latin typeface="Georgia" panose="02040502050405020303" pitchFamily="18" charset="0"/>
              </a:rPr>
              <a:t>працював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Олександрівську</a:t>
            </a:r>
            <a:r>
              <a:rPr lang="ru-RU" sz="2000" dirty="0">
                <a:latin typeface="Georgia" panose="02040502050405020303" pitchFamily="18" charset="0"/>
              </a:rPr>
              <a:t> (</a:t>
            </a:r>
            <a:r>
              <a:rPr lang="ru-RU" sz="2000" dirty="0" err="1">
                <a:latin typeface="Georgia" panose="02040502050405020303" pitchFamily="18" charset="0"/>
              </a:rPr>
              <a:t>нині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Запоріжжя</a:t>
            </a:r>
            <a:r>
              <a:rPr lang="ru-RU" sz="2000" dirty="0">
                <a:latin typeface="Georgia" panose="02040502050405020303" pitchFamily="18" charset="0"/>
              </a:rPr>
              <a:t>).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Присвятив своє життя збиранню та збереженню історичних, етнографічних і фольклорних матеріалів на території Запорізького краю.</a:t>
            </a:r>
          </a:p>
        </p:txBody>
      </p:sp>
      <p:pic>
        <p:nvPicPr>
          <p:cNvPr id="15366" name="Picture 6" descr="В архіві знайшли невідомі щоденники історика Якова Новицького. Про що вони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7" y="4725096"/>
            <a:ext cx="2940143" cy="20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18389" r="15116"/>
          <a:stretch/>
        </p:blipFill>
        <p:spPr bwMode="auto">
          <a:xfrm>
            <a:off x="3048000" y="4725096"/>
            <a:ext cx="2294162" cy="20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8F603E-925B-6556-F5F0-A94CA2D87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255" y="4488766"/>
            <a:ext cx="3672888" cy="23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8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Михайлов Борис Дмитр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34" y="967175"/>
            <a:ext cx="2392608" cy="29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2991" y="88847"/>
            <a:ext cx="47019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БОРИС МИХАЙЛОВ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(1936–2008)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289176"/>
            <a:ext cx="64671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історик, археолог та краєзнавець. Народився і жив  в Мелітополі.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Перший директор Національного історико-археологічного заповідника «Кам'яна Могила»- </a:t>
            </a:r>
            <a:r>
              <a:rPr lang="ru-RU" sz="2000" dirty="0" err="1">
                <a:latin typeface="Georgia" panose="02040502050405020303" pitchFamily="18" charset="0"/>
              </a:rPr>
              <a:t>світової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пам’ятки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давньої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культури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Україні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поблизу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Мелітополя</a:t>
            </a:r>
            <a:r>
              <a:rPr lang="ru-RU" sz="2000" dirty="0">
                <a:latin typeface="Georgia" panose="02040502050405020303" pitchFamily="18" charset="0"/>
              </a:rPr>
              <a:t> (</a:t>
            </a:r>
            <a:r>
              <a:rPr lang="ru-RU" sz="2000" dirty="0" err="1">
                <a:latin typeface="Georgia" panose="02040502050405020303" pitchFamily="18" charset="0"/>
              </a:rPr>
              <a:t>смт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Мирне</a:t>
            </a:r>
            <a:r>
              <a:rPr lang="ru-RU" sz="2000" dirty="0">
                <a:latin typeface="Georgia" panose="02040502050405020303" pitchFamily="18" charset="0"/>
              </a:rPr>
              <a:t>) у </a:t>
            </a:r>
            <a:r>
              <a:rPr lang="ru-RU" sz="2000" dirty="0" err="1">
                <a:latin typeface="Georgia" panose="02040502050405020303" pitchFamily="18" charset="0"/>
              </a:rPr>
              <a:t>Запорізькій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області</a:t>
            </a:r>
            <a:r>
              <a:rPr lang="ru-RU" sz="2000" dirty="0">
                <a:latin typeface="Georgia" panose="02040502050405020303" pitchFamily="18" charset="0"/>
              </a:rPr>
              <a:t> над </a:t>
            </a:r>
            <a:r>
              <a:rPr lang="ru-RU" sz="2000" dirty="0" err="1">
                <a:latin typeface="Georgia" panose="02040502050405020303" pitchFamily="18" charset="0"/>
              </a:rPr>
              <a:t>річкою</a:t>
            </a:r>
            <a:r>
              <a:rPr lang="ru-RU" sz="2000" dirty="0">
                <a:latin typeface="Georgia" panose="02040502050405020303" pitchFamily="18" charset="0"/>
              </a:rPr>
              <a:t> Молочною.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Присвятив понад 40 років свого життя дослідженню цього унікального природного та історичного об'єкта.</a:t>
            </a:r>
          </a:p>
        </p:txBody>
      </p:sp>
      <p:pic>
        <p:nvPicPr>
          <p:cNvPr id="26626" name="Picture 2" descr="Михайлов Б. Д. Кам'яна могила - підземний &quot;ермітаж&quot; Приазов'я / Борис  Дмитрович Михайлов ; під заг. ред. Ярослав Михайлов ; гол. ред. Олександр  Лазутін ; фот. Сергій Данилов, Ігор Князєв, Сергій Лавров. 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5" y="4811913"/>
            <a:ext cx="1286356" cy="191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Інфопортрет «Борис Михайлов - дослідник Кам'яної Могили» до 85- річчя з дня  народження | melitopol-museum.zp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16" y="4811913"/>
            <a:ext cx="2666534" cy="19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Ridna V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92" y="4215606"/>
            <a:ext cx="1956891" cy="18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F30D4F-C034-40C8-D539-8C6207F51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745" y="4821553"/>
            <a:ext cx="1317547" cy="18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МЕЛІТОПОЛЬСЬКА МІСЬКА РАДА / Гузь Самуїл Юрій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33" y="1752598"/>
            <a:ext cx="3704802" cy="44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8265" y="63515"/>
            <a:ext cx="33874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САМУЇЛ ГУЗЬ 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(1905–1969)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63844"/>
            <a:ext cx="5257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інженер-металург, якого називають «батьком радянського титану».</a:t>
            </a: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Самуїл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Гузь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Мелітополі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Один із засновників радянської титанової промисловості, він розробив технологію промислового виробництва титану.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Був головним інженером Запорізького </a:t>
            </a:r>
            <a:r>
              <a:rPr lang="uk-UA" sz="2000" dirty="0" err="1">
                <a:latin typeface="Georgia" panose="02040502050405020303" pitchFamily="18" charset="0"/>
              </a:rPr>
              <a:t>титано</a:t>
            </a:r>
            <a:r>
              <a:rPr lang="uk-UA" sz="2000" dirty="0">
                <a:latin typeface="Georgia" panose="02040502050405020303" pitchFamily="18" charset="0"/>
              </a:rPr>
              <a:t>-магнієвого комбінату (ЗТМК) з 1954 по 1960 рік. Після цього очолював посаду головного металурга Інституту титану в Запоріжжі.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Є автором підручників з технології виробництва титану, що використовувалися для підготовки інженерів.</a:t>
            </a:r>
          </a:p>
        </p:txBody>
      </p:sp>
    </p:spTree>
    <p:extLst>
      <p:ext uri="{BB962C8B-B14F-4D97-AF65-F5344CB8AC3E}">
        <p14:creationId xmlns:p14="http://schemas.microsoft.com/office/powerpoint/2010/main" val="146007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284" y="0"/>
            <a:ext cx="63321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МИХАЙЛО ОРАТОВСЬКИЙ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(1905–1966) 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13314" name="Picture 2" descr="Возможно, это изображение 1 челове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b="23171"/>
          <a:stretch/>
        </p:blipFill>
        <p:spPr bwMode="auto">
          <a:xfrm>
            <a:off x="6581380" y="918865"/>
            <a:ext cx="2477232" cy="26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370" y="918865"/>
            <a:ext cx="64920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вчений-селекціонер, кандидат сільськогосподарських наук, лауреат Державної премії України. Його часто називають «творцем мелітопольського дива».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Черкащині</a:t>
            </a:r>
            <a:r>
              <a:rPr lang="ru-RU" sz="2000" dirty="0">
                <a:latin typeface="Georgia" panose="02040502050405020303" pitchFamily="18" charset="0"/>
              </a:rPr>
              <a:t>, у 1933 </a:t>
            </a:r>
            <a:r>
              <a:rPr lang="ru-RU" sz="2000" dirty="0" err="1">
                <a:latin typeface="Georgia" panose="02040502050405020303" pitchFamily="18" charset="0"/>
              </a:rPr>
              <a:t>році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переїхав</a:t>
            </a:r>
            <a:r>
              <a:rPr lang="ru-RU" sz="2000" dirty="0">
                <a:latin typeface="Georgia" panose="02040502050405020303" pitchFamily="18" charset="0"/>
              </a:rPr>
              <a:t> до </a:t>
            </a:r>
            <a:r>
              <a:rPr lang="ru-RU" sz="2000" dirty="0" err="1">
                <a:latin typeface="Georgia" panose="02040502050405020303" pitchFamily="18" charset="0"/>
              </a:rPr>
              <a:t>Мелітополя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Його спеціалізацією було садівництво, зокрема селекція кісточкових плодових культур, таких як черешня, вишня, абрикос і слива.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63398" y="3718448"/>
            <a:ext cx="57502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МИХАЙЛО СИДОРЕНКО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(1902–1989)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13316" name="Picture 4" descr="СИДО́РЕНКО МИХАЙЛО ФЕДОРОВИЧ (1902–1989) *****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" y="4136293"/>
            <a:ext cx="1898177" cy="26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6512" y="4795666"/>
            <a:ext cx="7012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вчений</a:t>
            </a:r>
            <a:r>
              <a:rPr lang="ru-RU" sz="2000" dirty="0">
                <a:latin typeface="Georgia" panose="02040502050405020303" pitchFamily="18" charset="0"/>
              </a:rPr>
              <a:t>, дендролог і </a:t>
            </a:r>
            <a:r>
              <a:rPr lang="ru-RU" sz="2000" dirty="0" err="1">
                <a:latin typeface="Georgia" panose="02040502050405020303" pitchFamily="18" charset="0"/>
              </a:rPr>
              <a:t>селекціонер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Провів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значну</a:t>
            </a:r>
            <a:r>
              <a:rPr lang="ru-RU" sz="2000" dirty="0">
                <a:latin typeface="Georgia" panose="02040502050405020303" pitchFamily="18" charset="0"/>
              </a:rPr>
              <a:t> роботу з </a:t>
            </a:r>
            <a:r>
              <a:rPr lang="ru-RU" sz="2000" dirty="0" err="1">
                <a:latin typeface="Georgia" panose="02040502050405020303" pitchFamily="18" charset="0"/>
              </a:rPr>
              <a:t>вивчення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поширення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сортів</a:t>
            </a:r>
            <a:r>
              <a:rPr lang="ru-RU" sz="2000" dirty="0">
                <a:latin typeface="Georgia" panose="02040502050405020303" pitchFamily="18" charset="0"/>
              </a:rPr>
              <a:t> плодово-</a:t>
            </a:r>
            <a:r>
              <a:rPr lang="ru-RU" sz="2000" dirty="0" err="1">
                <a:latin typeface="Georgia" panose="02040502050405020303" pitchFamily="18" charset="0"/>
              </a:rPr>
              <a:t>ягідних</a:t>
            </a:r>
            <a:r>
              <a:rPr lang="ru-RU" sz="2000" dirty="0">
                <a:latin typeface="Georgia" panose="02040502050405020303" pitchFamily="18" charset="0"/>
              </a:rPr>
              <a:t> культур, </a:t>
            </a:r>
            <a:r>
              <a:rPr lang="ru-RU" sz="2000" dirty="0" err="1">
                <a:latin typeface="Georgia" panose="02040502050405020303" pitchFamily="18" charset="0"/>
              </a:rPr>
              <a:t>пристосованих</a:t>
            </a:r>
            <a:r>
              <a:rPr lang="ru-RU" sz="2000" dirty="0">
                <a:latin typeface="Georgia" panose="02040502050405020303" pitchFamily="18" charset="0"/>
              </a:rPr>
              <a:t> до умов </a:t>
            </a:r>
            <a:r>
              <a:rPr lang="ru-RU" sz="2000" dirty="0" err="1">
                <a:latin typeface="Georgia" panose="02040502050405020303" pitchFamily="18" charset="0"/>
              </a:rPr>
              <a:t>степової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зони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дослідження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практичні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результати</a:t>
            </a:r>
            <a:r>
              <a:rPr lang="ru-RU" sz="2000" dirty="0">
                <a:latin typeface="Georgia" panose="02040502050405020303" pitchFamily="18" charset="0"/>
              </a:rPr>
              <a:t> стали фундаментом для </a:t>
            </a:r>
            <a:r>
              <a:rPr lang="ru-RU" sz="2000" dirty="0" err="1">
                <a:latin typeface="Georgia" panose="02040502050405020303" pitchFamily="18" charset="0"/>
              </a:rPr>
              <a:t>подальшої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роботи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вчених-садівників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80" y="17191"/>
            <a:ext cx="548579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АНДРІЙ КОРВАЦЬКИЙ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(1844– 1907) </a:t>
            </a: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</p:txBody>
      </p:sp>
      <p:pic>
        <p:nvPicPr>
          <p:cNvPr id="12290" name="Picture 2" descr="Геннадій Подшивалов: Географічне зазначення дасть змогу продавати  «Мелітопольську черешню» вдесятеро дорожч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9304" r="10886" b="33653"/>
          <a:stretch/>
        </p:blipFill>
        <p:spPr bwMode="auto">
          <a:xfrm>
            <a:off x="6662057" y="153152"/>
            <a:ext cx="2188388" cy="26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80" y="1014678"/>
            <a:ext cx="648780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Відомий мелітопольський земський лікар, садівник і краєзнавець.</a:t>
            </a:r>
            <a:r>
              <a:rPr lang="ru-RU" sz="2000" dirty="0">
                <a:latin typeface="Georgia" panose="02040502050405020303" pitchFamily="18" charset="0"/>
              </a:rPr>
              <a:t> У 1878 </a:t>
            </a:r>
            <a:r>
              <a:rPr lang="ru-RU" sz="2000" dirty="0" err="1">
                <a:latin typeface="Georgia" panose="02040502050405020303" pitchFamily="18" charset="0"/>
              </a:rPr>
              <a:t>році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Андрій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Корвацький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переїхав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Мелітопольщину</a:t>
            </a:r>
            <a:r>
              <a:rPr lang="ru-RU" sz="2000" dirty="0">
                <a:latin typeface="Georgia" panose="02040502050405020303" pitchFamily="18" charset="0"/>
              </a:rPr>
              <a:t>. Перший </a:t>
            </a:r>
            <a:r>
              <a:rPr lang="ru-RU" sz="2000" dirty="0" err="1">
                <a:latin typeface="Georgia" panose="02040502050405020303" pitchFamily="18" charset="0"/>
              </a:rPr>
              <a:t>хірург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Мелітополя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лікар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Мелітопольського</a:t>
            </a:r>
            <a:r>
              <a:rPr lang="ru-RU" sz="2000" dirty="0">
                <a:latin typeface="Georgia" panose="02040502050405020303" pitchFamily="18" charset="0"/>
              </a:rPr>
              <a:t> реального училища.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Відкрив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родовище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лікувальної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мінеральної</a:t>
            </a:r>
            <a:r>
              <a:rPr lang="ru-RU" sz="2000" dirty="0">
                <a:latin typeface="Georgia" panose="02040502050405020303" pitchFamily="18" charset="0"/>
              </a:rPr>
              <a:t> води.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За його сприяння була заснована Мелітопольська міська санітарна станція. В 1899 році </a:t>
            </a:r>
            <a:r>
              <a:rPr lang="uk-UA" sz="2000" dirty="0" err="1">
                <a:latin typeface="Georgia" panose="02040502050405020303" pitchFamily="18" charset="0"/>
              </a:rPr>
              <a:t>Корвацкий</a:t>
            </a:r>
            <a:r>
              <a:rPr lang="uk-UA" sz="2000" dirty="0">
                <a:latin typeface="Georgia" panose="02040502050405020303" pitchFamily="18" charset="0"/>
              </a:rPr>
              <a:t> приймав участь в проектуванні та будівництві нової земської лікарні.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Засновник перших професійних садів у Мелітопольському повіті. Завдяки його праці Мелітополь став відомий як центр садівництва.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Найкращим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пам`ятником</a:t>
            </a:r>
            <a:r>
              <a:rPr lang="ru-RU" sz="2000" dirty="0">
                <a:latin typeface="Georgia" panose="02040502050405020303" pitchFamily="18" charset="0"/>
              </a:rPr>
              <a:t> А. </a:t>
            </a:r>
            <a:r>
              <a:rPr lang="ru-RU" sz="2000" dirty="0" err="1">
                <a:latin typeface="Georgia" panose="02040502050405020303" pitchFamily="18" charset="0"/>
              </a:rPr>
              <a:t>В.Корвацькому</a:t>
            </a:r>
            <a:r>
              <a:rPr lang="ru-RU" sz="2000" dirty="0">
                <a:latin typeface="Georgia" panose="02040502050405020303" pitchFamily="18" charset="0"/>
              </a:rPr>
              <a:t> є </a:t>
            </a:r>
            <a:r>
              <a:rPr lang="ru-RU" sz="2000" dirty="0" err="1">
                <a:latin typeface="Georgia" panose="02040502050405020303" pitchFamily="18" charset="0"/>
              </a:rPr>
              <a:t>промислові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інтенсивні</a:t>
            </a:r>
            <a:r>
              <a:rPr lang="ru-RU" sz="2000" dirty="0">
                <a:latin typeface="Georgia" panose="02040502050405020303" pitchFamily="18" charset="0"/>
              </a:rPr>
              <a:t> сади на </a:t>
            </a:r>
            <a:r>
              <a:rPr lang="ru-RU" sz="2000" dirty="0" err="1">
                <a:latin typeface="Georgia" panose="02040502050405020303" pitchFamily="18" charset="0"/>
              </a:rPr>
              <a:t>піщаних</a:t>
            </a:r>
            <a:r>
              <a:rPr lang="ru-RU" sz="2000" dirty="0">
                <a:latin typeface="Georgia" panose="02040502050405020303" pitchFamily="18" charset="0"/>
              </a:rPr>
              <a:t> землях </a:t>
            </a:r>
            <a:r>
              <a:rPr lang="ru-RU" sz="2000" dirty="0" err="1">
                <a:latin typeface="Georgia" panose="02040502050405020303" pitchFamily="18" charset="0"/>
              </a:rPr>
              <a:t>південної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D00C21-61C6-5660-2B12-5B213B16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52" y="3429000"/>
            <a:ext cx="2204067" cy="2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0E01CA-1A0F-342F-086A-8BA56D0CD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4" y="0"/>
            <a:ext cx="6311357" cy="1341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B5347-5BFA-8077-C4B4-24358B4F3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1" y="0"/>
            <a:ext cx="726113" cy="1861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F665A-C26A-B436-02D0-885FC890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226" y="560699"/>
            <a:ext cx="2158919" cy="3071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DD646-3C62-289D-56AD-EF4176C548C1}"/>
              </a:ext>
            </a:extLst>
          </p:cNvPr>
          <p:cNvSpPr txBox="1"/>
          <p:nvPr/>
        </p:nvSpPr>
        <p:spPr>
          <a:xfrm>
            <a:off x="48289" y="1861628"/>
            <a:ext cx="6781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лікар-уролог, хірург, академік НАН та НАМН України, засновник вітчизняної урологічної наукової школи, Герой України.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Один із 500 найвпливовіших учених світу. Людина року- 1997 ,"Заслужений діяч науки і техніки України«, двічі лауреат Державної премії України в галузі науки і техніки (1986, 2001).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Він народився у Мелітополі. Закінчив Київський медичний інститут.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Заснував перше в Україні відділення ендоскопічної урології та лабораторію </a:t>
            </a:r>
            <a:r>
              <a:rPr lang="uk-UA" sz="2000" dirty="0" err="1">
                <a:latin typeface="Georgia" panose="02040502050405020303" pitchFamily="18" charset="0"/>
              </a:rPr>
              <a:t>термодіагностики</a:t>
            </a:r>
            <a:r>
              <a:rPr lang="uk-UA" sz="2000" dirty="0">
                <a:latin typeface="Georgia" panose="02040502050405020303" pitchFamily="18" charset="0"/>
              </a:rPr>
              <a:t>. Впровадив нові методи лікування та хірургічні операції.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Наукові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розробки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академіка</a:t>
            </a:r>
            <a:r>
              <a:rPr lang="ru-RU" sz="2000" dirty="0">
                <a:latin typeface="Georgia" panose="02040502050405020303" pitchFamily="18" charset="0"/>
              </a:rPr>
              <a:t> О. </a:t>
            </a:r>
            <a:r>
              <a:rPr lang="ru-RU" sz="2000" dirty="0" err="1">
                <a:latin typeface="Georgia" panose="02040502050405020303" pitchFamily="18" charset="0"/>
              </a:rPr>
              <a:t>Возіанова</a:t>
            </a:r>
            <a:r>
              <a:rPr lang="ru-RU" sz="2000" dirty="0">
                <a:latin typeface="Georgia" panose="02040502050405020303" pitchFamily="18" charset="0"/>
              </a:rPr>
              <a:t> є </a:t>
            </a:r>
            <a:r>
              <a:rPr lang="ru-RU" sz="2000" dirty="0" err="1">
                <a:latin typeface="Georgia" panose="02040502050405020303" pitchFamily="18" charset="0"/>
              </a:rPr>
              <a:t>вагомим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внеском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фундаментальну</a:t>
            </a:r>
            <a:r>
              <a:rPr lang="ru-RU" sz="2000" dirty="0">
                <a:latin typeface="Georgia" panose="02040502050405020303" pitchFamily="18" charset="0"/>
              </a:rPr>
              <a:t> науку та </a:t>
            </a:r>
            <a:r>
              <a:rPr lang="ru-RU" sz="2000" dirty="0" err="1">
                <a:latin typeface="Georgia" panose="02040502050405020303" pitchFamily="18" charset="0"/>
              </a:rPr>
              <a:t>прикладну</a:t>
            </a:r>
            <a:r>
              <a:rPr lang="ru-RU" sz="2000" dirty="0">
                <a:latin typeface="Georgia" panose="02040502050405020303" pitchFamily="18" charset="0"/>
              </a:rPr>
              <a:t> медицину.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3BF39-0BA6-49F3-58DB-26060FE2A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030" y="3895700"/>
            <a:ext cx="2016115" cy="27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219" y="11278"/>
            <a:ext cx="53383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ОЛЕКСАНДР ГУСАКОВ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(1938)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11266" name="Picture 2" descr="Гусаков Олександр Дмитр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74" y="130629"/>
            <a:ext cx="2399996" cy="300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418" y="1085471"/>
            <a:ext cx="6441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лікар</a:t>
            </a:r>
            <a:r>
              <a:rPr lang="ru-RU" sz="2000" dirty="0">
                <a:latin typeface="Georgia" panose="02040502050405020303" pitchFamily="18" charset="0"/>
              </a:rPr>
              <a:t>-отоларинголог, доктор </a:t>
            </a:r>
            <a:r>
              <a:rPr lang="ru-RU" sz="2000" dirty="0" err="1">
                <a:latin typeface="Georgia" panose="02040502050405020303" pitchFamily="18" charset="0"/>
              </a:rPr>
              <a:t>медичних</a:t>
            </a:r>
            <a:r>
              <a:rPr lang="ru-RU" sz="2000" dirty="0">
                <a:latin typeface="Georgia" panose="02040502050405020303" pitchFamily="18" charset="0"/>
              </a:rPr>
              <a:t> наук (1986) та </a:t>
            </a:r>
            <a:r>
              <a:rPr lang="ru-RU" sz="2000" dirty="0" err="1">
                <a:latin typeface="Georgia" panose="02040502050405020303" pitchFamily="18" charset="0"/>
              </a:rPr>
              <a:t>професор</a:t>
            </a:r>
            <a:r>
              <a:rPr lang="ru-RU" sz="2000" dirty="0">
                <a:latin typeface="Georgia" panose="02040502050405020303" pitchFamily="18" charset="0"/>
              </a:rPr>
              <a:t> (1988).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Основний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напрямок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досліджень</a:t>
            </a:r>
            <a:r>
              <a:rPr lang="ru-RU" sz="2000" dirty="0">
                <a:latin typeface="Georgia" panose="02040502050405020303" pitchFamily="18" charset="0"/>
              </a:rPr>
              <a:t> — </a:t>
            </a:r>
            <a:r>
              <a:rPr lang="ru-RU" sz="2000" dirty="0" err="1">
                <a:latin typeface="Georgia" panose="02040502050405020303" pitchFamily="18" charset="0"/>
              </a:rPr>
              <a:t>хірургічне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відновлення</a:t>
            </a:r>
            <a:r>
              <a:rPr lang="ru-RU" sz="2000" dirty="0">
                <a:latin typeface="Georgia" panose="02040502050405020303" pitchFamily="18" charset="0"/>
              </a:rPr>
              <a:t> слуху. </a:t>
            </a:r>
            <a:r>
              <a:rPr lang="ru-RU" sz="2000" dirty="0" err="1">
                <a:latin typeface="Georgia" panose="02040502050405020303" pitchFamily="18" charset="0"/>
              </a:rPr>
              <a:t>Розробив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впровадив</a:t>
            </a:r>
            <a:r>
              <a:rPr lang="ru-RU" sz="2000" dirty="0">
                <a:latin typeface="Georgia" panose="02040502050405020303" pitchFamily="18" charset="0"/>
              </a:rPr>
              <a:t> у практику </a:t>
            </a:r>
            <a:r>
              <a:rPr lang="ru-RU" sz="2000" dirty="0" err="1">
                <a:latin typeface="Georgia" panose="02040502050405020303" pitchFamily="18" charset="0"/>
              </a:rPr>
              <a:t>оригінальний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набір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мікроінструментів</a:t>
            </a:r>
            <a:r>
              <a:rPr lang="ru-RU" sz="2000" dirty="0">
                <a:latin typeface="Georgia" panose="02040502050405020303" pitchFamily="18" charset="0"/>
              </a:rPr>
              <a:t> для </a:t>
            </a:r>
            <a:r>
              <a:rPr lang="ru-RU" sz="2000" dirty="0" err="1">
                <a:latin typeface="Georgia" panose="02040502050405020303" pitchFamily="18" charset="0"/>
              </a:rPr>
              <a:t>операцій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середньому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вусі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2715" y="3101407"/>
            <a:ext cx="7021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ОЛЕКСАНДР НИКОНЕНКО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(1941)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11268" name="Picture 4" descr="Никоненко Олександр Семенович - хірург, судинний хірург, трансплантолог |  КС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4182" r="15542" b="12792"/>
          <a:stretch/>
        </p:blipFill>
        <p:spPr bwMode="auto">
          <a:xfrm>
            <a:off x="79419" y="4046455"/>
            <a:ext cx="2380752" cy="27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60171" y="4066975"/>
            <a:ext cx="66838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лікар-хірург, </a:t>
            </a:r>
            <a:r>
              <a:rPr lang="uk-UA" sz="2000" dirty="0" err="1">
                <a:latin typeface="Georgia" panose="02040502050405020303" pitchFamily="18" charset="0"/>
              </a:rPr>
              <a:t>трансплантолог</a:t>
            </a:r>
            <a:r>
              <a:rPr lang="uk-UA" sz="2000" dirty="0">
                <a:latin typeface="Georgia" panose="02040502050405020303" pitchFamily="18" charset="0"/>
              </a:rPr>
              <a:t>. Академік Національної академії медичних наук України, доктор медичних наук, професор.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Олександр</a:t>
            </a:r>
            <a:r>
              <a:rPr lang="ru-RU" sz="2000" dirty="0">
                <a:latin typeface="Georgia" panose="02040502050405020303" pitchFamily="18" charset="0"/>
              </a:rPr>
              <a:t> Никоненко родом не з </a:t>
            </a:r>
            <a:r>
              <a:rPr lang="ru-RU" sz="2000" dirty="0" err="1">
                <a:latin typeface="Georgia" panose="02040502050405020303" pitchFamily="18" charset="0"/>
              </a:rPr>
              <a:t>нашого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міста</a:t>
            </a:r>
            <a:r>
              <a:rPr lang="ru-RU" sz="2000" dirty="0">
                <a:latin typeface="Georgia" panose="02040502050405020303" pitchFamily="18" charset="0"/>
              </a:rPr>
              <a:t>, але все </a:t>
            </a:r>
            <a:r>
              <a:rPr lang="ru-RU" sz="2000" dirty="0" err="1">
                <a:latin typeface="Georgia" panose="02040502050405020303" pitchFamily="18" charset="0"/>
              </a:rPr>
              <a:t>життя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живе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працює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Запоріжжі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Його спеціалізація </a:t>
            </a:r>
            <a:r>
              <a:rPr lang="uk-UA" sz="2000" dirty="0" err="1">
                <a:latin typeface="Georgia" panose="02040502050405020303" pitchFamily="18" charset="0"/>
              </a:rPr>
              <a:t>трансплантологія</a:t>
            </a:r>
            <a:r>
              <a:rPr lang="uk-UA" sz="2000" dirty="0">
                <a:latin typeface="Georgia" panose="02040502050405020303" pitchFamily="18" charset="0"/>
              </a:rPr>
              <a:t>, серцево-судинна хірургія. Він вважається піонером </a:t>
            </a:r>
            <a:r>
              <a:rPr lang="uk-UA" sz="2000" dirty="0" err="1">
                <a:latin typeface="Georgia" panose="02040502050405020303" pitchFamily="18" charset="0"/>
              </a:rPr>
              <a:t>трансплантології</a:t>
            </a:r>
            <a:r>
              <a:rPr lang="uk-UA" sz="2000" dirty="0">
                <a:latin typeface="Georgia" panose="02040502050405020303" pitchFamily="18" charset="0"/>
              </a:rPr>
              <a:t> в Україні.</a:t>
            </a:r>
          </a:p>
        </p:txBody>
      </p:sp>
    </p:spTree>
    <p:extLst>
      <p:ext uri="{BB962C8B-B14F-4D97-AF65-F5344CB8AC3E}">
        <p14:creationId xmlns:p14="http://schemas.microsoft.com/office/powerpoint/2010/main" val="293894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74171" y="98362"/>
            <a:ext cx="9318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ВИДАТНІ ДІЯЧІ КУЛЬТУРИ ТА МИСТЕЦТВА</a:t>
            </a:r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742" y="1490007"/>
            <a:ext cx="8882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Запоріжжя відоме не лише своєю героїчною історією, а й культурними надбаннями. Митці цього краю збагатили українську та світову культуру яскравими музичними, літературними, художніми й театральними здобутками. Їхня творчість формує національну ідентичність, прославляє Україну на міжнародній арені та надихає нові покоління митців.</a:t>
            </a:r>
          </a:p>
        </p:txBody>
      </p:sp>
      <p:pic>
        <p:nvPicPr>
          <p:cNvPr id="10248" name="Picture 8" descr="https://sdmntprpolandcentral.oaiusercontent.com/files/00000000-da78-620a-8ba4-c8cf728cc10a/raw?se=2025-08-04T13%3A23%3A04Z&amp;sp=r&amp;sv=2024-08-04&amp;sr=b&amp;scid=9f6daede-b999-54b6-af70-cdb9a30a8acb&amp;skoid=76024c37-11e2-4c92-aa07-7e519fbe2d0f&amp;sktid=a48cca56-e6da-484e-a814-9c849652bcb3&amp;skt=2025-08-04T01%3A58%3A09Z&amp;ske=2025-08-05T01%3A58%3A09Z&amp;sks=b&amp;skv=2024-08-04&amp;sig=CN21xd%2B7Wlv001azfu8VS1a9upgXVOke/ivZtVGja5k%3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9"/>
          <a:stretch/>
        </p:blipFill>
        <p:spPr bwMode="auto">
          <a:xfrm>
            <a:off x="1529442" y="3429000"/>
            <a:ext cx="6085115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8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1086" y="-10103"/>
            <a:ext cx="46297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ГРИГОРІЙ ЧУХРАЙ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(1921–2001)</a:t>
            </a:r>
          </a:p>
        </p:txBody>
      </p:sp>
      <p:pic>
        <p:nvPicPr>
          <p:cNvPr id="20482" name="Picture 2" descr="https://uain.press/_uploads/2022/05/Grigoriy-Chuhray-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>
            <a:off x="6803570" y="689218"/>
            <a:ext cx="2228229" cy="2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628" y="927089"/>
            <a:ext cx="66729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кінорежисер</a:t>
            </a:r>
            <a:r>
              <a:rPr lang="ru-RU" sz="2000" dirty="0">
                <a:latin typeface="Georgia" panose="02040502050405020303" pitchFamily="18" charset="0"/>
              </a:rPr>
              <a:t>, сценарист, </a:t>
            </a:r>
            <a:r>
              <a:rPr lang="ru-RU" sz="2000" dirty="0" err="1">
                <a:latin typeface="Georgia" panose="02040502050405020303" pitchFamily="18" charset="0"/>
              </a:rPr>
              <a:t>народний</a:t>
            </a:r>
            <a:r>
              <a:rPr lang="ru-RU" sz="2000" dirty="0">
                <a:latin typeface="Georgia" panose="02040502050405020303" pitchFamily="18" charset="0"/>
              </a:rPr>
              <a:t> артист СРСР.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Мелітополі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фільми</a:t>
            </a:r>
            <a:r>
              <a:rPr lang="ru-RU" sz="2000" dirty="0">
                <a:latin typeface="Georgia" panose="02040502050405020303" pitchFamily="18" charset="0"/>
              </a:rPr>
              <a:t> стали </a:t>
            </a:r>
            <a:r>
              <a:rPr lang="ru-RU" sz="2000" dirty="0" err="1">
                <a:latin typeface="Georgia" panose="02040502050405020303" pitchFamily="18" charset="0"/>
              </a:rPr>
              <a:t>класикою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світового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кінематографа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високо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цінувалися</a:t>
            </a:r>
            <a:r>
              <a:rPr lang="ru-RU" sz="2000" dirty="0">
                <a:latin typeface="Georgia" panose="02040502050405020303" pitchFamily="18" charset="0"/>
              </a:rPr>
              <a:t> за </a:t>
            </a:r>
            <a:r>
              <a:rPr lang="ru-RU" sz="2000" dirty="0" err="1">
                <a:latin typeface="Georgia" panose="02040502050405020303" pitchFamily="18" charset="0"/>
              </a:rPr>
              <a:t>глибокий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психологізм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художню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якість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Майстер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психологічної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драми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воєнної</a:t>
            </a:r>
            <a:r>
              <a:rPr lang="ru-RU" sz="2000" dirty="0">
                <a:latin typeface="Georgia" panose="02040502050405020303" pitchFamily="18" charset="0"/>
              </a:rPr>
              <a:t> тематики.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роботи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відображали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гуманізм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антивоєнний</a:t>
            </a:r>
            <a:r>
              <a:rPr lang="ru-RU" sz="2000" dirty="0">
                <a:latin typeface="Georgia" panose="02040502050405020303" pitchFamily="18" charset="0"/>
              </a:rPr>
              <a:t> пафос.</a:t>
            </a:r>
            <a:endParaRPr lang="uk-UA" sz="20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2571" y="3205512"/>
            <a:ext cx="56444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ОЛЕКСАНДР ЦФАСМАН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(1906–1971)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20484" name="Picture 4" descr="Александр Цфасман | ArtistInf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 bwMode="auto">
          <a:xfrm flipH="1">
            <a:off x="130628" y="3973718"/>
            <a:ext cx="2223842" cy="28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4470" y="4260212"/>
            <a:ext cx="6789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радянський джазовий музикант, піаніст, композитор, диригент та </a:t>
            </a:r>
            <a:r>
              <a:rPr lang="uk-UA" sz="2000" dirty="0" err="1">
                <a:latin typeface="Georgia" panose="02040502050405020303" pitchFamily="18" charset="0"/>
              </a:rPr>
              <a:t>бэнд</a:t>
            </a:r>
            <a:r>
              <a:rPr lang="uk-UA" sz="2000" dirty="0">
                <a:latin typeface="Georgia" panose="02040502050405020303" pitchFamily="18" charset="0"/>
              </a:rPr>
              <a:t>-лідер. Вважається одним із засновників радянського джазу.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Олександрівську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перейменований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Запоріжжя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Автор музики до кінофільмів, багатьох популярних пісень, а також фортепіанних творів, які поєднували джазові ритми з класичними та народними мотивами.</a:t>
            </a:r>
          </a:p>
        </p:txBody>
      </p:sp>
    </p:spTree>
    <p:extLst>
      <p:ext uri="{BB962C8B-B14F-4D97-AF65-F5344CB8AC3E}">
        <p14:creationId xmlns:p14="http://schemas.microsoft.com/office/powerpoint/2010/main" val="17678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3767" y="8329"/>
            <a:ext cx="53062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ОЛЕКСАНДР ТИШЛЕР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(1898–1980) </a:t>
            </a:r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1" y="1000542"/>
            <a:ext cx="63168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радянський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живописець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графік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театральний</a:t>
            </a:r>
            <a:r>
              <a:rPr lang="ru-RU" sz="2000" dirty="0">
                <a:latin typeface="Georgia" panose="02040502050405020303" pitchFamily="18" charset="0"/>
              </a:rPr>
              <a:t> художник-сценограф.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Мелітополі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У своїй живописній та графічній творчості він часто зображав фантастичні, гротескні образи, поєднуючи мотиви війни, смерті та життя. Відомими є його серії робіт, присвячені жіночим образам, які він часто зображав на тлі будівель, символічно пов'язуючи їх із рідним домом.</a:t>
            </a:r>
          </a:p>
        </p:txBody>
      </p:sp>
      <p:pic>
        <p:nvPicPr>
          <p:cNvPr id="19458" name="Picture 2" descr="Тишлер Олександр Григорович — Вікіпеді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6"/>
          <a:stretch/>
        </p:blipFill>
        <p:spPr bwMode="auto">
          <a:xfrm>
            <a:off x="6468119" y="799123"/>
            <a:ext cx="2590800" cy="32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Идеи на тему «Тышлер» (100) | художники, художник, искус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11814"/>
            <a:ext cx="2173968" cy="258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99" y="4111814"/>
            <a:ext cx="2461888" cy="258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70" y="4111814"/>
            <a:ext cx="2574053" cy="258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23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2354" y="76200"/>
            <a:ext cx="50032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ІСТОРИЧНІ ПОСТАТІ</a:t>
            </a:r>
            <a:endParaRPr lang="uk-UA" sz="3200" dirty="0">
              <a:latin typeface="Georgia" panose="02040502050405020303" pitchFamily="18" charset="0"/>
            </a:endParaRPr>
          </a:p>
          <a:p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085" y="888939"/>
            <a:ext cx="8817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Запорізький край славиться своїм героїчним минулим. Саме тут формувалася легендарна Запорозька Січ – колиска українського козацтва. Історичні постаті, що діяли на цій землі, залишили вагомий слід у боротьбі за свободу та незалежність України. Їхні подвиги, мудрість і незламний дух стали символом мужності й патріотизму для прийдешніх поколінь.</a:t>
            </a:r>
          </a:p>
        </p:txBody>
      </p:sp>
      <p:pic>
        <p:nvPicPr>
          <p:cNvPr id="2052" name="Picture 4" descr="Про духовні традиції Запорізької Січі. (Інтерв'ю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02" y="2729958"/>
            <a:ext cx="6056112" cy="40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4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8542" y="-7288"/>
            <a:ext cx="33778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ПЕТРО РЕБРО</a:t>
            </a:r>
          </a:p>
          <a:p>
            <a:r>
              <a:rPr lang="uk-UA" sz="3200" b="1" dirty="0">
                <a:latin typeface="Georgia" panose="02040502050405020303" pitchFamily="18" charset="0"/>
              </a:rPr>
              <a:t>(1932–2014)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18434" name="Picture 2" descr="Ребро Петро Павлович — Вікіпеді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3"/>
          <a:stretch/>
        </p:blipFill>
        <p:spPr bwMode="auto">
          <a:xfrm>
            <a:off x="6880610" y="885341"/>
            <a:ext cx="2173224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3516" y="3686852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ВОЛОДИМИР ВОЙНОВИЧ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(1932–2018)</a:t>
            </a:r>
          </a:p>
        </p:txBody>
      </p:sp>
      <p:pic>
        <p:nvPicPr>
          <p:cNvPr id="18436" name="Picture 4" descr="Володимир Войнович - популярні книги в інтернет-книгар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" y="4083702"/>
            <a:ext cx="1918402" cy="26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770" y="885341"/>
            <a:ext cx="6858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Відомий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поет, </a:t>
            </a:r>
            <a:r>
              <a:rPr lang="ru-RU" sz="2000" dirty="0" err="1">
                <a:latin typeface="Georgia" panose="02040502050405020303" pitchFamily="18" charset="0"/>
              </a:rPr>
              <a:t>прозаїк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гуморист</a:t>
            </a:r>
            <a:r>
              <a:rPr lang="ru-RU" sz="2000" dirty="0">
                <a:latin typeface="Georgia" panose="02040502050405020303" pitchFamily="18" charset="0"/>
              </a:rPr>
              <a:t>, сатирик, </a:t>
            </a:r>
            <a:r>
              <a:rPr lang="ru-RU" sz="2000" dirty="0" err="1">
                <a:latin typeface="Georgia" panose="02040502050405020303" pitchFamily="18" charset="0"/>
              </a:rPr>
              <a:t>літературознавець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громадський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діяч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Пологівському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районі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Автор </a:t>
            </a:r>
            <a:r>
              <a:rPr lang="ru-RU" sz="2000" dirty="0" err="1">
                <a:latin typeface="Georgia" panose="02040502050405020303" pitchFamily="18" charset="0"/>
              </a:rPr>
              <a:t>поетичних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збірок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гуморесок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сатиричних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творів</a:t>
            </a:r>
            <a:r>
              <a:rPr lang="ru-RU" sz="2000" dirty="0">
                <a:latin typeface="Georgia" panose="02040502050405020303" pitchFamily="18" charset="0"/>
              </a:rPr>
              <a:t>, а </a:t>
            </a:r>
            <a:r>
              <a:rPr lang="ru-RU" sz="2000" dirty="0" err="1">
                <a:latin typeface="Georgia" panose="02040502050405020303" pitchFamily="18" charset="0"/>
              </a:rPr>
              <a:t>також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наукових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праць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присвячених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історії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культурі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Запорізького</a:t>
            </a:r>
            <a:r>
              <a:rPr lang="ru-RU" sz="2000" dirty="0">
                <a:latin typeface="Georgia" panose="02040502050405020303" pitchFamily="18" charset="0"/>
              </a:rPr>
              <a:t> краю. </a:t>
            </a:r>
            <a:r>
              <a:rPr lang="ru-RU" sz="2000" dirty="0" err="1">
                <a:latin typeface="Georgia" panose="02040502050405020303" pitchFamily="18" charset="0"/>
              </a:rPr>
              <a:t>Зробив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значний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внесок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дослідження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історії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Запорізького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козацтва</a:t>
            </a:r>
            <a:r>
              <a:rPr lang="ru-RU" sz="2000" dirty="0">
                <a:latin typeface="Georgia" panose="02040502050405020303" pitchFamily="18" charset="0"/>
              </a:rPr>
              <a:t> та краю.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твори часто </a:t>
            </a:r>
            <a:r>
              <a:rPr lang="ru-RU" sz="2000" dirty="0" err="1">
                <a:latin typeface="Georgia" panose="02040502050405020303" pitchFamily="18" charset="0"/>
              </a:rPr>
              <a:t>пронизані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любов'ю</a:t>
            </a:r>
            <a:r>
              <a:rPr lang="ru-RU" sz="2000" dirty="0">
                <a:latin typeface="Georgia" panose="02040502050405020303" pitchFamily="18" charset="0"/>
              </a:rPr>
              <a:t> до </a:t>
            </a:r>
            <a:r>
              <a:rPr lang="ru-RU" sz="2000" dirty="0" err="1">
                <a:latin typeface="Georgia" panose="02040502050405020303" pitchFamily="18" charset="0"/>
              </a:rPr>
              <a:t>рідної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землі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5628" y="4611231"/>
            <a:ext cx="70182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Радянський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прозаїк</a:t>
            </a:r>
            <a:r>
              <a:rPr lang="ru-RU" sz="2000" dirty="0">
                <a:latin typeface="Georgia" panose="02040502050405020303" pitchFamily="18" charset="0"/>
              </a:rPr>
              <a:t>, поет, драматург, </a:t>
            </a:r>
            <a:r>
              <a:rPr lang="ru-RU" sz="2000" dirty="0" err="1">
                <a:latin typeface="Georgia" panose="02040502050405020303" pitchFamily="18" charset="0"/>
              </a:rPr>
              <a:t>дисидент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“</a:t>
            </a:r>
            <a:r>
              <a:rPr lang="ru-RU" sz="2000" i="1" dirty="0">
                <a:latin typeface="Georgia" panose="02040502050405020303" pitchFamily="18" charset="0"/>
              </a:rPr>
              <a:t>Запорожье для меня – родное. Я жил в Запорожье до 19 лет..»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Автор </a:t>
            </a:r>
            <a:r>
              <a:rPr lang="ru-RU" sz="2000" dirty="0">
                <a:latin typeface="Georgia" panose="02040502050405020303" pitchFamily="18" charset="0"/>
              </a:rPr>
              <a:t>"</a:t>
            </a:r>
            <a:r>
              <a:rPr lang="ru-RU" sz="2000" dirty="0" err="1">
                <a:latin typeface="Georgia" panose="02040502050405020303" pitchFamily="18" charset="0"/>
              </a:rPr>
              <a:t>Життя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незвичайні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пригоди</a:t>
            </a:r>
            <a:r>
              <a:rPr lang="ru-RU" sz="2000" dirty="0">
                <a:latin typeface="Georgia" panose="02040502050405020303" pitchFamily="18" charset="0"/>
              </a:rPr>
              <a:t> солдата </a:t>
            </a:r>
            <a:r>
              <a:rPr lang="ru-RU" sz="2000" dirty="0" err="1">
                <a:latin typeface="Georgia" panose="02040502050405020303" pitchFamily="18" charset="0"/>
              </a:rPr>
              <a:t>Івана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Чонкіна</a:t>
            </a:r>
            <a:r>
              <a:rPr lang="ru-RU" sz="2000" dirty="0">
                <a:latin typeface="Georgia" panose="02040502050405020303" pitchFamily="18" charset="0"/>
              </a:rPr>
              <a:t>" та "Москва 2042". </a:t>
            </a:r>
            <a:r>
              <a:rPr lang="uk-UA" sz="2000" dirty="0">
                <a:latin typeface="Georgia" panose="02040502050405020303" pitchFamily="18" charset="0"/>
              </a:rPr>
              <a:t>Його творчість відзначалася сатирою та критичним ставленням до радянської дійсності.</a:t>
            </a:r>
          </a:p>
        </p:txBody>
      </p:sp>
    </p:spTree>
    <p:extLst>
      <p:ext uri="{BB962C8B-B14F-4D97-AF65-F5344CB8AC3E}">
        <p14:creationId xmlns:p14="http://schemas.microsoft.com/office/powerpoint/2010/main" val="152838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277"/>
            <a:ext cx="64363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МАРІЯ СОКІЛ-РУДНИЦЬКА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(1902–1999)</a:t>
            </a:r>
          </a:p>
        </p:txBody>
      </p:sp>
      <p:pic>
        <p:nvPicPr>
          <p:cNvPr id="17410" name="Picture 2" descr="Марія Сокіл-Рудницька - оперна співачка, друга після Соломії Крушельницької  (120 років тому) | Український погля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1"/>
          <a:stretch/>
        </p:blipFill>
        <p:spPr bwMode="auto">
          <a:xfrm>
            <a:off x="6618515" y="1088495"/>
            <a:ext cx="2359477" cy="23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0755" y="3774510"/>
            <a:ext cx="47933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ОЛЕГ ГОНЧАРЕНКО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(1959–2024)</a:t>
            </a:r>
          </a:p>
        </p:txBody>
      </p:sp>
      <p:pic>
        <p:nvPicPr>
          <p:cNvPr id="17412" name="Picture 4" descr="Гончаренко Олег Миколайович. Біографія Олега Гончаренка — УкрЛі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28481"/>
          <a:stretch/>
        </p:blipFill>
        <p:spPr bwMode="auto">
          <a:xfrm>
            <a:off x="-1" y="4508436"/>
            <a:ext cx="2174097" cy="21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976700"/>
            <a:ext cx="66185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оперна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співачка</a:t>
            </a:r>
            <a:r>
              <a:rPr lang="ru-RU" sz="2000" dirty="0">
                <a:latin typeface="Georgia" panose="02040502050405020303" pitchFamily="18" charset="0"/>
              </a:rPr>
              <a:t> (</a:t>
            </a:r>
            <a:r>
              <a:rPr lang="ru-RU" sz="2000" dirty="0" err="1">
                <a:latin typeface="Georgia" panose="02040502050405020303" pitchFamily="18" charset="0"/>
              </a:rPr>
              <a:t>ліричне</a:t>
            </a:r>
            <a:r>
              <a:rPr lang="ru-RU" sz="2000" dirty="0">
                <a:latin typeface="Georgia" panose="02040502050405020303" pitchFamily="18" charset="0"/>
              </a:rPr>
              <a:t> сопрано), </a:t>
            </a:r>
            <a:r>
              <a:rPr lang="ru-RU" sz="2000" dirty="0" err="1">
                <a:latin typeface="Georgia" panose="02040502050405020303" pitchFamily="18" charset="0"/>
              </a:rPr>
              <a:t>музична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педагогиня</a:t>
            </a:r>
            <a:r>
              <a:rPr lang="ru-RU" sz="2000" dirty="0">
                <a:latin typeface="Georgia" panose="02040502050405020303" pitchFamily="18" charset="0"/>
              </a:rPr>
              <a:t> та меценатка. </a:t>
            </a:r>
            <a:r>
              <a:rPr lang="ru-RU" sz="2000" dirty="0" err="1">
                <a:latin typeface="Georgia" panose="02040502050405020303" pitchFamily="18" charset="0"/>
              </a:rPr>
              <a:t>Народилася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Запорізькій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області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Вважається однією з найвидатніших українських співачок свого часу, її часто порівнювали з Соломією Крушельницькою. </a:t>
            </a:r>
            <a:r>
              <a:rPr lang="ru-RU" sz="2000" dirty="0" err="1">
                <a:latin typeface="Georgia" panose="02040502050405020303" pitchFamily="18" charset="0"/>
              </a:rPr>
              <a:t>Заснувала</a:t>
            </a:r>
            <a:r>
              <a:rPr lang="ru-RU" sz="2000" dirty="0">
                <a:latin typeface="Georgia" panose="02040502050405020303" pitchFamily="18" charset="0"/>
              </a:rPr>
              <a:t> у Нью-Йорку фонд для </a:t>
            </a:r>
            <a:r>
              <a:rPr lang="ru-RU" sz="2000" dirty="0" err="1">
                <a:latin typeface="Georgia" panose="02040502050405020303" pitchFamily="18" charset="0"/>
              </a:rPr>
              <a:t>підтримки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музичної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культури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підтримувала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молодих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талановитих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музикантів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endParaRPr lang="uk-UA" sz="20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4096" y="4715891"/>
            <a:ext cx="6890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поет, </a:t>
            </a:r>
            <a:r>
              <a:rPr lang="ru-RU" sz="2000" dirty="0" err="1">
                <a:latin typeface="Georgia" panose="02040502050405020303" pitchFamily="18" charset="0"/>
              </a:rPr>
              <a:t>прозаїк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публіцист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правозахисник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дисидент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Автор поетичних та прозових творів, а також публікацій, присвячених історії України та дисидентському руху. Його вірші були сповнені патріотизму та любові до України, а також боротьби за її незалежність.</a:t>
            </a:r>
          </a:p>
        </p:txBody>
      </p:sp>
    </p:spTree>
    <p:extLst>
      <p:ext uri="{BB962C8B-B14F-4D97-AF65-F5344CB8AC3E}">
        <p14:creationId xmlns:p14="http://schemas.microsoft.com/office/powerpoint/2010/main" val="384997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66692"/>
            <a:ext cx="9013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СПОРТСМЕНИ: ОЛІМПІЙСЬКІ БОГИ ЗАПОРІЖЖЯ</a:t>
            </a:r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843" y="1643466"/>
            <a:ext cx="88283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Запорізький край подарував Україні чимало славетних спортсменів, олімпійських чемпіонів та рекордсменів світу. Вони здобували перемоги на найвищих спортивних аренах, прославляючи своє місто та державу. Їхні досягнення – це приклад наполегливості, сили волі та прагнення до перемоги для сучасної молоді.</a:t>
            </a:r>
          </a:p>
        </p:txBody>
      </p:sp>
      <p:pic>
        <p:nvPicPr>
          <p:cNvPr id="16386" name="Picture 2" descr="Що таке спорт? - Cleaner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0"/>
          <a:stretch/>
        </p:blipFill>
        <p:spPr bwMode="auto">
          <a:xfrm>
            <a:off x="815292" y="3429000"/>
            <a:ext cx="7382784" cy="32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3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9872" y="-10886"/>
            <a:ext cx="33666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ЯКІВ ПУНКІН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(1921–1994)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70506"/>
            <a:ext cx="2721427" cy="272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7028" y="3354365"/>
            <a:ext cx="62824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ЛЕОНІД ЖАБОТИНСЬКИЙ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(1938–2016)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b="16633"/>
          <a:stretch/>
        </p:blipFill>
        <p:spPr bwMode="auto">
          <a:xfrm>
            <a:off x="119743" y="4352138"/>
            <a:ext cx="2187072" cy="23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743" y="908678"/>
            <a:ext cx="61068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борець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класичного</a:t>
            </a:r>
            <a:r>
              <a:rPr lang="ru-RU" sz="2000" dirty="0">
                <a:latin typeface="Georgia" panose="02040502050405020303" pitchFamily="18" charset="0"/>
              </a:rPr>
              <a:t> стилю. Перший </a:t>
            </a:r>
            <a:r>
              <a:rPr lang="ru-RU" sz="2000" dirty="0" err="1">
                <a:latin typeface="Georgia" panose="02040502050405020303" pitchFamily="18" charset="0"/>
              </a:rPr>
              <a:t>олімпійський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чемпіон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незалежної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Запоріжжі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На Олімпійських іграх у Гельсінкі в 1952 році він завоював золоту медаль у класичній боротьбі в напівлегкій вазі. Це стало першим олімпійським золотом для України у цьому виді спорту.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4789" y="4315515"/>
            <a:ext cx="6739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важкоатлет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дворазовий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олімпійський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чемпіон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багаторазовий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чемпіон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світу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Європи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Здобув свою першу золоту медаль у надважкій вазі, </a:t>
            </a:r>
            <a:r>
              <a:rPr lang="uk-UA" sz="2000" dirty="0" err="1">
                <a:latin typeface="Georgia" panose="02040502050405020303" pitchFamily="18" charset="0"/>
              </a:rPr>
              <a:t>перемігши</a:t>
            </a:r>
            <a:r>
              <a:rPr lang="uk-UA" sz="2000" dirty="0">
                <a:latin typeface="Georgia" panose="02040502050405020303" pitchFamily="18" charset="0"/>
              </a:rPr>
              <a:t> легендарного Юрія Власова. Їхнє протистояння увійшло в історію як одне з найяскравіших на Олімпіаді.</a:t>
            </a:r>
          </a:p>
        </p:txBody>
      </p:sp>
    </p:spTree>
    <p:extLst>
      <p:ext uri="{BB962C8B-B14F-4D97-AF65-F5344CB8AC3E}">
        <p14:creationId xmlns:p14="http://schemas.microsoft.com/office/powerpoint/2010/main" val="37685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860" y="-120097"/>
            <a:ext cx="48558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ДЕНИС СИЛАНТЬЄВ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(1976)</a:t>
            </a:r>
          </a:p>
        </p:txBody>
      </p:sp>
      <p:pic>
        <p:nvPicPr>
          <p:cNvPr id="23554" name="Picture 2" descr="Персона: Силантьєв Денис Олегович | Коментарі Украї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" b="14124"/>
          <a:stretch/>
        </p:blipFill>
        <p:spPr bwMode="auto">
          <a:xfrm>
            <a:off x="6595694" y="631373"/>
            <a:ext cx="2461220" cy="25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3935" y="3317127"/>
            <a:ext cx="39517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ОЛЕНА ЖУПІНА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(1973)</a:t>
            </a:r>
          </a:p>
        </p:txBody>
      </p:sp>
      <p:pic>
        <p:nvPicPr>
          <p:cNvPr id="23556" name="Picture 4" descr="Бронза і пропозиція руки й серця. Як Україна здобувала першу олімпійську  медаль у стрибках з трампліна - Главк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505" b="15122"/>
          <a:stretch/>
        </p:blipFill>
        <p:spPr bwMode="auto">
          <a:xfrm>
            <a:off x="225206" y="4151922"/>
            <a:ext cx="2169651" cy="25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349" y="815482"/>
            <a:ext cx="64793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Український плавець, багаторазовий чемпіон світу та Європи, призер Олімпійських ігор. Також відомий як громадський діяч і політик. Народився в Запоріжжі.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Встановив</a:t>
            </a:r>
            <a:r>
              <a:rPr lang="ru-RU" sz="2000" dirty="0">
                <a:latin typeface="Georgia" panose="02040502050405020303" pitchFamily="18" charset="0"/>
              </a:rPr>
              <a:t> 37 </a:t>
            </a:r>
            <a:r>
              <a:rPr lang="ru-RU" sz="2000" dirty="0" err="1">
                <a:latin typeface="Georgia" panose="02040502050405020303" pitchFamily="18" charset="0"/>
              </a:rPr>
              <a:t>рекордів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 з </a:t>
            </a:r>
            <a:r>
              <a:rPr lang="ru-RU" sz="2000" dirty="0" err="1">
                <a:latin typeface="Georgia" panose="02040502050405020303" pitchFamily="18" charset="0"/>
              </a:rPr>
              <a:t>плавання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Після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завершення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спортивної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кар'єри</a:t>
            </a:r>
            <a:r>
              <a:rPr lang="ru-RU" sz="2000" dirty="0">
                <a:latin typeface="Georgia" panose="02040502050405020303" pitchFamily="18" charset="0"/>
              </a:rPr>
              <a:t> активно </a:t>
            </a:r>
            <a:r>
              <a:rPr lang="ru-RU" sz="2000" dirty="0" err="1">
                <a:latin typeface="Georgia" panose="02040502050405020303" pitchFamily="18" charset="0"/>
              </a:rPr>
              <a:t>займається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популяризацією</a:t>
            </a:r>
            <a:r>
              <a:rPr lang="ru-RU" sz="2000" dirty="0">
                <a:latin typeface="Georgia" panose="02040502050405020303" pitchFamily="18" charset="0"/>
              </a:rPr>
              <a:t> здорового способу </a:t>
            </a:r>
            <a:r>
              <a:rPr lang="ru-RU" sz="2000" dirty="0" err="1">
                <a:latin typeface="Georgia" panose="02040502050405020303" pitchFamily="18" charset="0"/>
              </a:rPr>
              <a:t>життя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плавання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1057" y="4282550"/>
            <a:ext cx="65858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Видатна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українська</a:t>
            </a:r>
            <a:r>
              <a:rPr lang="ru-RU" sz="2000" dirty="0">
                <a:latin typeface="Georgia" panose="02040502050405020303" pitchFamily="18" charset="0"/>
              </a:rPr>
              <a:t> спортсменка, яка </a:t>
            </a:r>
            <a:r>
              <a:rPr lang="ru-RU" sz="2000" dirty="0" err="1">
                <a:latin typeface="Georgia" panose="02040502050405020303" pitchFamily="18" charset="0"/>
              </a:rPr>
              <a:t>спеціалізувалася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стрибках</a:t>
            </a:r>
            <a:r>
              <a:rPr lang="ru-RU" sz="2000" dirty="0">
                <a:latin typeface="Georgia" panose="02040502050405020303" pitchFamily="18" charset="0"/>
              </a:rPr>
              <a:t> у воду. </a:t>
            </a:r>
            <a:r>
              <a:rPr lang="ru-RU" sz="2000" dirty="0" err="1">
                <a:latin typeface="Georgia" panose="02040502050405020303" pitchFamily="18" charset="0"/>
              </a:rPr>
              <a:t>Народилася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Запоріжжі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Бронзова медаль на </a:t>
            </a:r>
            <a:r>
              <a:rPr lang="ru-RU" sz="2000" dirty="0" err="1">
                <a:latin typeface="Georgia" panose="02040502050405020303" pitchFamily="18" charset="0"/>
              </a:rPr>
              <a:t>Олімпіаді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Сіднеї</a:t>
            </a:r>
            <a:r>
              <a:rPr lang="ru-RU" sz="2000" dirty="0">
                <a:latin typeface="Georgia" panose="02040502050405020303" pitchFamily="18" charset="0"/>
              </a:rPr>
              <a:t> (2000) у </a:t>
            </a:r>
            <a:r>
              <a:rPr lang="ru-RU" sz="2000" dirty="0" err="1">
                <a:latin typeface="Georgia" panose="02040502050405020303" pitchFamily="18" charset="0"/>
              </a:rPr>
              <a:t>синхронних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стрибках</a:t>
            </a:r>
            <a:r>
              <a:rPr lang="ru-RU" sz="2000" dirty="0">
                <a:latin typeface="Georgia" panose="02040502050405020303" pitchFamily="18" charset="0"/>
              </a:rPr>
              <a:t> з 3-метрового </a:t>
            </a:r>
            <a:r>
              <a:rPr lang="ru-RU" sz="2000" dirty="0" err="1">
                <a:latin typeface="Georgia" panose="02040502050405020303" pitchFamily="18" charset="0"/>
              </a:rPr>
              <a:t>трампліна</a:t>
            </a:r>
            <a:r>
              <a:rPr lang="ru-RU" sz="2000" dirty="0">
                <a:latin typeface="Georgia" panose="02040502050405020303" pitchFamily="18" charset="0"/>
              </a:rPr>
              <a:t> (в </a:t>
            </a:r>
            <a:r>
              <a:rPr lang="ru-RU" sz="2000" dirty="0" err="1">
                <a:latin typeface="Georgia" panose="02040502050405020303" pitchFamily="18" charset="0"/>
              </a:rPr>
              <a:t>парі</a:t>
            </a:r>
            <a:r>
              <a:rPr lang="ru-RU" sz="2000" dirty="0">
                <a:latin typeface="Georgia" panose="02040502050405020303" pitchFamily="18" charset="0"/>
              </a:rPr>
              <a:t> з </a:t>
            </a:r>
            <a:r>
              <a:rPr lang="ru-RU" sz="2000" dirty="0" err="1">
                <a:latin typeface="Georgia" panose="02040502050405020303" pitchFamily="18" charset="0"/>
              </a:rPr>
              <a:t>Ганною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Сорокіною</a:t>
            </a:r>
            <a:r>
              <a:rPr lang="ru-RU" sz="2000" dirty="0">
                <a:latin typeface="Georgia" panose="02040502050405020303" pitchFamily="18" charset="0"/>
              </a:rPr>
              <a:t>). </a:t>
            </a:r>
            <a:r>
              <a:rPr lang="ru-RU" sz="2000" dirty="0" err="1">
                <a:latin typeface="Georgia" panose="02040502050405020303" pitchFamily="18" charset="0"/>
              </a:rPr>
              <a:t>Це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була</a:t>
            </a:r>
            <a:r>
              <a:rPr lang="ru-RU" sz="2000" dirty="0">
                <a:latin typeface="Georgia" panose="02040502050405020303" pitchFamily="18" charset="0"/>
              </a:rPr>
              <a:t> перша </a:t>
            </a:r>
            <a:r>
              <a:rPr lang="ru-RU" sz="2000" dirty="0" err="1">
                <a:latin typeface="Georgia" panose="02040502050405020303" pitchFamily="18" charset="0"/>
              </a:rPr>
              <a:t>олімпійська</a:t>
            </a:r>
            <a:r>
              <a:rPr lang="ru-RU" sz="2000" dirty="0">
                <a:latin typeface="Georgia" panose="02040502050405020303" pitchFamily="18" charset="0"/>
              </a:rPr>
              <a:t> медаль для </a:t>
            </a:r>
            <a:r>
              <a:rPr lang="ru-RU" sz="2000" dirty="0" err="1">
                <a:latin typeface="Georgia" panose="02040502050405020303" pitchFamily="18" charset="0"/>
              </a:rPr>
              <a:t>українських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жінок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стрибках</a:t>
            </a:r>
            <a:r>
              <a:rPr lang="ru-RU" sz="2000" dirty="0">
                <a:latin typeface="Georgia" panose="02040502050405020303" pitchFamily="18" charset="0"/>
              </a:rPr>
              <a:t> у воду.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4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171" y="-17698"/>
            <a:ext cx="8033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ВОЛОДИМИР ЯЩЕНКО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(1959–1999)</a:t>
            </a: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  <a:p>
            <a:pPr algn="ctr"/>
            <a:endParaRPr lang="uk-UA" sz="3200" b="1" dirty="0">
              <a:latin typeface="Georgia" panose="02040502050405020303" pitchFamily="18" charset="0"/>
            </a:endParaRPr>
          </a:p>
        </p:txBody>
      </p:sp>
      <p:pic>
        <p:nvPicPr>
          <p:cNvPr id="22530" name="Picture 2" descr="Потухшая комета (Александр Щербаков 5) / Проза.р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r="31635" b="14212"/>
          <a:stretch/>
        </p:blipFill>
        <p:spPr bwMode="auto">
          <a:xfrm>
            <a:off x="5856514" y="4216508"/>
            <a:ext cx="2741927" cy="25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172" y="480153"/>
            <a:ext cx="82923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Радянський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український</a:t>
            </a:r>
            <a:r>
              <a:rPr lang="ru-RU" sz="2000" dirty="0">
                <a:latin typeface="Georgia" panose="02040502050405020303" pitchFamily="18" charset="0"/>
              </a:rPr>
              <a:t> легкоатлет, </a:t>
            </a:r>
            <a:r>
              <a:rPr lang="ru-RU" sz="2000" dirty="0" err="1">
                <a:latin typeface="Georgia" panose="02040502050405020303" pitchFamily="18" charset="0"/>
              </a:rPr>
              <a:t>стрибун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висоту</a:t>
            </a:r>
            <a:r>
              <a:rPr lang="ru-RU" sz="2000" dirty="0">
                <a:latin typeface="Georgia" panose="02040502050405020303" pitchFamily="18" charset="0"/>
              </a:rPr>
              <a:t>, рекордсмен </a:t>
            </a:r>
            <a:r>
              <a:rPr lang="ru-RU" sz="2000" dirty="0" err="1">
                <a:latin typeface="Georgia" panose="02040502050405020303" pitchFamily="18" charset="0"/>
              </a:rPr>
              <a:t>світу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чемпіон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Європи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Останній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чемпіон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стрибках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висоту</a:t>
            </a:r>
            <a:r>
              <a:rPr lang="ru-RU" sz="2000" dirty="0">
                <a:latin typeface="Georgia" panose="02040502050405020303" pitchFamily="18" charset="0"/>
              </a:rPr>
              <a:t> стилем «перекидного </a:t>
            </a:r>
            <a:r>
              <a:rPr lang="ru-RU" sz="2000" dirty="0" err="1">
                <a:latin typeface="Georgia" panose="02040502050405020303" pitchFamily="18" charset="0"/>
              </a:rPr>
              <a:t>стрибка</a:t>
            </a:r>
            <a:r>
              <a:rPr lang="ru-RU" sz="2000" dirty="0">
                <a:latin typeface="Georgia" panose="02040502050405020303" pitchFamily="18" charset="0"/>
              </a:rPr>
              <a:t>» (235 см). </a:t>
            </a:r>
            <a:r>
              <a:rPr lang="ru-RU" sz="2000" dirty="0" err="1">
                <a:latin typeface="Georgia" panose="02040502050405020303" pitchFamily="18" charset="0"/>
              </a:rPr>
              <a:t>Заслужений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майстер</a:t>
            </a:r>
            <a:r>
              <a:rPr lang="ru-RU" sz="2000" dirty="0">
                <a:latin typeface="Georgia" panose="02040502050405020303" pitchFamily="18" charset="0"/>
              </a:rPr>
              <a:t> спорту СРСР (1978). </a:t>
            </a:r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Запоріжжі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Ященко був останнім світовим рекордсменом, який використовував техніку "перекидного стрибка" (</a:t>
            </a:r>
            <a:r>
              <a:rPr lang="en-US" sz="2000" dirty="0">
                <a:latin typeface="Georgia" panose="02040502050405020303" pitchFamily="18" charset="0"/>
              </a:rPr>
              <a:t>straddle), </a:t>
            </a:r>
            <a:r>
              <a:rPr lang="uk-UA" sz="2000" dirty="0">
                <a:latin typeface="Georgia" panose="02040502050405020303" pitchFamily="18" charset="0"/>
              </a:rPr>
              <a:t>перш ніж усі стрибуни перейшли на техніку "</a:t>
            </a:r>
            <a:r>
              <a:rPr lang="uk-UA" sz="2000" dirty="0" err="1">
                <a:latin typeface="Georgia" panose="02040502050405020303" pitchFamily="18" charset="0"/>
              </a:rPr>
              <a:t>фосбері-флоп</a:t>
            </a:r>
            <a:r>
              <a:rPr lang="uk-UA" sz="2000" dirty="0">
                <a:latin typeface="Georgia" panose="02040502050405020303" pitchFamily="18" charset="0"/>
              </a:rPr>
              <a:t>".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Його яскрава кар'єра була, на жаль, короткою через травму коліна, що він отримав у 1979 році.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4B1CC-DD21-F53E-75C6-B99A2A93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28" y="4223578"/>
            <a:ext cx="3570515" cy="25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4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857" y="886323"/>
            <a:ext cx="8817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Запорізький край – це земля з багатою історією, що подарувала Україні та світу видатних діячів у різних сферах життя: від легендарних козацьких ватажків і талановитих учених до митців і славетних спортсменів.</a:t>
            </a:r>
          </a:p>
        </p:txBody>
      </p:sp>
      <p:pic>
        <p:nvPicPr>
          <p:cNvPr id="21506" name="Picture 2" descr="https://upload.wikimedia.org/wikipedia/commons/thumb/e/e9/Coat_of_arms_of_Zaporizhia_Oblast.svg/250px-Coat_of_arms_of_Zaporizhia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60" y="2209762"/>
            <a:ext cx="3806825" cy="42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1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085" y="-36967"/>
            <a:ext cx="8773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ІВАН СІРКО </a:t>
            </a:r>
          </a:p>
          <a:p>
            <a:pPr algn="ctr"/>
            <a:r>
              <a:rPr lang="ru-RU" sz="3200" b="1" dirty="0">
                <a:latin typeface="Georgia" panose="02040502050405020303" pitchFamily="18" charset="0"/>
              </a:rPr>
              <a:t>(</a:t>
            </a:r>
            <a:r>
              <a:rPr lang="ru-RU" sz="3200" b="1" dirty="0" err="1">
                <a:latin typeface="Georgia" panose="02040502050405020303" pitchFamily="18" charset="0"/>
              </a:rPr>
              <a:t>бл</a:t>
            </a:r>
            <a:r>
              <a:rPr lang="ru-RU" sz="3200" b="1" dirty="0">
                <a:latin typeface="Georgia" panose="02040502050405020303" pitchFamily="18" charset="0"/>
              </a:rPr>
              <a:t>. 1605 – 11.08.1680)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8194" name="Picture 2" descr="Іван Сірко // https://sites.google.com/site/victoriasirko/bi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47547"/>
            <a:ext cx="3968296" cy="54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085" y="1562410"/>
            <a:ext cx="48055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полководець, легендарний кошовий отаман Запорозької Січі.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Очолював Запорозьке козацтво протягом майже 20 років, здобувши близько 65 </a:t>
            </a:r>
            <a:r>
              <a:rPr lang="uk-UA" sz="2000" dirty="0" err="1">
                <a:latin typeface="Georgia" panose="02040502050405020303" pitchFamily="18" charset="0"/>
              </a:rPr>
              <a:t>перемог</a:t>
            </a:r>
            <a:r>
              <a:rPr lang="uk-UA" sz="2000" dirty="0">
                <a:latin typeface="Georgia" panose="02040502050405020303" pitchFamily="18" charset="0"/>
              </a:rPr>
              <a:t> у битвах.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Вважається одним із найвидатніших козацьких ватажків в історії, символом незламної волі та мужності українського народу.</a:t>
            </a:r>
          </a:p>
        </p:txBody>
      </p:sp>
    </p:spTree>
    <p:extLst>
      <p:ext uri="{BB962C8B-B14F-4D97-AF65-F5344CB8AC3E}">
        <p14:creationId xmlns:p14="http://schemas.microsoft.com/office/powerpoint/2010/main" val="9899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7911" y="156196"/>
            <a:ext cx="55370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ПЕТРО САГАЙДАЧНИЙ</a:t>
            </a:r>
          </a:p>
          <a:p>
            <a:pPr algn="ctr"/>
            <a:r>
              <a:rPr lang="ru-RU" sz="3200" b="1" dirty="0">
                <a:latin typeface="Georgia" panose="02040502050405020303" pitchFamily="18" charset="0"/>
              </a:rPr>
              <a:t>( 1582 – 20.04.1622)</a:t>
            </a:r>
            <a:endParaRPr lang="uk-UA" sz="3200" b="1" dirty="0">
              <a:latin typeface="Georgia" panose="02040502050405020303" pitchFamily="18" charset="0"/>
            </a:endParaRPr>
          </a:p>
        </p:txBody>
      </p:sp>
      <p:pic>
        <p:nvPicPr>
          <p:cNvPr id="7170" name="Picture 2" descr="Петро Сагайдачний — овіяний славою подвигів » Інтернет-видання Світловодсь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89" y="1324131"/>
            <a:ext cx="3522712" cy="50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084" y="1324131"/>
            <a:ext cx="51271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полководець, гетьман реєстрового козацтва, блискучий політичний і державний діяч.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Очолював Запорозьку Січ на початку </a:t>
            </a:r>
            <a:r>
              <a:rPr lang="en-US" sz="2000" dirty="0">
                <a:latin typeface="Georgia" panose="02040502050405020303" pitchFamily="18" charset="0"/>
              </a:rPr>
              <a:t>XVII </a:t>
            </a:r>
            <a:r>
              <a:rPr lang="uk-UA" sz="2000" dirty="0">
                <a:latin typeface="Georgia" panose="02040502050405020303" pitchFamily="18" charset="0"/>
              </a:rPr>
              <a:t>століття, сприяв перетворенню козацтва на організовану силу.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Прославився завдяки вдалим морським походам на турецькі фортеці (</a:t>
            </a:r>
            <a:r>
              <a:rPr lang="uk-UA" sz="2000" dirty="0" err="1">
                <a:latin typeface="Georgia" panose="02040502050405020303" pitchFamily="18" charset="0"/>
              </a:rPr>
              <a:t>Кафа</a:t>
            </a:r>
            <a:r>
              <a:rPr lang="uk-UA" sz="2000" dirty="0">
                <a:latin typeface="Georgia" panose="02040502050405020303" pitchFamily="18" charset="0"/>
              </a:rPr>
              <a:t>, </a:t>
            </a:r>
            <a:r>
              <a:rPr lang="uk-UA" sz="2000" dirty="0" err="1">
                <a:latin typeface="Georgia" panose="02040502050405020303" pitchFamily="18" charset="0"/>
              </a:rPr>
              <a:t>Синоп</a:t>
            </a:r>
            <a:r>
              <a:rPr lang="uk-UA" sz="2000" dirty="0">
                <a:latin typeface="Georgia" panose="02040502050405020303" pitchFamily="18" charset="0"/>
              </a:rPr>
              <a:t>), де звільняв тисячі бранців.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За підтримки Сагайдачного відбудовувалася Київська православна митрополія, що сприяло збереженню української церкви та культури.</a:t>
            </a:r>
          </a:p>
        </p:txBody>
      </p:sp>
    </p:spTree>
    <p:extLst>
      <p:ext uri="{BB962C8B-B14F-4D97-AF65-F5344CB8AC3E}">
        <p14:creationId xmlns:p14="http://schemas.microsoft.com/office/powerpoint/2010/main" val="217959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4955" y="87476"/>
            <a:ext cx="39340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НЕСТОР МАХНО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(1888–1934)</a:t>
            </a:r>
          </a:p>
        </p:txBody>
      </p:sp>
      <p:pic>
        <p:nvPicPr>
          <p:cNvPr id="6146" name="Picture 2" descr="Махно, Нестор Иванович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11" y="1405050"/>
            <a:ext cx="3300442" cy="50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17" y="1427614"/>
            <a:ext cx="54442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Український революціонер-анархіст, полководець і лідер повстанського руху.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Народився та створив свій рух на території сучасної Запорізької області (Гуляйполе).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Очолював Революційну повстанську армію України (так звану "Махновщину") під час Української революції 1917–1921 років.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Символ селянського опору, анархістського руху та боротьби за самоврядування в умовах громадянської війни.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98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асилий Степанович Петров. Дважды герой СССР без обеих рук! - ВСЕРОССИЙСКАЯ  ОБЩЕСТВЕННАЯ ОРГАНИЗАЦИЯ ВЕТЕРАНОВ (ПЕНСИОНЕРОВ) ВОЙНЫ И ТРУ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46" y="1534886"/>
            <a:ext cx="3507454" cy="50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789" y="98363"/>
            <a:ext cx="41104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ВАСИЛЬ ПЕТРОВ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(1922–2003)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628" y="1287806"/>
            <a:ext cx="54297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Видатний український воєначальник, генерал-полковник. Єдиний у світі офіцер, який воював без обох рук.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Народився</a:t>
            </a:r>
            <a:r>
              <a:rPr lang="ru-RU" sz="2000" dirty="0">
                <a:latin typeface="Georgia" panose="02040502050405020303" pitchFamily="18" charset="0"/>
              </a:rPr>
              <a:t> в </a:t>
            </a:r>
            <a:r>
              <a:rPr lang="ru-RU" sz="2000" dirty="0" err="1">
                <a:latin typeface="Georgia" panose="02040502050405020303" pitchFamily="18" charset="0"/>
              </a:rPr>
              <a:t>селі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Дмитрівка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нині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Приазовського</a:t>
            </a:r>
            <a:r>
              <a:rPr lang="ru-RU" sz="2000" dirty="0">
                <a:latin typeface="Georgia" panose="02040502050405020303" pitchFamily="18" charset="0"/>
              </a:rPr>
              <a:t> району </a:t>
            </a:r>
            <a:r>
              <a:rPr lang="ru-RU" sz="2000" dirty="0" err="1">
                <a:latin typeface="Georgia" panose="02040502050405020303" pitchFamily="18" charset="0"/>
              </a:rPr>
              <a:t>Запорізької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області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Учасник Другої світової війни, двічі Герой Радянського </a:t>
            </a:r>
            <a:r>
              <a:rPr lang="uk-UA" sz="2000" dirty="0" err="1">
                <a:latin typeface="Georgia" panose="02040502050405020303" pitchFamily="18" charset="0"/>
              </a:rPr>
              <a:t>Союзу.Після</a:t>
            </a:r>
            <a:r>
              <a:rPr lang="uk-UA" sz="2000" dirty="0">
                <a:latin typeface="Georgia" panose="02040502050405020303" pitchFamily="18" charset="0"/>
              </a:rPr>
              <a:t> ампутації рук домігся повернення на фронт і продовжував командувати артилерійським полком.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Після війни займав високі пости у військах, захистив дисертацію. З 1994 року Указом Президента України був довічно залишений на військовій службі в Збройних Силах 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154514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3628" y="11277"/>
            <a:ext cx="43797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ДМИТРО ДОНЦОВ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(1883–1973) </a:t>
            </a:r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4098" name="Picture 2" descr="Донцов Дмитро Іван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87" y="1306285"/>
            <a:ext cx="3807901" cy="47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358" y="1306285"/>
            <a:ext cx="5033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Визначний український політичний діяч, публіцист, філософ і літературний критик. Головний ідеолог українського інтегрального націоналізму.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Народився в Мелітополі.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Один із перших керівників Союзу визволення України (СВУ). Активно працював як публіцист, формуючи ідеологію, що вплинула на багато поколінь українських патріотів.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Символ ідеологічної боротьби за повну незалежність України, її самостійний шлях розвитку, без огляду на іноземні впливи.</a:t>
            </a:r>
          </a:p>
        </p:txBody>
      </p:sp>
    </p:spTree>
    <p:extLst>
      <p:ext uri="{BB962C8B-B14F-4D97-AF65-F5344CB8AC3E}">
        <p14:creationId xmlns:p14="http://schemas.microsoft.com/office/powerpoint/2010/main" val="85564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3734" y="11277"/>
            <a:ext cx="39565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ІЛЛЯ СТАМБОЛІ</a:t>
            </a:r>
          </a:p>
          <a:p>
            <a:pPr algn="ctr"/>
            <a:r>
              <a:rPr lang="uk-UA" sz="3200" b="1" dirty="0">
                <a:latin typeface="Georgia" panose="02040502050405020303" pitchFamily="18" charset="0"/>
              </a:rPr>
              <a:t>(1871–1954)</a:t>
            </a:r>
          </a:p>
        </p:txBody>
      </p:sp>
      <p:pic>
        <p:nvPicPr>
          <p:cNvPr id="3076" name="Picture 4" descr="Известный мелитополец-меценат Илья Стамболи: истор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1"/>
          <a:stretch/>
        </p:blipFill>
        <p:spPr bwMode="auto">
          <a:xfrm>
            <a:off x="5290457" y="1393371"/>
            <a:ext cx="3734284" cy="44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497" y="1306285"/>
            <a:ext cx="508715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Відомий мелітопольський підприємець, купець і меценат. Належав до караїмської спільноти.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Мелітополь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був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рідним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містом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основним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місцем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проживання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родини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 err="1">
                <a:latin typeface="Georgia" panose="02040502050405020303" pitchFamily="18" charset="0"/>
              </a:rPr>
              <a:t>Стамболі</a:t>
            </a:r>
            <a:r>
              <a:rPr lang="uk-UA" sz="2000" dirty="0">
                <a:latin typeface="Georgia" panose="02040502050405020303" pitchFamily="18" charset="0"/>
              </a:rPr>
              <a:t> був яскравим представником підприємців-філантропів, які вкладали кошти у розвиток своїх міст, сприяючи розквіту мистецтва та освіти.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Значно вплинув на культурний розвиток Мелітополя на початку </a:t>
            </a:r>
            <a:r>
              <a:rPr lang="en-US" sz="2000" dirty="0">
                <a:latin typeface="Georgia" panose="02040502050405020303" pitchFamily="18" charset="0"/>
              </a:rPr>
              <a:t>XX </a:t>
            </a:r>
            <a:r>
              <a:rPr lang="uk-UA" sz="2000" dirty="0">
                <a:latin typeface="Georgia" panose="02040502050405020303" pitchFamily="18" charset="0"/>
              </a:rPr>
              <a:t>століття. Він був відомий своєю благодійністю та активною громадянською позицією.</a:t>
            </a:r>
          </a:p>
        </p:txBody>
      </p:sp>
    </p:spTree>
    <p:extLst>
      <p:ext uri="{BB962C8B-B14F-4D97-AF65-F5344CB8AC3E}">
        <p14:creationId xmlns:p14="http://schemas.microsoft.com/office/powerpoint/2010/main" val="19698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У ЗНУ вчені розглянули засади нової економі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124200"/>
            <a:ext cx="7810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81333" y="109247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ВЧЕНІ</a:t>
            </a:r>
            <a:endParaRPr lang="uk-UA" sz="32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029" y="831778"/>
            <a:ext cx="8752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Georgia" panose="02040502050405020303" pitchFamily="18" charset="0"/>
              </a:rPr>
              <a:t>Запорізька земля дала Україні та світу багатьох талановитих учених, винахідників і дослідників. Вони зробили значний внесок у розвиток техніки, медицини, педагогіки, гуманітарних і природничих наук. Їхні відкриття та праці допомагають розвивати сучасну науку й виховують нове покоління дослідників.</a:t>
            </a:r>
          </a:p>
        </p:txBody>
      </p:sp>
    </p:spTree>
    <p:extLst>
      <p:ext uri="{BB962C8B-B14F-4D97-AF65-F5344CB8AC3E}">
        <p14:creationId xmlns:p14="http://schemas.microsoft.com/office/powerpoint/2010/main" val="2844636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3087</TotalTime>
  <Words>1950</Words>
  <Application>Microsoft Office PowerPoint</Application>
  <PresentationFormat>Екран (4:3)</PresentationFormat>
  <Paragraphs>186</Paragraphs>
  <Slides>26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0" baseType="lpstr">
      <vt:lpstr>Arial</vt:lpstr>
      <vt:lpstr>Calibri</vt:lpstr>
      <vt:lpstr>Georgia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dc:description>generated using python-pptx</dc:description>
  <cp:lastModifiedBy>Olga Belotska</cp:lastModifiedBy>
  <cp:revision>53</cp:revision>
  <dcterms:created xsi:type="dcterms:W3CDTF">2013-01-27T09:14:16Z</dcterms:created>
  <dcterms:modified xsi:type="dcterms:W3CDTF">2025-08-06T10:25:53Z</dcterms:modified>
</cp:coreProperties>
</file>