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1" r:id="rId28"/>
    <p:sldId id="282" r:id="rId29"/>
    <p:sldId id="283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3385" autoAdjust="0"/>
  </p:normalViewPr>
  <p:slideViewPr>
    <p:cSldViewPr snapToGrid="0" snapToObjects="1">
      <p:cViewPr>
        <p:scale>
          <a:sx n="90" d="100"/>
          <a:sy n="90" d="100"/>
        </p:scale>
        <p:origin x="-12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0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4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3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4.jpe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8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4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8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43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5" y="1"/>
            <a:ext cx="918268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342" y="614215"/>
            <a:ext cx="50098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2">
                      <a:alpha val="6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eorgia" panose="02040502050405020303" pitchFamily="18" charset="0"/>
              </a:rPr>
              <a:t>СИЛЬНІ ЛЮДИ ВІЛЬНОЇ </a:t>
            </a:r>
            <a:r>
              <a:rPr lang="uk-UA" sz="40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2">
                      <a:alpha val="6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eorgia" panose="02040502050405020303" pitchFamily="18" charset="0"/>
              </a:rPr>
              <a:t>КРАЇНИ</a:t>
            </a:r>
            <a:r>
              <a:rPr lang="uk-UA" sz="36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2">
                      <a:alpha val="6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eorgia" panose="02040502050405020303" pitchFamily="18" charset="0"/>
              </a:rPr>
              <a:t> : ІМЕНА ВІЙНИ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670280"/>
            <a:ext cx="52469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«Коли мене запитають, що таке війна. Я без роздуму відповім: Імена..»</a:t>
            </a:r>
            <a:r>
              <a:rPr lang="uk-UA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uk-UA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uk-UA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                                                        Максим </a:t>
            </a:r>
            <a:r>
              <a:rPr lang="uk-UA" sz="24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Кривцов</a:t>
            </a:r>
            <a:r>
              <a:rPr lang="uk-UA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(Далі)                                         22.01.1990 —07.01.2024</a:t>
            </a:r>
          </a:p>
        </p:txBody>
      </p:sp>
    </p:spTree>
    <p:extLst>
      <p:ext uri="{BB962C8B-B14F-4D97-AF65-F5344CB8AC3E}">
        <p14:creationId xmlns:p14="http://schemas.microsoft.com/office/powerpoint/2010/main" val="1879622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3801" y="156588"/>
            <a:ext cx="3940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КИРИЛО ВЕРЕС </a:t>
            </a:r>
          </a:p>
        </p:txBody>
      </p:sp>
      <p:pic>
        <p:nvPicPr>
          <p:cNvPr id="8194" name="Picture 2" descr="Армія TV on X: &quot;❗ Кирило Верес - герой нового інтерв'ю на Армія TV Командир  легендарного батальйону К2 у складі 54 механізованої бригади та Герой  України розповідає про те, як бути хороши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/>
        </p:blipFill>
        <p:spPr bwMode="auto">
          <a:xfrm>
            <a:off x="131648" y="802920"/>
            <a:ext cx="3808979" cy="47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2/26/K-2_logo_2025.svg/330px-K-2_logo_2025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9722"/>
            <a:ext cx="1036178" cy="11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8599" y="848257"/>
            <a:ext cx="50292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Підполковник ЗСУ. </a:t>
            </a:r>
            <a:r>
              <a:rPr lang="ru-RU" sz="2000" b="1" dirty="0">
                <a:latin typeface="Georgia" panose="02040502050405020303" pitchFamily="18" charset="0"/>
              </a:rPr>
              <a:t>Командир </a:t>
            </a:r>
          </a:p>
          <a:p>
            <a:pPr algn="just"/>
            <a:r>
              <a:rPr lang="ru-RU" sz="2000" b="1" dirty="0">
                <a:latin typeface="Georgia" panose="02040502050405020303" pitchFamily="18" charset="0"/>
              </a:rPr>
              <a:t>20-го </a:t>
            </a:r>
            <a:r>
              <a:rPr lang="ru-RU" sz="2000" b="1" dirty="0" err="1">
                <a:latin typeface="Georgia" panose="02040502050405020303" pitchFamily="18" charset="0"/>
              </a:rPr>
              <a:t>окремого</a:t>
            </a:r>
            <a:r>
              <a:rPr lang="ru-RU" sz="2000" b="1" dirty="0">
                <a:latin typeface="Georgia" panose="02040502050405020303" pitchFamily="18" charset="0"/>
              </a:rPr>
              <a:t> полку </a:t>
            </a:r>
            <a:r>
              <a:rPr lang="ru-RU" sz="2000" b="1" dirty="0" err="1">
                <a:latin typeface="Georgia" panose="02040502050405020303" pitchFamily="18" charset="0"/>
              </a:rPr>
              <a:t>безпілотних</a:t>
            </a:r>
            <a:r>
              <a:rPr lang="ru-RU" sz="2000" b="1" dirty="0">
                <a:latin typeface="Georgia" panose="02040502050405020303" pitchFamily="18" charset="0"/>
              </a:rPr>
              <a:t> систем «К-2».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Герой України, повний кавалер ордена Богдана Хмельницького.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Контррозвідник СБУ. Учасник АТО/ООС.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Полк К‑2 під керівництвом </a:t>
            </a:r>
            <a:r>
              <a:rPr lang="uk-UA" sz="2000" dirty="0" err="1">
                <a:latin typeface="Georgia" panose="02040502050405020303" pitchFamily="18" charset="0"/>
              </a:rPr>
              <a:t>Вереса</a:t>
            </a:r>
            <a:r>
              <a:rPr lang="uk-UA" sz="2000" dirty="0">
                <a:latin typeface="Georgia" panose="02040502050405020303" pitchFamily="18" charset="0"/>
              </a:rPr>
              <a:t> тримав оборону Сіверська, </a:t>
            </a:r>
            <a:r>
              <a:rPr lang="uk-UA" sz="2000" dirty="0" err="1">
                <a:latin typeface="Georgia" panose="02040502050405020303" pitchFamily="18" charset="0"/>
              </a:rPr>
              <a:t>Мар’їнки</a:t>
            </a:r>
            <a:r>
              <a:rPr lang="uk-UA" sz="2000" dirty="0">
                <a:latin typeface="Georgia" panose="02040502050405020303" pitchFamily="18" charset="0"/>
              </a:rPr>
              <a:t>. У 2024 році перетворив К‑2 на 20-й окремий полк безпілотних систем.</a:t>
            </a:r>
          </a:p>
        </p:txBody>
      </p:sp>
      <p:pic>
        <p:nvPicPr>
          <p:cNvPr id="8200" name="Picture 8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7" y="984476"/>
            <a:ext cx="668860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upload.wikimedia.org/wikipedia/commons/thumb/5/58/Hmel-1.jpg/250px-Hmel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47" y="5547991"/>
            <a:ext cx="730841" cy="10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upload.wikimedia.org/wikipedia/commons/thumb/e/ec/Hmel-2.jpg/150px-Hmel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88" y="5725593"/>
            <a:ext cx="899432" cy="8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upload.wikimedia.org/wikipedia/commons/thumb/f/fe/Hmel-3.jpg/150px-Hmel-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71" y="5703872"/>
            <a:ext cx="947056" cy="9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2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686" y="112264"/>
            <a:ext cx="8752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РОСТИСЛАВ ЛАЗАРЕНКО ( «ГРІМ» ) </a:t>
            </a:r>
          </a:p>
        </p:txBody>
      </p:sp>
      <p:pic>
        <p:nvPicPr>
          <p:cNvPr id="9218" name="Picture 2" descr="Petro Shuklinov on X: &quot;🪖 Підполковник Ростислав Лазаренко, герой України.  360 бойових вильотів з початку повномасштабного вторгнення Росії. Знищив  більше 100 одиниць техніки нацистів. Група під його керівництвом виконала  понад 2700 бойови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6836" r="11988"/>
          <a:stretch/>
        </p:blipFill>
        <p:spPr bwMode="auto">
          <a:xfrm>
            <a:off x="140171" y="878412"/>
            <a:ext cx="3508830" cy="49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07810" y="788134"/>
            <a:ext cx="53361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Військовий льотчик-штурмовик, підполковник </a:t>
            </a:r>
            <a:r>
              <a:rPr lang="ru-RU" sz="2000" b="1" dirty="0" err="1">
                <a:latin typeface="Georgia" panose="02040502050405020303" pitchFamily="18" charset="0"/>
              </a:rPr>
              <a:t>Повітряних</a:t>
            </a:r>
            <a:r>
              <a:rPr lang="ru-RU" sz="2000" b="1" dirty="0">
                <a:latin typeface="Georgia" panose="02040502050405020303" pitchFamily="18" charset="0"/>
              </a:rPr>
              <a:t> сил ЗСУ.</a:t>
            </a:r>
          </a:p>
          <a:p>
            <a:pPr algn="just"/>
            <a:endParaRPr lang="uk-UA" sz="2000" b="1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Випускник Харківського університету Повітряних сил імені І. Кожедуба.</a:t>
            </a:r>
          </a:p>
          <a:p>
            <a:pPr algn="just"/>
            <a:endParaRPr lang="uk-UA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Герой </a:t>
            </a:r>
            <a:r>
              <a:rPr lang="ru-RU" sz="2000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Повний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лицар</a:t>
            </a:r>
            <a:r>
              <a:rPr lang="ru-RU" sz="2000" dirty="0">
                <a:latin typeface="Georgia" panose="02040502050405020303" pitchFamily="18" charset="0"/>
              </a:rPr>
              <a:t> ордена Богдана </a:t>
            </a:r>
            <a:r>
              <a:rPr lang="ru-RU" sz="2000" dirty="0" err="1">
                <a:latin typeface="Georgia" panose="02040502050405020303" pitchFamily="18" charset="0"/>
              </a:rPr>
              <a:t>Хмельницького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Хрест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бойових</a:t>
            </a:r>
            <a:r>
              <a:rPr lang="ru-RU" sz="2000" dirty="0">
                <a:latin typeface="Georgia" panose="02040502050405020303" pitchFamily="18" charset="0"/>
              </a:rPr>
              <a:t> заслуг.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Служить у 299-й бригаді тактичної авіації ім. генерал-лейтенанта В. Нікіфорова Повітряних сил ЗСУ (Миколаїв).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Понад </a:t>
            </a:r>
            <a:r>
              <a:rPr lang="uk-UA" sz="2000" b="1" dirty="0">
                <a:latin typeface="Georgia" panose="02040502050405020303" pitchFamily="18" charset="0"/>
              </a:rPr>
              <a:t>500 бойових вильотів</a:t>
            </a:r>
            <a:r>
              <a:rPr lang="uk-UA" sz="2000" dirty="0">
                <a:latin typeface="Georgia" panose="02040502050405020303" pitchFamily="18" charset="0"/>
              </a:rPr>
              <a:t>, перевищив рекорд І. </a:t>
            </a:r>
            <a:r>
              <a:rPr lang="uk-UA" sz="2000" dirty="0" err="1">
                <a:latin typeface="Georgia" panose="02040502050405020303" pitchFamily="18" charset="0"/>
              </a:rPr>
              <a:t>Кожедуба</a:t>
            </a:r>
            <a:r>
              <a:rPr lang="uk-UA" sz="2000" dirty="0">
                <a:latin typeface="Georgia" panose="02040502050405020303" pitchFamily="18" charset="0"/>
              </a:rPr>
              <a:t> (336 бойових вильотів).</a:t>
            </a:r>
          </a:p>
        </p:txBody>
      </p:sp>
      <p:pic>
        <p:nvPicPr>
          <p:cNvPr id="9220" name="Picture 4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8" y="928006"/>
            <a:ext cx="634058" cy="16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9/96/President%27s_of_Ukraine_Award_Cross_of_Combat_Merit.jpg/250px-President%27s_of_Ukraine_Award_Cross_of_Combat_Mer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22" y="5711051"/>
            <a:ext cx="493939" cy="10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1/11/299th_Tactical_Aviation_Brigade.png/265px-299th_Tactical_Aviation_Briga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19606"/>
            <a:ext cx="749956" cy="84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thumb/5/58/Hmel-1.jpg/250px-Hmel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6" y="5870256"/>
            <a:ext cx="600220" cy="8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upload.wikimedia.org/wikipedia/commons/thumb/e/ec/Hmel-2.jpg/150px-Hmel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86" y="6057919"/>
            <a:ext cx="707864" cy="7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upload.wikimedia.org/wikipedia/commons/thumb/f/fe/Hmel-3.jpg/150px-Hmel-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50" y="6061863"/>
            <a:ext cx="718237" cy="7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1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8" y="0"/>
            <a:ext cx="9223375" cy="69454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0239" y="87476"/>
            <a:ext cx="6481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РОБЕРТ БРОВДІ ( «Мадяр» )</a:t>
            </a:r>
          </a:p>
          <a:p>
            <a:r>
              <a:rPr lang="uk-UA" sz="36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AutoShape 2" descr="Засновник - Роберт Бровді, позивний «Мадяр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4" r="31831"/>
          <a:stretch/>
        </p:blipFill>
        <p:spPr bwMode="auto">
          <a:xfrm>
            <a:off x="155575" y="880918"/>
            <a:ext cx="3175454" cy="49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7229" y="765820"/>
            <a:ext cx="56496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dirty="0">
              <a:latin typeface="Georgia" panose="02040502050405020303" pitchFamily="18" charset="0"/>
            </a:endParaRPr>
          </a:p>
          <a:p>
            <a:pPr algn="just"/>
            <a:r>
              <a:rPr lang="uk-UA" sz="2000" b="1" dirty="0">
                <a:latin typeface="Georgia" panose="02040502050405020303" pitchFamily="18" charset="0"/>
              </a:rPr>
              <a:t>Майор, Командувач Сил безпілотних систем ЗСУ. Герой України.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У лавах ЗСУ з 24 лютого 2022 року.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uk-UA" sz="2000" dirty="0">
                <a:latin typeface="Georgia" panose="02040502050405020303" pitchFamily="18" charset="0"/>
              </a:rPr>
              <a:t>Засновник і командир підрозділу «Птахи Мадяра» — легендарної </a:t>
            </a:r>
            <a:r>
              <a:rPr lang="uk-UA" sz="2000" dirty="0" err="1">
                <a:latin typeface="Georgia" panose="02040502050405020303" pitchFamily="18" charset="0"/>
              </a:rPr>
              <a:t>дронової</a:t>
            </a:r>
            <a:r>
              <a:rPr lang="uk-UA" sz="2000" dirty="0">
                <a:latin typeface="Georgia" panose="02040502050405020303" pitchFamily="18" charset="0"/>
              </a:rPr>
              <a:t> групи, що змінила хід боїв на багатьох напрямках.</a:t>
            </a:r>
            <a:r>
              <a:rPr lang="ru-RU" sz="2000" dirty="0">
                <a:latin typeface="Georgia" panose="02040502050405020303" pitchFamily="18" charset="0"/>
              </a:rPr>
              <a:t> Брали участь у боях за </a:t>
            </a:r>
            <a:r>
              <a:rPr lang="ru-RU" sz="2000" dirty="0" err="1">
                <a:latin typeface="Georgia" panose="02040502050405020303" pitchFamily="18" charset="0"/>
              </a:rPr>
              <a:t>населені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пункти</a:t>
            </a:r>
            <a:r>
              <a:rPr lang="ru-RU" sz="2000" dirty="0">
                <a:latin typeface="Georgia" panose="02040502050405020303" pitchFamily="18" charset="0"/>
              </a:rPr>
              <a:t> Бахмут, </a:t>
            </a:r>
            <a:r>
              <a:rPr lang="ru-RU" sz="2000" dirty="0" err="1">
                <a:latin typeface="Georgia" panose="02040502050405020303" pitchFamily="18" charset="0"/>
              </a:rPr>
              <a:t>Соледар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Авдіївка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тощо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Очолив </a:t>
            </a:r>
            <a:r>
              <a:rPr lang="uk-UA" sz="2000" b="1" dirty="0">
                <a:latin typeface="Georgia" panose="02040502050405020303" pitchFamily="18" charset="0"/>
              </a:rPr>
              <a:t>Сили безпілотних систем ЗСУ</a:t>
            </a:r>
            <a:r>
              <a:rPr lang="uk-UA" sz="2000" dirty="0">
                <a:latin typeface="Georgia" panose="02040502050405020303" pitchFamily="18" charset="0"/>
              </a:rPr>
              <a:t> — напрям технологічної війни</a:t>
            </a:r>
            <a:r>
              <a:rPr lang="uk-UA" sz="24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0245" name="Picture 5" descr="https://upload.wikimedia.org/wikipedia/commons/thumb/8/8c/PM_logo_chevron_2.png/250px-PM_logo_chevron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" y="5951657"/>
            <a:ext cx="638270" cy="90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7" y="972947"/>
            <a:ext cx="664806" cy="17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s://upload.wikimedia.org/wikipedia/commons/thumb/e/ec/Hmel-2.jpg/150px-Hmel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81" y="5966680"/>
            <a:ext cx="801590" cy="8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s://upload.wikimedia.org/wikipedia/commons/thumb/f/fe/Hmel-3.jpg/150px-Hmel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02" y="5975882"/>
            <a:ext cx="824377" cy="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https://upload.wikimedia.org/wikipedia/commons/thumb/9/96/President%27s_of_Ukraine_Award_Cross_of_Combat_Merit.jpg/250px-President%27s_of_Ukraine_Award_Cross_of_Combat_Mer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82" y="5954225"/>
            <a:ext cx="478975" cy="82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A73FB9-EBC5-B06F-108F-2BAE6DAA0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6079" y="4935880"/>
            <a:ext cx="824377" cy="9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1431" y="195943"/>
            <a:ext cx="4725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КИРИЛО БУДАНОВ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2454" y="856357"/>
            <a:ext cx="51215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Georgia" panose="02040502050405020303" pitchFamily="18" charset="0"/>
              </a:rPr>
              <a:t>Генерал-лейтенант, керівник Головного управління розвідки Міністерства оборони України (ГУР МОУ).</a:t>
            </a:r>
          </a:p>
          <a:p>
            <a:pPr algn="just"/>
            <a:endParaRPr lang="uk-UA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Герой </a:t>
            </a:r>
            <a:r>
              <a:rPr lang="ru-RU" sz="2000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Повний</a:t>
            </a:r>
            <a:r>
              <a:rPr lang="ru-RU" sz="2000" dirty="0">
                <a:latin typeface="Georgia" panose="02040502050405020303" pitchFamily="18" charset="0"/>
              </a:rPr>
              <a:t> кавалер ордена «За </a:t>
            </a:r>
            <a:r>
              <a:rPr lang="ru-RU" sz="2000" dirty="0" err="1">
                <a:latin typeface="Georgia" panose="02040502050405020303" pitchFamily="18" charset="0"/>
              </a:rPr>
              <a:t>мужність</a:t>
            </a:r>
            <a:r>
              <a:rPr lang="ru-RU" sz="2000" dirty="0">
                <a:latin typeface="Georgia" panose="02040502050405020303" pitchFamily="18" charset="0"/>
              </a:rPr>
              <a:t>».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Учасник</a:t>
            </a:r>
            <a:r>
              <a:rPr lang="ru-RU" sz="2000" dirty="0">
                <a:latin typeface="Georgia" panose="02040502050405020303" pitchFamily="18" charset="0"/>
              </a:rPr>
              <a:t> АТО/ООС.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його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керівництвом</a:t>
            </a:r>
            <a:r>
              <a:rPr lang="ru-RU" sz="2000" dirty="0">
                <a:latin typeface="Georgia" panose="02040502050405020303" pitchFamily="18" charset="0"/>
              </a:rPr>
              <a:t>, ГУР -</a:t>
            </a:r>
            <a:r>
              <a:rPr lang="ru-RU" sz="2000" dirty="0" err="1">
                <a:latin typeface="Georgia" panose="02040502050405020303" pitchFamily="18" charset="0"/>
              </a:rPr>
              <a:t>найефективніша</a:t>
            </a:r>
            <a:r>
              <a:rPr lang="ru-RU" sz="2000" dirty="0">
                <a:latin typeface="Georgia" panose="02040502050405020303" pitchFamily="18" charset="0"/>
              </a:rPr>
              <a:t> спецслужба, активно </a:t>
            </a:r>
            <a:r>
              <a:rPr lang="ru-RU" sz="2000" dirty="0" err="1">
                <a:latin typeface="Georgia" panose="02040502050405020303" pitchFamily="18" charset="0"/>
              </a:rPr>
              <a:t>протидіючи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російській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агресії</a:t>
            </a:r>
            <a:r>
              <a:rPr lang="ru-RU" sz="2000" dirty="0">
                <a:latin typeface="Georgia" panose="02040502050405020303" pitchFamily="18" charset="0"/>
              </a:rPr>
              <a:t> не </a:t>
            </a:r>
            <a:r>
              <a:rPr lang="ru-RU" sz="2000" dirty="0" err="1">
                <a:latin typeface="Georgia" panose="02040502050405020303" pitchFamily="18" charset="0"/>
              </a:rPr>
              <a:t>лише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фронті</a:t>
            </a:r>
            <a:r>
              <a:rPr lang="ru-RU" sz="2000" dirty="0">
                <a:latin typeface="Georgia" panose="02040502050405020303" pitchFamily="18" charset="0"/>
              </a:rPr>
              <a:t>, а й у </a:t>
            </a:r>
            <a:r>
              <a:rPr lang="ru-RU" sz="2000" dirty="0" err="1">
                <a:latin typeface="Georgia" panose="02040502050405020303" pitchFamily="18" charset="0"/>
              </a:rPr>
              <a:t>інформаційному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latin typeface="Georgia" panose="02040502050405020303" pitchFamily="18" charset="0"/>
              </a:rPr>
              <a:t>гібридному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просторі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11270" name="Picture 6" descr="https://upload.wikimedia.org/wikipedia/commons/thumb/9/98/Mugnist-1.jpg/250px-Mugnis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7" y="5043791"/>
            <a:ext cx="881523" cy="13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upload.wikimedia.org/wikipedia/commons/thumb/5/55/Mugnist-2.jpg/150px-Mugnis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9" y="5043791"/>
            <a:ext cx="647472" cy="13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upload.wikimedia.org/wikipedia/commons/thumb/0/0e/Mugnist-3.jpg/150px-Mugnis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32" y="5043791"/>
            <a:ext cx="647475" cy="13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1AA49A-E5B7-7256-C81F-830F4A8E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4" y="1038218"/>
            <a:ext cx="3937000" cy="3909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67CE85-F8CB-6007-7341-F8DACF0CE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05" y="1099557"/>
            <a:ext cx="683300" cy="17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8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" y="75056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"</a:t>
            </a:r>
            <a:r>
              <a:rPr lang="uk-UA" sz="2000" b="1" i="1" dirty="0">
                <a:latin typeface="Georgia" panose="02040502050405020303" pitchFamily="18" charset="0"/>
              </a:rPr>
              <a:t>У війни не жіноче обличчя"-</a:t>
            </a:r>
            <a:r>
              <a:rPr lang="uk-UA" sz="2000" dirty="0">
                <a:latin typeface="Georgia" panose="02040502050405020303" pitchFamily="18" charset="0"/>
              </a:rPr>
              <a:t> вислів є назвою художньо-документальної книги Світлани </a:t>
            </a:r>
            <a:r>
              <a:rPr lang="uk-UA" sz="2000" dirty="0" err="1">
                <a:latin typeface="Georgia" panose="02040502050405020303" pitchFamily="18" charset="0"/>
              </a:rPr>
              <a:t>Алексієвич</a:t>
            </a:r>
            <a:r>
              <a:rPr lang="uk-UA" sz="2000" dirty="0">
                <a:latin typeface="Georgia" panose="02040502050405020303" pitchFamily="18" charset="0"/>
              </a:rPr>
              <a:t>, створеної на основі історій, розказаних письменниці жінками-учасницями Другої світової війни.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Наразі у Збройних Силах України служать понад 70 тисяч жінок, з них понад 5,5 тисяч – на передовій. Це найбільша кількість жінок у війську в новітній історії</a:t>
            </a:r>
            <a:r>
              <a:rPr lang="uk-UA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7512" y="94679"/>
            <a:ext cx="414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ЖІНКИ НА ВІЙНІ</a:t>
            </a:r>
            <a:r>
              <a:rPr lang="uk-UA" sz="3600" dirty="0">
                <a:latin typeface="Georgia" panose="02040502050405020303" pitchFamily="18" charset="0"/>
              </a:rPr>
              <a:t>…</a:t>
            </a:r>
          </a:p>
        </p:txBody>
      </p:sp>
      <p:pic>
        <p:nvPicPr>
          <p:cNvPr id="12290" name="Picture 2" descr="Жінки на війні. На захисті України - військовослужбовиці Донецької окремої  бригади Сил ТРо | РУДА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35301"/>
            <a:ext cx="4431930" cy="28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A00C4D2-7308-CB40-2776-61A0476C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3" y="3429000"/>
            <a:ext cx="4471937" cy="29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9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9281" y="109249"/>
            <a:ext cx="6085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ЮЛІЯ ПАЄВСЬКА - «ТАЙРА»</a:t>
            </a:r>
          </a:p>
        </p:txBody>
      </p:sp>
      <p:pic>
        <p:nvPicPr>
          <p:cNvPr id="13314" name="Picture 2" descr="Юлія Паєвська: Мені одразу сказали, що жити ти не будеш – DW – 01.07.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8" y="923072"/>
            <a:ext cx="3799189" cy="398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0697" y="909414"/>
            <a:ext cx="51233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       </a:t>
            </a:r>
            <a:r>
              <a:rPr lang="uk-UA" sz="2000" b="1" dirty="0" err="1">
                <a:latin typeface="Georgia" panose="02040502050405020303" pitchFamily="18" charset="0"/>
              </a:rPr>
              <a:t>Парамедикиня</a:t>
            </a:r>
            <a:r>
              <a:rPr lang="uk-UA" sz="2000" b="1" dirty="0">
                <a:latin typeface="Georgia" panose="02040502050405020303" pitchFamily="18" charset="0"/>
              </a:rPr>
              <a:t>, волонтерка, командирка медичного підрозділу «Янголи </a:t>
            </a:r>
            <a:r>
              <a:rPr lang="uk-UA" sz="2000" b="1" dirty="0" err="1">
                <a:latin typeface="Georgia" panose="02040502050405020303" pitchFamily="18" charset="0"/>
              </a:rPr>
              <a:t>Тайри</a:t>
            </a:r>
            <a:r>
              <a:rPr lang="uk-UA" sz="2000" b="1" dirty="0">
                <a:latin typeface="Georgia" panose="02040502050405020303" pitchFamily="18" charset="0"/>
              </a:rPr>
              <a:t>».</a:t>
            </a:r>
            <a:endParaRPr lang="uk-UA" sz="2000" dirty="0">
              <a:latin typeface="Georgia" panose="02040502050405020303" pitchFamily="18" charset="0"/>
            </a:endParaRP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b="1" dirty="0">
                <a:latin typeface="Georgia" panose="02040502050405020303" pitchFamily="18" charset="0"/>
              </a:rPr>
              <a:t>Орден «Народний Герой України».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 2014 року рятувала життя на фронті. Створила власну команду медиків-добровольців — «Янголи </a:t>
            </a:r>
            <a:r>
              <a:rPr lang="uk-UA" sz="2000" dirty="0" err="1">
                <a:latin typeface="Georgia" panose="02040502050405020303" pitchFamily="18" charset="0"/>
              </a:rPr>
              <a:t>Тайри</a:t>
            </a:r>
            <a:r>
              <a:rPr lang="uk-UA" sz="2000" dirty="0">
                <a:latin typeface="Georgia" panose="02040502050405020303" pitchFamily="18" charset="0"/>
              </a:rPr>
              <a:t>».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У 2022 році потрапила в полон у Маріуполі, звільнена після трьох місяців.</a:t>
            </a:r>
          </a:p>
          <a:p>
            <a:endParaRPr lang="uk-UA" sz="2400" dirty="0">
              <a:latin typeface="Georgia" panose="02040502050405020303" pitchFamily="18" charset="0"/>
            </a:endParaRPr>
          </a:p>
          <a:p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13316" name="Picture 4" descr="https://upload.wikimedia.org/wikipedia/commons/thumb/2/22/President%27s_Award_for_Anti-Terrorist_Operation_Humanitarian_Service.png/250px-President%27s_Award_for_Anti-Terrorist_Operation_Humanitarian_Serv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07" y="5323920"/>
            <a:ext cx="538566" cy="12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Книга пам'яті загибли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8" y="5315851"/>
            <a:ext cx="1290286" cy="12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upload.wikimedia.org/wikipedia/uk/thumb/a/a0/%D0%9D%D0%B0%D1%80%D0%BE%D0%B4%D0%BD%D0%B8%D0%B9_%D0%93%D0%B5%D1%80%D0%BE%D0%B9_%D0%A3%D0%BA%D1%80%D0%B0%D1%97%D0%BD%D0%B8.jpg/250px-%D0%9D%D0%B0%D1%80%D0%BE%D0%B4%D0%BD%D0%B8%D0%B9_%D0%93%D0%B5%D1%80%D0%BE%D0%B9_%D0%A3%D0%BA%D1%80%D0%B0%D1%97%D0%BD%D0%B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8" y="940593"/>
            <a:ext cx="1017773" cy="11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upload.wikimedia.org/wikipedia/commons/8/87/Ukraine-Defender_of_the_Motherland_Med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92" y="5323920"/>
            <a:ext cx="538566" cy="12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80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2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1546" y="134425"/>
            <a:ext cx="8177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КАТЕРИНА ПОЛІЩУК ("ПТАШКА")</a:t>
            </a:r>
          </a:p>
        </p:txBody>
      </p:sp>
      <p:pic>
        <p:nvPicPr>
          <p:cNvPr id="14338" name="Picture 2" descr="Легендарна «Пташка» з Тернопільщини припиняє службу в ЗСУ - ПЕРШИЙ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3559"/>
            <a:ext cx="3620544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48435" y="841161"/>
            <a:ext cx="49285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Georgia" panose="02040502050405020303" pitchFamily="18" charset="0"/>
              </a:rPr>
              <a:t>Парамедикиня-доброволиця</a:t>
            </a:r>
            <a:r>
              <a:rPr lang="ru-RU" sz="2000" b="1" dirty="0">
                <a:latin typeface="Georgia" panose="02040502050405020303" pitchFamily="18" charset="0"/>
              </a:rPr>
              <a:t>, символ </a:t>
            </a:r>
            <a:r>
              <a:rPr lang="ru-RU" sz="2000" b="1" dirty="0" err="1">
                <a:latin typeface="Georgia" panose="02040502050405020303" pitchFamily="18" charset="0"/>
              </a:rPr>
              <a:t>незламного</a:t>
            </a:r>
            <a:r>
              <a:rPr lang="ru-RU" sz="2000" b="1" dirty="0">
                <a:latin typeface="Georgia" panose="02040502050405020303" pitchFamily="18" charset="0"/>
              </a:rPr>
              <a:t> духу «</a:t>
            </a:r>
            <a:r>
              <a:rPr lang="ru-RU" sz="2000" b="1" dirty="0" err="1">
                <a:latin typeface="Georgia" panose="02040502050405020303" pitchFamily="18" charset="0"/>
              </a:rPr>
              <a:t>Азовсталі</a:t>
            </a:r>
            <a:r>
              <a:rPr lang="ru-RU" sz="2000" b="1" dirty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uk-UA" sz="2000" dirty="0">
                <a:latin typeface="Georgia" panose="02040502050405020303" pitchFamily="18" charset="0"/>
              </a:rPr>
              <a:t>Кавалер ордена «За мужність» III ступеня. </a:t>
            </a: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uk-UA" sz="2000" dirty="0">
                <a:latin typeface="Georgia" panose="02040502050405020303" pitchFamily="18" charset="0"/>
              </a:rPr>
              <a:t>«Пташка» — стала відомою під час героїчної оборони Маріуполя та «Азовсталі».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 err="1">
                <a:latin typeface="Georgia" panose="02040502050405020303" pitchFamily="18" charset="0"/>
              </a:rPr>
              <a:t>Російський</a:t>
            </a:r>
            <a:r>
              <a:rPr lang="ru-RU" sz="2000" dirty="0">
                <a:latin typeface="Georgia" panose="02040502050405020303" pitchFamily="18" charset="0"/>
              </a:rPr>
              <a:t> полон у </a:t>
            </a:r>
            <a:r>
              <a:rPr lang="ru-RU" sz="2000" dirty="0" err="1">
                <a:latin typeface="Georgia" panose="02040502050405020303" pitchFamily="18" charset="0"/>
              </a:rPr>
              <a:t>вересні</a:t>
            </a:r>
            <a:r>
              <a:rPr lang="ru-RU" sz="2000" dirty="0">
                <a:latin typeface="Georgia" panose="02040502050405020303" pitchFamily="18" charset="0"/>
              </a:rPr>
              <a:t> 2022 року. «Пташка» </a:t>
            </a:r>
            <a:r>
              <a:rPr lang="ru-RU" sz="2000" dirty="0" err="1">
                <a:latin typeface="Georgia" panose="02040502050405020303" pitchFamily="18" charset="0"/>
              </a:rPr>
              <a:t>була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звільнена</a:t>
            </a:r>
            <a:r>
              <a:rPr lang="ru-RU" sz="2000" dirty="0">
                <a:latin typeface="Georgia" panose="02040502050405020303" pitchFamily="18" charset="0"/>
              </a:rPr>
              <a:t> з полону в рамках </a:t>
            </a:r>
            <a:r>
              <a:rPr lang="ru-RU" sz="2000" dirty="0" err="1">
                <a:latin typeface="Georgia" panose="02040502050405020303" pitchFamily="18" charset="0"/>
              </a:rPr>
              <a:t>обміну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14340" name="Picture 4" descr="https://upload.wikimedia.org/wikipedia/commons/thumb/d/da/59th_Separate_Motorized_Infantry_Brigade_SSI_%28with_tab%29.svg/250px-59th_Separate_Motorized_Infantry_Brigade_SSI_%28with_tab%29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0" y="5154659"/>
            <a:ext cx="1002846" cy="14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thumb/0/0e/Mugnist-3.jpg/150px-Mugnis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8" y="1022543"/>
            <a:ext cx="659805" cy="13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5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5653" y="120134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ВІКТОРІЯ КОВБАСЮК (РУНА) </a:t>
            </a:r>
          </a:p>
          <a:p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5" name="AutoShape 2" descr="Українські захисниці — про те, що для них незалежність і чому за неї варто  бороти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4944" r="21611"/>
          <a:stretch/>
        </p:blipFill>
        <p:spPr bwMode="auto">
          <a:xfrm>
            <a:off x="155575" y="1016317"/>
            <a:ext cx="3657600" cy="463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65575" y="892629"/>
            <a:ext cx="50228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Georgia" panose="02040502050405020303" pitchFamily="18" charset="0"/>
              </a:rPr>
              <a:t>Головна </a:t>
            </a:r>
            <a:r>
              <a:rPr lang="uk-UA" sz="2000" b="1" dirty="0" err="1">
                <a:latin typeface="Georgia" panose="02040502050405020303" pitchFamily="18" charset="0"/>
              </a:rPr>
              <a:t>сержантка</a:t>
            </a:r>
            <a:r>
              <a:rPr lang="uk-UA" sz="2000" b="1" dirty="0">
                <a:latin typeface="Georgia" panose="02040502050405020303" pitchFamily="18" charset="0"/>
              </a:rPr>
              <a:t> ЗСУ, командирка зенітно-</a:t>
            </a:r>
            <a:r>
              <a:rPr lang="uk-UA" sz="2000" b="1" dirty="0" err="1">
                <a:latin typeface="Georgia" panose="02040502050405020303" pitchFamily="18" charset="0"/>
              </a:rPr>
              <a:t>артиле</a:t>
            </a:r>
            <a:r>
              <a:rPr lang="uk-UA" sz="2000" b="1" dirty="0">
                <a:latin typeface="Georgia" panose="02040502050405020303" pitchFamily="18" charset="0"/>
              </a:rPr>
              <a:t>-</a:t>
            </a:r>
            <a:r>
              <a:rPr lang="uk-UA" sz="2000" b="1" dirty="0" err="1">
                <a:latin typeface="Georgia" panose="02040502050405020303" pitchFamily="18" charset="0"/>
              </a:rPr>
              <a:t>рійського</a:t>
            </a:r>
            <a:r>
              <a:rPr lang="uk-UA" sz="2000" b="1" dirty="0">
                <a:latin typeface="Georgia" panose="02040502050405020303" pitchFamily="18" charset="0"/>
              </a:rPr>
              <a:t> підрозділу 56-ї </a:t>
            </a:r>
            <a:r>
              <a:rPr lang="uk-UA" sz="2000" b="1" dirty="0" err="1">
                <a:latin typeface="Georgia" panose="02040502050405020303" pitchFamily="18" charset="0"/>
              </a:rPr>
              <a:t>ОМПБр</a:t>
            </a:r>
            <a:r>
              <a:rPr lang="uk-UA" sz="2000" b="1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У </a:t>
            </a:r>
            <a:r>
              <a:rPr lang="ru-RU" sz="2000" dirty="0" err="1">
                <a:latin typeface="Georgia" panose="02040502050405020303" pitchFamily="18" charset="0"/>
              </a:rPr>
              <a:t>війську</a:t>
            </a:r>
            <a:r>
              <a:rPr lang="ru-RU" sz="2000" dirty="0">
                <a:latin typeface="Georgia" panose="02040502050405020303" pitchFamily="18" charset="0"/>
              </a:rPr>
              <a:t> з 2018 року. </a:t>
            </a: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uk-UA" sz="2000" dirty="0">
                <a:latin typeface="Georgia" panose="02040502050405020303" pitchFamily="18" charset="0"/>
              </a:rPr>
              <a:t>Вона увійшла в </a:t>
            </a:r>
            <a:r>
              <a:rPr lang="uk-UA" sz="2000" b="1" dirty="0">
                <a:latin typeface="Georgia" panose="02040502050405020303" pitchFamily="18" charset="0"/>
              </a:rPr>
              <a:t>100</a:t>
            </a:r>
            <a:r>
              <a:rPr lang="uk-UA" sz="2000" dirty="0">
                <a:latin typeface="Georgia" panose="02040502050405020303" pitchFamily="18" charset="0"/>
              </a:rPr>
              <a:t> </a:t>
            </a:r>
            <a:r>
              <a:rPr lang="uk-UA" sz="2000" b="1" dirty="0">
                <a:latin typeface="Georgia" panose="02040502050405020303" pitchFamily="18" charset="0"/>
              </a:rPr>
              <a:t>найвпливовіших жінок-України</a:t>
            </a:r>
            <a:r>
              <a:rPr lang="uk-UA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Нагороджена</a:t>
            </a:r>
            <a:r>
              <a:rPr lang="ru-RU" sz="2000" dirty="0">
                <a:latin typeface="Georgia" panose="02040502050405020303" pitchFamily="18" charset="0"/>
              </a:rPr>
              <a:t> орденом “За </a:t>
            </a:r>
            <a:r>
              <a:rPr lang="ru-RU" sz="2000" dirty="0" err="1">
                <a:latin typeface="Georgia" panose="02040502050405020303" pitchFamily="18" charset="0"/>
              </a:rPr>
              <a:t>мужність</a:t>
            </a:r>
            <a:r>
              <a:rPr lang="ru-RU" sz="2000" dirty="0">
                <a:latin typeface="Georgia" panose="02040502050405020303" pitchFamily="18" charset="0"/>
              </a:rPr>
              <a:t>” 3-го </a:t>
            </a:r>
            <a:r>
              <a:rPr lang="ru-RU" sz="2000" dirty="0" err="1">
                <a:latin typeface="Georgia" panose="02040502050405020303" pitchFamily="18" charset="0"/>
              </a:rPr>
              <a:t>ступеня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uk-UA" sz="2000" dirty="0">
                <a:latin typeface="Georgia" panose="02040502050405020303" pitchFamily="18" charset="0"/>
              </a:rPr>
              <a:t>Своєю чіткою позицією, дисципліною та професійністю надихає багатьох побратимів.</a:t>
            </a:r>
          </a:p>
        </p:txBody>
      </p:sp>
      <p:pic>
        <p:nvPicPr>
          <p:cNvPr id="15365" name="Picture 5" descr="https://upload.wikimedia.org/wikipedia/commons/thumb/3/35/56th_Separate_Motorized_Infantry_Brigade_SSI.svg/220px-56th_Separate_Motorized_Infantry_Brigade_SSI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767515"/>
            <a:ext cx="943774" cy="10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s://upload.wikimedia.org/wikipedia/commons/thumb/0/0e/Mugnist-3.jpg/150px-Mugnis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4" y="1163955"/>
            <a:ext cx="629103" cy="13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1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685" y="101378"/>
            <a:ext cx="8697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atin typeface="Georgia" panose="02040502050405020303" pitchFamily="18" charset="0"/>
              </a:rPr>
              <a:t>ЖИТТЯ НА ВІВТАР ПЕРЕМОГИ: ЗАГИБЛІ ГЕРОЇ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157" y="1490007"/>
            <a:ext cx="8697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Пам'ять про загиблих героїв – це не просто данина поваги. Це наш священний обов'язок, джерело сили та натхнення для подальшої боротьби. Їхня жертва не була марною.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384D19-4E08-5B32-FB8C-F78102A7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84" y="2690336"/>
            <a:ext cx="7286970" cy="41002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0DB6E5D-9B2C-1C5A-E63F-99ADD7517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" y="4784089"/>
            <a:ext cx="1231406" cy="20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1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2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4197" y="131020"/>
            <a:ext cx="3861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ВІТАЛІЙ СКАКУН </a:t>
            </a:r>
          </a:p>
        </p:txBody>
      </p:sp>
      <p:pic>
        <p:nvPicPr>
          <p:cNvPr id="17410" name="Picture 2" descr="Герої сучасності. Віталій Скакун підірвав міст разом із собою — Вінницька  обласна військова адміністрац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73593"/>
            <a:ext cx="3226531" cy="45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4000" y="893779"/>
            <a:ext cx="53405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Georgia" panose="02040502050405020303" pitchFamily="18" charset="0"/>
              </a:rPr>
              <a:t>Молодий</a:t>
            </a:r>
            <a:r>
              <a:rPr lang="ru-RU" sz="2000" b="1" dirty="0">
                <a:latin typeface="Georgia" panose="02040502050405020303" pitchFamily="18" charset="0"/>
              </a:rPr>
              <a:t> сапер, матрос 35-ї </a:t>
            </a:r>
            <a:r>
              <a:rPr lang="ru-RU" sz="2000" b="1" dirty="0" err="1">
                <a:latin typeface="Georgia" panose="02040502050405020303" pitchFamily="18" charset="0"/>
              </a:rPr>
              <a:t>бригади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морської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піхоти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імені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контрадмірала</a:t>
            </a:r>
            <a:r>
              <a:rPr lang="ru-RU" sz="2000" b="1" dirty="0">
                <a:latin typeface="Georgia" panose="02040502050405020303" pitchFamily="18" charset="0"/>
              </a:rPr>
              <a:t> Михайла </a:t>
            </a:r>
            <a:r>
              <a:rPr lang="ru-RU" sz="2000" b="1" dirty="0" err="1">
                <a:latin typeface="Georgia" panose="02040502050405020303" pitchFamily="18" charset="0"/>
              </a:rPr>
              <a:t>Остроградського</a:t>
            </a:r>
            <a:r>
              <a:rPr lang="ru-RU" sz="2000" b="1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24 лютого 2022 р., у перший день </a:t>
            </a:r>
            <a:r>
              <a:rPr lang="ru-RU" sz="2000" dirty="0" err="1">
                <a:latin typeface="Georgia" panose="02040502050405020303" pitchFamily="18" charset="0"/>
              </a:rPr>
              <a:t>повномасштабного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вторгнення</a:t>
            </a:r>
            <a:r>
              <a:rPr lang="ru-RU" sz="2000" dirty="0">
                <a:latin typeface="Georgia" panose="02040502050405020303" pitchFamily="18" charset="0"/>
              </a:rPr>
              <a:t> Росії в </a:t>
            </a:r>
            <a:r>
              <a:rPr lang="ru-RU" sz="2000" dirty="0" err="1">
                <a:latin typeface="Georgia" panose="02040502050405020303" pitchFamily="18" charset="0"/>
              </a:rPr>
              <a:t>Україну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Віталій</a:t>
            </a:r>
            <a:r>
              <a:rPr lang="ru-RU" sz="2000" dirty="0">
                <a:latin typeface="Georgia" panose="02040502050405020303" pitchFamily="18" charset="0"/>
              </a:rPr>
              <a:t> Скакун, </a:t>
            </a:r>
            <a:r>
              <a:rPr lang="ru-RU" sz="2000" dirty="0" err="1">
                <a:latin typeface="Georgia" panose="02040502050405020303" pitchFamily="18" charset="0"/>
              </a:rPr>
              <a:t>ціною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власного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життя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підірвав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Генічеський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автомобільний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міст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чим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здійснив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надзвичайний</a:t>
            </a:r>
            <a:r>
              <a:rPr lang="ru-RU" sz="2000" dirty="0">
                <a:latin typeface="Georgia" panose="02040502050405020303" pitchFamily="18" charset="0"/>
              </a:rPr>
              <a:t> подвиг.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latin typeface="Georgia" panose="02040502050405020303" pitchFamily="18" charset="0"/>
              </a:rPr>
              <a:t>26 лютого 2022 року </a:t>
            </a:r>
            <a:r>
              <a:rPr lang="ru-RU" sz="2000" dirty="0" err="1">
                <a:latin typeface="Georgia" panose="02040502050405020303" pitchFamily="18" charset="0"/>
              </a:rPr>
              <a:t>Віталію</a:t>
            </a:r>
            <a:r>
              <a:rPr lang="ru-RU" sz="2000" dirty="0">
                <a:latin typeface="Georgia" panose="02040502050405020303" pitchFamily="18" charset="0"/>
              </a:rPr>
              <a:t> Скакуну посмертно </a:t>
            </a:r>
            <a:r>
              <a:rPr lang="ru-RU" sz="2000" dirty="0" err="1">
                <a:latin typeface="Georgia" panose="02040502050405020303" pitchFamily="18" charset="0"/>
              </a:rPr>
              <a:t>присвоєно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звання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b="1" dirty="0">
                <a:latin typeface="Georgia" panose="02040502050405020303" pitchFamily="18" charset="0"/>
              </a:rPr>
              <a:t>Героя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 з </a:t>
            </a:r>
            <a:r>
              <a:rPr lang="ru-RU" sz="2000" dirty="0" err="1">
                <a:latin typeface="Georgia" panose="02040502050405020303" pitchFamily="18" charset="0"/>
              </a:rPr>
              <a:t>врученням</a:t>
            </a:r>
            <a:r>
              <a:rPr lang="ru-RU" sz="2000" dirty="0">
                <a:latin typeface="Georgia" panose="02040502050405020303" pitchFamily="18" charset="0"/>
              </a:rPr>
              <a:t> ордена "Золота </a:t>
            </a:r>
            <a:r>
              <a:rPr lang="ru-RU" sz="2000" dirty="0" err="1">
                <a:latin typeface="Georgia" panose="02040502050405020303" pitchFamily="18" charset="0"/>
              </a:rPr>
              <a:t>Зірка</a:t>
            </a:r>
            <a:r>
              <a:rPr lang="ru-RU" sz="2000" dirty="0">
                <a:latin typeface="Georgia" panose="02040502050405020303" pitchFamily="18" charset="0"/>
              </a:rPr>
              <a:t>".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17412" name="Picture 4" descr="https://upload.wikimedia.org/wikipedia/commons/thumb/6/6e/137th_Separate_Marine_Battalion.png/250px-137th_Separate_Marine_Battal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11212"/>
            <a:ext cx="1093446" cy="12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" y="1073604"/>
            <a:ext cx="484536" cy="12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8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список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— </a:t>
            </a:r>
            <a:r>
              <a:rPr sz="2800" dirty="0" err="1">
                <a:latin typeface="Arial"/>
              </a:rPr>
              <a:t>серце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нації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ті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хто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дав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упасти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країні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ті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чиї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імена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ми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маємо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памʼятати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завжди</a:t>
            </a:r>
            <a:r>
              <a:rPr sz="2800" dirty="0">
                <a:latin typeface="Arial"/>
              </a:rPr>
              <a:t>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2" y="-5753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9951" y="239877"/>
            <a:ext cx="7293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ІМЕНА, ЩО СТАЛИ УКРАЇНОЮ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6827" y="1170524"/>
            <a:ext cx="60633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11 років війни змінили нас.</a:t>
            </a:r>
            <a:br>
              <a:rPr lang="uk-UA" sz="2400" dirty="0">
                <a:latin typeface="Georgia" panose="02040502050405020303" pitchFamily="18" charset="0"/>
              </a:rPr>
            </a:br>
            <a:r>
              <a:rPr lang="uk-UA" sz="2400" dirty="0">
                <a:latin typeface="Georgia" panose="02040502050405020303" pitchFamily="18" charset="0"/>
              </a:rPr>
              <a:t>Історія сучасної України — це історія людей. Не лише політиків чи генералів, а солдатів, парамедиків, добровольців. </a:t>
            </a:r>
            <a:br>
              <a:rPr lang="uk-UA" sz="2400" dirty="0">
                <a:latin typeface="Georgia" panose="02040502050405020303" pitchFamily="18" charset="0"/>
              </a:rPr>
            </a:br>
            <a:r>
              <a:rPr lang="uk-UA" sz="2400" dirty="0">
                <a:latin typeface="Georgia" panose="02040502050405020303" pitchFamily="18" charset="0"/>
              </a:rPr>
              <a:t>Тих, хто пішов на війну — і часто не повернувся. Ми згадуємо не цифри, не статистику.</a:t>
            </a:r>
            <a:br>
              <a:rPr lang="uk-UA" sz="2400" dirty="0">
                <a:latin typeface="Georgia" panose="02040502050405020303" pitchFamily="18" charset="0"/>
              </a:rPr>
            </a:br>
            <a:r>
              <a:rPr lang="uk-UA" sz="2400" dirty="0">
                <a:latin typeface="Georgia" panose="02040502050405020303" pitchFamily="18" charset="0"/>
              </a:rPr>
              <a:t>Ми говоримо про імена.</a:t>
            </a:r>
            <a:br>
              <a:rPr lang="uk-UA" sz="2400" dirty="0">
                <a:latin typeface="Georgia" panose="02040502050405020303" pitchFamily="18" charset="0"/>
              </a:rPr>
            </a:br>
            <a:r>
              <a:rPr lang="uk-UA" sz="2400" dirty="0">
                <a:latin typeface="Georgia" panose="02040502050405020303" pitchFamily="18" charset="0"/>
              </a:rPr>
              <a:t>Про обличчя нашої боротьби за свободи.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9830" y="6021250"/>
            <a:ext cx="6988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>
                <a:latin typeface="Georgia" panose="02040502050405020303" pitchFamily="18" charset="0"/>
              </a:rPr>
              <a:t>Ця презентація — вшанування мужності, </a:t>
            </a:r>
          </a:p>
          <a:p>
            <a:pPr algn="r"/>
            <a:r>
              <a:rPr lang="uk-UA" sz="2400" b="1" dirty="0">
                <a:latin typeface="Georgia" panose="02040502050405020303" pitchFamily="18" charset="0"/>
              </a:rPr>
              <a:t>відваги і пам'яті наших захисників.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8086" y="80387"/>
            <a:ext cx="3685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ІННА ДЕРУСОВА </a:t>
            </a:r>
          </a:p>
        </p:txBody>
      </p:sp>
      <p:pic>
        <p:nvPicPr>
          <p:cNvPr id="18434" name="Picture 2" descr="Дерусова Інна Миколаївна сержант - Книга пам′яті загиблих за Україну -  Український меморіа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25615"/>
          <a:stretch/>
        </p:blipFill>
        <p:spPr bwMode="auto">
          <a:xfrm>
            <a:off x="206828" y="814726"/>
            <a:ext cx="3629036" cy="42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5864" y="735901"/>
            <a:ext cx="530813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Georgia" panose="02040502050405020303" pitchFamily="18" charset="0"/>
              </a:rPr>
              <a:t>Сержант, старший </a:t>
            </a:r>
            <a:r>
              <a:rPr lang="ru-RU" sz="2000" b="1" dirty="0" err="1">
                <a:latin typeface="Georgia" panose="02040502050405020303" pitchFamily="18" charset="0"/>
              </a:rPr>
              <a:t>бойовий</a:t>
            </a:r>
            <a:r>
              <a:rPr lang="ru-RU" sz="2000" b="1" dirty="0">
                <a:latin typeface="Georgia" panose="02040502050405020303" pitchFamily="18" charset="0"/>
              </a:rPr>
              <a:t> медик 58-ї </a:t>
            </a:r>
            <a:r>
              <a:rPr lang="ru-RU" sz="2000" b="1" dirty="0" err="1">
                <a:latin typeface="Georgia" panose="02040502050405020303" pitchFamily="18" charset="0"/>
              </a:rPr>
              <a:t>окремої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мото-піхотної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бригади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імені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Івана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Виговського</a:t>
            </a:r>
            <a:r>
              <a:rPr lang="ru-RU" sz="2000" b="1" dirty="0">
                <a:latin typeface="Georgia" panose="02040502050405020303" pitchFamily="18" charset="0"/>
              </a:rPr>
              <a:t>. </a:t>
            </a:r>
          </a:p>
          <a:p>
            <a:pPr algn="just"/>
            <a:endParaRPr lang="ru-RU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У </a:t>
            </a:r>
            <a:r>
              <a:rPr lang="ru-RU" sz="2000" dirty="0" err="1">
                <a:latin typeface="Georgia" panose="02040502050405020303" pitchFamily="18" charset="0"/>
              </a:rPr>
              <a:t>війську</a:t>
            </a:r>
            <a:r>
              <a:rPr lang="ru-RU" sz="2000" dirty="0">
                <a:latin typeface="Georgia" panose="02040502050405020303" pitchFamily="18" charset="0"/>
              </a:rPr>
              <a:t> з 2015 року. </a:t>
            </a:r>
            <a:r>
              <a:rPr lang="ru-RU" sz="2000" dirty="0" err="1">
                <a:latin typeface="Georgia" panose="02040502050405020303" pitchFamily="18" charset="0"/>
              </a:rPr>
              <a:t>Бойовий</a:t>
            </a:r>
            <a:r>
              <a:rPr lang="ru-RU" sz="2000" dirty="0">
                <a:latin typeface="Georgia" panose="02040502050405020303" pitchFamily="18" charset="0"/>
              </a:rPr>
              <a:t> медик у </a:t>
            </a:r>
            <a:r>
              <a:rPr lang="ru-RU" sz="2000" dirty="0" err="1">
                <a:latin typeface="Georgia" panose="02040502050405020303" pitchFamily="18" charset="0"/>
              </a:rPr>
              <a:t>зоні</a:t>
            </a:r>
            <a:r>
              <a:rPr lang="ru-RU" sz="2000" dirty="0">
                <a:latin typeface="Georgia" panose="02040502050405020303" pitchFamily="18" charset="0"/>
              </a:rPr>
              <a:t> ООС: Золоте, </a:t>
            </a:r>
            <a:r>
              <a:rPr lang="ru-RU" sz="2000" dirty="0" err="1">
                <a:latin typeface="Georgia" panose="02040502050405020303" pitchFamily="18" charset="0"/>
              </a:rPr>
              <a:t>Горіхове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Авдіївка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Торецьк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Піски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Перша </a:t>
            </a:r>
            <a:r>
              <a:rPr lang="ru-RU" sz="2000" dirty="0" err="1">
                <a:latin typeface="Georgia" panose="02040502050405020303" pitchFamily="18" charset="0"/>
              </a:rPr>
              <a:t>жінка</a:t>
            </a:r>
            <a:r>
              <a:rPr lang="ru-RU" sz="2000" dirty="0">
                <a:latin typeface="Georgia" panose="02040502050405020303" pitchFamily="18" charset="0"/>
              </a:rPr>
              <a:t>, яка посмертно </a:t>
            </a:r>
            <a:r>
              <a:rPr lang="ru-RU" sz="2000" dirty="0" err="1">
                <a:latin typeface="Georgia" panose="02040502050405020303" pitchFamily="18" charset="0"/>
              </a:rPr>
              <a:t>отримала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звання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b="1" dirty="0">
                <a:latin typeface="Georgia" panose="02040502050405020303" pitchFamily="18" charset="0"/>
              </a:rPr>
              <a:t>Героя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b="1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26 лютого 2022 року,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час </a:t>
            </a:r>
            <a:r>
              <a:rPr lang="ru-RU" sz="2000" dirty="0" err="1">
                <a:latin typeface="Georgia" panose="02040502050405020303" pitchFamily="18" charset="0"/>
              </a:rPr>
              <a:t>чергового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артилерійського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обстрілу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надаючи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допомогу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пораненим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загинула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18436" name="Picture 4" descr="https://upload.wikimedia.org/wikipedia/commons/thumb/e/e2/58th_Separate_Motorized_Brigade_SSI_%28with_tab%29.svg/250px-58th_Separate_Motorized_Brigade_SSI_%28with_tab%29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5091111"/>
            <a:ext cx="11906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979" y="914826"/>
            <a:ext cx="593433" cy="15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upload.wikimedia.org/wikipedia/commons/8/87/Ukraine-Defender_of_the_Motherland_Med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7" y="5182026"/>
            <a:ext cx="665745" cy="15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18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49" y="6667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4030" y="109249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ІРИНА ЦИБУХ - «ЧЕКА»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5943" y="962793"/>
            <a:ext cx="49421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Видатна українська громадська діячка, журналістка, пара-</a:t>
            </a:r>
            <a:r>
              <a:rPr lang="uk-UA" sz="2000" b="1" dirty="0" err="1">
                <a:latin typeface="Georgia" panose="02040502050405020303" pitchFamily="18" charset="0"/>
              </a:rPr>
              <a:t>медикиня</a:t>
            </a:r>
            <a:r>
              <a:rPr lang="uk-UA" sz="2000" b="1" dirty="0">
                <a:latin typeface="Georgia" panose="02040502050405020303" pitchFamily="18" charset="0"/>
              </a:rPr>
              <a:t> медичного батальйону "</a:t>
            </a:r>
            <a:r>
              <a:rPr lang="uk-UA" sz="2000" b="1" dirty="0" err="1">
                <a:latin typeface="Georgia" panose="02040502050405020303" pitchFamily="18" charset="0"/>
              </a:rPr>
              <a:t>Госпітальєри</a:t>
            </a:r>
            <a:r>
              <a:rPr lang="uk-UA" sz="2000" b="1" dirty="0">
                <a:latin typeface="Georgia" panose="02040502050405020303" pitchFamily="18" charset="0"/>
              </a:rPr>
              <a:t>".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З початком </a:t>
            </a:r>
            <a:r>
              <a:rPr lang="ru-RU" sz="2000" dirty="0" err="1">
                <a:latin typeface="Georgia" panose="02040502050405020303" pitchFamily="18" charset="0"/>
              </a:rPr>
              <a:t>війни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приєдналася</a:t>
            </a:r>
            <a:r>
              <a:rPr lang="ru-RU" sz="2000" dirty="0">
                <a:latin typeface="Georgia" panose="02040502050405020303" pitchFamily="18" charset="0"/>
              </a:rPr>
              <a:t> до «</a:t>
            </a:r>
            <a:r>
              <a:rPr lang="ru-RU" sz="2000" dirty="0" err="1">
                <a:latin typeface="Georgia" panose="02040502050405020303" pitchFamily="18" charset="0"/>
              </a:rPr>
              <a:t>Госпітальєрів</a:t>
            </a:r>
            <a:r>
              <a:rPr lang="ru-RU" sz="2000" dirty="0">
                <a:latin typeface="Georgia" panose="02040502050405020303" pitchFamily="18" charset="0"/>
              </a:rPr>
              <a:t>», де стала старшою </a:t>
            </a:r>
            <a:r>
              <a:rPr lang="ru-RU" sz="2000" dirty="0" err="1">
                <a:latin typeface="Georgia" panose="02040502050405020303" pitchFamily="18" charset="0"/>
              </a:rPr>
              <a:t>екіпажу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29 травня 2024 року під час чергової ротації на Харківському напрямку, за кілька днів до її 26-річчя, вона загинула.</a:t>
            </a:r>
          </a:p>
        </p:txBody>
      </p:sp>
      <p:pic>
        <p:nvPicPr>
          <p:cNvPr id="19460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4" y="4985658"/>
            <a:ext cx="932534" cy="12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upload.wikimedia.org/wikipedia/commons/thumb/b/b9/Zaslugi-3.jpg/150px-Zaslugi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85" y="4953139"/>
            <a:ext cx="613813" cy="13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upload.wikimedia.org/wikipedia/commons/thumb/0/0e/Mugnist-3.jpg/150px-Mugnis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578" y="4968259"/>
            <a:ext cx="647535" cy="13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14C5D07-A74C-1DC9-A19D-207B67E44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86" y="962793"/>
            <a:ext cx="3727462" cy="3727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D8E205A-6434-46A3-EFC7-3156F4C4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586" y="3495675"/>
            <a:ext cx="486546" cy="10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3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1957" y="193431"/>
            <a:ext cx="7503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ДМИТРО КОЦЮБАЙЛО - ДА ВІНЧІ</a:t>
            </a:r>
            <a:r>
              <a:rPr lang="uk-UA" sz="36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0482" name="Picture 2" descr="Да Вінчі Дмитро Коцюбайло загинув - біографія та фото героя, ким він був |  РБК-Украї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r="14940"/>
          <a:stretch/>
        </p:blipFill>
        <p:spPr bwMode="auto">
          <a:xfrm>
            <a:off x="141088" y="856357"/>
            <a:ext cx="2837100" cy="46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13064" y="856357"/>
            <a:ext cx="593093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Georgia" panose="02040502050405020303" pitchFamily="18" charset="0"/>
              </a:rPr>
              <a:t>Український доброволець, командир 1-го окремого механізованого батальйону «Вовки Да Вінчі» ЗСУ. </a:t>
            </a:r>
          </a:p>
          <a:p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000" dirty="0" err="1">
                <a:latin typeface="Georgia" panose="02040502050405020303" pitchFamily="18" charset="0"/>
              </a:rPr>
              <a:t>Пішов</a:t>
            </a:r>
            <a:r>
              <a:rPr lang="ru-RU" sz="2000" dirty="0">
                <a:latin typeface="Georgia" panose="02040502050405020303" pitchFamily="18" charset="0"/>
              </a:rPr>
              <a:t> на фронт добровольцем у 18 </a:t>
            </a:r>
            <a:r>
              <a:rPr lang="ru-RU" sz="2000" dirty="0" err="1">
                <a:latin typeface="Georgia" panose="02040502050405020303" pitchFamily="18" charset="0"/>
              </a:rPr>
              <a:t>років</a:t>
            </a:r>
            <a:r>
              <a:rPr lang="ru-RU" sz="2000" dirty="0">
                <a:latin typeface="Georgia" panose="02040502050405020303" pitchFamily="18" charset="0"/>
              </a:rPr>
              <a:t>. Брав участь у </a:t>
            </a:r>
            <a:r>
              <a:rPr lang="ru-RU" sz="2000" dirty="0" err="1">
                <a:latin typeface="Georgia" panose="02040502050405020303" pitchFamily="18" charset="0"/>
              </a:rPr>
              <a:t>Революції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Гідності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був</a:t>
            </a:r>
            <a:r>
              <a:rPr lang="ru-RU" sz="2000" dirty="0">
                <a:latin typeface="Georgia" panose="02040502050405020303" pitchFamily="18" charset="0"/>
              </a:rPr>
              <a:t> членом проводу </a:t>
            </a:r>
            <a:r>
              <a:rPr lang="ru-RU" sz="2000" dirty="0" err="1">
                <a:latin typeface="Georgia" panose="02040502050405020303" pitchFamily="18" charset="0"/>
              </a:rPr>
              <a:t>національно-визвольного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руху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Правий</a:t>
            </a:r>
            <a:r>
              <a:rPr lang="ru-RU" sz="2000" dirty="0">
                <a:latin typeface="Georgia" panose="02040502050405020303" pitchFamily="18" charset="0"/>
              </a:rPr>
              <a:t> сектор. </a:t>
            </a:r>
            <a:r>
              <a:rPr lang="ru-RU" sz="2000" dirty="0" err="1">
                <a:latin typeface="Georgia" panose="02040502050405020303" pitchFamily="18" charset="0"/>
              </a:rPr>
              <a:t>Дмитро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після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важкого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поранення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повернувся</a:t>
            </a:r>
            <a:r>
              <a:rPr lang="ru-RU" sz="2000" dirty="0">
                <a:latin typeface="Georgia" panose="02040502050405020303" pitchFamily="18" charset="0"/>
              </a:rPr>
              <a:t> на фронт. 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Перший </a:t>
            </a:r>
            <a:r>
              <a:rPr lang="ru-RU" sz="2000" dirty="0" err="1">
                <a:latin typeface="Georgia" panose="02040502050405020303" pitchFamily="18" charset="0"/>
              </a:rPr>
              <a:t>доброволець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якому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присвоєно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звання</a:t>
            </a:r>
            <a:r>
              <a:rPr lang="ru-RU" sz="2000" dirty="0">
                <a:latin typeface="Georgia" panose="02040502050405020303" pitchFamily="18" charset="0"/>
              </a:rPr>
              <a:t> «</a:t>
            </a:r>
            <a:r>
              <a:rPr lang="ru-RU" sz="2000" b="1" dirty="0">
                <a:latin typeface="Georgia" panose="02040502050405020303" pitchFamily="18" charset="0"/>
              </a:rPr>
              <a:t>Герой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dirty="0">
                <a:latin typeface="Georgia" panose="02040502050405020303" pitchFamily="18" charset="0"/>
              </a:rPr>
              <a:t>» </a:t>
            </a:r>
            <a:r>
              <a:rPr lang="ru-RU" sz="2000" dirty="0" err="1">
                <a:latin typeface="Georgia" panose="02040502050405020303" pitchFamily="18" charset="0"/>
              </a:rPr>
              <a:t>прижиттєво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 err="1">
                <a:latin typeface="Georgia" panose="02040502050405020303" pitchFamily="18" charset="0"/>
              </a:rPr>
              <a:t>Загинув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Бахмутом.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20484" name="Picture 4" descr="https://upload.wikimedia.org/wikipedia/commons/thumb/4/4b/%D0%A8%D0%B5%D0%B2%D1%80%D0%BE%D0%BD_1_%D0%9E%D0%A8%D0%9F.png/250px-%D0%A8%D0%B5%D0%B2%D1%80%D0%BE%D0%BD_1_%D0%9E%D0%A8%D0%9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5647951"/>
            <a:ext cx="895874" cy="11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2" y="903406"/>
            <a:ext cx="542956" cy="13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6" y="5643811"/>
            <a:ext cx="532562" cy="115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1" descr="https://upload.wikimedia.org/wikipedia/commons/thumb/f/f4/%D0%9D%D0%B0%D1%86%D1%96%D0%BE%D0%BD%D0%B0%D0%BB%D1%8C%D0%BD%D0%B0_%D0%BB%D0%B5%D0%B3%D0%B5%D0%BD%D0%B4%D0%B0_%D0%A3%D0%BA%D1%80%D0%B0%D1%97%D0%BD%D0%B8_%28cropped%29.png/330px-%D0%9D%D0%B0%D1%86%D1%96%D0%BE%D0%BD%D0%B0%D0%BB%D1%8C%D0%BD%D0%B0_%D0%BB%D0%B5%D0%B3%D0%B5%D0%BD%D0%B4%D0%B0_%D0%A3%D0%BA%D1%80%D0%B0%D1%97%D0%BD%D0%B8_%28cropped%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38" y="5634660"/>
            <a:ext cx="1163037" cy="11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19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067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atin typeface="Georgia" panose="02040502050405020303" pitchFamily="18" charset="0"/>
              </a:rPr>
              <a:t>ОЛЕКСАНДР ОКСАНЧЕНКО -«СІРИЙ ВОВК» </a:t>
            </a:r>
          </a:p>
        </p:txBody>
      </p:sp>
      <p:pic>
        <p:nvPicPr>
          <p:cNvPr id="21506" name="Picture 2" descr="Оксанченко Олександр Якович — Вікіпеді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9209" r="26677"/>
          <a:stretch/>
        </p:blipFill>
        <p:spPr bwMode="auto">
          <a:xfrm>
            <a:off x="87085" y="851321"/>
            <a:ext cx="3382468" cy="45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92020" y="1113243"/>
            <a:ext cx="521724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Georgia" panose="02040502050405020303" pitchFamily="18" charset="0"/>
              </a:rPr>
              <a:t>Легендарний український військовий льотчик-винищувач І класу, полковник,  </a:t>
            </a:r>
            <a:r>
              <a:rPr lang="ru-RU" sz="2000" b="1" dirty="0" err="1">
                <a:latin typeface="Georgia" panose="02040502050405020303" pitchFamily="18" charset="0"/>
              </a:rPr>
              <a:t>інструктор-пілот</a:t>
            </a:r>
            <a:r>
              <a:rPr lang="ru-RU" sz="2000" b="1" dirty="0">
                <a:latin typeface="Georgia" panose="02040502050405020303" pitchFamily="18" charset="0"/>
              </a:rPr>
              <a:t> 831-ї </a:t>
            </a:r>
            <a:r>
              <a:rPr lang="ru-RU" sz="2000" b="1" dirty="0" err="1">
                <a:latin typeface="Georgia" panose="02040502050405020303" pitchFamily="18" charset="0"/>
              </a:rPr>
              <a:t>бригади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тактичної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авіації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uk-UA" sz="2000" b="1" dirty="0">
                <a:latin typeface="Georgia" panose="02040502050405020303" pitchFamily="18" charset="0"/>
              </a:rPr>
              <a:t>Повітряних Сил ЗСУ.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Учасник АТО.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b="1" dirty="0">
                <a:latin typeface="Georgia" panose="02040502050405020303" pitchFamily="18" charset="0"/>
              </a:rPr>
              <a:t>Герой України </a:t>
            </a:r>
            <a:r>
              <a:rPr lang="uk-UA" sz="2000" dirty="0">
                <a:latin typeface="Georgia" panose="02040502050405020303" pitchFamily="18" charset="0"/>
              </a:rPr>
              <a:t>(посмертно).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25 лютого 2022 року </a:t>
            </a:r>
            <a:r>
              <a:rPr lang="ru-RU" sz="2000" dirty="0" err="1">
                <a:latin typeface="Georgia" panose="02040502050405020303" pitchFamily="18" charset="0"/>
              </a:rPr>
              <a:t>загинув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повітряному</a:t>
            </a:r>
            <a:r>
              <a:rPr lang="ru-RU" sz="2000" dirty="0">
                <a:latin typeface="Georgia" panose="02040502050405020303" pitchFamily="18" charset="0"/>
              </a:rPr>
              <a:t> бою над </a:t>
            </a:r>
            <a:r>
              <a:rPr lang="ru-RU" sz="2000" dirty="0" err="1">
                <a:latin typeface="Georgia" panose="02040502050405020303" pitchFamily="18" charset="0"/>
              </a:rPr>
              <a:t>Києвом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відволікаючи</a:t>
            </a:r>
            <a:r>
              <a:rPr lang="ru-RU" sz="2000" dirty="0">
                <a:latin typeface="Georgia" panose="02040502050405020303" pitchFamily="18" charset="0"/>
              </a:rPr>
              <a:t> на себе ворожу </a:t>
            </a:r>
            <a:r>
              <a:rPr lang="ru-RU" sz="2000" dirty="0" err="1">
                <a:latin typeface="Georgia" panose="02040502050405020303" pitchFamily="18" charset="0"/>
              </a:rPr>
              <a:t>авіацію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5717593"/>
            <a:ext cx="966864" cy="114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3" y="868363"/>
            <a:ext cx="574892" cy="14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https://upload.wikimedia.org/wikipedia/commons/6/63/Orden-danilo-galitsk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79" y="5725006"/>
            <a:ext cx="498457" cy="10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https://upload.wikimedia.org/wikipedia/commons/2/26/Vijs-slu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59" y="5732422"/>
            <a:ext cx="544948" cy="11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64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8101" y="59755"/>
            <a:ext cx="6555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АНДРІЙ ПІЛЬЩИКОВ  -"JUICE"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9000" y="719012"/>
            <a:ext cx="5715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Майор Повітряних Сил ЗСУ, пілот винищувача «МіГ‑29» 40‑ї окремої механізованої бригади тактичної авіації.</a:t>
            </a:r>
          </a:p>
          <a:p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Один </a:t>
            </a:r>
            <a:r>
              <a:rPr lang="ru-RU" sz="2000" dirty="0" err="1">
                <a:latin typeface="Georgia" panose="02040502050405020303" pitchFamily="18" charset="0"/>
              </a:rPr>
              <a:t>із</a:t>
            </a:r>
            <a:r>
              <a:rPr lang="ru-RU" sz="2000" dirty="0">
                <a:latin typeface="Georgia" panose="02040502050405020303" pitchFamily="18" charset="0"/>
              </a:rPr>
              <a:t> «</a:t>
            </a:r>
            <a:r>
              <a:rPr lang="ru-RU" sz="2000" dirty="0" err="1">
                <a:latin typeface="Georgia" panose="02040502050405020303" pitchFamily="18" charset="0"/>
              </a:rPr>
              <a:t>Привидів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Києва</a:t>
            </a:r>
            <a:r>
              <a:rPr lang="ru-RU" sz="2000" dirty="0">
                <a:latin typeface="Georgia" panose="02040502050405020303" pitchFamily="18" charset="0"/>
              </a:rPr>
              <a:t>»: </a:t>
            </a:r>
            <a:r>
              <a:rPr lang="ru-RU" sz="2000" dirty="0" err="1">
                <a:latin typeface="Georgia" panose="02040502050405020303" pitchFamily="18" charset="0"/>
              </a:rPr>
              <a:t>від</a:t>
            </a:r>
            <a:r>
              <a:rPr lang="ru-RU" sz="2000" dirty="0">
                <a:latin typeface="Georgia" panose="02040502050405020303" pitchFamily="18" charset="0"/>
              </a:rPr>
              <a:t> початку </a:t>
            </a:r>
            <a:r>
              <a:rPr lang="ru-RU" sz="2000" dirty="0" err="1">
                <a:latin typeface="Georgia" panose="02040502050405020303" pitchFamily="18" charset="0"/>
              </a:rPr>
              <a:t>повномасштабного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вторгнення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виконав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понад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b="1" dirty="0">
                <a:latin typeface="Georgia" panose="02040502050405020303" pitchFamily="18" charset="0"/>
              </a:rPr>
              <a:t>100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бойових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вильотів</a:t>
            </a:r>
            <a:r>
              <a:rPr lang="ru-RU" sz="2000" dirty="0">
                <a:latin typeface="Georgia" panose="02040502050405020303" pitchFamily="18" charset="0"/>
              </a:rPr>
              <a:t>, </a:t>
            </a:r>
            <a:r>
              <a:rPr lang="ru-RU" sz="2000" dirty="0" err="1">
                <a:latin typeface="Georgia" panose="02040502050405020303" pitchFamily="18" charset="0"/>
              </a:rPr>
              <a:t>мав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понад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b="1" dirty="0">
                <a:latin typeface="Georgia" panose="02040502050405020303" pitchFamily="18" charset="0"/>
              </a:rPr>
              <a:t>500</a:t>
            </a:r>
            <a:r>
              <a:rPr lang="ru-RU" sz="2000" dirty="0">
                <a:latin typeface="Georgia" panose="02040502050405020303" pitchFamily="18" charset="0"/>
              </a:rPr>
              <a:t> годин </a:t>
            </a:r>
            <a:r>
              <a:rPr lang="ru-RU" sz="2000" dirty="0" err="1">
                <a:latin typeface="Georgia" panose="02040502050405020303" pitchFamily="18" charset="0"/>
              </a:rPr>
              <a:t>нальоту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Посмертно удостоєний звання Герой України.</a:t>
            </a:r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25 </a:t>
            </a:r>
            <a:r>
              <a:rPr lang="ru-RU" sz="2000" dirty="0" err="1">
                <a:latin typeface="Georgia" panose="02040502050405020303" pitchFamily="18" charset="0"/>
              </a:rPr>
              <a:t>серпня</a:t>
            </a:r>
            <a:r>
              <a:rPr lang="ru-RU" sz="2000" dirty="0">
                <a:latin typeface="Georgia" panose="02040502050405020303" pitchFamily="18" charset="0"/>
              </a:rPr>
              <a:t> 2023 року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час </a:t>
            </a:r>
            <a:r>
              <a:rPr lang="ru-RU" sz="2000" dirty="0" err="1">
                <a:latin typeface="Georgia" panose="02040502050405020303" pitchFamily="18" charset="0"/>
              </a:rPr>
              <a:t>виконання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бойового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завдання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Житомирщині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22534" name="Picture 6" descr="https://upload.wikimedia.org/wikipedia/commons/thumb/2/29/40TAB.svg/250px-40TAB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5674941"/>
            <a:ext cx="1034142" cy="11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upload.wikimedia.org/wikipedia/commons/thumb/5/55/Mugnist-2.jpg/150px-Mugnis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20" y="5641155"/>
            <a:ext cx="563361" cy="11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upload.wikimedia.org/wikipedia/commons/thumb/0/0e/Mugnist-3.jpg/150px-Mugnist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27" y="5633815"/>
            <a:ext cx="566856" cy="11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r="14366"/>
          <a:stretch/>
        </p:blipFill>
        <p:spPr bwMode="auto">
          <a:xfrm>
            <a:off x="31767" y="719012"/>
            <a:ext cx="3260272" cy="490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2" y="827167"/>
            <a:ext cx="568778" cy="1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80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0781" y="120526"/>
            <a:ext cx="7342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ВАЛЕРІЙ ЧИБІНЄЄВ - «КАРАКУРТ»</a:t>
            </a:r>
          </a:p>
        </p:txBody>
      </p:sp>
      <p:pic>
        <p:nvPicPr>
          <p:cNvPr id="24578" name="Picture 2" descr="Чибінєєв Валерій Вікторович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930141"/>
            <a:ext cx="3291626" cy="45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4500" y="776569"/>
            <a:ext cx="5709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Georgia" panose="02040502050405020303" pitchFamily="18" charset="0"/>
              </a:rPr>
              <a:t>Підполковник ЗСУ, розвідник ГУР, снайпер, Герой України та Почесний громадянин міста Бердянськ.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 2014 року брав участь у бойових діях, зокрема в найгарячіших точках Донбасу, як командир роти снайперів.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За мужність та ефективність у боях у 2016 році йому було присвоєно звання </a:t>
            </a:r>
            <a:r>
              <a:rPr lang="uk-UA" sz="2000" b="1" dirty="0">
                <a:latin typeface="Georgia" panose="02040502050405020303" pitchFamily="18" charset="0"/>
              </a:rPr>
              <a:t>Героя України.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3 березня 2022 року, у свій 34-й день народження, Валерій </a:t>
            </a:r>
            <a:r>
              <a:rPr lang="uk-UA" sz="2000" dirty="0" err="1">
                <a:latin typeface="Georgia" panose="02040502050405020303" pitchFamily="18" charset="0"/>
              </a:rPr>
              <a:t>Чибінєєв</a:t>
            </a:r>
            <a:r>
              <a:rPr lang="uk-UA" sz="2000" dirty="0">
                <a:latin typeface="Georgia" panose="02040502050405020303" pitchFamily="18" charset="0"/>
              </a:rPr>
              <a:t> загинув у ближньому бою під Гостомелем на Київщині. </a:t>
            </a:r>
          </a:p>
          <a:p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24580" name="Picture 4" descr="https://upload.wikimedia.org/wikipedia/commons/thumb/f/f8/79_%D0%9E%D0%94%D0%A8%D0%91%D1%80_%D0%BA.svg/250px-79_%D0%9E%D0%94%D0%A8%D0%91%D1%80_%D0%B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37" y="5482544"/>
            <a:ext cx="1190625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99" y="1056599"/>
            <a:ext cx="581534" cy="12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8269" y="269382"/>
            <a:ext cx="59474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>
                <a:latin typeface="Georgia" panose="02040502050405020303" pitchFamily="18" charset="0"/>
              </a:rPr>
              <a:t>БРАТИ ЧИБІНЄЄВИ:</a:t>
            </a:r>
          </a:p>
          <a:p>
            <a:pPr algn="ctr"/>
            <a:r>
              <a:rPr lang="uk-UA" sz="3600" dirty="0" smtClean="0">
                <a:latin typeface="Georgia" panose="02040502050405020303" pitchFamily="18" charset="0"/>
              </a:rPr>
              <a:t>ДВА БРАТИ – ДВА ВОЇНИ</a:t>
            </a:r>
            <a:endParaRPr lang="uk-UA" sz="36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4251" r="22899" b="6909"/>
          <a:stretch/>
        </p:blipFill>
        <p:spPr bwMode="auto">
          <a:xfrm>
            <a:off x="57597" y="2112111"/>
            <a:ext cx="4606076" cy="388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Вулиця у Києві отримала назву братів Чибінєєвих з миколаївської 79-ї  бригади — Cуспільне Миколаї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b="19164"/>
          <a:stretch/>
        </p:blipFill>
        <p:spPr bwMode="auto">
          <a:xfrm>
            <a:off x="5231217" y="2034029"/>
            <a:ext cx="3835618" cy="39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апор України з гербом по цент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08" y="2112111"/>
            <a:ext cx="1133663" cy="75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8" y="4708265"/>
            <a:ext cx="1419182" cy="163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0640" y="33048"/>
            <a:ext cx="4362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eorgia" panose="02040502050405020303" pitchFamily="18" charset="0"/>
              </a:rPr>
              <a:t>ДАНИЛО МУРАШКО</a:t>
            </a:r>
          </a:p>
        </p:txBody>
      </p:sp>
      <p:pic>
        <p:nvPicPr>
          <p:cNvPr id="23556" name="Picture 4" descr="Мурашко Данило Геннадійович — Енциклопедія Сучасної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4" y="970869"/>
            <a:ext cx="3360510" cy="42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0513" y="854783"/>
            <a:ext cx="54646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000" b="1" dirty="0">
                <a:latin typeface="Georgia" panose="02040502050405020303" pitchFamily="18" charset="0"/>
              </a:rPr>
              <a:t>Військовий льотчик, майор 299-ї бригади тактичної авіації Повітряних Сил ЗСУ.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Здійснив </a:t>
            </a:r>
            <a:r>
              <a:rPr lang="uk-UA" sz="2000" b="1" dirty="0">
                <a:latin typeface="Georgia" panose="02040502050405020303" pitchFamily="18" charset="0"/>
              </a:rPr>
              <a:t>141</a:t>
            </a:r>
            <a:r>
              <a:rPr lang="uk-UA" sz="2000" dirty="0">
                <a:latin typeface="Georgia" panose="02040502050405020303" pitchFamily="18" charset="0"/>
              </a:rPr>
              <a:t> бойовий виліт в умовах протидії ворожій авіації. Знищив близько </a:t>
            </a:r>
            <a:r>
              <a:rPr lang="uk-UA" sz="2000" b="1" dirty="0">
                <a:latin typeface="Georgia" panose="02040502050405020303" pitchFamily="18" charset="0"/>
              </a:rPr>
              <a:t>70</a:t>
            </a:r>
            <a:r>
              <a:rPr lang="uk-UA" sz="2000" dirty="0">
                <a:latin typeface="Georgia" panose="02040502050405020303" pitchFamily="18" charset="0"/>
              </a:rPr>
              <a:t> одиниць ворожої броньованої техніки, понад </a:t>
            </a:r>
            <a:r>
              <a:rPr lang="uk-UA" sz="2000" b="1" dirty="0">
                <a:latin typeface="Georgia" panose="02040502050405020303" pitchFamily="18" charset="0"/>
              </a:rPr>
              <a:t>80</a:t>
            </a:r>
            <a:r>
              <a:rPr lang="uk-UA" sz="2000" dirty="0">
                <a:latin typeface="Georgia" panose="02040502050405020303" pitchFamily="18" charset="0"/>
              </a:rPr>
              <a:t> одиниць автомобільної техніки, близько </a:t>
            </a:r>
            <a:r>
              <a:rPr lang="uk-UA" sz="2000" b="1" dirty="0">
                <a:latin typeface="Georgia" panose="02040502050405020303" pitchFamily="18" charset="0"/>
              </a:rPr>
              <a:t>300</a:t>
            </a:r>
            <a:r>
              <a:rPr lang="uk-UA" sz="2000" dirty="0">
                <a:latin typeface="Georgia" panose="02040502050405020303" pitchFamily="18" charset="0"/>
              </a:rPr>
              <a:t> окупантів та </a:t>
            </a:r>
            <a:r>
              <a:rPr lang="uk-UA" sz="2000" b="1" dirty="0">
                <a:latin typeface="Georgia" panose="02040502050405020303" pitchFamily="18" charset="0"/>
              </a:rPr>
              <a:t>70</a:t>
            </a:r>
            <a:r>
              <a:rPr lang="uk-UA" sz="2000" dirty="0">
                <a:latin typeface="Georgia" panose="02040502050405020303" pitchFamily="18" charset="0"/>
              </a:rPr>
              <a:t> польових складів з боєприпасами та паливом. 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r>
              <a:rPr lang="ru-RU" sz="2000" dirty="0" err="1">
                <a:latin typeface="Georgia" panose="02040502050405020303" pitchFamily="18" charset="0"/>
              </a:rPr>
              <a:t>Повний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лицар</a:t>
            </a:r>
            <a:r>
              <a:rPr lang="ru-RU" sz="2000" dirty="0">
                <a:latin typeface="Georgia" panose="02040502050405020303" pitchFamily="18" charset="0"/>
              </a:rPr>
              <a:t> ордена Богдана </a:t>
            </a:r>
            <a:r>
              <a:rPr lang="ru-RU" sz="2000" dirty="0" err="1">
                <a:latin typeface="Georgia" panose="02040502050405020303" pitchFamily="18" charset="0"/>
              </a:rPr>
              <a:t>Хмельницького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endParaRPr lang="uk-UA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27 </a:t>
            </a:r>
            <a:r>
              <a:rPr lang="ru-RU" sz="2000" dirty="0" err="1">
                <a:latin typeface="Georgia" panose="02040502050405020303" pitchFamily="18" charset="0"/>
              </a:rPr>
              <a:t>січня</a:t>
            </a:r>
            <a:r>
              <a:rPr lang="ru-RU" sz="2000" dirty="0">
                <a:latin typeface="Georgia" panose="02040502050405020303" pitchFamily="18" charset="0"/>
              </a:rPr>
              <a:t> 2023 року </a:t>
            </a:r>
            <a:r>
              <a:rPr lang="ru-RU" sz="2000" dirty="0" err="1">
                <a:latin typeface="Georgia" panose="02040502050405020303" pitchFamily="18" charset="0"/>
              </a:rPr>
              <a:t>загинув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час </a:t>
            </a:r>
            <a:r>
              <a:rPr lang="ru-RU" sz="2000" dirty="0" err="1">
                <a:latin typeface="Georgia" panose="02040502050405020303" pitchFamily="18" charset="0"/>
              </a:rPr>
              <a:t>виконання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бойового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завдання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endParaRPr lang="uk-UA" sz="2000" dirty="0">
              <a:latin typeface="Georgia" panose="02040502050405020303" pitchFamily="18" charset="0"/>
            </a:endParaRPr>
          </a:p>
        </p:txBody>
      </p:sp>
      <p:pic>
        <p:nvPicPr>
          <p:cNvPr id="23558" name="Picture 6" descr="Нарукавный знак бриг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336"/>
            <a:ext cx="1053984" cy="11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Изображение орденской пла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0" y="1003133"/>
            <a:ext cx="589110" cy="15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upload.wikimedia.org/wikipedia/commons/thumb/5/58/Hmel-1.jpg/250px-Hmel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18" y="5536467"/>
            <a:ext cx="730841" cy="10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s://upload.wikimedia.org/wikipedia/commons/thumb/e/ec/Hmel-2.jpg/150px-Hmel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5" y="5846937"/>
            <a:ext cx="801590" cy="8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upload.wikimedia.org/wikipedia/commons/thumb/f/fe/Hmel-3.jpg/150px-Hmel-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37" y="5855978"/>
            <a:ext cx="824377" cy="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" y="363808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Georgia" panose="02040502050405020303" pitchFamily="18" charset="0"/>
              </a:rPr>
              <a:t>Герої України - це світлі приклади відваги та самопожертви, люди, які стали символами не лише для своєї країни, але й для всього світу. Вони віддають своє життя за вільну і незалежну Україну перед найбільшими випробуваннями. </a:t>
            </a:r>
          </a:p>
        </p:txBody>
      </p:sp>
      <p:pic>
        <p:nvPicPr>
          <p:cNvPr id="2050" name="Picture 2" descr="23 травня – День Героїв України – Бориславська міська ра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71" y="2302800"/>
            <a:ext cx="6283658" cy="44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55" y="-71042"/>
            <a:ext cx="9144000" cy="69290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53729" y="-60811"/>
            <a:ext cx="9144001" cy="3429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8"/>
          <a:stretch/>
        </p:blipFill>
        <p:spPr>
          <a:xfrm>
            <a:off x="4470944" y="2265723"/>
            <a:ext cx="4751459" cy="13656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2" b="40625"/>
          <a:stretch/>
        </p:blipFill>
        <p:spPr>
          <a:xfrm rot="5400000" flipV="1">
            <a:off x="2525873" y="4364617"/>
            <a:ext cx="3973863" cy="4580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3" b="39843"/>
          <a:stretch/>
        </p:blipFill>
        <p:spPr>
          <a:xfrm>
            <a:off x="4450235" y="6403975"/>
            <a:ext cx="4686737" cy="304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5" b="38282"/>
          <a:stretch/>
        </p:blipFill>
        <p:spPr>
          <a:xfrm rot="5400000">
            <a:off x="6963170" y="4487106"/>
            <a:ext cx="4069450" cy="242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71" y="2777618"/>
            <a:ext cx="4310307" cy="35453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9" b="25209"/>
          <a:stretch/>
        </p:blipFill>
        <p:spPr>
          <a:xfrm>
            <a:off x="86025" y="4749033"/>
            <a:ext cx="4384919" cy="6564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3" b="25320"/>
          <a:stretch/>
        </p:blipFill>
        <p:spPr>
          <a:xfrm>
            <a:off x="118394" y="966502"/>
            <a:ext cx="4457263" cy="7213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3" b="27872"/>
          <a:stretch/>
        </p:blipFill>
        <p:spPr>
          <a:xfrm rot="5400000">
            <a:off x="-1725932" y="2982964"/>
            <a:ext cx="4126699" cy="653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2825" y="3275661"/>
            <a:ext cx="4014224" cy="61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8" y="1362029"/>
            <a:ext cx="4303275" cy="35458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8" y="30840"/>
            <a:ext cx="1273284" cy="1273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FF31DAC-46C7-BF66-D300-20A262AAE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6513" y="5336678"/>
            <a:ext cx="878144" cy="14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/>
              </a:rPr>
              <a:t>Полковник</a:t>
            </a:r>
            <a:r>
              <a:rPr sz="2800" dirty="0">
                <a:latin typeface="Arial"/>
              </a:rPr>
              <a:t> ЗСУ</a:t>
            </a:r>
          </a:p>
          <a:p>
            <a:r>
              <a:rPr sz="2800" dirty="0" err="1">
                <a:latin typeface="Arial"/>
              </a:rPr>
              <a:t>Командир</a:t>
            </a:r>
            <a:r>
              <a:rPr sz="2800" dirty="0">
                <a:latin typeface="Arial"/>
              </a:rPr>
              <a:t> 3-ї </a:t>
            </a:r>
            <a:r>
              <a:rPr sz="2800" dirty="0" err="1">
                <a:latin typeface="Arial"/>
              </a:rPr>
              <a:t>окремої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штурмової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бригади</a:t>
            </a:r>
            <a:endParaRPr sz="2800" dirty="0">
              <a:latin typeface="Arial"/>
            </a:endParaRPr>
          </a:p>
          <a:p>
            <a:r>
              <a:rPr sz="2800" dirty="0">
                <a:latin typeface="Arial"/>
              </a:rPr>
              <a:t>З </a:t>
            </a:r>
            <a:r>
              <a:rPr sz="2800" dirty="0" err="1">
                <a:latin typeface="Arial"/>
              </a:rPr>
              <a:t>березня</a:t>
            </a:r>
            <a:r>
              <a:rPr sz="2800" dirty="0">
                <a:latin typeface="Arial"/>
              </a:rPr>
              <a:t> 2025 — </a:t>
            </a:r>
            <a:r>
              <a:rPr sz="2800" dirty="0" err="1">
                <a:latin typeface="Arial"/>
              </a:rPr>
              <a:t>командир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Третього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армійського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корпусу</a:t>
            </a:r>
            <a:r>
              <a:rPr sz="2800" dirty="0">
                <a:latin typeface="Arial"/>
              </a:rPr>
              <a:t> ЗСУ</a:t>
            </a:r>
          </a:p>
          <a:p>
            <a:r>
              <a:rPr sz="2800" dirty="0" err="1">
                <a:latin typeface="Arial"/>
              </a:rPr>
              <a:t>Один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із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найвідоміших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військових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лідерів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сучасності</a:t>
            </a:r>
            <a:endParaRPr sz="2800" dirty="0">
              <a:latin typeface="Arial"/>
            </a:endParaRP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828" y="76706"/>
            <a:ext cx="87303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Починалась ця  ворожа навала 20 лютого 2014 року.</a:t>
            </a:r>
            <a:endParaRPr lang="uk-UA" sz="2400" b="1" dirty="0">
              <a:latin typeface="Georgia" panose="02040502050405020303" pitchFamily="18" charset="0"/>
            </a:endParaRPr>
          </a:p>
          <a:p>
            <a:r>
              <a:rPr lang="uk-UA" sz="2400" dirty="0">
                <a:latin typeface="Georgia" panose="02040502050405020303" pitchFamily="18" charset="0"/>
              </a:rPr>
              <a:t>У цей день у Києві силовики відкрили вогонь по беззбройних протестувальниках на Майдані. </a:t>
            </a:r>
          </a:p>
          <a:p>
            <a:r>
              <a:rPr lang="uk-UA" sz="2400" dirty="0">
                <a:latin typeface="Georgia" panose="02040502050405020303" pitchFamily="18" charset="0"/>
              </a:rPr>
              <a:t>Загинули десятки людей — вони стали </a:t>
            </a:r>
            <a:r>
              <a:rPr lang="uk-UA" sz="2400" b="1" dirty="0">
                <a:latin typeface="Georgia" panose="02040502050405020303" pitchFamily="18" charset="0"/>
              </a:rPr>
              <a:t>Небесною Сотнею</a:t>
            </a:r>
            <a:r>
              <a:rPr lang="uk-UA" sz="2400" dirty="0">
                <a:latin typeface="Georgia" panose="02040502050405020303" pitchFamily="18" charset="0"/>
              </a:rPr>
              <a:t>. Їхня жертовність збурила країну, а вже через кілька годин після цих розстрілів Російська Федерація почала агресію проти України</a:t>
            </a:r>
            <a:r>
              <a:rPr lang="uk-UA" sz="2400" b="1" dirty="0">
                <a:latin typeface="Georgia" panose="02040502050405020303" pitchFamily="18" charset="0"/>
              </a:rPr>
              <a:t>.</a:t>
            </a:r>
          </a:p>
          <a:p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1030" name="Picture 6" descr="Презентація на тему: &quot;Небесна сотн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6" y="2820249"/>
            <a:ext cx="5224040" cy="39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ам'ятна Медаль НБУ &quot;Небесна Сотня на Варті&quot; 859 ₴ — Купити на BIGL.UA ᐉ  Ціна, Відгуки, Достав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7" y="3024942"/>
            <a:ext cx="3777342" cy="3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9683" y="5938564"/>
            <a:ext cx="330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latin typeface="Georgia" panose="02040502050405020303" pitchFamily="18" charset="0"/>
              </a:rPr>
              <a:t>Наукова бібліотека ТДАТУ</a:t>
            </a:r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r="4125"/>
          <a:stretch/>
        </p:blipFill>
        <p:spPr>
          <a:xfrm>
            <a:off x="1" y="-1"/>
            <a:ext cx="9143999" cy="5938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3469" y="1882827"/>
            <a:ext cx="4976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atin typeface="Georgia" panose="02040502050405020303" pitchFamily="18" charset="0"/>
              </a:rPr>
              <a:t>Дякую за увагу!</a:t>
            </a:r>
            <a:endParaRPr lang="uk-UA" sz="6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/>
              </a:rPr>
              <a:t>Парамедикиня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командирка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медпідрозділу</a:t>
            </a:r>
            <a:r>
              <a:rPr sz="2800" dirty="0">
                <a:latin typeface="Arial"/>
              </a:rPr>
              <a:t> «</a:t>
            </a:r>
            <a:r>
              <a:rPr sz="2800" dirty="0" err="1">
                <a:latin typeface="Arial"/>
              </a:rPr>
              <a:t>Янголи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Тайри</a:t>
            </a:r>
            <a:r>
              <a:rPr sz="2800" dirty="0">
                <a:latin typeface="Arial"/>
              </a:rPr>
              <a:t>»</a:t>
            </a:r>
          </a:p>
          <a:p>
            <a:r>
              <a:rPr sz="2800" dirty="0" err="1">
                <a:latin typeface="Arial"/>
              </a:rPr>
              <a:t>Рятувала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життя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передовій</a:t>
            </a:r>
            <a:endParaRPr sz="2800" dirty="0">
              <a:latin typeface="Arial"/>
            </a:endParaRPr>
          </a:p>
          <a:p>
            <a:r>
              <a:rPr sz="2800" dirty="0" err="1">
                <a:latin typeface="Arial"/>
              </a:rPr>
              <a:t>Полонена</a:t>
            </a:r>
            <a:r>
              <a:rPr sz="2800" dirty="0">
                <a:latin typeface="Arial"/>
              </a:rPr>
              <a:t> в </a:t>
            </a:r>
            <a:r>
              <a:rPr sz="2800" dirty="0" err="1">
                <a:latin typeface="Arial"/>
              </a:rPr>
              <a:t>Маріуполі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звільнена</a:t>
            </a:r>
            <a:endParaRPr sz="2800" dirty="0">
              <a:latin typeface="Arial"/>
            </a:endParaRPr>
          </a:p>
          <a:p>
            <a:r>
              <a:rPr sz="2800" dirty="0" err="1">
                <a:latin typeface="Arial"/>
              </a:rPr>
              <a:t>Символ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милосердя</a:t>
            </a:r>
            <a:r>
              <a:rPr sz="2800" dirty="0">
                <a:latin typeface="Arial"/>
              </a:rPr>
              <a:t> й </a:t>
            </a:r>
            <a:r>
              <a:rPr sz="2800" dirty="0" err="1">
                <a:latin typeface="Arial"/>
              </a:rPr>
              <a:t>мужності</a:t>
            </a:r>
            <a:endParaRPr sz="2800" dirty="0">
              <a:latin typeface="Arial"/>
            </a:endParaRP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285" y="6927"/>
            <a:ext cx="87194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400" dirty="0">
              <a:latin typeface="Georgia" panose="02040502050405020303" pitchFamily="18" charset="0"/>
            </a:endParaRPr>
          </a:p>
          <a:p>
            <a:pPr algn="just"/>
            <a:r>
              <a:rPr lang="uk-UA" sz="2400" dirty="0">
                <a:latin typeface="Georgia" panose="02040502050405020303" pitchFamily="18" charset="0"/>
              </a:rPr>
              <a:t>Після розстрілу Євромайдану, у лютому 2014 року, Росія окупувала Крим та розпочала війну на Донбасі. </a:t>
            </a:r>
          </a:p>
          <a:p>
            <a:pPr algn="just"/>
            <a:r>
              <a:rPr lang="uk-UA" sz="2400" dirty="0">
                <a:latin typeface="Georgia" panose="02040502050405020303" pitchFamily="18" charset="0"/>
              </a:rPr>
              <a:t>Щойно російські війська окупували Крим, а на Донбасі з’явилися перші «зелені чоловічки», люди з Майдану пішли на фронт. Вони не чекали повістки. Вони не мали уніформи. У них не було ні зброї, ні досвіду.</a:t>
            </a:r>
            <a:br>
              <a:rPr lang="uk-UA" sz="2400" dirty="0">
                <a:latin typeface="Georgia" panose="02040502050405020303" pitchFamily="18" charset="0"/>
              </a:rPr>
            </a:br>
            <a:r>
              <a:rPr lang="uk-UA" sz="2400" dirty="0">
                <a:latin typeface="Georgia" panose="02040502050405020303" pitchFamily="18" charset="0"/>
              </a:rPr>
              <a:t>Але у них було головне — відвага і мотивація – захист своєї Батьківщини.</a:t>
            </a:r>
          </a:p>
        </p:txBody>
      </p:sp>
      <p:sp>
        <p:nvSpPr>
          <p:cNvPr id="6" name="AutoShape 2" descr="Фото: три роки АТО - BBC News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429000"/>
            <a:ext cx="7492999" cy="32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/>
              </a:rPr>
              <a:t>Поет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воїн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символ</a:t>
            </a:r>
            <a:endParaRPr sz="2800" dirty="0">
              <a:latin typeface="Arial"/>
            </a:endParaRPr>
          </a:p>
          <a:p>
            <a:r>
              <a:rPr sz="2800" dirty="0" err="1">
                <a:latin typeface="Arial"/>
              </a:rPr>
              <a:t>Загинув</a:t>
            </a:r>
            <a:r>
              <a:rPr sz="2800" dirty="0">
                <a:latin typeface="Arial"/>
              </a:rPr>
              <a:t> 7 </a:t>
            </a:r>
            <a:r>
              <a:rPr sz="2800" dirty="0" err="1">
                <a:latin typeface="Arial"/>
              </a:rPr>
              <a:t>січня</a:t>
            </a:r>
            <a:r>
              <a:rPr sz="2800" dirty="0">
                <a:latin typeface="Arial"/>
              </a:rPr>
              <a:t> 2024 </a:t>
            </a:r>
            <a:r>
              <a:rPr sz="2800" dirty="0" err="1">
                <a:latin typeface="Arial"/>
              </a:rPr>
              <a:t>року</a:t>
            </a:r>
            <a:endParaRPr sz="2800" dirty="0">
              <a:latin typeface="Arial"/>
            </a:endParaRPr>
          </a:p>
          <a:p>
            <a:r>
              <a:rPr sz="2800" dirty="0" err="1">
                <a:latin typeface="Arial"/>
              </a:rPr>
              <a:t>Автор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фрази</a:t>
            </a:r>
            <a:r>
              <a:rPr sz="2800" dirty="0">
                <a:latin typeface="Arial"/>
              </a:rPr>
              <a:t>:</a:t>
            </a:r>
          </a:p>
          <a:p>
            <a:r>
              <a:rPr sz="2800" dirty="0">
                <a:latin typeface="Arial"/>
              </a:rPr>
              <a:t>«</a:t>
            </a:r>
            <a:r>
              <a:rPr sz="2800" dirty="0" err="1">
                <a:latin typeface="Arial"/>
              </a:rPr>
              <a:t>Коли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мене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запитають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що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таке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війна</a:t>
            </a:r>
            <a:r>
              <a:rPr sz="2800" dirty="0">
                <a:latin typeface="Arial"/>
              </a:rPr>
              <a:t>. Я </a:t>
            </a:r>
            <a:r>
              <a:rPr sz="2800" dirty="0" err="1">
                <a:latin typeface="Arial"/>
              </a:rPr>
              <a:t>без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роздуму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відповім</a:t>
            </a:r>
            <a:r>
              <a:rPr sz="2800" dirty="0">
                <a:latin typeface="Arial"/>
              </a:rPr>
              <a:t>: </a:t>
            </a:r>
            <a:r>
              <a:rPr sz="2800" dirty="0" err="1">
                <a:latin typeface="Arial"/>
              </a:rPr>
              <a:t>Імена</a:t>
            </a:r>
            <a:r>
              <a:rPr sz="2800" dirty="0">
                <a:latin typeface="Arial"/>
              </a:rPr>
              <a:t>.»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599" y="352922"/>
            <a:ext cx="8665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Georgia" panose="02040502050405020303" pitchFamily="18" charset="0"/>
              </a:rPr>
              <a:t>А потім було </a:t>
            </a:r>
            <a:r>
              <a:rPr lang="uk-UA" sz="2400" b="1" dirty="0">
                <a:latin typeface="Georgia" panose="02040502050405020303" pitchFamily="18" charset="0"/>
              </a:rPr>
              <a:t>24.02.2022 року</a:t>
            </a:r>
            <a:r>
              <a:rPr lang="uk-UA" sz="2400" dirty="0">
                <a:latin typeface="Georgia" panose="02040502050405020303" pitchFamily="18" charset="0"/>
              </a:rPr>
              <a:t>  о 4 ранку розпочалося повномасштабне російське вторгнення в Україну. Це стало продовженням російської агресії, яка розпочалася з 2014 року. Це стало новою, значно жорсткішою фазою війни.</a:t>
            </a:r>
          </a:p>
        </p:txBody>
      </p:sp>
      <p:pic>
        <p:nvPicPr>
          <p:cNvPr id="3074" name="Picture 2" descr="Два роки тому почалося повномасштабне вторгнення російських військ в  Україну | Донецька Обласна Державна адміністрац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2" y="2209800"/>
            <a:ext cx="7820782" cy="43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просто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імена</a:t>
            </a:r>
            <a:r>
              <a:rPr sz="2800" dirty="0">
                <a:latin typeface="Arial"/>
              </a:rPr>
              <a:t>. </a:t>
            </a:r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наша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історія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Це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ті</a:t>
            </a:r>
            <a:r>
              <a:rPr sz="2800" dirty="0">
                <a:latin typeface="Arial"/>
              </a:rPr>
              <a:t>, </a:t>
            </a:r>
            <a:r>
              <a:rPr sz="2800" dirty="0" err="1">
                <a:latin typeface="Arial"/>
              </a:rPr>
              <a:t>хто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вірив</a:t>
            </a:r>
            <a:r>
              <a:rPr sz="2800" dirty="0">
                <a:latin typeface="Arial"/>
              </a:rPr>
              <a:t> у </a:t>
            </a:r>
            <a:r>
              <a:rPr sz="2800" dirty="0" err="1">
                <a:latin typeface="Arial"/>
              </a:rPr>
              <a:t>майбутнє</a:t>
            </a:r>
            <a:r>
              <a:rPr sz="2800" dirty="0">
                <a:latin typeface="Arial"/>
              </a:rPr>
              <a:t> — і </a:t>
            </a:r>
            <a:r>
              <a:rPr sz="2800" dirty="0" err="1">
                <a:latin typeface="Arial"/>
              </a:rPr>
              <a:t>творив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його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Пам’ятаймо</a:t>
            </a:r>
            <a:r>
              <a:rPr sz="2800" dirty="0">
                <a:latin typeface="Arial"/>
              </a:rPr>
              <a:t>.</a:t>
            </a:r>
          </a:p>
          <a:p>
            <a:r>
              <a:rPr sz="2800" dirty="0" err="1">
                <a:latin typeface="Arial"/>
              </a:rPr>
              <a:t>Вічна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слава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Героям</a:t>
            </a:r>
            <a:r>
              <a:rPr sz="2800" dirty="0">
                <a:latin typeface="Arial"/>
              </a:rPr>
              <a:t> </a:t>
            </a:r>
            <a:r>
              <a:rPr sz="2800" dirty="0" err="1">
                <a:latin typeface="Arial"/>
              </a:rPr>
              <a:t>України</a:t>
            </a:r>
            <a:r>
              <a:rPr sz="2800" dirty="0">
                <a:latin typeface="Arial"/>
              </a:rPr>
              <a:t>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7981" y="228991"/>
            <a:ext cx="6361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atin typeface="Georgia" panose="02040502050405020303" pitchFamily="18" charset="0"/>
              </a:rPr>
              <a:t>ГЕРОЇ СУЧАСНОЇ УКРАЇНИ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284" y="1087121"/>
            <a:ext cx="88358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Georgia" panose="02040502050405020303" pitchFamily="18" charset="0"/>
              </a:rPr>
              <a:t>Герої сучасної України — це ті, хто сьогодні стоїть на захисті нашої держави. Це воїни, які щодня ризикують життям заради нашого миру. Їхній героїзм — у щоденній боротьбі, у витримці, вірності, силі духу. Саме завдяки їм ми маємо змогу жити, працювати, мріяти.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283" y="1929862"/>
            <a:ext cx="88358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i="1" dirty="0">
              <a:latin typeface="Georgia" panose="02040502050405020303" pitchFamily="18" charset="0"/>
            </a:endParaRPr>
          </a:p>
          <a:p>
            <a:endParaRPr lang="uk-UA" sz="2400" b="1" i="1" dirty="0">
              <a:latin typeface="Georgia" panose="02040502050405020303" pitchFamily="18" charset="0"/>
            </a:endParaRPr>
          </a:p>
          <a:p>
            <a:endParaRPr lang="uk-UA" sz="2400" b="1" i="1" dirty="0">
              <a:latin typeface="Georgia" panose="02040502050405020303" pitchFamily="18" charset="0"/>
            </a:endParaRPr>
          </a:p>
          <a:p>
            <a:r>
              <a:rPr lang="uk-UA" sz="2400" b="1" i="1" dirty="0">
                <a:latin typeface="Georgia" panose="02040502050405020303" pitchFamily="18" charset="0"/>
              </a:rPr>
              <a:t>Коли мене запитають, що таке війна, я без роздуму відповім — імена…</a:t>
            </a:r>
          </a:p>
          <a:p>
            <a:r>
              <a:rPr lang="uk-UA" sz="2400" dirty="0">
                <a:latin typeface="Georgia" panose="02040502050405020303" pitchFamily="18" charset="0"/>
              </a:rPr>
              <a:t>                           поет Максим </a:t>
            </a:r>
            <a:r>
              <a:rPr lang="uk-UA" sz="2400" dirty="0" err="1">
                <a:latin typeface="Georgia" panose="02040502050405020303" pitchFamily="18" charset="0"/>
              </a:rPr>
              <a:t>Кривцов</a:t>
            </a:r>
            <a:r>
              <a:rPr lang="uk-UA" sz="2400" dirty="0">
                <a:latin typeface="Georgia" panose="02040502050405020303" pitchFamily="18" charset="0"/>
              </a:rPr>
              <a:t>, який загинув на війні.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4986B3-57BB-EDF4-EE81-B71BFF15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170875"/>
            <a:ext cx="5346699" cy="26994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828" y="147336"/>
            <a:ext cx="8860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>
                <a:latin typeface="Georgia" panose="02040502050405020303" pitchFamily="18" charset="0"/>
              </a:rPr>
              <a:t>Пропонуємо </a:t>
            </a:r>
            <a:r>
              <a:rPr lang="uk-UA" sz="2400" b="1" dirty="0">
                <a:latin typeface="Georgia" panose="02040502050405020303" pitchFamily="18" charset="0"/>
              </a:rPr>
              <a:t>імпровізований урок новітньої історії.</a:t>
            </a:r>
            <a:r>
              <a:rPr lang="uk-UA" sz="2400" dirty="0">
                <a:latin typeface="Georgia" panose="02040502050405020303" pitchFamily="18" charset="0"/>
              </a:rPr>
              <a:t> </a:t>
            </a:r>
          </a:p>
          <a:p>
            <a:endParaRPr lang="uk-UA" sz="2400" dirty="0">
              <a:latin typeface="Georgia" panose="02040502050405020303" pitchFamily="18" charset="0"/>
            </a:endParaRPr>
          </a:p>
          <a:p>
            <a:pPr algn="just"/>
            <a:r>
              <a:rPr lang="uk-UA" sz="2400" dirty="0">
                <a:latin typeface="Georgia" panose="02040502050405020303" pitchFamily="18" charset="0"/>
              </a:rPr>
              <a:t>Це не рейтинг героїзму і не перелік найвидатніших воїнів. Це історії життя, з яких складається картина десятирічної боротьби, де із величчю духу українських героїв разюче контрастує глибина ницості російських окупантів.</a:t>
            </a:r>
          </a:p>
          <a:p>
            <a:pPr algn="just"/>
            <a:endParaRPr lang="uk-UA" sz="2400" dirty="0">
              <a:latin typeface="Georgia" panose="02040502050405020303" pitchFamily="18" charset="0"/>
            </a:endParaRPr>
          </a:p>
          <a:p>
            <a:pPr algn="just"/>
            <a:r>
              <a:rPr lang="uk-UA" sz="2400" dirty="0">
                <a:latin typeface="Georgia" panose="02040502050405020303" pitchFamily="18" charset="0"/>
              </a:rPr>
              <a:t>Статистика  російсько-української війни: 815 воїнам присвоєно звання Героя України, у </a:t>
            </a:r>
            <a:r>
              <a:rPr lang="uk-UA" sz="2400" dirty="0" err="1">
                <a:latin typeface="Georgia" panose="02040502050405020303" pitchFamily="18" charset="0"/>
              </a:rPr>
              <a:t>т.ч</a:t>
            </a:r>
            <a:r>
              <a:rPr lang="uk-UA" sz="2400" dirty="0">
                <a:latin typeface="Georgia" panose="02040502050405020303" pitchFamily="18" charset="0"/>
              </a:rPr>
              <a:t>. 460 – посмертно.</a:t>
            </a:r>
          </a:p>
          <a:p>
            <a:r>
              <a:rPr lang="uk-UA" sz="24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AutoShape 2" descr="День Збройних Сил України 2024 - як привітати військових - картинки та  листівки до свята - Hochu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2" y="3907969"/>
            <a:ext cx="4671159" cy="280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6828" y="4967484"/>
            <a:ext cx="3944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Georgia" panose="02040502050405020303" pitchFamily="18" charset="0"/>
              </a:rPr>
              <a:t>Хто вони – Герої російсько-української війни?</a:t>
            </a:r>
          </a:p>
        </p:txBody>
      </p:sp>
    </p:spTree>
    <p:extLst>
      <p:ext uri="{BB962C8B-B14F-4D97-AF65-F5344CB8AC3E}">
        <p14:creationId xmlns:p14="http://schemas.microsoft.com/office/powerpoint/2010/main" val="64213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3172" y="1218417"/>
            <a:ext cx="53159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Georgia" panose="02040502050405020303" pitchFamily="18" charset="0"/>
              </a:rPr>
              <a:t>Український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військовий</a:t>
            </a:r>
            <a:r>
              <a:rPr lang="ru-RU" sz="2000" b="1" dirty="0">
                <a:latin typeface="Georgia" panose="02040502050405020303" pitchFamily="18" charset="0"/>
              </a:rPr>
              <a:t>, полковник,</a:t>
            </a:r>
            <a:r>
              <a:rPr lang="uk-UA" sz="2000" b="1" dirty="0">
                <a:latin typeface="Georgia" panose="02040502050405020303" pitchFamily="18" charset="0"/>
              </a:rPr>
              <a:t> командир Третього армійського корпусу ЗСУ (до цього - 3 штурмова бригада), громадський діяч і політик.</a:t>
            </a:r>
          </a:p>
          <a:p>
            <a:pPr algn="just"/>
            <a:endParaRPr lang="uk-UA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У 2014 </a:t>
            </a:r>
            <a:r>
              <a:rPr lang="ru-RU" sz="2000" dirty="0" err="1">
                <a:latin typeface="Georgia" panose="02040502050405020303" pitchFamily="18" charset="0"/>
              </a:rPr>
              <a:t>році</a:t>
            </a:r>
            <a:r>
              <a:rPr lang="ru-RU" sz="2000" dirty="0">
                <a:latin typeface="Georgia" panose="02040502050405020303" pitchFamily="18" charset="0"/>
              </a:rPr>
              <a:t> - </a:t>
            </a:r>
            <a:r>
              <a:rPr lang="ru-RU" sz="2000" dirty="0" err="1">
                <a:latin typeface="Georgia" panose="02040502050405020303" pitchFamily="18" charset="0"/>
              </a:rPr>
              <a:t>засновник</a:t>
            </a:r>
            <a:r>
              <a:rPr lang="ru-RU" sz="2000" dirty="0">
                <a:latin typeface="Georgia" panose="02040502050405020303" pitchFamily="18" charset="0"/>
              </a:rPr>
              <a:t> та перший командир полку «Азов».</a:t>
            </a:r>
          </a:p>
          <a:p>
            <a:pPr algn="just"/>
            <a:endParaRPr lang="uk-UA" sz="2000" dirty="0">
              <a:latin typeface="Georgia" panose="02040502050405020303" pitchFamily="18" charset="0"/>
            </a:endParaRPr>
          </a:p>
          <a:p>
            <a:pPr algn="just"/>
            <a:r>
              <a:rPr lang="uk-UA" sz="2000" dirty="0">
                <a:latin typeface="Georgia" panose="02040502050405020303" pitchFamily="18" charset="0"/>
              </a:rPr>
              <a:t>Приклад відданості та професіоналізму українських захисників.</a:t>
            </a:r>
          </a:p>
        </p:txBody>
      </p:sp>
      <p:pic>
        <p:nvPicPr>
          <p:cNvPr id="6148" name="Picture 4" descr="3 окрема штурмова бригад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r="28004"/>
          <a:stretch/>
        </p:blipFill>
        <p:spPr bwMode="auto">
          <a:xfrm>
            <a:off x="224877" y="1035285"/>
            <a:ext cx="3224379" cy="562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4449" y="97972"/>
            <a:ext cx="5144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АНДРІЙ  БІЛЕЦЬКИЙ</a:t>
            </a:r>
          </a:p>
        </p:txBody>
      </p:sp>
      <p:pic>
        <p:nvPicPr>
          <p:cNvPr id="6150" name="Picture 6" descr="Файл:3ошбр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7" y="5044212"/>
            <a:ext cx="866772" cy="16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thumb/8/84/12th_Special_Purpose_Brigade_%27Azov%27_Insignia_-_First_Variant.png/250px-12th_Special_Purpose_Brigade_%27Azov%27_Insignia_-_First_Varia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33" y="4989725"/>
            <a:ext cx="826574" cy="15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3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800">
                <a:latin typeface="Arial"/>
              </a:rPr>
              <a:t>Це не просто імена. Це наша історія.</a:t>
            </a:r>
          </a:p>
          <a:p>
            <a:r>
              <a:rPr sz="2800">
                <a:latin typeface="Arial"/>
              </a:rPr>
              <a:t>Це ті, хто вірив у майбутнє — і творив його.</a:t>
            </a:r>
          </a:p>
          <a:p>
            <a:r>
              <a:rPr sz="2800">
                <a:latin typeface="Arial"/>
              </a:rPr>
              <a:t>Пам’ятаймо.</a:t>
            </a:r>
          </a:p>
          <a:p>
            <a:r>
              <a:rPr sz="2800">
                <a:latin typeface="Arial"/>
              </a:rPr>
              <a:t>Вічна слава Героям України.</a:t>
            </a:r>
          </a:p>
        </p:txBody>
      </p:sp>
      <p:pic>
        <p:nvPicPr>
          <p:cNvPr id="4" name="Picture 3" descr="fon_ukraine_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799" y="87476"/>
            <a:ext cx="833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latin typeface="Georgia" panose="02040502050405020303" pitchFamily="18" charset="0"/>
              </a:rPr>
              <a:t>ДЕНИС ПРОКОПЕНКО ( РЕДІС ) </a:t>
            </a:r>
          </a:p>
        </p:txBody>
      </p:sp>
      <p:pic>
        <p:nvPicPr>
          <p:cNvPr id="7170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859972"/>
            <a:ext cx="3970391" cy="42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1885" y="859972"/>
            <a:ext cx="49421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latin typeface="Georgia" panose="02040502050405020303" pitchFamily="18" charset="0"/>
              </a:rPr>
              <a:t>Полковник </a:t>
            </a:r>
            <a:r>
              <a:rPr lang="ru-RU" sz="2000" b="1" dirty="0" err="1">
                <a:latin typeface="Georgia" panose="02040502050405020303" pitchFamily="18" charset="0"/>
              </a:rPr>
              <a:t>Національної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гвардії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b="1" dirty="0">
                <a:latin typeface="Georgia" panose="02040502050405020303" pitchFamily="18" charset="0"/>
              </a:rPr>
              <a:t>, командир 1 корпусу </a:t>
            </a:r>
            <a:r>
              <a:rPr lang="ru-RU" sz="2000" b="1" dirty="0" err="1">
                <a:latin typeface="Georgia" panose="02040502050405020303" pitchFamily="18" charset="0"/>
              </a:rPr>
              <a:t>Національної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Гвардії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b="1" dirty="0">
                <a:latin typeface="Georgia" panose="02040502050405020303" pitchFamily="18" charset="0"/>
              </a:rPr>
              <a:t> «Азов».</a:t>
            </a:r>
          </a:p>
          <a:p>
            <a:pPr algn="just"/>
            <a:endParaRPr lang="ru-RU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b="1" dirty="0">
                <a:latin typeface="Georgia" panose="02040502050405020303" pitchFamily="18" charset="0"/>
              </a:rPr>
              <a:t>Герой </a:t>
            </a:r>
            <a:r>
              <a:rPr lang="ru-RU" sz="2000" b="1" dirty="0" err="1">
                <a:latin typeface="Georgia" panose="02040502050405020303" pitchFamily="18" charset="0"/>
              </a:rPr>
              <a:t>України</a:t>
            </a:r>
            <a:r>
              <a:rPr lang="ru-RU" sz="2000" b="1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Брав участь в АТО/ООС з 2014 року. Став наймолодшим командиром в історії  ЗСУ. 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Командир </a:t>
            </a:r>
            <a:r>
              <a:rPr lang="ru-RU" sz="2000" dirty="0" err="1">
                <a:latin typeface="Georgia" panose="02040502050405020303" pitchFamily="18" charset="0"/>
              </a:rPr>
              <a:t>операції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битви</a:t>
            </a:r>
            <a:r>
              <a:rPr lang="ru-RU" sz="2000" dirty="0">
                <a:latin typeface="Georgia" panose="02040502050405020303" pitchFamily="18" charset="0"/>
              </a:rPr>
              <a:t> за </a:t>
            </a:r>
            <a:r>
              <a:rPr lang="ru-RU" sz="2000" dirty="0" err="1">
                <a:latin typeface="Georgia" panose="02040502050405020303" pitchFamily="18" charset="0"/>
              </a:rPr>
              <a:t>Маріуполь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Пройшов</a:t>
            </a:r>
            <a:r>
              <a:rPr lang="ru-RU" sz="2000" dirty="0">
                <a:latin typeface="Georgia" panose="02040502050405020303" pitchFamily="18" charset="0"/>
              </a:rPr>
              <a:t> полон. </a:t>
            </a:r>
          </a:p>
          <a:p>
            <a:pPr algn="just"/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Захищає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Батьківщину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сході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7172" name="Picture 4" descr="https://upload.wikimedia.org/wikipedia/commons/thumb/8/84/12th_Special_Purpose_Brigade_%27Azov%27_Insignia_-_First_Variant.png/250px-12th_Special_Purpose_Brigade_%27Azov%27_Insignia_-_First_Varia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" y="5290456"/>
            <a:ext cx="771946" cy="14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thumb/2/20/%D0%95%D0%BC%D0%B1%D0%BB%D0%B5%D0%BC%D0%B0_1-%D0%B3%D0%BE_%D0%BA%D0%BE%D1%80%D0%BF%D1%83%D1%81%D1%83_%D0%9D%D0%93%D0%A3_%22%D0%90%D0%B7%D0%BE%D0%B2%22.png/250px-%D0%95%D0%BC%D0%B1%D0%BB%D0%B5%D0%BC%D0%B0_1-%D0%B3%D0%BE_%D0%BA%D0%BE%D1%80%D0%BF%D1%83%D1%81%D1%83_%D0%9D%D0%93%D0%A3_%22%D0%90%D0%B7%D0%BE%D0%B2%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290456"/>
            <a:ext cx="771945" cy="14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upload.wikimedia.org/wikipedia/commons/thumb/1/10/Medal_of_Golden_Star_Ukraine.jpg/120px-Medal_of_Golden_Star_Ukra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6" y="885378"/>
            <a:ext cx="669711" cy="17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pload.wikimedia.org/wikipedia/commons/thumb/f/fe/Hmel-3.jpg/150px-Hmel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89" y="52913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1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2261</Words>
  <Application>Microsoft Office PowerPoint</Application>
  <PresentationFormat>Экран (4:3)</PresentationFormat>
  <Paragraphs>290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dc:description>generated using python-pptx</dc:description>
  <cp:lastModifiedBy>ACER</cp:lastModifiedBy>
  <cp:revision>67</cp:revision>
  <dcterms:created xsi:type="dcterms:W3CDTF">2013-01-27T09:14:16Z</dcterms:created>
  <dcterms:modified xsi:type="dcterms:W3CDTF">2025-07-25T09:03:03Z</dcterms:modified>
</cp:coreProperties>
</file>