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7" r:id="rId4"/>
    <p:sldId id="260" r:id="rId5"/>
    <p:sldId id="266" r:id="rId6"/>
    <p:sldId id="263" r:id="rId7"/>
  </p:sldIdLst>
  <p:sldSz cx="18288000" cy="10287000"/>
  <p:notesSz cx="6858000" cy="9144000"/>
  <p:embeddedFontLst>
    <p:embeddedFont>
      <p:font typeface="Roboto" panose="02000000000000000000" pitchFamily="2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E2"/>
    <a:srgbClr val="17F20C"/>
    <a:srgbClr val="008080"/>
    <a:srgbClr val="3A8674"/>
    <a:srgbClr val="5D416F"/>
    <a:srgbClr val="24A486"/>
    <a:srgbClr val="F9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60" d="100"/>
          <a:sy n="60" d="100"/>
        </p:scale>
        <p:origin x="-342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0282B-0720-4B09-9512-66ECCF5566C0}" type="datetimeFigureOut">
              <a:rPr lang="uk-UA" smtClean="0"/>
              <a:t>28.05.2025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2E498-C49B-461A-A3AB-EE3E53CC34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3891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rgbClr val="00A7E2">
                <a:lumMod val="71000"/>
                <a:alpha val="60000"/>
              </a:srgbClr>
            </a:gs>
            <a:gs pos="0">
              <a:srgbClr val="17F20C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lar.tsatu.edu.ua/handle/123456789/1900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elar.tsatu.edu.ua/handle/123456789/1898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elar.tsatu.edu.ua/handle/123456789/1765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://elar.tsatu.edu.ua/handle/123456789/1812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://elar.tsatu.edu.ua/handle/123456789/17187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elar.tsatu.edu.ua/handle/123456789/1767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://elar.tsatu.edu.ua/handle/123456789/17505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://elar.tsatu.edu.ua/handle/123456789/18766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hyperlink" Target="http://elar.tsatu.edu.ua/handle/123456789/1707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lar.tsatu.edu.ua/handle/123456789/17794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010"/>
            <a:ext cx="18275008" cy="1029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4"/>
          <p:cNvSpPr/>
          <p:nvPr/>
        </p:nvSpPr>
        <p:spPr>
          <a:xfrm>
            <a:off x="9301655" y="5216550"/>
            <a:ext cx="8898320" cy="4833329"/>
          </a:xfrm>
          <a:custGeom>
            <a:avLst/>
            <a:gdLst/>
            <a:ahLst/>
            <a:cxnLst/>
            <a:rect l="l" t="t" r="r" b="b"/>
            <a:pathLst>
              <a:path w="3932046" h="1326395">
                <a:moveTo>
                  <a:pt x="26447" y="0"/>
                </a:moveTo>
                <a:lnTo>
                  <a:pt x="3905599" y="0"/>
                </a:lnTo>
                <a:cubicBezTo>
                  <a:pt x="3912614" y="0"/>
                  <a:pt x="3919340" y="2786"/>
                  <a:pt x="3924300" y="7746"/>
                </a:cubicBezTo>
                <a:cubicBezTo>
                  <a:pt x="3929260" y="12706"/>
                  <a:pt x="3932046" y="19433"/>
                  <a:pt x="3932046" y="26447"/>
                </a:cubicBezTo>
                <a:lnTo>
                  <a:pt x="3932046" y="1299948"/>
                </a:lnTo>
                <a:cubicBezTo>
                  <a:pt x="3932046" y="1314554"/>
                  <a:pt x="3920205" y="1326395"/>
                  <a:pt x="3905599" y="1326395"/>
                </a:cubicBezTo>
                <a:lnTo>
                  <a:pt x="26447" y="1326395"/>
                </a:lnTo>
                <a:cubicBezTo>
                  <a:pt x="19433" y="1326395"/>
                  <a:pt x="12706" y="1323608"/>
                  <a:pt x="7746" y="1318648"/>
                </a:cubicBezTo>
                <a:cubicBezTo>
                  <a:pt x="2786" y="1313689"/>
                  <a:pt x="0" y="1306962"/>
                  <a:pt x="0" y="1299948"/>
                </a:cubicBezTo>
                <a:lnTo>
                  <a:pt x="0" y="26447"/>
                </a:lnTo>
                <a:cubicBezTo>
                  <a:pt x="0" y="19433"/>
                  <a:pt x="2786" y="12706"/>
                  <a:pt x="7746" y="7746"/>
                </a:cubicBezTo>
                <a:cubicBezTo>
                  <a:pt x="12706" y="2786"/>
                  <a:pt x="19433" y="0"/>
                  <a:pt x="2644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</p:sp>
      <p:sp>
        <p:nvSpPr>
          <p:cNvPr id="19" name="Freeform 14"/>
          <p:cNvSpPr/>
          <p:nvPr/>
        </p:nvSpPr>
        <p:spPr>
          <a:xfrm>
            <a:off x="157237" y="795860"/>
            <a:ext cx="5252963" cy="3280840"/>
          </a:xfrm>
          <a:custGeom>
            <a:avLst/>
            <a:gdLst/>
            <a:ahLst/>
            <a:cxnLst/>
            <a:rect l="l" t="t" r="r" b="b"/>
            <a:pathLst>
              <a:path w="3932046" h="1326395">
                <a:moveTo>
                  <a:pt x="26447" y="0"/>
                </a:moveTo>
                <a:lnTo>
                  <a:pt x="3905599" y="0"/>
                </a:lnTo>
                <a:cubicBezTo>
                  <a:pt x="3912614" y="0"/>
                  <a:pt x="3919340" y="2786"/>
                  <a:pt x="3924300" y="7746"/>
                </a:cubicBezTo>
                <a:cubicBezTo>
                  <a:pt x="3929260" y="12706"/>
                  <a:pt x="3932046" y="19433"/>
                  <a:pt x="3932046" y="26447"/>
                </a:cubicBezTo>
                <a:lnTo>
                  <a:pt x="3932046" y="1299948"/>
                </a:lnTo>
                <a:cubicBezTo>
                  <a:pt x="3932046" y="1314554"/>
                  <a:pt x="3920205" y="1326395"/>
                  <a:pt x="3905599" y="1326395"/>
                </a:cubicBezTo>
                <a:lnTo>
                  <a:pt x="26447" y="1326395"/>
                </a:lnTo>
                <a:cubicBezTo>
                  <a:pt x="19433" y="1326395"/>
                  <a:pt x="12706" y="1323608"/>
                  <a:pt x="7746" y="1318648"/>
                </a:cubicBezTo>
                <a:cubicBezTo>
                  <a:pt x="2786" y="1313689"/>
                  <a:pt x="0" y="1306962"/>
                  <a:pt x="0" y="1299948"/>
                </a:cubicBezTo>
                <a:lnTo>
                  <a:pt x="0" y="26447"/>
                </a:lnTo>
                <a:cubicBezTo>
                  <a:pt x="0" y="19433"/>
                  <a:pt x="2786" y="12706"/>
                  <a:pt x="7746" y="7746"/>
                </a:cubicBezTo>
                <a:cubicBezTo>
                  <a:pt x="12706" y="2786"/>
                  <a:pt x="19433" y="0"/>
                  <a:pt x="2644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</p:sp>
      <p:sp>
        <p:nvSpPr>
          <p:cNvPr id="17" name="Freeform 14"/>
          <p:cNvSpPr/>
          <p:nvPr/>
        </p:nvSpPr>
        <p:spPr>
          <a:xfrm>
            <a:off x="167747" y="5217787"/>
            <a:ext cx="8965115" cy="4876800"/>
          </a:xfrm>
          <a:custGeom>
            <a:avLst/>
            <a:gdLst/>
            <a:ahLst/>
            <a:cxnLst/>
            <a:rect l="l" t="t" r="r" b="b"/>
            <a:pathLst>
              <a:path w="3932046" h="1326395">
                <a:moveTo>
                  <a:pt x="26447" y="0"/>
                </a:moveTo>
                <a:lnTo>
                  <a:pt x="3905599" y="0"/>
                </a:lnTo>
                <a:cubicBezTo>
                  <a:pt x="3912614" y="0"/>
                  <a:pt x="3919340" y="2786"/>
                  <a:pt x="3924300" y="7746"/>
                </a:cubicBezTo>
                <a:cubicBezTo>
                  <a:pt x="3929260" y="12706"/>
                  <a:pt x="3932046" y="19433"/>
                  <a:pt x="3932046" y="26447"/>
                </a:cubicBezTo>
                <a:lnTo>
                  <a:pt x="3932046" y="1299948"/>
                </a:lnTo>
                <a:cubicBezTo>
                  <a:pt x="3932046" y="1314554"/>
                  <a:pt x="3920205" y="1326395"/>
                  <a:pt x="3905599" y="1326395"/>
                </a:cubicBezTo>
                <a:lnTo>
                  <a:pt x="26447" y="1326395"/>
                </a:lnTo>
                <a:cubicBezTo>
                  <a:pt x="19433" y="1326395"/>
                  <a:pt x="12706" y="1323608"/>
                  <a:pt x="7746" y="1318648"/>
                </a:cubicBezTo>
                <a:cubicBezTo>
                  <a:pt x="2786" y="1313689"/>
                  <a:pt x="0" y="1306962"/>
                  <a:pt x="0" y="1299948"/>
                </a:cubicBezTo>
                <a:lnTo>
                  <a:pt x="0" y="26447"/>
                </a:lnTo>
                <a:cubicBezTo>
                  <a:pt x="0" y="19433"/>
                  <a:pt x="2786" y="12706"/>
                  <a:pt x="7746" y="7746"/>
                </a:cubicBezTo>
                <a:cubicBezTo>
                  <a:pt x="12706" y="2786"/>
                  <a:pt x="19433" y="0"/>
                  <a:pt x="2644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65" y="191048"/>
            <a:ext cx="3398641" cy="4406514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137667" y="5393353"/>
            <a:ext cx="8995195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Монографія «Вчений. Початок» є комплексним дослідженням ключових аспектів наукової кар’єри, її розвитку та міжнародної інтеграції. У книзі висвітлюються сучасні виклики та тенденції у світовій </a:t>
            </a:r>
            <a:r>
              <a:rPr lang="uk-UA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науці. Особлива </a:t>
            </a:r>
            <a:r>
              <a:rPr lang="uk-UA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увага приділяється становленню вченого, </a:t>
            </a:r>
            <a:r>
              <a:rPr lang="uk-UA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розвитку наукових компетенцій, публікацій діяльності, науковому спілкуванню тощо.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uk-UA" sz="2600" dirty="0" smtClean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endParaRPr lang="uk-UA" sz="2600" dirty="0" smtClean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endParaRPr lang="uk-UA" sz="2600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2600" u="sng" dirty="0" smtClean="0"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http</a:t>
            </a:r>
            <a:r>
              <a:rPr lang="en-US" sz="2600" u="sng" dirty="0"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://elar.tsatu.edu.ua/handle/123456789/19001</a:t>
            </a:r>
            <a:endParaRPr lang="uk-UA" sz="2600" dirty="0" smtClean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endParaRPr lang="uk-UA" sz="2600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endParaRPr lang="uk-UA" sz="2600" dirty="0" smtClean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endParaRPr lang="uk-UA" sz="2600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2902" y="822606"/>
            <a:ext cx="525296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Вчений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. Початок :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монографія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 / О.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Ващук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, Г.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Жосан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, В.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Лемещенко-Лагода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, Є.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Мурзо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, В. Рогов, А.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Сімахова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, М.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Шепітько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; за тех. ред.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Лемещенко-Лагода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 В.; Рада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молодих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учених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 при МОН. - USA : Вид-во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Amazon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, 2025. – 455 с.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267497" y="5217787"/>
            <a:ext cx="886941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dirty="0">
                <a:latin typeface="Roboto" panose="02000000000000000000" pitchFamily="2" charset="0"/>
                <a:ea typeface="Roboto" panose="02000000000000000000" pitchFamily="2" charset="0"/>
              </a:rPr>
              <a:t>В монографії розглядаються трансформації викладання математичних дисциплін для майбутніх інженерів під впливом </a:t>
            </a:r>
            <a:r>
              <a:rPr lang="uk-UA" sz="2600" dirty="0" err="1">
                <a:latin typeface="Roboto" panose="02000000000000000000" pitchFamily="2" charset="0"/>
                <a:ea typeface="Roboto" panose="02000000000000000000" pitchFamily="2" charset="0"/>
              </a:rPr>
              <a:t>цифровізації</a:t>
            </a:r>
            <a:r>
              <a:rPr lang="uk-UA" sz="2600" dirty="0">
                <a:latin typeface="Roboto" panose="02000000000000000000" pitchFamily="2" charset="0"/>
                <a:ea typeface="Roboto" panose="02000000000000000000" pitchFamily="2" charset="0"/>
              </a:rPr>
              <a:t> освіти та розвитку ІКТ. Актуальність змін зумовлена потребами ринку праці, який вимагає не лише теоретичних знань, а й практичних навичок використання цифрових інструментів. Математика виступає як основа для аналізу та моделювання технічних процесів, тому викладач має формувати прикладні вміння роботи з математичними моделями. </a:t>
            </a:r>
          </a:p>
          <a:p>
            <a:pPr algn="ctr"/>
            <a:r>
              <a:rPr lang="en-US" sz="2600" u="sng" dirty="0"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http://elar.tsatu.edu.ua/handle/123456789/18984</a:t>
            </a:r>
            <a:endParaRPr lang="uk-UA" sz="2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endParaRPr lang="uk-UA" sz="2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3" name="Group 7"/>
          <p:cNvGrpSpPr/>
          <p:nvPr/>
        </p:nvGrpSpPr>
        <p:grpSpPr>
          <a:xfrm>
            <a:off x="12544423" y="191047"/>
            <a:ext cx="5649967" cy="4928920"/>
            <a:chOff x="-447673" y="-177277"/>
            <a:chExt cx="4265098" cy="1693573"/>
          </a:xfrm>
          <a:solidFill>
            <a:schemeClr val="bg2"/>
          </a:solidFill>
        </p:grpSpPr>
        <p:sp>
          <p:nvSpPr>
            <p:cNvPr id="15" name="Freeform 8"/>
            <p:cNvSpPr/>
            <p:nvPr/>
          </p:nvSpPr>
          <p:spPr>
            <a:xfrm>
              <a:off x="0" y="0"/>
              <a:ext cx="3817425" cy="1516296"/>
            </a:xfrm>
            <a:custGeom>
              <a:avLst/>
              <a:gdLst/>
              <a:ahLst/>
              <a:cxnLst/>
              <a:rect l="l" t="t" r="r" b="b"/>
              <a:pathLst>
                <a:path w="3817425" h="1516296">
                  <a:moveTo>
                    <a:pt x="27241" y="0"/>
                  </a:moveTo>
                  <a:lnTo>
                    <a:pt x="3790184" y="0"/>
                  </a:lnTo>
                  <a:cubicBezTo>
                    <a:pt x="3797409" y="0"/>
                    <a:pt x="3804338" y="2870"/>
                    <a:pt x="3809446" y="7979"/>
                  </a:cubicBezTo>
                  <a:cubicBezTo>
                    <a:pt x="3814555" y="13087"/>
                    <a:pt x="3817425" y="20016"/>
                    <a:pt x="3817425" y="27241"/>
                  </a:cubicBezTo>
                  <a:lnTo>
                    <a:pt x="3817425" y="1489055"/>
                  </a:lnTo>
                  <a:cubicBezTo>
                    <a:pt x="3817425" y="1496280"/>
                    <a:pt x="3814555" y="1503209"/>
                    <a:pt x="3809446" y="1508318"/>
                  </a:cubicBezTo>
                  <a:cubicBezTo>
                    <a:pt x="3804338" y="1513426"/>
                    <a:pt x="3797409" y="1516296"/>
                    <a:pt x="3790184" y="1516296"/>
                  </a:cubicBezTo>
                  <a:lnTo>
                    <a:pt x="27241" y="1516296"/>
                  </a:lnTo>
                  <a:cubicBezTo>
                    <a:pt x="20016" y="1516296"/>
                    <a:pt x="13087" y="1513426"/>
                    <a:pt x="7979" y="1508318"/>
                  </a:cubicBezTo>
                  <a:cubicBezTo>
                    <a:pt x="2870" y="1503209"/>
                    <a:pt x="0" y="1496280"/>
                    <a:pt x="0" y="1489055"/>
                  </a:cubicBezTo>
                  <a:lnTo>
                    <a:pt x="0" y="27241"/>
                  </a:lnTo>
                  <a:cubicBezTo>
                    <a:pt x="0" y="20016"/>
                    <a:pt x="2870" y="13087"/>
                    <a:pt x="7979" y="7979"/>
                  </a:cubicBezTo>
                  <a:cubicBezTo>
                    <a:pt x="13087" y="2870"/>
                    <a:pt x="20016" y="0"/>
                    <a:pt x="27241" y="0"/>
                  </a:cubicBezTo>
                  <a:close/>
                </a:path>
              </a:pathLst>
            </a:custGeom>
            <a:grpFill/>
          </p:spPr>
        </p:sp>
        <p:sp>
          <p:nvSpPr>
            <p:cNvPr id="16" name="TextBox 9"/>
            <p:cNvSpPr txBox="1"/>
            <p:nvPr/>
          </p:nvSpPr>
          <p:spPr>
            <a:xfrm>
              <a:off x="-447673" y="-177277"/>
              <a:ext cx="4265098" cy="169357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0" y="191047"/>
            <a:ext cx="3429000" cy="440651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12544423" y="239657"/>
            <a:ext cx="56555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MATLAB – </a:t>
            </a:r>
            <a:r>
              <a:rPr lang="uk-UA" sz="2600" dirty="0">
                <a:latin typeface="Roboto" panose="02000000000000000000" pitchFamily="2" charset="0"/>
                <a:ea typeface="Roboto" panose="02000000000000000000" pitchFamily="2" charset="0"/>
              </a:rPr>
              <a:t>інструмент сучасної математичної підготовки інженерів: національний та міжнародний досвід / Дьоміна Н. А., </a:t>
            </a:r>
            <a:r>
              <a:rPr lang="uk-UA" sz="2600" dirty="0" err="1">
                <a:latin typeface="Roboto" panose="02000000000000000000" pitchFamily="2" charset="0"/>
                <a:ea typeface="Roboto" panose="02000000000000000000" pitchFamily="2" charset="0"/>
              </a:rPr>
              <a:t>Одновол</a:t>
            </a:r>
            <a:r>
              <a:rPr lang="uk-UA" sz="2600" dirty="0">
                <a:latin typeface="Roboto" panose="02000000000000000000" pitchFamily="2" charset="0"/>
                <a:ea typeface="Roboto" panose="02000000000000000000" pitchFamily="2" charset="0"/>
              </a:rPr>
              <a:t> Д. Г., Леонтьєва В. В., </a:t>
            </a:r>
            <a:r>
              <a:rPr lang="uk-UA" sz="2600" dirty="0" err="1">
                <a:latin typeface="Roboto" panose="02000000000000000000" pitchFamily="2" charset="0"/>
                <a:ea typeface="Roboto" panose="02000000000000000000" pitchFamily="2" charset="0"/>
              </a:rPr>
              <a:t>Кондрат’єва</a:t>
            </a:r>
            <a:r>
              <a:rPr lang="uk-UA" sz="2600" dirty="0">
                <a:latin typeface="Roboto" panose="02000000000000000000" pitchFamily="2" charset="0"/>
                <a:ea typeface="Roboto" panose="02000000000000000000" pitchFamily="2" charset="0"/>
              </a:rPr>
              <a:t> Н. О. // 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Development of modern science: experimental and theoretical research : Scientific multidisciplinary monograph / Recommended for printing and publication on the Internet (Decision № 12-2025/1) 2025. – </a:t>
            </a:r>
            <a:r>
              <a:rPr lang="uk-UA" sz="2600" dirty="0">
                <a:latin typeface="Roboto" panose="02000000000000000000" pitchFamily="2" charset="0"/>
                <a:ea typeface="Roboto" panose="02000000000000000000" pitchFamily="2" charset="0"/>
              </a:rPr>
              <a:t>С. 367-393.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4"/>
          <p:cNvSpPr/>
          <p:nvPr/>
        </p:nvSpPr>
        <p:spPr>
          <a:xfrm>
            <a:off x="9829801" y="5539185"/>
            <a:ext cx="8376950" cy="4055211"/>
          </a:xfrm>
          <a:custGeom>
            <a:avLst/>
            <a:gdLst/>
            <a:ahLst/>
            <a:cxnLst/>
            <a:rect l="l" t="t" r="r" b="b"/>
            <a:pathLst>
              <a:path w="3932046" h="1326395">
                <a:moveTo>
                  <a:pt x="26447" y="0"/>
                </a:moveTo>
                <a:lnTo>
                  <a:pt x="3905599" y="0"/>
                </a:lnTo>
                <a:cubicBezTo>
                  <a:pt x="3912614" y="0"/>
                  <a:pt x="3919340" y="2786"/>
                  <a:pt x="3924300" y="7746"/>
                </a:cubicBezTo>
                <a:cubicBezTo>
                  <a:pt x="3929260" y="12706"/>
                  <a:pt x="3932046" y="19433"/>
                  <a:pt x="3932046" y="26447"/>
                </a:cubicBezTo>
                <a:lnTo>
                  <a:pt x="3932046" y="1299948"/>
                </a:lnTo>
                <a:cubicBezTo>
                  <a:pt x="3932046" y="1314554"/>
                  <a:pt x="3920205" y="1326395"/>
                  <a:pt x="3905599" y="1326395"/>
                </a:cubicBezTo>
                <a:lnTo>
                  <a:pt x="26447" y="1326395"/>
                </a:lnTo>
                <a:cubicBezTo>
                  <a:pt x="19433" y="1326395"/>
                  <a:pt x="12706" y="1323608"/>
                  <a:pt x="7746" y="1318648"/>
                </a:cubicBezTo>
                <a:cubicBezTo>
                  <a:pt x="2786" y="1313689"/>
                  <a:pt x="0" y="1306962"/>
                  <a:pt x="0" y="1299948"/>
                </a:cubicBezTo>
                <a:lnTo>
                  <a:pt x="0" y="26447"/>
                </a:lnTo>
                <a:cubicBezTo>
                  <a:pt x="0" y="19433"/>
                  <a:pt x="2786" y="12706"/>
                  <a:pt x="7746" y="7746"/>
                </a:cubicBezTo>
                <a:cubicBezTo>
                  <a:pt x="12706" y="2786"/>
                  <a:pt x="19433" y="0"/>
                  <a:pt x="2644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</p:sp>
      <p:sp>
        <p:nvSpPr>
          <p:cNvPr id="19" name="Freeform 14"/>
          <p:cNvSpPr/>
          <p:nvPr/>
        </p:nvSpPr>
        <p:spPr>
          <a:xfrm>
            <a:off x="157237" y="795859"/>
            <a:ext cx="5252963" cy="2985207"/>
          </a:xfrm>
          <a:custGeom>
            <a:avLst/>
            <a:gdLst/>
            <a:ahLst/>
            <a:cxnLst/>
            <a:rect l="l" t="t" r="r" b="b"/>
            <a:pathLst>
              <a:path w="3932046" h="1326395">
                <a:moveTo>
                  <a:pt x="26447" y="0"/>
                </a:moveTo>
                <a:lnTo>
                  <a:pt x="3905599" y="0"/>
                </a:lnTo>
                <a:cubicBezTo>
                  <a:pt x="3912614" y="0"/>
                  <a:pt x="3919340" y="2786"/>
                  <a:pt x="3924300" y="7746"/>
                </a:cubicBezTo>
                <a:cubicBezTo>
                  <a:pt x="3929260" y="12706"/>
                  <a:pt x="3932046" y="19433"/>
                  <a:pt x="3932046" y="26447"/>
                </a:cubicBezTo>
                <a:lnTo>
                  <a:pt x="3932046" y="1299948"/>
                </a:lnTo>
                <a:cubicBezTo>
                  <a:pt x="3932046" y="1314554"/>
                  <a:pt x="3920205" y="1326395"/>
                  <a:pt x="3905599" y="1326395"/>
                </a:cubicBezTo>
                <a:lnTo>
                  <a:pt x="26447" y="1326395"/>
                </a:lnTo>
                <a:cubicBezTo>
                  <a:pt x="19433" y="1326395"/>
                  <a:pt x="12706" y="1323608"/>
                  <a:pt x="7746" y="1318648"/>
                </a:cubicBezTo>
                <a:cubicBezTo>
                  <a:pt x="2786" y="1313689"/>
                  <a:pt x="0" y="1306962"/>
                  <a:pt x="0" y="1299948"/>
                </a:cubicBezTo>
                <a:lnTo>
                  <a:pt x="0" y="26447"/>
                </a:lnTo>
                <a:cubicBezTo>
                  <a:pt x="0" y="19433"/>
                  <a:pt x="2786" y="12706"/>
                  <a:pt x="7746" y="7746"/>
                </a:cubicBezTo>
                <a:cubicBezTo>
                  <a:pt x="12706" y="2786"/>
                  <a:pt x="19433" y="0"/>
                  <a:pt x="2644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</p:sp>
      <p:sp>
        <p:nvSpPr>
          <p:cNvPr id="17" name="Freeform 14"/>
          <p:cNvSpPr/>
          <p:nvPr/>
        </p:nvSpPr>
        <p:spPr>
          <a:xfrm>
            <a:off x="91600" y="5539185"/>
            <a:ext cx="8965115" cy="4055211"/>
          </a:xfrm>
          <a:custGeom>
            <a:avLst/>
            <a:gdLst/>
            <a:ahLst/>
            <a:cxnLst/>
            <a:rect l="l" t="t" r="r" b="b"/>
            <a:pathLst>
              <a:path w="3932046" h="1326395">
                <a:moveTo>
                  <a:pt x="26447" y="0"/>
                </a:moveTo>
                <a:lnTo>
                  <a:pt x="3905599" y="0"/>
                </a:lnTo>
                <a:cubicBezTo>
                  <a:pt x="3912614" y="0"/>
                  <a:pt x="3919340" y="2786"/>
                  <a:pt x="3924300" y="7746"/>
                </a:cubicBezTo>
                <a:cubicBezTo>
                  <a:pt x="3929260" y="12706"/>
                  <a:pt x="3932046" y="19433"/>
                  <a:pt x="3932046" y="26447"/>
                </a:cubicBezTo>
                <a:lnTo>
                  <a:pt x="3932046" y="1299948"/>
                </a:lnTo>
                <a:cubicBezTo>
                  <a:pt x="3932046" y="1314554"/>
                  <a:pt x="3920205" y="1326395"/>
                  <a:pt x="3905599" y="1326395"/>
                </a:cubicBezTo>
                <a:lnTo>
                  <a:pt x="26447" y="1326395"/>
                </a:lnTo>
                <a:cubicBezTo>
                  <a:pt x="19433" y="1326395"/>
                  <a:pt x="12706" y="1323608"/>
                  <a:pt x="7746" y="1318648"/>
                </a:cubicBezTo>
                <a:cubicBezTo>
                  <a:pt x="2786" y="1313689"/>
                  <a:pt x="0" y="1306962"/>
                  <a:pt x="0" y="1299948"/>
                </a:cubicBezTo>
                <a:lnTo>
                  <a:pt x="0" y="26447"/>
                </a:lnTo>
                <a:cubicBezTo>
                  <a:pt x="0" y="19433"/>
                  <a:pt x="2786" y="12706"/>
                  <a:pt x="7746" y="7746"/>
                </a:cubicBezTo>
                <a:cubicBezTo>
                  <a:pt x="12706" y="2786"/>
                  <a:pt x="19433" y="0"/>
                  <a:pt x="2644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</p:sp>
      <p:sp>
        <p:nvSpPr>
          <p:cNvPr id="6" name="Прямоугольник 5"/>
          <p:cNvSpPr/>
          <p:nvPr/>
        </p:nvSpPr>
        <p:spPr>
          <a:xfrm>
            <a:off x="91600" y="5753100"/>
            <a:ext cx="887298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У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монографії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представлені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дослідження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 13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науковців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 ТДАТУ. </a:t>
            </a:r>
            <a:r>
              <a:rPr lang="uk-UA" sz="2600" dirty="0">
                <a:latin typeface="Roboto" panose="02000000000000000000" pitchFamily="2" charset="0"/>
                <a:ea typeface="Roboto" panose="02000000000000000000" pitchFamily="2" charset="0"/>
              </a:rPr>
              <a:t>Монографія «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Food technology progressive solutions» </a:t>
            </a:r>
            <a:r>
              <a:rPr lang="uk-UA" sz="2600" dirty="0">
                <a:latin typeface="Roboto" panose="02000000000000000000" pitchFamily="2" charset="0"/>
                <a:ea typeface="Roboto" panose="02000000000000000000" pitchFamily="2" charset="0"/>
              </a:rPr>
              <a:t>представляє 9 унікальних розділів важливої інформації, аспекти харчових технологій і пошук рішень для сучасної харчової промисловості, спрямованих на підвищення якості та збереження корисних властивостей харчових продуктів.</a:t>
            </a:r>
          </a:p>
          <a:p>
            <a:pPr algn="ctr"/>
            <a:endParaRPr lang="uk-UA" sz="2600" dirty="0">
              <a:latin typeface="Roboto" panose="02000000000000000000" pitchFamily="2" charset="0"/>
              <a:ea typeface="Roboto" panose="02000000000000000000" pitchFamily="2" charset="0"/>
              <a:hlinkClick r:id="rId2"/>
            </a:endParaRPr>
          </a:p>
          <a:p>
            <a:pPr algn="ctr"/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http://elar.tsatu.edu.ua/handle/123456789/17650</a:t>
            </a:r>
            <a:endParaRPr lang="ru-RU" sz="2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endParaRPr lang="uk-UA" sz="2600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endParaRPr lang="uk-UA" sz="2600" dirty="0" smtClean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endParaRPr lang="uk-UA" sz="2600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7" b="5213"/>
          <a:stretch/>
        </p:blipFill>
        <p:spPr bwMode="auto">
          <a:xfrm>
            <a:off x="9829800" y="344583"/>
            <a:ext cx="3926722" cy="4366389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157237" y="887966"/>
            <a:ext cx="525296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Food technology progressive solutions : Collective monograph./ </a:t>
            </a:r>
            <a:r>
              <a:rPr lang="en-US" sz="2600" dirty="0" err="1">
                <a:latin typeface="Roboto" panose="02000000000000000000" pitchFamily="2" charset="0"/>
                <a:ea typeface="Roboto" panose="02000000000000000000" pitchFamily="2" charset="0"/>
              </a:rPr>
              <a:t>Priss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, O., </a:t>
            </a:r>
            <a:r>
              <a:rPr lang="en-US" sz="2600" dirty="0" err="1">
                <a:latin typeface="Roboto" panose="02000000000000000000" pitchFamily="2" charset="0"/>
                <a:ea typeface="Roboto" panose="02000000000000000000" pitchFamily="2" charset="0"/>
              </a:rPr>
              <a:t>Glowacki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, S., </a:t>
            </a:r>
            <a:r>
              <a:rPr lang="en-US" sz="2600" dirty="0" err="1">
                <a:latin typeface="Roboto" panose="02000000000000000000" pitchFamily="2" charset="0"/>
                <a:ea typeface="Roboto" panose="02000000000000000000" pitchFamily="2" charset="0"/>
              </a:rPr>
              <a:t>Kiurcheva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, L., </a:t>
            </a:r>
            <a:r>
              <a:rPr lang="en-US" sz="2600" dirty="0" err="1">
                <a:latin typeface="Roboto" panose="02000000000000000000" pitchFamily="2" charset="0"/>
                <a:ea typeface="Roboto" panose="02000000000000000000" pitchFamily="2" charset="0"/>
              </a:rPr>
              <a:t>Holiachuk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, S., </a:t>
            </a:r>
            <a:r>
              <a:rPr lang="en-US" sz="2600" dirty="0" err="1">
                <a:latin typeface="Roboto" panose="02000000000000000000" pitchFamily="2" charset="0"/>
                <a:ea typeface="Roboto" panose="02000000000000000000" pitchFamily="2" charset="0"/>
              </a:rPr>
              <a:t>Samoichuk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, K., </a:t>
            </a:r>
            <a:r>
              <a:rPr lang="en-US" sz="2600" dirty="0" err="1">
                <a:latin typeface="Roboto" panose="02000000000000000000" pitchFamily="2" charset="0"/>
                <a:ea typeface="Roboto" panose="02000000000000000000" pitchFamily="2" charset="0"/>
              </a:rPr>
              <a:t>Verkholantseva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, V. et al.; </a:t>
            </a:r>
            <a:r>
              <a:rPr lang="en-US" sz="2600" dirty="0" err="1">
                <a:latin typeface="Roboto" panose="02000000000000000000" pitchFamily="2" charset="0"/>
                <a:ea typeface="Roboto" panose="02000000000000000000" pitchFamily="2" charset="0"/>
              </a:rPr>
              <a:t>Priss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, O. (Ed.). Tallinn: Scientific Route OÜ,2024. pp. 268.</a:t>
            </a:r>
            <a:endParaRPr lang="uk-UA" sz="2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829801" y="5720130"/>
            <a:ext cx="833884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dirty="0">
                <a:latin typeface="Roboto" panose="02000000000000000000" pitchFamily="2" charset="0"/>
                <a:ea typeface="Roboto" panose="02000000000000000000" pitchFamily="2" charset="0"/>
              </a:rPr>
              <a:t>В монографії наведено науково-обґрунтовані рекомендації щодо розв’язання проблеми підвищення продуктивності машинно-тракторного агрегату під час виконання сільськогосподарських операцій з метою доцільності використання перемінного передаточного відношення рульового механізму в залежності від швидкості його руху. </a:t>
            </a:r>
            <a:endParaRPr lang="uk-UA" sz="26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endParaRPr lang="uk-UA" sz="2600" u="sng" dirty="0" smtClean="0">
              <a:latin typeface="Roboto" panose="02000000000000000000" pitchFamily="2" charset="0"/>
              <a:ea typeface="Roboto" panose="02000000000000000000" pitchFamily="2" charset="0"/>
              <a:hlinkClick r:id="rId4"/>
            </a:endParaRPr>
          </a:p>
          <a:p>
            <a:pPr algn="ctr"/>
            <a:r>
              <a:rPr lang="en-US" sz="2600" u="sng" dirty="0" smtClean="0"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http</a:t>
            </a:r>
            <a:r>
              <a:rPr lang="en-US" sz="2600" u="sng" dirty="0"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://elar.tsatu.edu.ua/handle/123456789/18128</a:t>
            </a:r>
            <a:endParaRPr lang="uk-UA" sz="2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3" name="Group 7"/>
          <p:cNvGrpSpPr/>
          <p:nvPr/>
        </p:nvGrpSpPr>
        <p:grpSpPr>
          <a:xfrm>
            <a:off x="13918324" y="887966"/>
            <a:ext cx="4309447" cy="3665614"/>
            <a:chOff x="0" y="0"/>
            <a:chExt cx="3817425" cy="1516296"/>
          </a:xfrm>
          <a:solidFill>
            <a:schemeClr val="bg2"/>
          </a:solidFill>
        </p:grpSpPr>
        <p:sp>
          <p:nvSpPr>
            <p:cNvPr id="15" name="Freeform 8"/>
            <p:cNvSpPr/>
            <p:nvPr/>
          </p:nvSpPr>
          <p:spPr>
            <a:xfrm>
              <a:off x="0" y="0"/>
              <a:ext cx="3817425" cy="1516296"/>
            </a:xfrm>
            <a:custGeom>
              <a:avLst/>
              <a:gdLst/>
              <a:ahLst/>
              <a:cxnLst/>
              <a:rect l="l" t="t" r="r" b="b"/>
              <a:pathLst>
                <a:path w="3817425" h="1516296">
                  <a:moveTo>
                    <a:pt x="27241" y="0"/>
                  </a:moveTo>
                  <a:lnTo>
                    <a:pt x="3790184" y="0"/>
                  </a:lnTo>
                  <a:cubicBezTo>
                    <a:pt x="3797409" y="0"/>
                    <a:pt x="3804338" y="2870"/>
                    <a:pt x="3809446" y="7979"/>
                  </a:cubicBezTo>
                  <a:cubicBezTo>
                    <a:pt x="3814555" y="13087"/>
                    <a:pt x="3817425" y="20016"/>
                    <a:pt x="3817425" y="27241"/>
                  </a:cubicBezTo>
                  <a:lnTo>
                    <a:pt x="3817425" y="1489055"/>
                  </a:lnTo>
                  <a:cubicBezTo>
                    <a:pt x="3817425" y="1496280"/>
                    <a:pt x="3814555" y="1503209"/>
                    <a:pt x="3809446" y="1508318"/>
                  </a:cubicBezTo>
                  <a:cubicBezTo>
                    <a:pt x="3804338" y="1513426"/>
                    <a:pt x="3797409" y="1516296"/>
                    <a:pt x="3790184" y="1516296"/>
                  </a:cubicBezTo>
                  <a:lnTo>
                    <a:pt x="27241" y="1516296"/>
                  </a:lnTo>
                  <a:cubicBezTo>
                    <a:pt x="20016" y="1516296"/>
                    <a:pt x="13087" y="1513426"/>
                    <a:pt x="7979" y="1508318"/>
                  </a:cubicBezTo>
                  <a:cubicBezTo>
                    <a:pt x="2870" y="1503209"/>
                    <a:pt x="0" y="1496280"/>
                    <a:pt x="0" y="1489055"/>
                  </a:cubicBezTo>
                  <a:lnTo>
                    <a:pt x="0" y="27241"/>
                  </a:lnTo>
                  <a:cubicBezTo>
                    <a:pt x="0" y="20016"/>
                    <a:pt x="2870" y="13087"/>
                    <a:pt x="7979" y="7979"/>
                  </a:cubicBezTo>
                  <a:cubicBezTo>
                    <a:pt x="13087" y="2870"/>
                    <a:pt x="20016" y="0"/>
                    <a:pt x="27241" y="0"/>
                  </a:cubicBezTo>
                  <a:close/>
                </a:path>
              </a:pathLst>
            </a:custGeom>
            <a:grpFill/>
          </p:spPr>
        </p:sp>
        <p:sp>
          <p:nvSpPr>
            <p:cNvPr id="16" name="TextBox 9"/>
            <p:cNvSpPr txBox="1"/>
            <p:nvPr/>
          </p:nvSpPr>
          <p:spPr>
            <a:xfrm>
              <a:off x="0" y="-38100"/>
              <a:ext cx="3817425" cy="155439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3933103" y="874113"/>
            <a:ext cx="42798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dirty="0">
                <a:latin typeface="Roboto" panose="02000000000000000000" pitchFamily="2" charset="0"/>
                <a:ea typeface="Roboto" panose="02000000000000000000" pitchFamily="2" charset="0"/>
              </a:rPr>
              <a:t>Журавель Д. П., Бондар А. М. Підвищення керованості колісних тракторів шляхом використання адаптивного рульового керування : монографія. Запоріжжя: ТДАТУ, 2024. 154 с</a:t>
            </a:r>
            <a:r>
              <a:rPr lang="uk-UA" sz="2600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uk-UA" sz="2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724" y="333916"/>
            <a:ext cx="3646884" cy="437705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3248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5" y="5452170"/>
            <a:ext cx="8332334" cy="418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452170"/>
            <a:ext cx="9309803" cy="418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1" y="636885"/>
            <a:ext cx="4414370" cy="422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4271" y="931199"/>
            <a:ext cx="4894732" cy="3736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3792" y="668774"/>
            <a:ext cx="439334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dirty="0">
                <a:latin typeface="Roboto" panose="02000000000000000000" pitchFamily="2" charset="0"/>
                <a:ea typeface="Roboto" panose="02000000000000000000" pitchFamily="2" charset="0"/>
              </a:rPr>
              <a:t>Інформаційні технології у сфері захисту довкілля : колективна монографія за матеріалами Міжнародної науково-практичної конференції (Львів, 16-17 травня 2024 р.) / Колектив авторів: ......Скиба В., </a:t>
            </a:r>
            <a:r>
              <a:rPr lang="uk-UA" sz="2600" dirty="0" err="1">
                <a:latin typeface="Roboto" panose="02000000000000000000" pitchFamily="2" charset="0"/>
                <a:ea typeface="Roboto" panose="02000000000000000000" pitchFamily="2" charset="0"/>
              </a:rPr>
              <a:t>Ганчук</a:t>
            </a:r>
            <a:r>
              <a:rPr lang="uk-UA" sz="2600" dirty="0">
                <a:latin typeface="Roboto" panose="02000000000000000000" pitchFamily="2" charset="0"/>
                <a:ea typeface="Roboto" panose="02000000000000000000" pitchFamily="2" charset="0"/>
              </a:rPr>
              <a:t> М., </a:t>
            </a:r>
            <a:r>
              <a:rPr lang="uk-UA" sz="2600" dirty="0" err="1">
                <a:latin typeface="Roboto" panose="02000000000000000000" pitchFamily="2" charset="0"/>
                <a:ea typeface="Roboto" panose="02000000000000000000" pitchFamily="2" charset="0"/>
              </a:rPr>
              <a:t>Аюбова</a:t>
            </a:r>
            <a:r>
              <a:rPr lang="uk-UA" sz="2600" dirty="0">
                <a:latin typeface="Roboto" panose="02000000000000000000" pitchFamily="2" charset="0"/>
                <a:ea typeface="Roboto" panose="02000000000000000000" pitchFamily="2" charset="0"/>
              </a:rPr>
              <a:t> Е. та інші. Львів., 2024. 184 с.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365" y="5538172"/>
            <a:ext cx="833233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До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колективної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монографії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включені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результати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наукових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досліджень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авторів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 за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матеріалами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Міжнародної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науково-практичної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конференції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 «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Інформаційні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технології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 у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сфері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захисту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довкілля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» (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Львів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, 16-17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травня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 2024 р</a:t>
            </a:r>
            <a:r>
              <a:rPr lang="ru-RU" sz="2600" dirty="0" smtClean="0">
                <a:latin typeface="Roboto" panose="02000000000000000000" pitchFamily="2" charset="0"/>
                <a:ea typeface="Roboto" panose="02000000000000000000" pitchFamily="2" charset="0"/>
              </a:rPr>
              <a:t>.)</a:t>
            </a:r>
          </a:p>
          <a:p>
            <a:endParaRPr lang="uk-UA" sz="2600" u="sng" dirty="0" smtClean="0">
              <a:latin typeface="Roboto" panose="02000000000000000000" pitchFamily="2" charset="0"/>
              <a:ea typeface="Roboto" panose="02000000000000000000" pitchFamily="2" charset="0"/>
              <a:hlinkClick r:id="rId4"/>
            </a:endParaRPr>
          </a:p>
          <a:p>
            <a:endParaRPr lang="uk-UA" sz="2600" u="sng" dirty="0">
              <a:latin typeface="Roboto" panose="02000000000000000000" pitchFamily="2" charset="0"/>
              <a:ea typeface="Roboto" panose="02000000000000000000" pitchFamily="2" charset="0"/>
              <a:hlinkClick r:id="rId4"/>
            </a:endParaRPr>
          </a:p>
          <a:p>
            <a:endParaRPr lang="uk-UA" sz="2600" u="sng" dirty="0" smtClean="0">
              <a:latin typeface="Roboto" panose="02000000000000000000" pitchFamily="2" charset="0"/>
              <a:ea typeface="Roboto" panose="02000000000000000000" pitchFamily="2" charset="0"/>
              <a:hlinkClick r:id="rId4"/>
            </a:endParaRPr>
          </a:p>
          <a:p>
            <a:pPr algn="ctr"/>
            <a:r>
              <a:rPr lang="en-US" sz="2600" u="sng" dirty="0" smtClean="0"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http</a:t>
            </a:r>
            <a:r>
              <a:rPr lang="en-US" sz="2600" u="sng" dirty="0"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://elar.tsatu.edu.ua/handle/123456789/17674</a:t>
            </a:r>
            <a:endParaRPr lang="ru-RU" sz="2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872" y="615768"/>
            <a:ext cx="4234328" cy="408235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877" y="618952"/>
            <a:ext cx="4055099" cy="4082352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13286362" y="902783"/>
            <a:ext cx="488628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Панченко А. І., Волошина А. А., Засядько А. І.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Проектування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розподільних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 систем торцевого типу (на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прикладі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планетарних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гідромоторів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):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монографія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Запоріжжя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: ТОВ «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Науково-виробнича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компанія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 «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Інтер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-М», 2023. – 134 с.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839200" y="5538172"/>
            <a:ext cx="930980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dirty="0">
                <a:latin typeface="Roboto" panose="02000000000000000000" pitchFamily="2" charset="0"/>
                <a:ea typeface="Roboto" panose="02000000000000000000" pitchFamily="2" charset="0"/>
              </a:rPr>
              <a:t>Наведено наукові положення, методики розрахунку, моделювання та проектування розподільних систем планетарних </a:t>
            </a:r>
            <a:r>
              <a:rPr lang="uk-UA" sz="2600" dirty="0" smtClean="0">
                <a:latin typeface="Roboto" panose="02000000000000000000" pitchFamily="2" charset="0"/>
                <a:ea typeface="Roboto" panose="02000000000000000000" pitchFamily="2" charset="0"/>
              </a:rPr>
              <a:t>гідромашин. </a:t>
            </a:r>
            <a:r>
              <a:rPr lang="uk-UA" sz="2600" dirty="0">
                <a:latin typeface="Roboto" panose="02000000000000000000" pitchFamily="2" charset="0"/>
                <a:ea typeface="Roboto" panose="02000000000000000000" pitchFamily="2" charset="0"/>
              </a:rPr>
              <a:t>Особливу увагу приділено розробці фізичної та математичної моделі функціонування розподільної системи планетарного </a:t>
            </a:r>
            <a:r>
              <a:rPr lang="uk-UA" sz="2600" dirty="0" smtClean="0">
                <a:latin typeface="Roboto" panose="02000000000000000000" pitchFamily="2" charset="0"/>
                <a:ea typeface="Roboto" panose="02000000000000000000" pitchFamily="2" charset="0"/>
              </a:rPr>
              <a:t>гідромотора.</a:t>
            </a:r>
          </a:p>
          <a:p>
            <a:endParaRPr lang="uk-UA" sz="2600" dirty="0" smtClean="0">
              <a:latin typeface="Roboto" panose="02000000000000000000" pitchFamily="2" charset="0"/>
              <a:ea typeface="Roboto" panose="02000000000000000000" pitchFamily="2" charset="0"/>
              <a:hlinkClick r:id="rId7"/>
            </a:endParaRPr>
          </a:p>
          <a:p>
            <a:endParaRPr lang="uk-UA" sz="2600" dirty="0" smtClean="0">
              <a:latin typeface="Roboto" panose="02000000000000000000" pitchFamily="2" charset="0"/>
              <a:ea typeface="Roboto" panose="02000000000000000000" pitchFamily="2" charset="0"/>
              <a:hlinkClick r:id="rId7"/>
            </a:endParaRPr>
          </a:p>
          <a:p>
            <a:pPr algn="ctr"/>
            <a:r>
              <a:rPr lang="en-US" sz="2600" dirty="0" smtClean="0">
                <a:latin typeface="Roboto" panose="02000000000000000000" pitchFamily="2" charset="0"/>
                <a:ea typeface="Roboto" panose="02000000000000000000" pitchFamily="2" charset="0"/>
                <a:hlinkClick r:id="rId7"/>
              </a:rPr>
              <a:t>http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  <a:hlinkClick r:id="rId7"/>
              </a:rPr>
              <a:t>://elar.tsatu.edu.ua/handle/123456789/17187</a:t>
            </a:r>
            <a:endParaRPr lang="uk-UA" sz="2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8" y="5016643"/>
            <a:ext cx="8721233" cy="500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677" y="5032409"/>
            <a:ext cx="8781568" cy="498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734" y="476050"/>
            <a:ext cx="5226269" cy="408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reeform 14"/>
          <p:cNvSpPr/>
          <p:nvPr/>
        </p:nvSpPr>
        <p:spPr>
          <a:xfrm>
            <a:off x="149437" y="419100"/>
            <a:ext cx="4815709" cy="3407316"/>
          </a:xfrm>
          <a:custGeom>
            <a:avLst/>
            <a:gdLst/>
            <a:ahLst/>
            <a:cxnLst/>
            <a:rect l="l" t="t" r="r" b="b"/>
            <a:pathLst>
              <a:path w="3932046" h="1326395">
                <a:moveTo>
                  <a:pt x="26447" y="0"/>
                </a:moveTo>
                <a:lnTo>
                  <a:pt x="3905599" y="0"/>
                </a:lnTo>
                <a:cubicBezTo>
                  <a:pt x="3912614" y="0"/>
                  <a:pt x="3919340" y="2786"/>
                  <a:pt x="3924300" y="7746"/>
                </a:cubicBezTo>
                <a:cubicBezTo>
                  <a:pt x="3929260" y="12706"/>
                  <a:pt x="3932046" y="19433"/>
                  <a:pt x="3932046" y="26447"/>
                </a:cubicBezTo>
                <a:lnTo>
                  <a:pt x="3932046" y="1299948"/>
                </a:lnTo>
                <a:cubicBezTo>
                  <a:pt x="3932046" y="1314554"/>
                  <a:pt x="3920205" y="1326395"/>
                  <a:pt x="3905599" y="1326395"/>
                </a:cubicBezTo>
                <a:lnTo>
                  <a:pt x="26447" y="1326395"/>
                </a:lnTo>
                <a:cubicBezTo>
                  <a:pt x="19433" y="1326395"/>
                  <a:pt x="12706" y="1323608"/>
                  <a:pt x="7746" y="1318648"/>
                </a:cubicBezTo>
                <a:cubicBezTo>
                  <a:pt x="2786" y="1313689"/>
                  <a:pt x="0" y="1306962"/>
                  <a:pt x="0" y="1299948"/>
                </a:cubicBezTo>
                <a:lnTo>
                  <a:pt x="0" y="26447"/>
                </a:lnTo>
                <a:cubicBezTo>
                  <a:pt x="0" y="19433"/>
                  <a:pt x="2786" y="12706"/>
                  <a:pt x="7746" y="7746"/>
                </a:cubicBezTo>
                <a:cubicBezTo>
                  <a:pt x="12706" y="2786"/>
                  <a:pt x="19433" y="0"/>
                  <a:pt x="2644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409" y="347594"/>
            <a:ext cx="3574191" cy="4326308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6" name="Прямоугольник 15"/>
          <p:cNvSpPr/>
          <p:nvPr/>
        </p:nvSpPr>
        <p:spPr>
          <a:xfrm>
            <a:off x="12945926" y="471652"/>
            <a:ext cx="536309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10. Cyber protection of the digital economy and Security of the banking sector / Leonid </a:t>
            </a:r>
            <a:r>
              <a:rPr lang="en-US" sz="2600" dirty="0" err="1">
                <a:latin typeface="Roboto" panose="02000000000000000000" pitchFamily="2" charset="0"/>
                <a:ea typeface="Roboto" panose="02000000000000000000" pitchFamily="2" charset="0"/>
              </a:rPr>
              <a:t>Melnyk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600" dirty="0" err="1">
                <a:latin typeface="Roboto" panose="02000000000000000000" pitchFamily="2" charset="0"/>
                <a:ea typeface="Roboto" panose="02000000000000000000" pitchFamily="2" charset="0"/>
              </a:rPr>
              <a:t>Tetiana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dirty="0" err="1">
                <a:latin typeface="Roboto" panose="02000000000000000000" pitchFamily="2" charset="0"/>
                <a:ea typeface="Roboto" panose="02000000000000000000" pitchFamily="2" charset="0"/>
              </a:rPr>
              <a:t>Yavorska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600" dirty="0" err="1">
                <a:latin typeface="Roboto" panose="02000000000000000000" pitchFamily="2" charset="0"/>
                <a:ea typeface="Roboto" panose="02000000000000000000" pitchFamily="2" charset="0"/>
              </a:rPr>
              <a:t>Iryna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dirty="0" err="1">
                <a:latin typeface="Roboto" panose="02000000000000000000" pitchFamily="2" charset="0"/>
                <a:ea typeface="Roboto" panose="02000000000000000000" pitchFamily="2" charset="0"/>
              </a:rPr>
              <a:t>Chkan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 // Global and national development trends digital economy : monograph / Edited by Irina </a:t>
            </a:r>
            <a:r>
              <a:rPr lang="en-US" sz="2600" dirty="0" err="1">
                <a:latin typeface="Roboto" panose="02000000000000000000" pitchFamily="2" charset="0"/>
                <a:ea typeface="Roboto" panose="02000000000000000000" pitchFamily="2" charset="0"/>
              </a:rPr>
              <a:t>Tatomyr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600" dirty="0" err="1">
                <a:latin typeface="Roboto" panose="02000000000000000000" pitchFamily="2" charset="0"/>
                <a:ea typeface="Roboto" panose="02000000000000000000" pitchFamily="2" charset="0"/>
              </a:rPr>
              <a:t>Liubov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600" dirty="0" err="1">
                <a:latin typeface="Roboto" panose="02000000000000000000" pitchFamily="2" charset="0"/>
                <a:ea typeface="Roboto" panose="02000000000000000000" pitchFamily="2" charset="0"/>
              </a:rPr>
              <a:t>Kvasnii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. OKTAN PRINT PRAHA, 2023. </a:t>
            </a:r>
            <a:r>
              <a:rPr lang="uk-UA" sz="2600" dirty="0">
                <a:latin typeface="Roboto" panose="02000000000000000000" pitchFamily="2" charset="0"/>
                <a:ea typeface="Roboto" panose="02000000000000000000" pitchFamily="2" charset="0"/>
              </a:rPr>
              <a:t>Р.119-130.. </a:t>
            </a:r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</a:rPr>
              <a:t>References: 18</a:t>
            </a:r>
            <a:endParaRPr lang="uk-UA" sz="2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96400" y="5016642"/>
            <a:ext cx="880784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dirty="0" smtClean="0">
                <a:latin typeface="Roboto" panose="02000000000000000000" pitchFamily="2" charset="0"/>
                <a:ea typeface="Roboto" panose="02000000000000000000" pitchFamily="2" charset="0"/>
              </a:rPr>
              <a:t>В монографії висвітлені проблеми </a:t>
            </a:r>
            <a:r>
              <a:rPr lang="uk-UA" sz="26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кіберзахисту</a:t>
            </a:r>
            <a:r>
              <a:rPr lang="uk-UA" sz="2600" dirty="0" smtClean="0">
                <a:latin typeface="Roboto" panose="02000000000000000000" pitchFamily="2" charset="0"/>
                <a:ea typeface="Roboto" panose="02000000000000000000" pitchFamily="2" charset="0"/>
              </a:rPr>
              <a:t> та вирішення їх. </a:t>
            </a:r>
            <a:r>
              <a:rPr lang="uk-UA" sz="26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Кіберзахист</a:t>
            </a:r>
            <a:r>
              <a:rPr lang="uk-UA" sz="2600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uk-UA" sz="2600" dirty="0">
                <a:latin typeface="Roboto" panose="02000000000000000000" pitchFamily="2" charset="0"/>
                <a:ea typeface="Roboto" panose="02000000000000000000" pitchFamily="2" charset="0"/>
              </a:rPr>
              <a:t>економічної </a:t>
            </a:r>
            <a:r>
              <a:rPr lang="uk-UA" sz="2600" dirty="0" smtClean="0">
                <a:latin typeface="Roboto" panose="02000000000000000000" pitchFamily="2" charset="0"/>
                <a:ea typeface="Roboto" panose="02000000000000000000" pitchFamily="2" charset="0"/>
              </a:rPr>
              <a:t>системи з кожним </a:t>
            </a:r>
            <a:r>
              <a:rPr lang="uk-UA" sz="2600" dirty="0">
                <a:latin typeface="Roboto" panose="02000000000000000000" pitchFamily="2" charset="0"/>
                <a:ea typeface="Roboto" panose="02000000000000000000" pitchFamily="2" charset="0"/>
              </a:rPr>
              <a:t>роком стає все більш актуальним і проблематичним, оскільки кібератаки стають все більш частими і витонченими, зачіпаючи як окремих людей, так і всю міжнародну спільноту. </a:t>
            </a:r>
            <a:r>
              <a:rPr lang="uk-UA" sz="2600" dirty="0" smtClean="0">
                <a:latin typeface="Roboto" panose="02000000000000000000" pitchFamily="2" charset="0"/>
                <a:ea typeface="Roboto" panose="02000000000000000000" pitchFamily="2" charset="0"/>
              </a:rPr>
              <a:t>Зростаюча </a:t>
            </a:r>
            <a:r>
              <a:rPr lang="uk-UA" sz="2600" dirty="0">
                <a:latin typeface="Roboto" panose="02000000000000000000" pitchFamily="2" charset="0"/>
                <a:ea typeface="Roboto" panose="02000000000000000000" pitchFamily="2" charset="0"/>
              </a:rPr>
              <a:t>тенденція кіберзлочинності зробила </a:t>
            </a:r>
            <a:r>
              <a:rPr lang="uk-UA" sz="2600" dirty="0" err="1">
                <a:latin typeface="Roboto" panose="02000000000000000000" pitchFamily="2" charset="0"/>
                <a:ea typeface="Roboto" panose="02000000000000000000" pitchFamily="2" charset="0"/>
              </a:rPr>
              <a:t>кібербезпеку</a:t>
            </a:r>
            <a:r>
              <a:rPr lang="uk-UA" sz="2600" dirty="0">
                <a:latin typeface="Roboto" panose="02000000000000000000" pitchFamily="2" charset="0"/>
                <a:ea typeface="Roboto" panose="02000000000000000000" pitchFamily="2" charset="0"/>
              </a:rPr>
              <a:t> ключовим питанням державної політики для регуляторів і наглядових органів. </a:t>
            </a:r>
            <a:endParaRPr lang="uk-UA" sz="26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endParaRPr lang="uk-UA" sz="2600" u="sng" dirty="0" smtClean="0">
              <a:latin typeface="Roboto" panose="02000000000000000000" pitchFamily="2" charset="0"/>
              <a:ea typeface="Roboto" panose="02000000000000000000" pitchFamily="2" charset="0"/>
              <a:hlinkClick r:id="rId5"/>
            </a:endParaRPr>
          </a:p>
          <a:p>
            <a:pPr algn="ctr"/>
            <a:r>
              <a:rPr lang="en-US" sz="2600" u="sng" dirty="0" smtClean="0">
                <a:latin typeface="Roboto" panose="02000000000000000000" pitchFamily="2" charset="0"/>
                <a:ea typeface="Roboto" panose="02000000000000000000" pitchFamily="2" charset="0"/>
                <a:hlinkClick r:id="rId5"/>
              </a:rPr>
              <a:t>http</a:t>
            </a:r>
            <a:r>
              <a:rPr lang="en-US" sz="2600" u="sng" dirty="0">
                <a:latin typeface="Roboto" panose="02000000000000000000" pitchFamily="2" charset="0"/>
                <a:ea typeface="Roboto" panose="02000000000000000000" pitchFamily="2" charset="0"/>
                <a:hlinkClick r:id="rId5"/>
              </a:rPr>
              <a:t>://elar.tsatu.edu.ua/handle/123456789/18766</a:t>
            </a:r>
            <a:endParaRPr lang="uk-UA" sz="2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628" y="347594"/>
            <a:ext cx="3688889" cy="4326308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149437" y="533207"/>
            <a:ext cx="480158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Попова І.О., Чаусов С.В. 6.1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Дослідження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 негатрону на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базі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 аналога./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Удосконалення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реалізації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потенціалу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Людини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колективна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монографія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Харків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: СГ НТМ «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Новий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 курс», 2023. С. 157-164</a:t>
            </a:r>
            <a:endParaRPr lang="uk-UA" sz="2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9437" y="5219700"/>
            <a:ext cx="868976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dirty="0">
                <a:latin typeface="Roboto" panose="02000000000000000000" pitchFamily="2" charset="0"/>
                <a:ea typeface="Roboto" panose="02000000000000000000" pitchFamily="2" charset="0"/>
              </a:rPr>
              <a:t>В монографії розглянуто залежність якості роботи пристроїв захисту електрообладнання від типу первинних перетворювачів, що контролюють параметри діагностики. Актуальним є дослідження сучасних перетворювачів, зокрема негатронів та лямбда-діодів. У зв’язку з аварійними режимами роботи асинхронних двигунів в АПК обґрунтовано необхідність удосконалення діагностичних пристроїв для підвищення їх експлуатаційної надійності</a:t>
            </a:r>
            <a:r>
              <a:rPr lang="uk-UA" sz="2600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ctr"/>
            <a:endParaRPr lang="uk-UA" sz="2600" u="sng" dirty="0" smtClean="0">
              <a:latin typeface="Roboto" panose="02000000000000000000" pitchFamily="2" charset="0"/>
              <a:ea typeface="Roboto" panose="02000000000000000000" pitchFamily="2" charset="0"/>
              <a:hlinkClick r:id="rId7"/>
            </a:endParaRPr>
          </a:p>
          <a:p>
            <a:pPr algn="ctr"/>
            <a:r>
              <a:rPr lang="en-US" sz="2600" u="sng" dirty="0" smtClean="0">
                <a:latin typeface="Roboto" panose="02000000000000000000" pitchFamily="2" charset="0"/>
                <a:ea typeface="Roboto" panose="02000000000000000000" pitchFamily="2" charset="0"/>
                <a:hlinkClick r:id="rId7"/>
              </a:rPr>
              <a:t>http</a:t>
            </a:r>
            <a:r>
              <a:rPr lang="en-US" sz="2600" u="sng" dirty="0">
                <a:latin typeface="Roboto" panose="02000000000000000000" pitchFamily="2" charset="0"/>
                <a:ea typeface="Roboto" panose="02000000000000000000" pitchFamily="2" charset="0"/>
                <a:hlinkClick r:id="rId7"/>
              </a:rPr>
              <a:t>://elar.tsatu.edu.ua/handle/123456789/17505</a:t>
            </a:r>
            <a:endParaRPr lang="uk-UA" sz="2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uk-UA" sz="26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uk-UA" sz="2600" dirty="0"/>
          </a:p>
        </p:txBody>
      </p:sp>
    </p:spTree>
    <p:extLst>
      <p:ext uri="{BB962C8B-B14F-4D97-AF65-F5344CB8AC3E}">
        <p14:creationId xmlns:p14="http://schemas.microsoft.com/office/powerpoint/2010/main" val="363022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65" y="5219700"/>
            <a:ext cx="8294410" cy="418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298" y="5219700"/>
            <a:ext cx="9209690" cy="418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65" y="357338"/>
            <a:ext cx="4648200" cy="3785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414" y="380999"/>
            <a:ext cx="5319276" cy="340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9380"/>
            <a:ext cx="3417609" cy="406187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178676" y="442753"/>
            <a:ext cx="464819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Перспективи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розвитку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господарсько-фінансової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діяльності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підприємств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 в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Україні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теорія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, методика, практика :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колективна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монографія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 / Кол.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авторів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: …. Трусова Н. В.,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Кукіна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 Н. В. та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ін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. Полтава: ПП “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Астрая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”, 2023. 133 с.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8676" y="5301793"/>
            <a:ext cx="829440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dirty="0">
                <a:latin typeface="Roboto" panose="02000000000000000000" pitchFamily="2" charset="0"/>
                <a:ea typeface="Roboto" panose="02000000000000000000" pitchFamily="2" charset="0"/>
              </a:rPr>
              <a:t>У колективній монографії представлено дослідження інноваційної діяльності в Україні. Викладено критерії інвестиційного потенціалу в інноваційних циклах економічної системи агропромислових підприємств. </a:t>
            </a:r>
            <a:r>
              <a:rPr lang="uk-UA" sz="2600" dirty="0" smtClean="0">
                <a:latin typeface="Roboto" panose="02000000000000000000" pitchFamily="2" charset="0"/>
                <a:ea typeface="Roboto" panose="02000000000000000000" pitchFamily="2" charset="0"/>
              </a:rPr>
              <a:t>Висвітлені </a:t>
            </a:r>
            <a:r>
              <a:rPr lang="uk-UA" sz="2600" dirty="0">
                <a:latin typeface="Roboto" panose="02000000000000000000" pitchFamily="2" charset="0"/>
                <a:ea typeface="Roboto" panose="02000000000000000000" pitchFamily="2" charset="0"/>
              </a:rPr>
              <a:t>особливості моделювання інструментів економічного захисту підприємств в умовах міжнародної діяльності</a:t>
            </a:r>
            <a:r>
              <a:rPr lang="uk-UA" sz="2600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ctr"/>
            <a:r>
              <a:rPr lang="en-US" sz="2600" u="sng" dirty="0">
                <a:latin typeface="Roboto" panose="02000000000000000000" pitchFamily="2" charset="0"/>
                <a:ea typeface="Roboto" panose="02000000000000000000" pitchFamily="2" charset="0"/>
                <a:hlinkClick r:id="rId6"/>
              </a:rPr>
              <a:t>http://elar.tsatu.edu.ua/handle/123456789/17794</a:t>
            </a:r>
            <a:endParaRPr lang="uk-UA" sz="26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801600" y="495300"/>
            <a:ext cx="517108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Сучасний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 стан та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перспективи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економічного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розвитку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України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теорія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методологія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, практика: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колективна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монографія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. Кол.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авторів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:…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Костякова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 А. А., 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Кучеркова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 С.О. Полтава: ПП «</a:t>
            </a: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</a:rPr>
              <a:t>Астрая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</a:rPr>
              <a:t>», 2023. 225 с.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791904" y="5301793"/>
            <a:ext cx="91807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dirty="0">
                <a:latin typeface="Roboto" panose="02000000000000000000" pitchFamily="2" charset="0"/>
                <a:ea typeface="Roboto" panose="02000000000000000000" pitchFamily="2" charset="0"/>
              </a:rPr>
              <a:t>У колективній монографії викладено особливості управління національною економікою. Висвітлені питання обліку, аналізу і аудиту діяльності підприємств. Визначено основні ризики, що зумовлюють кризи на підприємствах малого бізнесу. Проаналізовано темпи зростання обсягів наданих кредитів банківською системою України. </a:t>
            </a:r>
            <a:endParaRPr lang="uk-UA" sz="26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endParaRPr lang="uk-UA" sz="2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2600" u="sng" dirty="0">
                <a:latin typeface="Roboto" panose="02000000000000000000" pitchFamily="2" charset="0"/>
                <a:ea typeface="Roboto" panose="02000000000000000000" pitchFamily="2" charset="0"/>
                <a:hlinkClick r:id="rId7"/>
              </a:rPr>
              <a:t>http://elar.tsatu.edu.ua/handle/123456789/17076</a:t>
            </a:r>
            <a:endParaRPr lang="uk-UA" sz="2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19381"/>
            <a:ext cx="3618142" cy="406187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</TotalTime>
  <Words>931</Words>
  <Application>Microsoft Office PowerPoint</Application>
  <PresentationFormat>Произвольный</PresentationFormat>
  <Paragraphs>44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Roboto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Результати наукових досліджень в монографіях науковців ТДАТУ (2023-2025 рр.)</dc:title>
  <dc:creator>ACER</dc:creator>
  <cp:lastModifiedBy>ACER</cp:lastModifiedBy>
  <cp:revision>38</cp:revision>
  <dcterms:created xsi:type="dcterms:W3CDTF">2006-08-16T00:00:00Z</dcterms:created>
  <dcterms:modified xsi:type="dcterms:W3CDTF">2025-05-28T09:39:17Z</dcterms:modified>
  <dc:identifier>DAGonwpnmkQ</dc:identifier>
</cp:coreProperties>
</file>